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60" r:id="rId3"/>
    <p:sldId id="258" r:id="rId4"/>
    <p:sldId id="263" r:id="rId5"/>
    <p:sldId id="279" r:id="rId6"/>
    <p:sldId id="261" r:id="rId7"/>
    <p:sldId id="259" r:id="rId8"/>
    <p:sldId id="262" r:id="rId9"/>
    <p:sldId id="276" r:id="rId10"/>
    <p:sldId id="264" r:id="rId11"/>
    <p:sldId id="278" r:id="rId12"/>
    <p:sldId id="282" r:id="rId13"/>
  </p:sldIdLst>
  <p:sldSz cx="10058400" cy="7772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0941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1882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2823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3764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47061" algn="l" defTabSz="1018824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56473" algn="l" defTabSz="1018824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565886" algn="l" defTabSz="1018824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075298" algn="l" defTabSz="1018824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0000"/>
    <a:srgbClr val="9900FF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60"/>
  </p:normalViewPr>
  <p:slideViewPr>
    <p:cSldViewPr>
      <p:cViewPr varScale="1">
        <p:scale>
          <a:sx n="60" d="100"/>
          <a:sy n="60" d="100"/>
        </p:scale>
        <p:origin x="1434" y="84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4A74CA65-80A3-4EE0-9970-4FA2D4FB63C2}" type="datetimeFigureOut">
              <a:rPr lang="en-US"/>
              <a:pPr>
                <a:defRPr/>
              </a:pPr>
              <a:t>8/7/2020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715E8B5-7ADA-4A2D-8367-308D0A3F81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rtl="0" fontAlgn="base">
      <a:spcBef>
        <a:spcPct val="30000"/>
      </a:spcBef>
      <a:spcAft>
        <a:spcPct val="0"/>
      </a:spcAft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rtl="0" fontAlgn="base">
      <a:spcBef>
        <a:spcPct val="30000"/>
      </a:spcBef>
      <a:spcAft>
        <a:spcPct val="0"/>
      </a:spcAft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rtl="0" fontAlgn="base">
      <a:spcBef>
        <a:spcPct val="30000"/>
      </a:spcBef>
      <a:spcAft>
        <a:spcPct val="0"/>
      </a:spcAft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rtl="0" fontAlgn="base">
      <a:spcBef>
        <a:spcPct val="30000"/>
      </a:spcBef>
      <a:spcAft>
        <a:spcPct val="0"/>
      </a:spcAft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8B5B35-524D-4E21-8002-E5A086AECB8A}" type="slidenum">
              <a:rPr lang="en-US"/>
              <a:pPr/>
              <a:t>1</a:t>
            </a:fld>
            <a:endParaRPr 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31925" y="1143000"/>
            <a:ext cx="3994150" cy="30861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19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/>
            </a:lvl1pPr>
            <a:lvl2pPr marL="502920" indent="0" algn="ctr">
              <a:buNone/>
              <a:defRPr/>
            </a:lvl2pPr>
            <a:lvl3pPr marL="1005840" indent="0" algn="ctr">
              <a:buNone/>
              <a:defRPr/>
            </a:lvl3pPr>
            <a:lvl4pPr marL="1508760" indent="0" algn="ctr">
              <a:buNone/>
              <a:defRPr/>
            </a:lvl4pPr>
            <a:lvl5pPr marL="2011680" indent="0" algn="ctr">
              <a:buNone/>
              <a:defRPr/>
            </a:lvl5pPr>
            <a:lvl6pPr marL="2514600" indent="0" algn="ctr">
              <a:buNone/>
              <a:defRPr/>
            </a:lvl6pPr>
            <a:lvl7pPr marL="3017520" indent="0" algn="ctr">
              <a:buNone/>
              <a:defRPr/>
            </a:lvl7pPr>
            <a:lvl8pPr marL="3520440" indent="0" algn="ctr">
              <a:buNone/>
              <a:defRPr/>
            </a:lvl8pPr>
            <a:lvl9pPr marL="402336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18E4B-6E31-47E2-B986-B2A78BD4B1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C5CE9-E130-44B0-ACC3-1839D83D6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BEA01-AA66-4536-B27E-ACFF0DB709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5E77A-C164-4C95-BC7B-E72FDC254B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/>
            </a:lvl1pPr>
            <a:lvl2pPr marL="502920" indent="0">
              <a:buNone/>
              <a:defRPr sz="1980"/>
            </a:lvl2pPr>
            <a:lvl3pPr marL="1005840" indent="0">
              <a:buNone/>
              <a:defRPr sz="1760"/>
            </a:lvl3pPr>
            <a:lvl4pPr marL="1508760" indent="0">
              <a:buNone/>
              <a:defRPr sz="1540"/>
            </a:lvl4pPr>
            <a:lvl5pPr marL="2011680" indent="0">
              <a:buNone/>
              <a:defRPr sz="1540"/>
            </a:lvl5pPr>
            <a:lvl6pPr marL="2514600" indent="0">
              <a:buNone/>
              <a:defRPr sz="1540"/>
            </a:lvl6pPr>
            <a:lvl7pPr marL="3017520" indent="0">
              <a:buNone/>
              <a:defRPr sz="1540"/>
            </a:lvl7pPr>
            <a:lvl8pPr marL="3520440" indent="0">
              <a:buNone/>
              <a:defRPr sz="1540"/>
            </a:lvl8pPr>
            <a:lvl9pPr marL="4023360" indent="0">
              <a:buNone/>
              <a:defRPr sz="15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1EC5E-CF97-44D9-A685-6CEA3C2C7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B18D8-5D0A-4C33-9ADD-25E1C51E9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0FA82-B038-4514-BEA7-BA6EA1D7E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38053-503B-4F28-AD65-AAE5F10A5D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5C4FA-7CFD-4F0B-AD74-B885BA15C4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F7FD3-8B49-4719-B30F-E877B1408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F8EFE-A77F-45F4-AE30-BF1AA2D50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2920" y="311256"/>
            <a:ext cx="905256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2920" y="1813560"/>
            <a:ext cx="9052560" cy="51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2920" y="7077922"/>
            <a:ext cx="234696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54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620" y="7077922"/>
            <a:ext cx="318516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54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520" y="7077922"/>
            <a:ext cx="234696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540"/>
            </a:lvl1pPr>
          </a:lstStyle>
          <a:p>
            <a:pPr>
              <a:defRPr/>
            </a:pPr>
            <a:fld id="{E24216F5-3498-45CE-902A-8A6DC14B9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charset="0"/>
        </a:defRPr>
      </a:lvl5pPr>
      <a:lvl6pPr marL="502920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charset="0"/>
        </a:defRPr>
      </a:lvl6pPr>
      <a:lvl7pPr marL="1005840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charset="0"/>
        </a:defRPr>
      </a:lvl7pPr>
      <a:lvl8pPr marL="1508760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charset="0"/>
        </a:defRPr>
      </a:lvl8pPr>
      <a:lvl9pPr marL="2011680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charset="0"/>
        </a:defRPr>
      </a:lvl9pPr>
    </p:titleStyle>
    <p:bodyStyle>
      <a:lvl1pPr marL="377190" indent="-377190" algn="l" rtl="0" eaLnBrk="0" fontAlgn="base" hangingPunct="0">
        <a:spcBef>
          <a:spcPct val="20000"/>
        </a:spcBef>
        <a:spcAft>
          <a:spcPct val="0"/>
        </a:spcAft>
        <a:buChar char="•"/>
        <a:defRPr sz="3520">
          <a:solidFill>
            <a:schemeClr val="tx1"/>
          </a:solidFill>
          <a:latin typeface="+mn-lt"/>
          <a:ea typeface="+mn-ea"/>
          <a:cs typeface="+mn-cs"/>
        </a:defRPr>
      </a:lvl1pPr>
      <a:lvl2pPr marL="817245" indent="-314325" algn="l" rtl="0" eaLnBrk="0" fontAlgn="base" hangingPunct="0">
        <a:spcBef>
          <a:spcPct val="20000"/>
        </a:spcBef>
        <a:spcAft>
          <a:spcPct val="0"/>
        </a:spcAft>
        <a:buChar char="–"/>
        <a:defRPr sz="3080">
          <a:solidFill>
            <a:schemeClr val="tx1"/>
          </a:solidFill>
          <a:latin typeface="+mn-lt"/>
        </a:defRPr>
      </a:lvl2pPr>
      <a:lvl3pPr marL="1257300" indent="-251460" algn="l" rtl="0" eaLnBrk="0" fontAlgn="base" hangingPunct="0">
        <a:spcBef>
          <a:spcPct val="20000"/>
        </a:spcBef>
        <a:spcAft>
          <a:spcPct val="0"/>
        </a:spcAft>
        <a:buChar char="•"/>
        <a:defRPr sz="2640">
          <a:solidFill>
            <a:schemeClr val="tx1"/>
          </a:solidFill>
          <a:latin typeface="+mn-lt"/>
        </a:defRPr>
      </a:lvl3pPr>
      <a:lvl4pPr marL="1760220" indent="-25146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63140" indent="-251460" algn="l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66060" indent="-25146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268980" indent="-25146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771900" indent="-25146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274820" indent="-25146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12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slide" Target="slide8.xml"/><Relationship Id="rId4" Type="http://schemas.openxmlformats.org/officeDocument/2006/relationships/slide" Target="slide6.xml"/><Relationship Id="rId9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808583" y="2312772"/>
            <a:ext cx="8441234" cy="83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3624" tIns="51814" rIns="103624" bIns="51814" anchor="t" anchorCtr="0"/>
          <a:lstStyle/>
          <a:p>
            <a:pPr algn="ctr"/>
            <a:r>
              <a:rPr lang="en-US" sz="6000" dirty="0">
                <a:latin typeface="Cooper Black" panose="0208090404030B020404" pitchFamily="18" charset="0"/>
                <a:sym typeface="Wingdings" pitchFamily="2" charset="2"/>
              </a:rPr>
              <a:t>Quarter 1 Week 3 </a:t>
            </a:r>
            <a:endParaRPr lang="en-US" sz="6000" dirty="0">
              <a:latin typeface="Cooper Black" panose="0208090404030B020404" pitchFamily="18" charset="0"/>
            </a:endParaRPr>
          </a:p>
        </p:txBody>
      </p:sp>
      <p:pic>
        <p:nvPicPr>
          <p:cNvPr id="2" name="Picture 5" descr="scistartlogo2">
            <a:extLst>
              <a:ext uri="{FF2B5EF4-FFF2-40B4-BE49-F238E27FC236}">
                <a16:creationId xmlns:a16="http://schemas.microsoft.com/office/drawing/2014/main" id="{15344F0B-EFAB-45E0-8A6F-9B57CB27A4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2531" y="340745"/>
            <a:ext cx="6913338" cy="1299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493AAEE-7E4C-41CA-990E-643E98C7A87D}"/>
              </a:ext>
            </a:extLst>
          </p:cNvPr>
          <p:cNvSpPr txBox="1"/>
          <p:nvPr/>
        </p:nvSpPr>
        <p:spPr>
          <a:xfrm>
            <a:off x="-2819400" y="36095"/>
            <a:ext cx="2667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THINGS TO EDIT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 err="1"/>
              <a:t>Qtr</a:t>
            </a:r>
            <a:r>
              <a:rPr lang="en-US" dirty="0"/>
              <a:t> #</a:t>
            </a:r>
          </a:p>
          <a:p>
            <a:endParaRPr lang="en-US" dirty="0"/>
          </a:p>
          <a:p>
            <a:r>
              <a:rPr lang="en-US" dirty="0"/>
              <a:t>Week #</a:t>
            </a:r>
          </a:p>
          <a:p>
            <a:endParaRPr lang="en-US" dirty="0"/>
          </a:p>
          <a:p>
            <a:r>
              <a:rPr lang="en-US" dirty="0"/>
              <a:t>Edit slide titles</a:t>
            </a:r>
          </a:p>
          <a:p>
            <a:endParaRPr lang="en-US" dirty="0"/>
          </a:p>
          <a:p>
            <a:r>
              <a:rPr lang="en-US" dirty="0"/>
              <a:t>Edit codes (Q-W-Day)</a:t>
            </a:r>
          </a:p>
          <a:p>
            <a:endParaRPr lang="en-US" dirty="0"/>
          </a:p>
          <a:p>
            <a:r>
              <a:rPr lang="en-US" dirty="0"/>
              <a:t>Edit directions</a:t>
            </a:r>
          </a:p>
          <a:p>
            <a:endParaRPr lang="en-US" dirty="0"/>
          </a:p>
          <a:p>
            <a:r>
              <a:rPr lang="en-US" dirty="0"/>
              <a:t>Check links when done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24B4A9-A7EF-445E-AFF3-00AF52FC8B2B}"/>
              </a:ext>
            </a:extLst>
          </p:cNvPr>
          <p:cNvSpPr txBox="1"/>
          <p:nvPr/>
        </p:nvSpPr>
        <p:spPr>
          <a:xfrm>
            <a:off x="10287000" y="4570624"/>
            <a:ext cx="27351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Hyperlinks built in to help navigate to each day.</a:t>
            </a:r>
          </a:p>
          <a:p>
            <a:endParaRPr lang="en-US" dirty="0"/>
          </a:p>
          <a:p>
            <a:r>
              <a:rPr lang="en-US" dirty="0"/>
              <a:t>My class helpers will open the file each day and set it up for the students to view on the Smart Board.</a:t>
            </a:r>
          </a:p>
        </p:txBody>
      </p:sp>
      <p:pic>
        <p:nvPicPr>
          <p:cNvPr id="12" name="Picture 11" descr="A picture containing drawing, light&#10;&#10;Description automatically generated">
            <a:hlinkClick r:id="rId4" action="ppaction://hlinksldjump"/>
            <a:extLst>
              <a:ext uri="{FF2B5EF4-FFF2-40B4-BE49-F238E27FC236}">
                <a16:creationId xmlns:a16="http://schemas.microsoft.com/office/drawing/2014/main" id="{8480FDD1-05B8-4506-8ADD-882F6B0E765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0503" y="5250763"/>
            <a:ext cx="4965079" cy="1130159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5EF8D4EC-41FA-436E-A47D-AD15A948B501}"/>
              </a:ext>
            </a:extLst>
          </p:cNvPr>
          <p:cNvGrpSpPr/>
          <p:nvPr/>
        </p:nvGrpSpPr>
        <p:grpSpPr>
          <a:xfrm>
            <a:off x="5245578" y="4191000"/>
            <a:ext cx="3822222" cy="3236986"/>
            <a:chOff x="5734586" y="4428894"/>
            <a:chExt cx="3822222" cy="3236986"/>
          </a:xfrm>
        </p:grpSpPr>
        <p:pic>
          <p:nvPicPr>
            <p:cNvPr id="8" name="Picture 7" descr="A picture containing drawing&#10;&#10;Description automatically generated">
              <a:hlinkClick r:id="rId6" action="ppaction://hlinksldjump"/>
              <a:extLst>
                <a:ext uri="{FF2B5EF4-FFF2-40B4-BE49-F238E27FC236}">
                  <a16:creationId xmlns:a16="http://schemas.microsoft.com/office/drawing/2014/main" id="{D7A854ED-4881-44BC-A677-0563AF9F5D4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64745" y="6535721"/>
              <a:ext cx="3161905" cy="1130159"/>
            </a:xfrm>
            <a:prstGeom prst="rect">
              <a:avLst/>
            </a:prstGeom>
          </p:spPr>
        </p:pic>
        <p:pic>
          <p:nvPicPr>
            <p:cNvPr id="14" name="Picture 13" descr="A picture containing drawing&#10;&#10;Description automatically generated">
              <a:hlinkClick r:id="rId8" action="ppaction://hlinksldjump"/>
              <a:extLst>
                <a:ext uri="{FF2B5EF4-FFF2-40B4-BE49-F238E27FC236}">
                  <a16:creationId xmlns:a16="http://schemas.microsoft.com/office/drawing/2014/main" id="{BF4A7737-9CD9-4E1B-B0E8-F1C25A12F82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34586" y="4428894"/>
              <a:ext cx="3822222" cy="1142857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E8885CB-6809-4312-8574-BA7F5BDBF4EC}"/>
              </a:ext>
            </a:extLst>
          </p:cNvPr>
          <p:cNvGrpSpPr/>
          <p:nvPr/>
        </p:nvGrpSpPr>
        <p:grpSpPr>
          <a:xfrm>
            <a:off x="597967" y="4191000"/>
            <a:ext cx="4482540" cy="3249684"/>
            <a:chOff x="305389" y="4428894"/>
            <a:chExt cx="4482540" cy="3249684"/>
          </a:xfrm>
        </p:grpSpPr>
        <p:pic>
          <p:nvPicPr>
            <p:cNvPr id="10" name="Picture 9" descr="A picture containing drawing, lamp&#10;&#10;Description automatically generated">
              <a:hlinkClick r:id="rId10" action="ppaction://hlinksldjump"/>
              <a:extLst>
                <a:ext uri="{FF2B5EF4-FFF2-40B4-BE49-F238E27FC236}">
                  <a16:creationId xmlns:a16="http://schemas.microsoft.com/office/drawing/2014/main" id="{A37A6F10-B967-4055-858E-1BD1F0C00A6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389" y="6535721"/>
              <a:ext cx="4482540" cy="1142857"/>
            </a:xfrm>
            <a:prstGeom prst="rect">
              <a:avLst/>
            </a:prstGeom>
          </p:spPr>
        </p:pic>
        <p:pic>
          <p:nvPicPr>
            <p:cNvPr id="16" name="Picture 15" descr="A picture containing light, drawing&#10;&#10;Description automatically generated">
              <a:hlinkClick r:id="rId12" action="ppaction://hlinksldjump"/>
              <a:extLst>
                <a:ext uri="{FF2B5EF4-FFF2-40B4-BE49-F238E27FC236}">
                  <a16:creationId xmlns:a16="http://schemas.microsoft.com/office/drawing/2014/main" id="{F7BD2CF7-89A6-4F60-8392-1C30C2084F14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643" y="4428894"/>
              <a:ext cx="3746032" cy="114285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167640" y="219134"/>
            <a:ext cx="4777740" cy="9848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960" kern="10" dirty="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C00CC"/>
                </a:solidFill>
                <a:latin typeface="Cooper Black"/>
              </a:rPr>
              <a:t>Edit title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EDDF45-2875-4FFC-ADCD-105EC16CF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30" y="1464677"/>
            <a:ext cx="9806940" cy="440114"/>
          </a:xfrm>
          <a:prstGeom prst="rect">
            <a:avLst/>
          </a:prstGeom>
          <a:solidFill>
            <a:srgbClr val="CC00CC"/>
          </a:solidFill>
          <a:ln w="9525">
            <a:noFill/>
            <a:miter lim="800000"/>
            <a:headEnd/>
            <a:tailEnd/>
          </a:ln>
        </p:spPr>
        <p:txBody>
          <a:bodyPr lIns="100576" tIns="50289" rIns="100576" bIns="50289" anchor="ctr">
            <a:spAutoFit/>
          </a:bodyPr>
          <a:lstStyle/>
          <a:p>
            <a:pPr algn="ctr" eaLnBrk="1" hangingPunct="1"/>
            <a:r>
              <a:rPr lang="en-US" altLang="en-US" sz="2200" b="1" dirty="0">
                <a:solidFill>
                  <a:schemeClr val="bg1"/>
                </a:solidFill>
                <a:latin typeface="Times New Roman" pitchFamily="18" charset="0"/>
              </a:rPr>
              <a:t>Edit directions.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E81D78-5D37-4388-B935-30E2D7AB57D0}"/>
              </a:ext>
            </a:extLst>
          </p:cNvPr>
          <p:cNvSpPr txBox="1"/>
          <p:nvPr/>
        </p:nvSpPr>
        <p:spPr>
          <a:xfrm>
            <a:off x="7140175" y="796214"/>
            <a:ext cx="2619375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Q1-W</a:t>
            </a:r>
            <a:r>
              <a:rPr lang="en-US" sz="264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-FRI</a:t>
            </a:r>
          </a:p>
        </p:txBody>
      </p:sp>
      <p:pic>
        <p:nvPicPr>
          <p:cNvPr id="11" name="Picture 5" descr="scistartlogo2">
            <a:hlinkClick r:id="rId2" action="ppaction://hlinksldjump"/>
            <a:extLst>
              <a:ext uri="{FF2B5EF4-FFF2-40B4-BE49-F238E27FC236}">
                <a16:creationId xmlns:a16="http://schemas.microsoft.com/office/drawing/2014/main" id="{88BA0888-D67E-4F98-95B7-29D6210BF0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4700" y="281940"/>
            <a:ext cx="261937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768A12B-497B-4F28-A243-7C215B3264AF}"/>
              </a:ext>
            </a:extLst>
          </p:cNvPr>
          <p:cNvSpPr txBox="1"/>
          <p:nvPr/>
        </p:nvSpPr>
        <p:spPr>
          <a:xfrm>
            <a:off x="10210800" y="281939"/>
            <a:ext cx="27351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slide will be used as a PNG background on the digital student notebook. </a:t>
            </a:r>
          </a:p>
          <a:p>
            <a:endParaRPr lang="en-US" dirty="0"/>
          </a:p>
          <a:p>
            <a:r>
              <a:rPr lang="en-US" dirty="0"/>
              <a:t>Include all the items you want to stay fixed on the page.  You will add the interactive components in Google Slides.</a:t>
            </a:r>
          </a:p>
        </p:txBody>
      </p:sp>
    </p:spTree>
    <p:extLst>
      <p:ext uri="{BB962C8B-B14F-4D97-AF65-F5344CB8AC3E}">
        <p14:creationId xmlns:p14="http://schemas.microsoft.com/office/powerpoint/2010/main" val="2691908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C7DA7AB-60C8-42B1-A24A-2CDF00C49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6267"/>
            <a:ext cx="10058400" cy="575536"/>
          </a:xfrm>
          <a:prstGeom prst="rect">
            <a:avLst/>
          </a:prstGeom>
          <a:solidFill>
            <a:srgbClr val="CC00CC"/>
          </a:solidFill>
          <a:ln w="9525">
            <a:noFill/>
            <a:miter lim="800000"/>
            <a:headEnd/>
            <a:tailEnd/>
          </a:ln>
        </p:spPr>
        <p:txBody>
          <a:bodyPr wrap="square" lIns="100576" tIns="50289" rIns="100576" bIns="50289" anchor="ctr">
            <a:spAutoFit/>
          </a:bodyPr>
          <a:lstStyle/>
          <a:p>
            <a:pPr algn="ctr" eaLnBrk="1" hangingPunct="1"/>
            <a:r>
              <a:rPr lang="en-US" altLang="en-US" sz="3080" b="1" dirty="0">
                <a:solidFill>
                  <a:schemeClr val="bg1"/>
                </a:solidFill>
                <a:latin typeface="Times New Roman" pitchFamily="18" charset="0"/>
              </a:rPr>
              <a:t>The answers are …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B2BD44-CD71-46F8-9290-88B43F1CC6EA}"/>
              </a:ext>
            </a:extLst>
          </p:cNvPr>
          <p:cNvSpPr txBox="1"/>
          <p:nvPr/>
        </p:nvSpPr>
        <p:spPr>
          <a:xfrm>
            <a:off x="10210800" y="281939"/>
            <a:ext cx="273517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slide will be presented in class to review the answers. </a:t>
            </a:r>
          </a:p>
          <a:p>
            <a:endParaRPr lang="en-US" dirty="0"/>
          </a:p>
          <a:p>
            <a:r>
              <a:rPr lang="en-US" dirty="0"/>
              <a:t>Add the same information as the previous slide.  Use textboxes and shapes along with animations to share the answers as you present.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2">
            <a:extLst>
              <a:ext uri="{FF2B5EF4-FFF2-40B4-BE49-F238E27FC236}">
                <a16:creationId xmlns:a16="http://schemas.microsoft.com/office/drawing/2014/main" id="{22BB1BE6-2CB3-4355-A582-E72A11E25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688" y="1143000"/>
            <a:ext cx="891996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4000" b="1" dirty="0">
                <a:latin typeface="Times New Roman" pitchFamily="18" charset="0"/>
              </a:rPr>
              <a:t>Have you reviewed the answers for Friday’s challenge in class? 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4000" dirty="0">
                <a:latin typeface="Times New Roman" pitchFamily="18" charset="0"/>
              </a:rPr>
              <a:t>If so, it’s TURN IN TIME!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4000" dirty="0">
                <a:latin typeface="Times New Roman" pitchFamily="18" charset="0"/>
              </a:rPr>
              <a:t>Go to GC to turn in your </a:t>
            </a:r>
            <a:br>
              <a:rPr lang="en-US" sz="4000" dirty="0">
                <a:latin typeface="Times New Roman" pitchFamily="18" charset="0"/>
              </a:rPr>
            </a:br>
            <a:r>
              <a:rPr lang="en-US" sz="4000" dirty="0">
                <a:latin typeface="Times New Roman" pitchFamily="18" charset="0"/>
              </a:rPr>
              <a:t>daily challenges for Week ____. </a:t>
            </a:r>
          </a:p>
        </p:txBody>
      </p:sp>
      <p:sp>
        <p:nvSpPr>
          <p:cNvPr id="2" name="Text Box 42">
            <a:extLst>
              <a:ext uri="{FF2B5EF4-FFF2-40B4-BE49-F238E27FC236}">
                <a16:creationId xmlns:a16="http://schemas.microsoft.com/office/drawing/2014/main" id="{9F9781E6-004A-41FD-A620-5A7995F1D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799" y="5960890"/>
            <a:ext cx="9439275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Times New Roman" pitchFamily="18" charset="0"/>
              </a:rPr>
              <a:t>Weekly Challenges will be assigned on Fridays for the following week.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Times New Roman" pitchFamily="18" charset="0"/>
              </a:rPr>
              <a:t>Remember … you may complete all of them early, but do not turn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 them in early.  Wait until we discuss all the challenges in class.</a:t>
            </a:r>
          </a:p>
        </p:txBody>
      </p:sp>
      <p:pic>
        <p:nvPicPr>
          <p:cNvPr id="4" name="Picture 5" descr="scistartlogo2">
            <a:hlinkClick r:id="rId2" action="ppaction://hlinksldjump"/>
            <a:extLst>
              <a:ext uri="{FF2B5EF4-FFF2-40B4-BE49-F238E27FC236}">
                <a16:creationId xmlns:a16="http://schemas.microsoft.com/office/drawing/2014/main" id="{50F3FD06-B73C-4ABE-A679-FF612795E8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4700" y="281940"/>
            <a:ext cx="261937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88721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251460" y="281939"/>
            <a:ext cx="6035040" cy="86106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960" kern="10" dirty="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9900FF"/>
                </a:solidFill>
                <a:latin typeface="Cooper Black"/>
              </a:rPr>
              <a:t>EDIT TITLE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035040" y="7513320"/>
            <a:ext cx="3804329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</a:pPr>
            <a:r>
              <a:rPr lang="en-US" sz="1320" i="1" dirty="0"/>
              <a:t>T. Tomm 2008   http://sciencespot.net/</a:t>
            </a:r>
          </a:p>
        </p:txBody>
      </p:sp>
      <p:sp>
        <p:nvSpPr>
          <p:cNvPr id="2" name="Text Box 41">
            <a:extLst>
              <a:ext uri="{FF2B5EF4-FFF2-40B4-BE49-F238E27FC236}">
                <a16:creationId xmlns:a16="http://schemas.microsoft.com/office/drawing/2014/main" id="{BE1D149A-23CD-44A4-B152-58A25E724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" y="1287780"/>
            <a:ext cx="9471660" cy="523220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800" b="1" dirty="0">
                <a:latin typeface="Times New Roman" pitchFamily="18" charset="0"/>
              </a:rPr>
              <a:t>EDIT DIRECTIONS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98617-A216-4ED0-A7BD-374ECB516EC6}"/>
              </a:ext>
            </a:extLst>
          </p:cNvPr>
          <p:cNvSpPr txBox="1"/>
          <p:nvPr/>
        </p:nvSpPr>
        <p:spPr>
          <a:xfrm>
            <a:off x="7140175" y="796214"/>
            <a:ext cx="2619375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Q1-W</a:t>
            </a:r>
            <a:r>
              <a:rPr lang="en-US" sz="264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__</a:t>
            </a:r>
            <a:r>
              <a:rPr lang="en-US" sz="26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-Mon</a:t>
            </a:r>
          </a:p>
        </p:txBody>
      </p:sp>
      <p:pic>
        <p:nvPicPr>
          <p:cNvPr id="11" name="Picture 5" descr="scistartlogo2">
            <a:hlinkClick r:id="rId2" action="ppaction://hlinksldjump"/>
            <a:extLst>
              <a:ext uri="{FF2B5EF4-FFF2-40B4-BE49-F238E27FC236}">
                <a16:creationId xmlns:a16="http://schemas.microsoft.com/office/drawing/2014/main" id="{68658E56-4921-4DD8-9463-A8BEB3294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4700" y="281940"/>
            <a:ext cx="261937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4490FB9-8D51-4DE8-9DEE-1149D4F28B3D}"/>
              </a:ext>
            </a:extLst>
          </p:cNvPr>
          <p:cNvSpPr txBox="1"/>
          <p:nvPr/>
        </p:nvSpPr>
        <p:spPr>
          <a:xfrm>
            <a:off x="10210800" y="281939"/>
            <a:ext cx="27351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slide will be used as a PNG background on the digital student notebook. </a:t>
            </a:r>
          </a:p>
          <a:p>
            <a:endParaRPr lang="en-US" dirty="0"/>
          </a:p>
          <a:p>
            <a:r>
              <a:rPr lang="en-US" dirty="0"/>
              <a:t>Include all the items you want to stay fixed on the page.  You will add the interactive components in Google Slides.</a:t>
            </a:r>
          </a:p>
        </p:txBody>
      </p:sp>
    </p:spTree>
    <p:extLst>
      <p:ext uri="{BB962C8B-B14F-4D97-AF65-F5344CB8AC3E}">
        <p14:creationId xmlns:p14="http://schemas.microsoft.com/office/powerpoint/2010/main" val="2690827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51460" y="533400"/>
            <a:ext cx="9471660" cy="707886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latin typeface="Times New Roman" pitchFamily="18" charset="0"/>
              </a:rPr>
              <a:t>The answers are 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47B185-D438-4777-8212-EC90601A7211}"/>
              </a:ext>
            </a:extLst>
          </p:cNvPr>
          <p:cNvSpPr txBox="1"/>
          <p:nvPr/>
        </p:nvSpPr>
        <p:spPr>
          <a:xfrm>
            <a:off x="10210800" y="281939"/>
            <a:ext cx="273517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slide will be presented in class to review the answers. </a:t>
            </a:r>
          </a:p>
          <a:p>
            <a:endParaRPr lang="en-US" dirty="0"/>
          </a:p>
          <a:p>
            <a:r>
              <a:rPr lang="en-US" dirty="0"/>
              <a:t>Add the same information as the previous slide.  Use textboxes and shapes along with animations to share the answers as you present.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298850" y="281940"/>
            <a:ext cx="5568550" cy="101287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960" kern="10" dirty="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Cooper Black"/>
              </a:rPr>
              <a:t>EDIT TITLE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EDDF45-2875-4FFC-ADCD-105EC16CF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30" y="1516590"/>
            <a:ext cx="9806940" cy="44011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lIns="100576" tIns="50289" rIns="100576" bIns="50289" anchor="ctr">
            <a:spAutoFit/>
          </a:bodyPr>
          <a:lstStyle/>
          <a:p>
            <a:pPr algn="ctr" eaLnBrk="1" hangingPunct="1"/>
            <a:r>
              <a:rPr lang="en-US" altLang="en-US" sz="2200" b="1" dirty="0">
                <a:latin typeface="Times New Roman" pitchFamily="18" charset="0"/>
              </a:rPr>
              <a:t>Edit directions.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215D84-A6F0-4530-A846-D09F996A727C}"/>
              </a:ext>
            </a:extLst>
          </p:cNvPr>
          <p:cNvSpPr txBox="1"/>
          <p:nvPr/>
        </p:nvSpPr>
        <p:spPr>
          <a:xfrm>
            <a:off x="7140175" y="796214"/>
            <a:ext cx="2619375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Q1-W</a:t>
            </a:r>
            <a:r>
              <a:rPr lang="en-US" sz="264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-TUES</a:t>
            </a:r>
          </a:p>
        </p:txBody>
      </p:sp>
      <p:pic>
        <p:nvPicPr>
          <p:cNvPr id="24" name="Picture 5" descr="scistartlogo2">
            <a:hlinkClick r:id="rId2" action="ppaction://hlinksldjump"/>
            <a:extLst>
              <a:ext uri="{FF2B5EF4-FFF2-40B4-BE49-F238E27FC236}">
                <a16:creationId xmlns:a16="http://schemas.microsoft.com/office/drawing/2014/main" id="{CA3B2523-5406-428F-96B5-EAC9C97BB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4700" y="281940"/>
            <a:ext cx="261937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E72D22E-A40F-43BE-8C4A-2D8527F47A32}"/>
              </a:ext>
            </a:extLst>
          </p:cNvPr>
          <p:cNvSpPr txBox="1"/>
          <p:nvPr/>
        </p:nvSpPr>
        <p:spPr>
          <a:xfrm>
            <a:off x="10210800" y="281939"/>
            <a:ext cx="27351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slide will be used as a PNG background on the digital student notebook. </a:t>
            </a:r>
          </a:p>
          <a:p>
            <a:endParaRPr lang="en-US" dirty="0"/>
          </a:p>
          <a:p>
            <a:r>
              <a:rPr lang="en-US" dirty="0"/>
              <a:t>Include all the items you want to stay fixed on the page.  You will add the interactive components in Google Slides.</a:t>
            </a:r>
          </a:p>
        </p:txBody>
      </p:sp>
    </p:spTree>
    <p:extLst>
      <p:ext uri="{BB962C8B-B14F-4D97-AF65-F5344CB8AC3E}">
        <p14:creationId xmlns:p14="http://schemas.microsoft.com/office/powerpoint/2010/main" val="2097477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83820" y="279685"/>
            <a:ext cx="9806940" cy="57553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lIns="100576" tIns="50289" rIns="100576" bIns="50289" anchor="ctr">
            <a:spAutoFit/>
          </a:bodyPr>
          <a:lstStyle/>
          <a:p>
            <a:pPr algn="ctr" eaLnBrk="1" hangingPunct="1"/>
            <a:r>
              <a:rPr lang="en-US" altLang="en-US" sz="3080" b="1" dirty="0">
                <a:latin typeface="Times New Roman" pitchFamily="18" charset="0"/>
              </a:rPr>
              <a:t>The answers are …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9205CD-A697-4DA7-90F1-B690FB92E210}"/>
              </a:ext>
            </a:extLst>
          </p:cNvPr>
          <p:cNvSpPr txBox="1"/>
          <p:nvPr/>
        </p:nvSpPr>
        <p:spPr>
          <a:xfrm>
            <a:off x="10210800" y="281939"/>
            <a:ext cx="273517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slide will be presented in class to review the answers. </a:t>
            </a:r>
          </a:p>
          <a:p>
            <a:endParaRPr lang="en-US" dirty="0"/>
          </a:p>
          <a:p>
            <a:r>
              <a:rPr lang="en-US" dirty="0"/>
              <a:t>Add the same information as the previous slide.  Use textboxes and shapes along with animations to share the answers as you present.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091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125730" y="228600"/>
            <a:ext cx="5909310" cy="96528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960" kern="10" dirty="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Cooper Black"/>
              </a:rPr>
              <a:t>EDIT TITLE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EDDF45-2875-4FFC-ADCD-105EC16CF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30" y="1464677"/>
            <a:ext cx="9475470" cy="440114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square" lIns="100576" tIns="50289" rIns="100576" bIns="50289" anchor="ctr">
            <a:spAutoFit/>
          </a:bodyPr>
          <a:lstStyle/>
          <a:p>
            <a:pPr algn="ctr" eaLnBrk="1" hangingPunct="1"/>
            <a:r>
              <a:rPr lang="en-US" altLang="en-US" sz="2200" b="1" dirty="0">
                <a:latin typeface="Times New Roman" pitchFamily="18" charset="0"/>
              </a:rPr>
              <a:t>EDIT DIRECTIONS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35A0308-DD4A-4CC2-88F8-8D27317CDF2A}"/>
              </a:ext>
            </a:extLst>
          </p:cNvPr>
          <p:cNvSpPr txBox="1"/>
          <p:nvPr/>
        </p:nvSpPr>
        <p:spPr>
          <a:xfrm>
            <a:off x="7140175" y="796214"/>
            <a:ext cx="2619375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Q1-W</a:t>
            </a:r>
            <a:r>
              <a:rPr lang="en-US" sz="264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-WEDS</a:t>
            </a:r>
          </a:p>
        </p:txBody>
      </p:sp>
      <p:pic>
        <p:nvPicPr>
          <p:cNvPr id="2059" name="Picture 5" descr="scistartlogo2">
            <a:hlinkClick r:id="rId2" action="ppaction://hlinksldjump"/>
            <a:extLst>
              <a:ext uri="{FF2B5EF4-FFF2-40B4-BE49-F238E27FC236}">
                <a16:creationId xmlns:a16="http://schemas.microsoft.com/office/drawing/2014/main" id="{F3865A5C-F390-4D87-B16C-F9AB5A057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4700" y="281940"/>
            <a:ext cx="261937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29212F3-E22D-44A6-93B8-924BD2096426}"/>
              </a:ext>
            </a:extLst>
          </p:cNvPr>
          <p:cNvSpPr txBox="1"/>
          <p:nvPr/>
        </p:nvSpPr>
        <p:spPr>
          <a:xfrm>
            <a:off x="10210800" y="281939"/>
            <a:ext cx="27351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slide will be used as a PNG background on the digital student notebook. </a:t>
            </a:r>
          </a:p>
          <a:p>
            <a:endParaRPr lang="en-US" dirty="0"/>
          </a:p>
          <a:p>
            <a:r>
              <a:rPr lang="en-US" dirty="0"/>
              <a:t>Include all the items you want to stay fixed on the page.  You will add the interactive components in Google Slides.</a:t>
            </a:r>
          </a:p>
        </p:txBody>
      </p:sp>
    </p:spTree>
    <p:extLst>
      <p:ext uri="{BB962C8B-B14F-4D97-AF65-F5344CB8AC3E}">
        <p14:creationId xmlns:p14="http://schemas.microsoft.com/office/powerpoint/2010/main" val="1753459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83820" y="279685"/>
            <a:ext cx="9806940" cy="575536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lIns="100576" tIns="50289" rIns="100576" bIns="50289" anchor="ctr">
            <a:spAutoFit/>
          </a:bodyPr>
          <a:lstStyle/>
          <a:p>
            <a:pPr algn="ctr" eaLnBrk="1" hangingPunct="1"/>
            <a:r>
              <a:rPr lang="en-US" altLang="en-US" sz="3080" b="1" dirty="0">
                <a:latin typeface="Times New Roman" pitchFamily="18" charset="0"/>
              </a:rPr>
              <a:t>The answers are 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2A09CB-98C1-4036-8F90-2DBE91AF159B}"/>
              </a:ext>
            </a:extLst>
          </p:cNvPr>
          <p:cNvSpPr txBox="1"/>
          <p:nvPr/>
        </p:nvSpPr>
        <p:spPr>
          <a:xfrm>
            <a:off x="10210800" y="281939"/>
            <a:ext cx="273517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slide will be presented in class to review the answers. </a:t>
            </a:r>
          </a:p>
          <a:p>
            <a:endParaRPr lang="en-US" dirty="0"/>
          </a:p>
          <a:p>
            <a:r>
              <a:rPr lang="en-US" dirty="0"/>
              <a:t>Add the same information as the previous slide.  Use textboxes and shapes along with animations to share the answers as you present.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FEDDF45-2875-4FFC-ADCD-105EC16CF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30" y="1350586"/>
            <a:ext cx="9806940" cy="440114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100576" tIns="50289" rIns="100576" bIns="50289" anchor="ctr">
            <a:spAutoFit/>
          </a:bodyPr>
          <a:lstStyle/>
          <a:p>
            <a:pPr algn="ctr" eaLnBrk="1" hangingPunct="1"/>
            <a:r>
              <a:rPr lang="en-US" altLang="en-US" sz="2200" b="1" dirty="0">
                <a:latin typeface="Times New Roman" pitchFamily="18" charset="0"/>
              </a:rPr>
              <a:t>Edit directions.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E81D78-5D37-4388-B935-30E2D7AB57D0}"/>
              </a:ext>
            </a:extLst>
          </p:cNvPr>
          <p:cNvSpPr txBox="1"/>
          <p:nvPr/>
        </p:nvSpPr>
        <p:spPr>
          <a:xfrm>
            <a:off x="7140175" y="796214"/>
            <a:ext cx="2619375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Q1-W</a:t>
            </a:r>
            <a:r>
              <a:rPr lang="en-US" sz="264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-THURS</a:t>
            </a:r>
          </a:p>
        </p:txBody>
      </p:sp>
      <p:sp>
        <p:nvSpPr>
          <p:cNvPr id="4" name="WordArt 2">
            <a:extLst>
              <a:ext uri="{FF2B5EF4-FFF2-40B4-BE49-F238E27FC236}">
                <a16:creationId xmlns:a16="http://schemas.microsoft.com/office/drawing/2014/main" id="{B646C0EA-BBA3-42A9-8E76-E7C14C8AC2B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7640" y="219134"/>
            <a:ext cx="4777740" cy="9848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960" kern="10" dirty="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Cooper Black"/>
              </a:rPr>
              <a:t>EDIT TITLE</a:t>
            </a:r>
          </a:p>
        </p:txBody>
      </p:sp>
      <p:pic>
        <p:nvPicPr>
          <p:cNvPr id="9" name="Picture 5" descr="scistartlogo2">
            <a:hlinkClick r:id="rId2" action="ppaction://hlinksldjump"/>
            <a:extLst>
              <a:ext uri="{FF2B5EF4-FFF2-40B4-BE49-F238E27FC236}">
                <a16:creationId xmlns:a16="http://schemas.microsoft.com/office/drawing/2014/main" id="{87757B9D-E65D-42F4-AEFA-BBC439592B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4700" y="281940"/>
            <a:ext cx="261937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6BC491-81E6-4B06-A98D-D541218B7D7F}"/>
              </a:ext>
            </a:extLst>
          </p:cNvPr>
          <p:cNvSpPr txBox="1"/>
          <p:nvPr/>
        </p:nvSpPr>
        <p:spPr>
          <a:xfrm>
            <a:off x="10210800" y="281939"/>
            <a:ext cx="27351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slide will be used as a PNG background on the digital student notebook. </a:t>
            </a:r>
          </a:p>
          <a:p>
            <a:endParaRPr lang="en-US" dirty="0"/>
          </a:p>
          <a:p>
            <a:r>
              <a:rPr lang="en-US" dirty="0"/>
              <a:t>Include all the items you want to stay fixed on the page.  You will add the interactive components in Google Slides.</a:t>
            </a:r>
          </a:p>
        </p:txBody>
      </p:sp>
    </p:spTree>
    <p:extLst>
      <p:ext uri="{BB962C8B-B14F-4D97-AF65-F5344CB8AC3E}">
        <p14:creationId xmlns:p14="http://schemas.microsoft.com/office/powerpoint/2010/main" val="2797155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116267"/>
            <a:ext cx="10058400" cy="575536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square" lIns="100576" tIns="50289" rIns="100576" bIns="50289" anchor="ctr">
            <a:spAutoFit/>
          </a:bodyPr>
          <a:lstStyle/>
          <a:p>
            <a:pPr algn="ctr" eaLnBrk="1" hangingPunct="1"/>
            <a:r>
              <a:rPr lang="en-US" altLang="en-US" sz="3080" b="1" dirty="0">
                <a:solidFill>
                  <a:schemeClr val="bg1"/>
                </a:solidFill>
                <a:latin typeface="Times New Roman" pitchFamily="18" charset="0"/>
              </a:rPr>
              <a:t>The answers are 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CEC424-BE8E-4F03-AAB1-7310B316F608}"/>
              </a:ext>
            </a:extLst>
          </p:cNvPr>
          <p:cNvSpPr txBox="1"/>
          <p:nvPr/>
        </p:nvSpPr>
        <p:spPr>
          <a:xfrm>
            <a:off x="10210800" y="281939"/>
            <a:ext cx="273517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slide will be presented in class to review the answers. </a:t>
            </a:r>
          </a:p>
          <a:p>
            <a:endParaRPr lang="en-US" dirty="0"/>
          </a:p>
          <a:p>
            <a:r>
              <a:rPr lang="en-US" dirty="0"/>
              <a:t>Add the same information as the previous slide.  Use textboxes and shapes along with animations to share the answers as you present.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564</Words>
  <Application>Microsoft Office PowerPoint</Application>
  <PresentationFormat>Custom</PresentationFormat>
  <Paragraphs>74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Cooper Black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70</cp:revision>
  <dcterms:created xsi:type="dcterms:W3CDTF">2007-07-27T19:50:33Z</dcterms:created>
  <dcterms:modified xsi:type="dcterms:W3CDTF">2020-08-07T18:23:05Z</dcterms:modified>
</cp:coreProperties>
</file>