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83" r:id="rId3"/>
    <p:sldId id="281" r:id="rId4"/>
    <p:sldId id="260" r:id="rId5"/>
    <p:sldId id="258" r:id="rId6"/>
    <p:sldId id="280" r:id="rId7"/>
    <p:sldId id="261" r:id="rId8"/>
    <p:sldId id="259" r:id="rId9"/>
    <p:sldId id="263" r:id="rId10"/>
    <p:sldId id="279" r:id="rId11"/>
    <p:sldId id="262" r:id="rId12"/>
    <p:sldId id="276" r:id="rId13"/>
    <p:sldId id="264" r:id="rId14"/>
    <p:sldId id="278" r:id="rId15"/>
    <p:sldId id="282" r:id="rId16"/>
    <p:sldId id="284" r:id="rId17"/>
  </p:sldIdLst>
  <p:sldSz cx="10058400" cy="77724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0941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1882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5282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376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547061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056473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565886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075298" algn="l" defTabSz="1018824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0000"/>
    <a:srgbClr val="00FF00"/>
    <a:srgbClr val="FFFF00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60"/>
  </p:normalViewPr>
  <p:slideViewPr>
    <p:cSldViewPr>
      <p:cViewPr varScale="1">
        <p:scale>
          <a:sx n="60" d="100"/>
          <a:sy n="60" d="100"/>
        </p:scale>
        <p:origin x="1434" y="8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4A74CA65-80A3-4EE0-9970-4FA2D4FB63C2}" type="datetimeFigureOut">
              <a:rPr lang="en-US"/>
              <a:pPr>
                <a:defRPr/>
              </a:pPr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0715E8B5-7ADA-4A2D-8367-308D0A3F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+mn-ea"/>
        <a:cs typeface="+mn-cs"/>
      </a:defRPr>
    </a:lvl1pPr>
    <a:lvl2pPr marL="509412" algn="l" rtl="0" fontAlgn="base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rtl="0" fontAlgn="base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rtl="0" fontAlgn="base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rtl="0" fontAlgn="base">
      <a:spcBef>
        <a:spcPct val="30000"/>
      </a:spcBef>
      <a:spcAft>
        <a:spcPct val="0"/>
      </a:spcAft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1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8B5B35-524D-4E21-8002-E5A086AECB8A}" type="slidenum">
              <a:rPr lang="en-US"/>
              <a:pPr/>
              <a:t>2</a:t>
            </a:fld>
            <a:endParaRPr lang="en-US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31925" y="1143000"/>
            <a:ext cx="3994150" cy="3086100"/>
          </a:xfrm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25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/>
            </a:lvl1pPr>
            <a:lvl2pPr marL="502920" indent="0" algn="ctr">
              <a:buNone/>
              <a:defRPr/>
            </a:lvl2pPr>
            <a:lvl3pPr marL="1005840" indent="0" algn="ctr">
              <a:buNone/>
              <a:defRPr/>
            </a:lvl3pPr>
            <a:lvl4pPr marL="1508760" indent="0" algn="ctr">
              <a:buNone/>
              <a:defRPr/>
            </a:lvl4pPr>
            <a:lvl5pPr marL="2011680" indent="0" algn="ctr">
              <a:buNone/>
              <a:defRPr/>
            </a:lvl5pPr>
            <a:lvl6pPr marL="2514600" indent="0" algn="ctr">
              <a:buNone/>
              <a:defRPr/>
            </a:lvl6pPr>
            <a:lvl7pPr marL="3017520" indent="0" algn="ctr">
              <a:buNone/>
              <a:defRPr/>
            </a:lvl7pPr>
            <a:lvl8pPr marL="3520440" indent="0" algn="ctr">
              <a:buNone/>
              <a:defRPr/>
            </a:lvl8pPr>
            <a:lvl9pPr marL="402336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18E4B-6E31-47E2-B986-B2A78BD4B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C5CE9-E130-44B0-ACC3-1839D83D6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BEA01-AA66-4536-B27E-ACFF0DB70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5E77A-C164-4C95-BC7B-E72FDC254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2920" indent="0">
              <a:buNone/>
              <a:defRPr sz="1980"/>
            </a:lvl2pPr>
            <a:lvl3pPr marL="1005840" indent="0">
              <a:buNone/>
              <a:defRPr sz="1760"/>
            </a:lvl3pPr>
            <a:lvl4pPr marL="1508760" indent="0">
              <a:buNone/>
              <a:defRPr sz="1540"/>
            </a:lvl4pPr>
            <a:lvl5pPr marL="2011680" indent="0">
              <a:buNone/>
              <a:defRPr sz="1540"/>
            </a:lvl5pPr>
            <a:lvl6pPr marL="2514600" indent="0">
              <a:buNone/>
              <a:defRPr sz="1540"/>
            </a:lvl6pPr>
            <a:lvl7pPr marL="3017520" indent="0">
              <a:buNone/>
              <a:defRPr sz="1540"/>
            </a:lvl7pPr>
            <a:lvl8pPr marL="3520440" indent="0">
              <a:buNone/>
              <a:defRPr sz="1540"/>
            </a:lvl8pPr>
            <a:lvl9pPr marL="4023360" indent="0">
              <a:buNone/>
              <a:defRPr sz="15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1EC5E-CF97-44D9-A685-6CEA3C2C73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080"/>
            </a:lvl1pPr>
            <a:lvl2pPr>
              <a:defRPr sz="2640"/>
            </a:lvl2pPr>
            <a:lvl3pPr>
              <a:defRPr sz="2200"/>
            </a:lvl3pPr>
            <a:lvl4pPr>
              <a:defRPr sz="1980"/>
            </a:lvl4pPr>
            <a:lvl5pPr>
              <a:defRPr sz="1980"/>
            </a:lvl5pPr>
            <a:lvl6pPr>
              <a:defRPr sz="1980"/>
            </a:lvl6pPr>
            <a:lvl7pPr>
              <a:defRPr sz="1980"/>
            </a:lvl7pPr>
            <a:lvl8pPr>
              <a:defRPr sz="1980"/>
            </a:lvl8pPr>
            <a:lvl9pPr>
              <a:defRPr sz="19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B18D8-5D0A-4C33-9ADD-25E1C51E9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40"/>
            </a:lvl1pPr>
            <a:lvl2pPr>
              <a:defRPr sz="2200"/>
            </a:lvl2pPr>
            <a:lvl3pPr>
              <a:defRPr sz="1980"/>
            </a:lvl3pPr>
            <a:lvl4pPr>
              <a:defRPr sz="1760"/>
            </a:lvl4pPr>
            <a:lvl5pPr>
              <a:defRPr sz="1760"/>
            </a:lvl5pPr>
            <a:lvl6pPr>
              <a:defRPr sz="1760"/>
            </a:lvl6pPr>
            <a:lvl7pPr>
              <a:defRPr sz="1760"/>
            </a:lvl7pPr>
            <a:lvl8pPr>
              <a:defRPr sz="1760"/>
            </a:lvl8pPr>
            <a:lvl9pPr>
              <a:defRPr sz="17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0FA82-B038-4514-BEA7-BA6EA1D7E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38053-503B-4F28-AD65-AAE5F10A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5C4FA-7CFD-4F0B-AD74-B885BA15C4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F7FD3-8B49-4719-B30F-E877B14087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540"/>
            </a:lvl1pPr>
            <a:lvl2pPr marL="502920" indent="0">
              <a:buNone/>
              <a:defRPr sz="1320"/>
            </a:lvl2pPr>
            <a:lvl3pPr marL="1005840" indent="0">
              <a:buNone/>
              <a:defRPr sz="1100"/>
            </a:lvl3pPr>
            <a:lvl4pPr marL="1508760" indent="0">
              <a:buNone/>
              <a:defRPr sz="990"/>
            </a:lvl4pPr>
            <a:lvl5pPr marL="2011680" indent="0">
              <a:buNone/>
              <a:defRPr sz="990"/>
            </a:lvl5pPr>
            <a:lvl6pPr marL="2514600" indent="0">
              <a:buNone/>
              <a:defRPr sz="990"/>
            </a:lvl6pPr>
            <a:lvl7pPr marL="3017520" indent="0">
              <a:buNone/>
              <a:defRPr sz="990"/>
            </a:lvl7pPr>
            <a:lvl8pPr marL="3520440" indent="0">
              <a:buNone/>
              <a:defRPr sz="990"/>
            </a:lvl8pPr>
            <a:lvl9pPr marL="4023360" indent="0">
              <a:buNone/>
              <a:defRPr sz="99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EF8EFE-A77F-45F4-AE30-BF1AA2D50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2920" y="311256"/>
            <a:ext cx="905256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2920" y="1813560"/>
            <a:ext cx="9052560" cy="51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2920" y="7077922"/>
            <a:ext cx="23469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5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36620" y="7077922"/>
            <a:ext cx="31851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54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08520" y="7077922"/>
            <a:ext cx="234696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540"/>
            </a:lvl1pPr>
          </a:lstStyle>
          <a:p>
            <a:pPr>
              <a:defRPr/>
            </a:pPr>
            <a:fld id="{E24216F5-3498-45CE-902A-8A6DC14B91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5pPr>
      <a:lvl6pPr marL="50292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6pPr>
      <a:lvl7pPr marL="100584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7pPr>
      <a:lvl8pPr marL="150876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8pPr>
      <a:lvl9pPr marL="2011680" algn="ctr" rtl="0" fontAlgn="base">
        <a:spcBef>
          <a:spcPct val="0"/>
        </a:spcBef>
        <a:spcAft>
          <a:spcPct val="0"/>
        </a:spcAft>
        <a:defRPr sz="4840">
          <a:solidFill>
            <a:schemeClr val="tx2"/>
          </a:solidFill>
          <a:latin typeface="Arial" charset="0"/>
        </a:defRPr>
      </a:lvl9pPr>
    </p:titleStyle>
    <p:bodyStyle>
      <a:lvl1pPr marL="377190" indent="-377190" algn="l" rtl="0" eaLnBrk="0" fontAlgn="base" hangingPunct="0">
        <a:spcBef>
          <a:spcPct val="20000"/>
        </a:spcBef>
        <a:spcAft>
          <a:spcPct val="0"/>
        </a:spcAft>
        <a:buChar char="•"/>
        <a:defRPr sz="3520">
          <a:solidFill>
            <a:schemeClr val="tx1"/>
          </a:solidFill>
          <a:latin typeface="+mn-lt"/>
          <a:ea typeface="+mn-ea"/>
          <a:cs typeface="+mn-cs"/>
        </a:defRPr>
      </a:lvl1pPr>
      <a:lvl2pPr marL="817245" indent="-314325" algn="l" rtl="0" eaLnBrk="0" fontAlgn="base" hangingPunct="0">
        <a:spcBef>
          <a:spcPct val="20000"/>
        </a:spcBef>
        <a:spcAft>
          <a:spcPct val="0"/>
        </a:spcAft>
        <a:buChar char="–"/>
        <a:defRPr sz="3080">
          <a:solidFill>
            <a:schemeClr val="tx1"/>
          </a:solidFill>
          <a:latin typeface="+mn-lt"/>
        </a:defRPr>
      </a:lvl2pPr>
      <a:lvl3pPr marL="1257300" indent="-251460" algn="l" rtl="0" eaLnBrk="0" fontAlgn="base" hangingPunct="0">
        <a:spcBef>
          <a:spcPct val="20000"/>
        </a:spcBef>
        <a:spcAft>
          <a:spcPct val="0"/>
        </a:spcAft>
        <a:buChar char="•"/>
        <a:defRPr sz="2640">
          <a:solidFill>
            <a:schemeClr val="tx1"/>
          </a:solidFill>
          <a:latin typeface="+mn-lt"/>
        </a:defRPr>
      </a:lvl3pPr>
      <a:lvl4pPr marL="1760220" indent="-25146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</a:defRPr>
      </a:lvl4pPr>
      <a:lvl5pPr marL="2263140" indent="-251460" algn="l" rtl="0" eaLnBrk="0" fontAlgn="base" hangingPunct="0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5pPr>
      <a:lvl6pPr marL="276606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6pPr>
      <a:lvl7pPr marL="326898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7pPr>
      <a:lvl8pPr marL="377190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8pPr>
      <a:lvl9pPr marL="4274820" indent="-251460" algn="l" rtl="0" fontAlgn="base">
        <a:spcBef>
          <a:spcPct val="20000"/>
        </a:spcBef>
        <a:spcAft>
          <a:spcPct val="0"/>
        </a:spcAft>
        <a:buChar char="»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.png"/><Relationship Id="rId12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3.xm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0" Type="http://schemas.openxmlformats.org/officeDocument/2006/relationships/slide" Target="slide11.xml"/><Relationship Id="rId4" Type="http://schemas.openxmlformats.org/officeDocument/2006/relationships/slide" Target="slide9.xml"/><Relationship Id="rId9" Type="http://schemas.openxmlformats.org/officeDocument/2006/relationships/image" Target="../media/image4.pn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4541979" y="2269371"/>
            <a:ext cx="4191045" cy="156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624" tIns="51814" rIns="103624" bIns="51814" anchor="t" anchorCtr="0"/>
          <a:lstStyle/>
          <a:p>
            <a:pPr algn="ctr"/>
            <a:r>
              <a:rPr lang="en-US" sz="4800" dirty="0">
                <a:latin typeface="Cooper Black" panose="0208090404030B020404" pitchFamily="18" charset="0"/>
                <a:sym typeface="Wingdings" pitchFamily="2" charset="2"/>
              </a:rPr>
              <a:t>Quarter 1</a:t>
            </a:r>
          </a:p>
          <a:p>
            <a:pPr algn="ctr"/>
            <a:r>
              <a:rPr lang="en-US" sz="4800" dirty="0">
                <a:latin typeface="Cooper Black" panose="0208090404030B020404" pitchFamily="18" charset="0"/>
                <a:sym typeface="Wingdings" pitchFamily="2" charset="2"/>
              </a:rPr>
              <a:t>Week 1 </a:t>
            </a:r>
            <a:endParaRPr lang="en-US" sz="4800" dirty="0">
              <a:latin typeface="Cooper Black" panose="0208090404030B020404" pitchFamily="18" charset="0"/>
            </a:endParaRPr>
          </a:p>
        </p:txBody>
      </p:sp>
      <p:pic>
        <p:nvPicPr>
          <p:cNvPr id="2" name="Picture 5" descr="scistartlogo2">
            <a:extLst>
              <a:ext uri="{FF2B5EF4-FFF2-40B4-BE49-F238E27FC236}">
                <a16:creationId xmlns:a16="http://schemas.microsoft.com/office/drawing/2014/main" id="{15344F0B-EFAB-45E0-8A6F-9B57CB27A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563" y="194356"/>
            <a:ext cx="6913338" cy="1299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2E86472-FF69-4B3D-B000-9731330EB45E}"/>
              </a:ext>
            </a:extLst>
          </p:cNvPr>
          <p:cNvSpPr txBox="1"/>
          <p:nvPr/>
        </p:nvSpPr>
        <p:spPr>
          <a:xfrm>
            <a:off x="10287000" y="4891135"/>
            <a:ext cx="273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Hyperlinks built in to help navigate to each day</a:t>
            </a:r>
          </a:p>
          <a:p>
            <a:endParaRPr lang="en-US" dirty="0"/>
          </a:p>
          <a:p>
            <a:r>
              <a:rPr lang="en-US" dirty="0"/>
              <a:t>My class helpers will open the file each day and set it up for the students to view on the Smart Board.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FFC1E11-D1C6-403C-B842-0248694DD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532" y="7460573"/>
            <a:ext cx="9677400" cy="31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1320" i="1" dirty="0"/>
              <a:t>T. Tomm 2008       Updated 2020      http://sciencespot.net/</a:t>
            </a:r>
          </a:p>
        </p:txBody>
      </p:sp>
      <p:pic>
        <p:nvPicPr>
          <p:cNvPr id="8" name="Picture 7" descr="A picture containing drawing, light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7843F2E3-F2C8-46E7-8E36-46B17296F9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652" y="5574892"/>
            <a:ext cx="4513708" cy="1027417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ECC26245-568D-4E8D-9ED3-16D6B570E1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460" y="6428062"/>
            <a:ext cx="2874459" cy="102741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hlinkClick r:id="rId8" action="ppaction://hlinksldjump"/>
            <a:extLst>
              <a:ext uri="{FF2B5EF4-FFF2-40B4-BE49-F238E27FC236}">
                <a16:creationId xmlns:a16="http://schemas.microsoft.com/office/drawing/2014/main" id="{BFEEEB04-5C0D-49A5-BBE8-6F4371C242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16" y="4716333"/>
            <a:ext cx="3474747" cy="1038961"/>
          </a:xfrm>
          <a:prstGeom prst="rect">
            <a:avLst/>
          </a:prstGeom>
        </p:spPr>
      </p:pic>
      <p:pic>
        <p:nvPicPr>
          <p:cNvPr id="13" name="Picture 12" descr="A picture containing drawing, lamp&#10;&#10;Description automatically generated">
            <a:hlinkClick r:id="rId10" action="ppaction://hlinksldjump"/>
            <a:extLst>
              <a:ext uri="{FF2B5EF4-FFF2-40B4-BE49-F238E27FC236}">
                <a16:creationId xmlns:a16="http://schemas.microsoft.com/office/drawing/2014/main" id="{7A9D0687-5367-4A52-8326-5ADAC044057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19" y="6428639"/>
            <a:ext cx="4075036" cy="1038961"/>
          </a:xfrm>
          <a:prstGeom prst="rect">
            <a:avLst/>
          </a:prstGeom>
        </p:spPr>
      </p:pic>
      <p:pic>
        <p:nvPicPr>
          <p:cNvPr id="14" name="Picture 13" descr="A picture containing light, drawing&#10;&#10;Description automatically generated">
            <a:hlinkClick r:id="rId12" action="ppaction://hlinksldjump"/>
            <a:extLst>
              <a:ext uri="{FF2B5EF4-FFF2-40B4-BE49-F238E27FC236}">
                <a16:creationId xmlns:a16="http://schemas.microsoft.com/office/drawing/2014/main" id="{051EBDF4-6E03-4867-BC08-90CB6B4B16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95" y="4716333"/>
            <a:ext cx="3405484" cy="1038961"/>
          </a:xfrm>
          <a:prstGeom prst="rect">
            <a:avLst/>
          </a:prstGeom>
        </p:spPr>
      </p:pic>
      <p:pic>
        <p:nvPicPr>
          <p:cNvPr id="2050" name="Picture 2" descr="back to school">
            <a:extLst>
              <a:ext uri="{FF2B5EF4-FFF2-40B4-BE49-F238E27FC236}">
                <a16:creationId xmlns:a16="http://schemas.microsoft.com/office/drawing/2014/main" id="{877B7F49-093E-4D29-A381-049E788A3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91" y="1450110"/>
            <a:ext cx="3161264" cy="316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3820" y="279685"/>
            <a:ext cx="9806940" cy="575536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3080" b="1" dirty="0">
                <a:latin typeface="Times New Roman" pitchFamily="18" charset="0"/>
              </a:rPr>
              <a:t>The answers are …</a:t>
            </a:r>
          </a:p>
        </p:txBody>
      </p:sp>
      <p:sp>
        <p:nvSpPr>
          <p:cNvPr id="3" name="TextBox 12">
            <a:extLst>
              <a:ext uri="{FF2B5EF4-FFF2-40B4-BE49-F238E27FC236}">
                <a16:creationId xmlns:a16="http://schemas.microsoft.com/office/drawing/2014/main" id="{87FEB0EB-5879-4718-9D06-C51FAE2F4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7158427"/>
            <a:ext cx="7010400" cy="4659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2631" tIns="46316" rIns="92631" bIns="46316">
            <a:spAutoFit/>
          </a:bodyPr>
          <a:lstStyle/>
          <a:p>
            <a:pPr algn="ctr" eaLnBrk="1" hangingPunct="1"/>
            <a:r>
              <a:rPr lang="en-US" altLang="en-US" sz="2420" b="1" dirty="0"/>
              <a:t>If you missed any, correct them! 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1C9B6252-6946-4068-B85B-DD4533EDA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64" y="1219200"/>
            <a:ext cx="2590800" cy="50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Physicist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Astronomer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Paleontologist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Oceanographer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Entomologist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Ichthyologist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Archeologist</a:t>
            </a:r>
          </a:p>
        </p:txBody>
      </p:sp>
      <p:sp>
        <p:nvSpPr>
          <p:cNvPr id="5" name="Text Box 43">
            <a:extLst>
              <a:ext uri="{FF2B5EF4-FFF2-40B4-BE49-F238E27FC236}">
                <a16:creationId xmlns:a16="http://schemas.microsoft.com/office/drawing/2014/main" id="{9BBDE5E7-1FC4-4296-B240-FC1A9B6B11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175" y="1266760"/>
            <a:ext cx="5334000" cy="50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Planets, stars, and solar system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Motion, forces, &amp; energy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Fish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Oceans and ocean life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Remains of human life &amp; civilizations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Remains of animal life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Insects 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71E0FFA-42C8-4D82-9242-6C4B0203BF08}"/>
              </a:ext>
            </a:extLst>
          </p:cNvPr>
          <p:cNvCxnSpPr>
            <a:cxnSpLocks/>
          </p:cNvCxnSpPr>
          <p:nvPr/>
        </p:nvCxnSpPr>
        <p:spPr>
          <a:xfrm>
            <a:off x="1981200" y="1541251"/>
            <a:ext cx="2743200" cy="76200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7156E8F-75BF-49BE-BC51-8B5A7D1851B5}"/>
              </a:ext>
            </a:extLst>
          </p:cNvPr>
          <p:cNvCxnSpPr>
            <a:cxnSpLocks/>
          </p:cNvCxnSpPr>
          <p:nvPr/>
        </p:nvCxnSpPr>
        <p:spPr>
          <a:xfrm flipV="1">
            <a:off x="2362200" y="1616991"/>
            <a:ext cx="2362200" cy="68626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A182D1E7-82C2-4D2E-B936-179D68B07984}"/>
              </a:ext>
            </a:extLst>
          </p:cNvPr>
          <p:cNvCxnSpPr>
            <a:cxnSpLocks/>
          </p:cNvCxnSpPr>
          <p:nvPr/>
        </p:nvCxnSpPr>
        <p:spPr>
          <a:xfrm>
            <a:off x="2590800" y="3065021"/>
            <a:ext cx="2133600" cy="2192781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92B51EF3-4E72-4055-B2D5-3047250EE6E2}"/>
              </a:ext>
            </a:extLst>
          </p:cNvPr>
          <p:cNvCxnSpPr>
            <a:cxnSpLocks/>
          </p:cNvCxnSpPr>
          <p:nvPr/>
        </p:nvCxnSpPr>
        <p:spPr>
          <a:xfrm>
            <a:off x="2743200" y="3768303"/>
            <a:ext cx="1981200" cy="41467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0D31C56-586D-4361-963C-B2A443E11550}"/>
              </a:ext>
            </a:extLst>
          </p:cNvPr>
          <p:cNvCxnSpPr>
            <a:cxnSpLocks/>
          </p:cNvCxnSpPr>
          <p:nvPr/>
        </p:nvCxnSpPr>
        <p:spPr>
          <a:xfrm>
            <a:off x="2590800" y="4495802"/>
            <a:ext cx="2133600" cy="152377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7B57C2B0-03E2-4961-9FB8-50A707A78385}"/>
              </a:ext>
            </a:extLst>
          </p:cNvPr>
          <p:cNvCxnSpPr>
            <a:cxnSpLocks/>
          </p:cNvCxnSpPr>
          <p:nvPr/>
        </p:nvCxnSpPr>
        <p:spPr>
          <a:xfrm flipV="1">
            <a:off x="2438400" y="3065021"/>
            <a:ext cx="2286000" cy="2192781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49198D0-DECD-4ACB-A516-B82F4507CACF}"/>
              </a:ext>
            </a:extLst>
          </p:cNvPr>
          <p:cNvCxnSpPr>
            <a:cxnSpLocks/>
          </p:cNvCxnSpPr>
          <p:nvPr/>
        </p:nvCxnSpPr>
        <p:spPr>
          <a:xfrm flipV="1">
            <a:off x="2438400" y="4495802"/>
            <a:ext cx="2286000" cy="1460136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6BF621B-77BD-4CE0-A746-9672A08C58D2}"/>
              </a:ext>
            </a:extLst>
          </p:cNvPr>
          <p:cNvSpPr txBox="1"/>
          <p:nvPr/>
        </p:nvSpPr>
        <p:spPr>
          <a:xfrm>
            <a:off x="10286999" y="829270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to review the answers at the start of each class.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C5ED1-9F9E-4833-A994-0453788B561B}"/>
              </a:ext>
            </a:extLst>
          </p:cNvPr>
          <p:cNvSpPr txBox="1"/>
          <p:nvPr/>
        </p:nvSpPr>
        <p:spPr>
          <a:xfrm>
            <a:off x="10319083" y="1860618"/>
            <a:ext cx="304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has the same information as the previous slide.  </a:t>
            </a:r>
          </a:p>
          <a:p>
            <a:endParaRPr lang="en-US" dirty="0"/>
          </a:p>
          <a:p>
            <a:r>
              <a:rPr lang="en-US" dirty="0"/>
              <a:t>But I have added lines along with animations to share the answers as I  present this in class.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FEDDF45-2875-4FFC-ADCD-105EC16C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" y="1350586"/>
            <a:ext cx="9806940" cy="440114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2200" b="1" dirty="0">
                <a:solidFill>
                  <a:schemeClr val="bg1"/>
                </a:solidFill>
                <a:latin typeface="Times New Roman" pitchFamily="18" charset="0"/>
              </a:rPr>
              <a:t>Answer these questions based on what you learned from the Survival Guide.</a:t>
            </a:r>
          </a:p>
        </p:txBody>
      </p:sp>
      <p:sp>
        <p:nvSpPr>
          <p:cNvPr id="2" name="Text Box 30">
            <a:extLst>
              <a:ext uri="{FF2B5EF4-FFF2-40B4-BE49-F238E27FC236}">
                <a16:creationId xmlns:a16="http://schemas.microsoft.com/office/drawing/2014/main" id="{521774FD-0F4D-4683-85AA-A709ADDFA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38" y="1874521"/>
            <a:ext cx="9654541" cy="490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1. What is the most important class rule?   </a:t>
            </a:r>
            <a:endParaRPr lang="en-US" altLang="en-US" sz="1000" dirty="0">
              <a:latin typeface="Times New Roman" pitchFamily="18" charset="0"/>
            </a:endParaRPr>
          </a:p>
          <a:p>
            <a:pPr marL="521088" indent="-521088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2. What grade would you earn for each score? </a:t>
            </a:r>
            <a:br>
              <a:rPr lang="en-US" altLang="en-US" sz="2400" dirty="0">
                <a:latin typeface="Times New Roman" pitchFamily="18" charset="0"/>
              </a:rPr>
            </a:br>
            <a:br>
              <a:rPr lang="en-US" altLang="en-US" sz="2400" dirty="0">
                <a:latin typeface="Times New Roman" pitchFamily="18" charset="0"/>
              </a:rPr>
            </a:br>
            <a:r>
              <a:rPr lang="en-US" altLang="en-US" sz="2400" dirty="0">
                <a:latin typeface="Times New Roman" pitchFamily="18" charset="0"/>
              </a:rPr>
              <a:t>75% = _____      92% = _____       89.4% = _____	55% = ______</a:t>
            </a:r>
            <a:br>
              <a:rPr lang="en-US" altLang="en-US" sz="2400" dirty="0">
                <a:latin typeface="Times New Roman" pitchFamily="18" charset="0"/>
              </a:rPr>
            </a:br>
            <a:endParaRPr lang="en-US" altLang="en-US" sz="2400" dirty="0">
              <a:latin typeface="Times New Roman" pitchFamily="18" charset="0"/>
            </a:endParaRPr>
          </a:p>
          <a:p>
            <a:pPr marL="521088" indent="-521088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3. What percent of your grade comes from quizzes &amp; tests?   </a:t>
            </a:r>
          </a:p>
          <a:p>
            <a:pPr marL="521088" indent="-521088"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</a:endParaRPr>
          </a:p>
          <a:p>
            <a:pPr marL="521088" indent="-521088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4. What happens if you don’t turn in an assignment? </a:t>
            </a:r>
          </a:p>
          <a:p>
            <a:pPr marL="521088" indent="-521088">
              <a:spcBef>
                <a:spcPct val="50000"/>
              </a:spcBef>
            </a:pPr>
            <a:endParaRPr lang="en-US" altLang="en-US" sz="2400" dirty="0">
              <a:latin typeface="Times New Roman" pitchFamily="18" charset="0"/>
            </a:endParaRPr>
          </a:p>
          <a:p>
            <a:pPr marL="521088" indent="-521088">
              <a:spcBef>
                <a:spcPct val="50000"/>
              </a:spcBef>
            </a:pPr>
            <a:r>
              <a:rPr lang="en-US" altLang="en-US" sz="2400" dirty="0">
                <a:latin typeface="Times New Roman" pitchFamily="18" charset="0"/>
              </a:rPr>
              <a:t>5. What happens if you forget your materials?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81D78-5D37-4388-B935-30E2D7AB57D0}"/>
              </a:ext>
            </a:extLst>
          </p:cNvPr>
          <p:cNvSpPr txBox="1"/>
          <p:nvPr/>
        </p:nvSpPr>
        <p:spPr>
          <a:xfrm>
            <a:off x="7140175" y="796214"/>
            <a:ext cx="261937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Q1-W1-THURS</a:t>
            </a:r>
          </a:p>
        </p:txBody>
      </p:sp>
      <p:sp>
        <p:nvSpPr>
          <p:cNvPr id="4" name="WordArt 2">
            <a:extLst>
              <a:ext uri="{FF2B5EF4-FFF2-40B4-BE49-F238E27FC236}">
                <a16:creationId xmlns:a16="http://schemas.microsoft.com/office/drawing/2014/main" id="{B646C0EA-BBA3-42A9-8E76-E7C14C8AC2B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7640" y="219134"/>
            <a:ext cx="4777740" cy="984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Cooper Black"/>
              </a:rPr>
              <a:t>Do You Know #1 </a:t>
            </a:r>
          </a:p>
        </p:txBody>
      </p:sp>
      <p:pic>
        <p:nvPicPr>
          <p:cNvPr id="9" name="Picture 5" descr="scistartlogo2">
            <a:hlinkClick r:id="rId2" action="ppaction://hlinksldjump"/>
            <a:extLst>
              <a:ext uri="{FF2B5EF4-FFF2-40B4-BE49-F238E27FC236}">
                <a16:creationId xmlns:a16="http://schemas.microsoft.com/office/drawing/2014/main" id="{87757B9D-E65D-42F4-AEFA-BBC43959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700" y="281940"/>
            <a:ext cx="2619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2425366-D40D-4B72-93E5-5ED4984A2F75}"/>
              </a:ext>
            </a:extLst>
          </p:cNvPr>
          <p:cNvSpPr txBox="1"/>
          <p:nvPr/>
        </p:nvSpPr>
        <p:spPr>
          <a:xfrm>
            <a:off x="10143395" y="1045513"/>
            <a:ext cx="273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notebook. </a:t>
            </a:r>
          </a:p>
          <a:p>
            <a:endParaRPr lang="en-US" dirty="0"/>
          </a:p>
          <a:p>
            <a:r>
              <a:rPr lang="en-US" dirty="0"/>
              <a:t>You will add the interactive components in Google Slides.</a:t>
            </a:r>
          </a:p>
        </p:txBody>
      </p:sp>
    </p:spTree>
    <p:extLst>
      <p:ext uri="{BB962C8B-B14F-4D97-AF65-F5344CB8AC3E}">
        <p14:creationId xmlns:p14="http://schemas.microsoft.com/office/powerpoint/2010/main" val="2797155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0" y="821531"/>
            <a:ext cx="10058400" cy="582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marL="521088" indent="-521088">
              <a:spcBef>
                <a:spcPct val="50000"/>
              </a:spcBef>
              <a:buAutoNum type="arabicPeriod"/>
            </a:pPr>
            <a:r>
              <a:rPr lang="en-US" altLang="en-US" sz="3080" dirty="0">
                <a:latin typeface="Times New Roman" pitchFamily="18" charset="0"/>
              </a:rPr>
              <a:t>What is the  most important  class rule?</a:t>
            </a:r>
          </a:p>
          <a:p>
            <a:pPr marL="521088" indent="-521088">
              <a:spcBef>
                <a:spcPct val="50000"/>
              </a:spcBef>
            </a:pPr>
            <a:endParaRPr lang="en-US" altLang="en-US" sz="1430" dirty="0">
              <a:latin typeface="Times New Roman" pitchFamily="18" charset="0"/>
            </a:endParaRPr>
          </a:p>
          <a:p>
            <a:pPr marL="521088" indent="-521088">
              <a:spcBef>
                <a:spcPct val="50000"/>
              </a:spcBef>
            </a:pPr>
            <a:r>
              <a:rPr lang="en-US" altLang="en-US" sz="3080" dirty="0">
                <a:latin typeface="Times New Roman" pitchFamily="18" charset="0"/>
              </a:rPr>
              <a:t>2. What grade would you earn for each score? </a:t>
            </a:r>
            <a:br>
              <a:rPr lang="en-US" altLang="en-US" sz="3080" dirty="0">
                <a:latin typeface="Times New Roman" pitchFamily="18" charset="0"/>
              </a:rPr>
            </a:br>
            <a:br>
              <a:rPr lang="en-US" altLang="en-US" sz="1870" dirty="0">
                <a:latin typeface="Times New Roman" pitchFamily="18" charset="0"/>
              </a:rPr>
            </a:br>
            <a:r>
              <a:rPr lang="en-US" altLang="en-US" sz="2420" dirty="0">
                <a:latin typeface="Times New Roman" pitchFamily="18" charset="0"/>
              </a:rPr>
              <a:t>75% = _____      92% = _____     89.4% = _____	55% = ______</a:t>
            </a:r>
            <a:br>
              <a:rPr lang="en-US" altLang="en-US" sz="3080" dirty="0">
                <a:latin typeface="Times New Roman" pitchFamily="18" charset="0"/>
              </a:rPr>
            </a:br>
            <a:endParaRPr lang="en-US" altLang="en-US" sz="990" dirty="0">
              <a:latin typeface="Times New Roman" pitchFamily="18" charset="0"/>
            </a:endParaRPr>
          </a:p>
          <a:p>
            <a:pPr marL="521088" indent="-521088">
              <a:spcBef>
                <a:spcPct val="50000"/>
              </a:spcBef>
            </a:pPr>
            <a:r>
              <a:rPr lang="en-US" altLang="en-US" sz="3200" dirty="0">
                <a:latin typeface="Times New Roman" pitchFamily="18" charset="0"/>
              </a:rPr>
              <a:t>3. What percent of your grade comes from quizzes &amp; tests?   								_______</a:t>
            </a:r>
          </a:p>
          <a:p>
            <a:pPr marL="521088" indent="-521088">
              <a:spcBef>
                <a:spcPct val="50000"/>
              </a:spcBef>
            </a:pPr>
            <a:r>
              <a:rPr lang="en-US" altLang="en-US" sz="3080" dirty="0">
                <a:latin typeface="Times New Roman" pitchFamily="18" charset="0"/>
              </a:rPr>
              <a:t>4. What happens if you don’t turn in an assignment? </a:t>
            </a:r>
          </a:p>
          <a:p>
            <a:pPr marL="521088" indent="-521088">
              <a:spcBef>
                <a:spcPct val="50000"/>
              </a:spcBef>
            </a:pPr>
            <a:endParaRPr lang="en-US" altLang="en-US" sz="1430" dirty="0">
              <a:latin typeface="Times New Roman" pitchFamily="18" charset="0"/>
            </a:endParaRPr>
          </a:p>
          <a:p>
            <a:pPr marL="521088" indent="-521088">
              <a:spcBef>
                <a:spcPct val="50000"/>
              </a:spcBef>
            </a:pPr>
            <a:endParaRPr lang="en-US" altLang="en-US" dirty="0">
              <a:latin typeface="Times New Roman" pitchFamily="18" charset="0"/>
            </a:endParaRPr>
          </a:p>
          <a:p>
            <a:pPr marL="521088" indent="-521088">
              <a:spcBef>
                <a:spcPct val="50000"/>
              </a:spcBef>
            </a:pPr>
            <a:r>
              <a:rPr lang="en-US" altLang="en-US" sz="3080" dirty="0">
                <a:latin typeface="Times New Roman" pitchFamily="18" charset="0"/>
              </a:rPr>
              <a:t>5. What happens if you forget your materials? 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116267"/>
            <a:ext cx="10058400" cy="575536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3080" b="1" dirty="0">
                <a:latin typeface="Times New Roman" pitchFamily="18" charset="0"/>
              </a:rPr>
              <a:t>The answers are …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251310" y="796913"/>
            <a:ext cx="2297138" cy="98180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60" b="1" dirty="0">
                <a:latin typeface="Times New Roman" pitchFamily="18" charset="0"/>
              </a:rPr>
              <a:t>Make smart choices!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90261" y="2423907"/>
            <a:ext cx="609600" cy="54168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60" b="1" dirty="0">
                <a:latin typeface="Times New Roman" pitchFamily="18" charset="0"/>
              </a:rPr>
              <a:t>C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3677478" y="2423907"/>
            <a:ext cx="609600" cy="54168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60" b="1" dirty="0">
                <a:latin typeface="Times New Roman" pitchFamily="18" charset="0"/>
              </a:rPr>
              <a:t>A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867400" y="2423907"/>
            <a:ext cx="762000" cy="54168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60" b="1" dirty="0">
                <a:latin typeface="Times New Roman" pitchFamily="18" charset="0"/>
              </a:rPr>
              <a:t>B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305800" y="2423907"/>
            <a:ext cx="609600" cy="54168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860" b="1" dirty="0">
                <a:latin typeface="Times New Roman" pitchFamily="18" charset="0"/>
              </a:rPr>
              <a:t>F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0B028F-B5D2-4579-BBDC-0595EC2184BA}"/>
              </a:ext>
            </a:extLst>
          </p:cNvPr>
          <p:cNvGrpSpPr/>
          <p:nvPr/>
        </p:nvGrpSpPr>
        <p:grpSpPr>
          <a:xfrm>
            <a:off x="304801" y="5257800"/>
            <a:ext cx="9313692" cy="541681"/>
            <a:chOff x="304801" y="5257800"/>
            <a:chExt cx="9313692" cy="541681"/>
          </a:xfrm>
        </p:grpSpPr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04801" y="5257800"/>
              <a:ext cx="3429000" cy="5416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576" tIns="50289" rIns="100576" bIns="50289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60" b="1" dirty="0">
                  <a:latin typeface="Times New Roman" pitchFamily="18" charset="0"/>
                </a:rPr>
                <a:t>You get a ZERO!</a:t>
              </a:r>
            </a:p>
          </p:txBody>
        </p:sp>
        <p:sp>
          <p:nvSpPr>
            <p:cNvPr id="32" name="Text Box 4"/>
            <p:cNvSpPr txBox="1">
              <a:spLocks noChangeArrowheads="1"/>
            </p:cNvSpPr>
            <p:nvPr/>
          </p:nvSpPr>
          <p:spPr bwMode="auto">
            <a:xfrm>
              <a:off x="3903492" y="5398904"/>
              <a:ext cx="5715001" cy="37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576" tIns="50289" rIns="100576" bIns="50289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i="1" dirty="0">
                  <a:solidFill>
                    <a:srgbClr val="FF0000"/>
                  </a:solidFill>
                  <a:latin typeface="Times New Roman" pitchFamily="18" charset="0"/>
                </a:rPr>
                <a:t>Unless you submit a hallway pass or use an excuse card.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2ECE919-31D8-4BBE-AF9C-30626F7FA416}"/>
              </a:ext>
            </a:extLst>
          </p:cNvPr>
          <p:cNvGrpSpPr/>
          <p:nvPr/>
        </p:nvGrpSpPr>
        <p:grpSpPr>
          <a:xfrm>
            <a:off x="304801" y="6629400"/>
            <a:ext cx="9269438" cy="541681"/>
            <a:chOff x="304801" y="6629400"/>
            <a:chExt cx="9269438" cy="541681"/>
          </a:xfrm>
        </p:grpSpPr>
        <p:sp>
          <p:nvSpPr>
            <p:cNvPr id="33" name="Text Box 4"/>
            <p:cNvSpPr txBox="1">
              <a:spLocks noChangeArrowheads="1"/>
            </p:cNvSpPr>
            <p:nvPr/>
          </p:nvSpPr>
          <p:spPr bwMode="auto">
            <a:xfrm>
              <a:off x="304801" y="6629400"/>
              <a:ext cx="3429000" cy="5416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576" tIns="50289" rIns="100576" bIns="50289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60" b="1" dirty="0">
                  <a:latin typeface="Times New Roman" pitchFamily="18" charset="0"/>
                </a:rPr>
                <a:t>Excuse Card</a:t>
              </a:r>
            </a:p>
          </p:txBody>
        </p:sp>
        <p:sp>
          <p:nvSpPr>
            <p:cNvPr id="34" name="Text Box 4"/>
            <p:cNvSpPr txBox="1">
              <a:spLocks noChangeArrowheads="1"/>
            </p:cNvSpPr>
            <p:nvPr/>
          </p:nvSpPr>
          <p:spPr bwMode="auto">
            <a:xfrm>
              <a:off x="3859238" y="6629400"/>
              <a:ext cx="5715001" cy="37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576" tIns="50289" rIns="100576" bIns="50289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i="1" dirty="0">
                  <a:solidFill>
                    <a:srgbClr val="FF0000"/>
                  </a:solidFill>
                  <a:latin typeface="Times New Roman" pitchFamily="18" charset="0"/>
                </a:rPr>
                <a:t>5 Excuse Cards = 1 After School Detention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02EB37A-FEAA-4C70-8BB4-7D891329E721}"/>
              </a:ext>
            </a:extLst>
          </p:cNvPr>
          <p:cNvGrpSpPr/>
          <p:nvPr/>
        </p:nvGrpSpPr>
        <p:grpSpPr>
          <a:xfrm>
            <a:off x="4876800" y="3886200"/>
            <a:ext cx="3733800" cy="541681"/>
            <a:chOff x="4876800" y="3886200"/>
            <a:chExt cx="3733800" cy="541681"/>
          </a:xfrm>
        </p:grpSpPr>
        <p:sp>
          <p:nvSpPr>
            <p:cNvPr id="29" name="Text Box 4"/>
            <p:cNvSpPr txBox="1">
              <a:spLocks noChangeArrowheads="1"/>
            </p:cNvSpPr>
            <p:nvPr/>
          </p:nvSpPr>
          <p:spPr bwMode="auto">
            <a:xfrm>
              <a:off x="7559041" y="3886200"/>
              <a:ext cx="1051559" cy="54168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100576" tIns="50289" rIns="100576" bIns="50289"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altLang="en-US" sz="2860" b="1" dirty="0">
                  <a:latin typeface="Times New Roman" pitchFamily="18" charset="0"/>
                </a:rPr>
                <a:t>50%</a:t>
              </a:r>
            </a:p>
          </p:txBody>
        </p:sp>
        <p:sp>
          <p:nvSpPr>
            <p:cNvPr id="15" name="Text Box 4">
              <a:extLst>
                <a:ext uri="{FF2B5EF4-FFF2-40B4-BE49-F238E27FC236}">
                  <a16:creationId xmlns:a16="http://schemas.microsoft.com/office/drawing/2014/main" id="{423E1864-7B27-4C01-B260-9A3BC94455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6800" y="3990046"/>
              <a:ext cx="2739072" cy="3785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100576" tIns="50289" rIns="100576" bIns="50289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n-US" b="1" i="1" dirty="0">
                  <a:solidFill>
                    <a:srgbClr val="FF0000"/>
                  </a:solidFill>
                  <a:latin typeface="Times New Roman" pitchFamily="18" charset="0"/>
                </a:rPr>
                <a:t>Homework = 50%</a:t>
              </a:r>
            </a:p>
          </p:txBody>
        </p:sp>
      </p:grpSp>
      <p:sp>
        <p:nvSpPr>
          <p:cNvPr id="2" name="TextBox 12">
            <a:extLst>
              <a:ext uri="{FF2B5EF4-FFF2-40B4-BE49-F238E27FC236}">
                <a16:creationId xmlns:a16="http://schemas.microsoft.com/office/drawing/2014/main" id="{613AEB6E-FB26-486B-939F-479B91C653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7268238"/>
            <a:ext cx="5027638" cy="4659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2631" tIns="46316" rIns="92631" bIns="46316">
            <a:spAutoFit/>
          </a:bodyPr>
          <a:lstStyle/>
          <a:p>
            <a:pPr algn="ctr" eaLnBrk="1" hangingPunct="1"/>
            <a:r>
              <a:rPr lang="en-US" altLang="en-US" sz="2420" b="1" dirty="0"/>
              <a:t>If you missed any, correct them!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C06324-B840-4171-9203-36F1C5CE9D8D}"/>
              </a:ext>
            </a:extLst>
          </p:cNvPr>
          <p:cNvSpPr txBox="1"/>
          <p:nvPr/>
        </p:nvSpPr>
        <p:spPr>
          <a:xfrm>
            <a:off x="10286999" y="829270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to review the answers at the start of each class.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14D59-B798-4DF1-809C-17E0577BDB6C}"/>
              </a:ext>
            </a:extLst>
          </p:cNvPr>
          <p:cNvSpPr txBox="1"/>
          <p:nvPr/>
        </p:nvSpPr>
        <p:spPr>
          <a:xfrm>
            <a:off x="10319083" y="1860618"/>
            <a:ext cx="304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has the same information as the previous slide.  </a:t>
            </a:r>
          </a:p>
          <a:p>
            <a:endParaRPr lang="en-US" dirty="0"/>
          </a:p>
          <a:p>
            <a:r>
              <a:rPr lang="en-US" dirty="0"/>
              <a:t>But I have added text boxes along with animations to share the answers as I  present this in class.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67640" y="219134"/>
            <a:ext cx="4777740" cy="9848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99"/>
                </a:solidFill>
                <a:latin typeface="Cooper Black"/>
              </a:rPr>
              <a:t>Do You Know #2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DDF45-2875-4FFC-ADCD-105EC16C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" y="1295400"/>
            <a:ext cx="9806940" cy="778669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2200" b="1" dirty="0">
                <a:solidFill>
                  <a:schemeClr val="bg1"/>
                </a:solidFill>
                <a:latin typeface="Times New Roman" pitchFamily="18" charset="0"/>
              </a:rPr>
              <a:t>Which of these would NOT be SMART CHOICES?</a:t>
            </a:r>
          </a:p>
          <a:p>
            <a:pPr algn="ctr" eaLnBrk="1" hangingPunct="1"/>
            <a:r>
              <a:rPr lang="en-US" altLang="en-US" sz="2200" b="1" dirty="0">
                <a:solidFill>
                  <a:schemeClr val="bg1"/>
                </a:solidFill>
                <a:latin typeface="Times New Roman" pitchFamily="18" charset="0"/>
              </a:rPr>
              <a:t>Drag the </a:t>
            </a:r>
            <a:r>
              <a:rPr lang="en-US" altLang="en-US" sz="2200" b="1" dirty="0" err="1">
                <a:solidFill>
                  <a:schemeClr val="bg1"/>
                </a:solidFill>
                <a:latin typeface="Times New Roman" pitchFamily="18" charset="0"/>
              </a:rPr>
              <a:t>Xs</a:t>
            </a:r>
            <a:r>
              <a:rPr lang="en-US" altLang="en-US" sz="2200" b="1" dirty="0">
                <a:solidFill>
                  <a:schemeClr val="bg1"/>
                </a:solidFill>
                <a:latin typeface="Times New Roman" pitchFamily="18" charset="0"/>
              </a:rPr>
              <a:t> in front of the ones that are not smart choices!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E81D78-5D37-4388-B935-30E2D7AB57D0}"/>
              </a:ext>
            </a:extLst>
          </p:cNvPr>
          <p:cNvSpPr txBox="1"/>
          <p:nvPr/>
        </p:nvSpPr>
        <p:spPr>
          <a:xfrm>
            <a:off x="7140175" y="796214"/>
            <a:ext cx="261937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Q1-W1-FRI</a:t>
            </a:r>
          </a:p>
        </p:txBody>
      </p:sp>
      <p:pic>
        <p:nvPicPr>
          <p:cNvPr id="10" name="Picture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05113FB4-1755-4A9B-8194-5F9F04D329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070" y="2333730"/>
            <a:ext cx="2514600" cy="25146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F34B656-DEFB-4EBA-A57F-F32155901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990" y="2285434"/>
            <a:ext cx="7932420" cy="5029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9" rIns="92638" bIns="46319" numCol="1" anchor="ctr" anchorCtr="0" compatLnSpc="1">
            <a:prstTxWarp prst="textNoShape">
              <a:avLst/>
            </a:prstTxWarp>
            <a:spAutoFit/>
          </a:bodyPr>
          <a:lstStyle/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Doing all class work on time on your own.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Packing up your materials before the end of class 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Participating in class discussions and activities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Treating others (and their property) with respect. 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Clicking the touch pad on another student’s laptop.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Having your cell phone ring or ding when it is in your pocket.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Talking to other students while I am talking.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Working on homework (or other school stuff) until the bell rings </a:t>
            </a:r>
            <a:endParaRPr lang="en-US" sz="105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Getting up to throw away something during class.</a:t>
            </a:r>
          </a:p>
          <a:p>
            <a:pPr marL="525780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solidFill>
                  <a:srgbClr val="2A2A2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Raising your hand to make a comment or ask a question.</a:t>
            </a:r>
          </a:p>
          <a:p>
            <a:pPr marL="525780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Rolling your eyes when someone answers a question.</a:t>
            </a:r>
          </a:p>
          <a:p>
            <a:pPr marL="525780" indent="-342900" ea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Sharing your homework with another student because he/she was absent.</a:t>
            </a:r>
          </a:p>
        </p:txBody>
      </p:sp>
      <p:pic>
        <p:nvPicPr>
          <p:cNvPr id="11" name="Picture 5" descr="scistartlogo2">
            <a:hlinkClick r:id="rId3" action="ppaction://hlinksldjump"/>
            <a:extLst>
              <a:ext uri="{FF2B5EF4-FFF2-40B4-BE49-F238E27FC236}">
                <a16:creationId xmlns:a16="http://schemas.microsoft.com/office/drawing/2014/main" id="{88BA0888-D67E-4F98-95B7-29D6210BF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0" y="281940"/>
            <a:ext cx="2619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527F60-3FA0-49D6-A48C-EA8AAE663752}"/>
              </a:ext>
            </a:extLst>
          </p:cNvPr>
          <p:cNvSpPr txBox="1"/>
          <p:nvPr/>
        </p:nvSpPr>
        <p:spPr>
          <a:xfrm>
            <a:off x="10143395" y="1045513"/>
            <a:ext cx="273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notebook. </a:t>
            </a:r>
          </a:p>
          <a:p>
            <a:endParaRPr lang="en-US" dirty="0"/>
          </a:p>
          <a:p>
            <a:r>
              <a:rPr lang="en-US" dirty="0"/>
              <a:t>You will add the interactive components in Google Slides.</a:t>
            </a:r>
          </a:p>
        </p:txBody>
      </p:sp>
    </p:spTree>
    <p:extLst>
      <p:ext uri="{BB962C8B-B14F-4D97-AF65-F5344CB8AC3E}">
        <p14:creationId xmlns:p14="http://schemas.microsoft.com/office/powerpoint/2010/main" val="2691908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46002" y="1123446"/>
            <a:ext cx="1005840" cy="640080"/>
          </a:xfrm>
          <a:prstGeom prst="rect">
            <a:avLst/>
          </a:prstGeom>
          <a:noFill/>
        </p:spPr>
        <p:txBody>
          <a:bodyPr wrap="square" lIns="100584" tIns="50292" rIns="100584" bIns="50292">
            <a:spAutoFit/>
          </a:bodyPr>
          <a:lstStyle/>
          <a:p>
            <a:pPr algn="ctr"/>
            <a:r>
              <a:rPr lang="en-US" sz="528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4B38E7-4FD4-4C1A-9375-90EE3252A71E}"/>
              </a:ext>
            </a:extLst>
          </p:cNvPr>
          <p:cNvSpPr/>
          <p:nvPr/>
        </p:nvSpPr>
        <p:spPr>
          <a:xfrm>
            <a:off x="546002" y="2590800"/>
            <a:ext cx="1005840" cy="640080"/>
          </a:xfrm>
          <a:prstGeom prst="rect">
            <a:avLst/>
          </a:prstGeom>
          <a:noFill/>
        </p:spPr>
        <p:txBody>
          <a:bodyPr wrap="square" lIns="100584" tIns="50292" rIns="100584" bIns="50292">
            <a:spAutoFit/>
          </a:bodyPr>
          <a:lstStyle/>
          <a:p>
            <a:pPr algn="ctr"/>
            <a:r>
              <a:rPr lang="en-US" sz="528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183A8B-7B09-456D-B031-0447E2539209}"/>
              </a:ext>
            </a:extLst>
          </p:cNvPr>
          <p:cNvSpPr/>
          <p:nvPr/>
        </p:nvSpPr>
        <p:spPr>
          <a:xfrm>
            <a:off x="546002" y="3151534"/>
            <a:ext cx="1005840" cy="640080"/>
          </a:xfrm>
          <a:prstGeom prst="rect">
            <a:avLst/>
          </a:prstGeom>
          <a:noFill/>
        </p:spPr>
        <p:txBody>
          <a:bodyPr wrap="square" lIns="100584" tIns="50292" rIns="100584" bIns="50292">
            <a:spAutoFit/>
          </a:bodyPr>
          <a:lstStyle/>
          <a:p>
            <a:pPr algn="ctr"/>
            <a:r>
              <a:rPr lang="en-US" sz="528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9B7327-6E6A-44DC-BE12-49D66837D3A5}"/>
              </a:ext>
            </a:extLst>
          </p:cNvPr>
          <p:cNvSpPr/>
          <p:nvPr/>
        </p:nvSpPr>
        <p:spPr>
          <a:xfrm>
            <a:off x="546002" y="3703320"/>
            <a:ext cx="1005840" cy="640080"/>
          </a:xfrm>
          <a:prstGeom prst="rect">
            <a:avLst/>
          </a:prstGeom>
          <a:noFill/>
        </p:spPr>
        <p:txBody>
          <a:bodyPr wrap="square" lIns="100584" tIns="50292" rIns="100584" bIns="50292">
            <a:spAutoFit/>
          </a:bodyPr>
          <a:lstStyle/>
          <a:p>
            <a:pPr algn="ctr"/>
            <a:r>
              <a:rPr lang="en-US" sz="528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A91331-D89C-48BD-BB77-276512F780D2}"/>
              </a:ext>
            </a:extLst>
          </p:cNvPr>
          <p:cNvSpPr/>
          <p:nvPr/>
        </p:nvSpPr>
        <p:spPr>
          <a:xfrm>
            <a:off x="546002" y="4737772"/>
            <a:ext cx="1005840" cy="640080"/>
          </a:xfrm>
          <a:prstGeom prst="rect">
            <a:avLst/>
          </a:prstGeom>
          <a:noFill/>
        </p:spPr>
        <p:txBody>
          <a:bodyPr wrap="square" lIns="100584" tIns="50292" rIns="100584" bIns="50292">
            <a:spAutoFit/>
          </a:bodyPr>
          <a:lstStyle/>
          <a:p>
            <a:pPr algn="ctr"/>
            <a:r>
              <a:rPr lang="en-US" sz="528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B40C4B6-FBDE-4F41-B16F-1BF6AD41A26F}"/>
              </a:ext>
            </a:extLst>
          </p:cNvPr>
          <p:cNvSpPr/>
          <p:nvPr/>
        </p:nvSpPr>
        <p:spPr>
          <a:xfrm>
            <a:off x="546002" y="5715000"/>
            <a:ext cx="1005840" cy="640080"/>
          </a:xfrm>
          <a:prstGeom prst="rect">
            <a:avLst/>
          </a:prstGeom>
          <a:noFill/>
        </p:spPr>
        <p:txBody>
          <a:bodyPr wrap="square" lIns="100584" tIns="50292" rIns="100584" bIns="50292">
            <a:spAutoFit/>
          </a:bodyPr>
          <a:lstStyle/>
          <a:p>
            <a:pPr algn="ctr"/>
            <a:r>
              <a:rPr lang="en-US" sz="528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97C53D-067A-4FB3-BF20-6870FA62B663}"/>
              </a:ext>
            </a:extLst>
          </p:cNvPr>
          <p:cNvSpPr/>
          <p:nvPr/>
        </p:nvSpPr>
        <p:spPr>
          <a:xfrm>
            <a:off x="546002" y="6294120"/>
            <a:ext cx="1005840" cy="640080"/>
          </a:xfrm>
          <a:prstGeom prst="rect">
            <a:avLst/>
          </a:prstGeom>
          <a:noFill/>
        </p:spPr>
        <p:txBody>
          <a:bodyPr wrap="square" lIns="100584" tIns="50292" rIns="100584" bIns="50292">
            <a:spAutoFit/>
          </a:bodyPr>
          <a:lstStyle/>
          <a:p>
            <a:pPr algn="ctr"/>
            <a:r>
              <a:rPr lang="en-US" sz="5280" b="1" dirty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X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6BCD68-9C4A-4818-9745-CA40C06C7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8700" y="787577"/>
            <a:ext cx="8724900" cy="6587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38" tIns="46319" rIns="92638" bIns="46319" numCol="1" anchor="ctr" anchorCtr="0" compatLnSpc="1">
            <a:prstTxWarp prst="textNoShape">
              <a:avLst/>
            </a:prstTxWarp>
            <a:spAutoFit/>
          </a:bodyPr>
          <a:lstStyle/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Doing all class work on time on your own.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Packing up your materials before the end of class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Participating in class discussions and activities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Treating others (and their property) with respect. 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Clicking the touch pad on another student’s laptop.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Having your cell phone ring or ding when it is in your pocket.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Talking to other students while I am talking.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Working on homework (or other school stuff) until the bell rings </a:t>
            </a:r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pPr marL="525780" indent="-342900" defTabSz="926378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Getting up to throw away something during class.</a:t>
            </a:r>
          </a:p>
          <a:p>
            <a:pPr marL="525780" indent="-34290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solidFill>
                  <a:srgbClr val="2A2A2A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Raising your hand to make a comment or ask a question.</a:t>
            </a:r>
          </a:p>
          <a:p>
            <a:pPr marL="525780" indent="-34290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Rolling your eyes when someone answers a question.</a:t>
            </a:r>
          </a:p>
          <a:p>
            <a:pPr marL="525780" indent="-342900" eaLnBrk="0" hangingPunct="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tabLst>
                <a:tab pos="3695865" algn="l"/>
              </a:tabLst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Sharing your homework with another student because he/she was absent.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C7DA7AB-60C8-42B1-A24A-2CDF00C4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6267"/>
            <a:ext cx="10058400" cy="575536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3080" b="1" dirty="0">
                <a:latin typeface="Times New Roman" pitchFamily="18" charset="0"/>
              </a:rPr>
              <a:t>The answers are …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5B5C5D1-A181-4F00-B656-ED56C33E4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7190187"/>
            <a:ext cx="7010400" cy="4659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2631" tIns="46316" rIns="92631" bIns="46316">
            <a:spAutoFit/>
          </a:bodyPr>
          <a:lstStyle/>
          <a:p>
            <a:pPr algn="ctr" eaLnBrk="1" hangingPunct="1"/>
            <a:r>
              <a:rPr lang="en-US" altLang="en-US" sz="2420" b="1" dirty="0"/>
              <a:t>If you missed any, correct them!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E98AF4F-D62E-461C-95B9-B7AC88B66FAA}"/>
              </a:ext>
            </a:extLst>
          </p:cNvPr>
          <p:cNvSpPr txBox="1"/>
          <p:nvPr/>
        </p:nvSpPr>
        <p:spPr>
          <a:xfrm>
            <a:off x="10286999" y="829270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to review the answers at the start of each class.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30BCBC-F77C-4690-A74B-96908C9D3AF1}"/>
              </a:ext>
            </a:extLst>
          </p:cNvPr>
          <p:cNvSpPr txBox="1"/>
          <p:nvPr/>
        </p:nvSpPr>
        <p:spPr>
          <a:xfrm>
            <a:off x="10319083" y="1860618"/>
            <a:ext cx="304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has the same information as the previous slide.  </a:t>
            </a:r>
          </a:p>
          <a:p>
            <a:endParaRPr lang="en-US" dirty="0"/>
          </a:p>
          <a:p>
            <a:r>
              <a:rPr lang="en-US" dirty="0"/>
              <a:t>But I have added </a:t>
            </a:r>
            <a:r>
              <a:rPr lang="en-US" dirty="0" err="1"/>
              <a:t>Xs</a:t>
            </a:r>
            <a:r>
              <a:rPr lang="en-US" dirty="0"/>
              <a:t> (word art) along with animations to share the answers as I  present this in class.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2">
            <a:extLst>
              <a:ext uri="{FF2B5EF4-FFF2-40B4-BE49-F238E27FC236}">
                <a16:creationId xmlns:a16="http://schemas.microsoft.com/office/drawing/2014/main" id="{22BB1BE6-2CB3-4355-A582-E72A11E2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219" y="729033"/>
            <a:ext cx="8919962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b="1" dirty="0">
                <a:latin typeface="Times New Roman" pitchFamily="18" charset="0"/>
              </a:rPr>
              <a:t>Have you reviewed the answers for Friday’s challenge in class? 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latin typeface="Times New Roman" pitchFamily="18" charset="0"/>
              </a:rPr>
              <a:t>If so, it’s TURN IN TIME!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latin typeface="Times New Roman" pitchFamily="18" charset="0"/>
              </a:rPr>
              <a:t>Go to GC to turn in your </a:t>
            </a:r>
            <a:br>
              <a:rPr lang="en-US" sz="4000" dirty="0">
                <a:latin typeface="Times New Roman" pitchFamily="18" charset="0"/>
              </a:rPr>
            </a:br>
            <a:r>
              <a:rPr lang="en-US" sz="4000" dirty="0">
                <a:latin typeface="Times New Roman" pitchFamily="18" charset="0"/>
              </a:rPr>
              <a:t>daily challenges for Week 1.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4000" dirty="0">
                <a:latin typeface="Times New Roman" pitchFamily="18" charset="0"/>
              </a:rPr>
              <a:t>Open the assignment for </a:t>
            </a:r>
            <a:br>
              <a:rPr lang="en-US" sz="4000" dirty="0">
                <a:latin typeface="Times New Roman" pitchFamily="18" charset="0"/>
              </a:rPr>
            </a:br>
            <a:r>
              <a:rPr lang="en-US" sz="4000" b="1" dirty="0">
                <a:highlight>
                  <a:srgbClr val="FFFF00"/>
                </a:highlight>
                <a:latin typeface="Times New Roman" pitchFamily="18" charset="0"/>
              </a:rPr>
              <a:t>Science Starters </a:t>
            </a:r>
            <a:r>
              <a:rPr lang="en-US" sz="4000" b="1" dirty="0" err="1">
                <a:highlight>
                  <a:srgbClr val="FFFF00"/>
                </a:highlight>
                <a:latin typeface="Times New Roman" pitchFamily="18" charset="0"/>
              </a:rPr>
              <a:t>Qtr</a:t>
            </a:r>
            <a:r>
              <a:rPr lang="en-US" sz="4000" b="1" dirty="0">
                <a:highlight>
                  <a:srgbClr val="FFFF00"/>
                </a:highlight>
                <a:latin typeface="Times New Roman" pitchFamily="18" charset="0"/>
              </a:rPr>
              <a:t> 1 Week 2</a:t>
            </a:r>
            <a:r>
              <a:rPr lang="en-US" sz="4000" dirty="0">
                <a:latin typeface="Times New Roman" pitchFamily="18" charset="0"/>
              </a:rPr>
              <a:t>.</a:t>
            </a:r>
            <a:br>
              <a:rPr lang="en-US" sz="4000" dirty="0">
                <a:latin typeface="Times New Roman" pitchFamily="18" charset="0"/>
              </a:rPr>
            </a:br>
            <a:r>
              <a:rPr lang="en-US" sz="2800" dirty="0">
                <a:latin typeface="Times New Roman" pitchFamily="18" charset="0"/>
              </a:rPr>
              <a:t>(Directions on the next slide)</a:t>
            </a:r>
            <a:endParaRPr lang="en-US" sz="4000" dirty="0">
              <a:latin typeface="Times New Roman" pitchFamily="18" charset="0"/>
            </a:endParaRPr>
          </a:p>
        </p:txBody>
      </p:sp>
      <p:sp>
        <p:nvSpPr>
          <p:cNvPr id="2" name="Text Box 42">
            <a:extLst>
              <a:ext uri="{FF2B5EF4-FFF2-40B4-BE49-F238E27FC236}">
                <a16:creationId xmlns:a16="http://schemas.microsoft.com/office/drawing/2014/main" id="{9F9781E6-004A-41FD-A620-5A7995F1D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6843947"/>
            <a:ext cx="94392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Times New Roman" pitchFamily="18" charset="0"/>
              </a:rPr>
              <a:t>Remember … you may complete all of them early, but do not turn</a:t>
            </a:r>
            <a:br>
              <a:rPr lang="en-US" sz="2400" dirty="0">
                <a:latin typeface="Times New Roman" pitchFamily="18" charset="0"/>
              </a:rPr>
            </a:br>
            <a:r>
              <a:rPr lang="en-US" sz="2400" dirty="0">
                <a:latin typeface="Times New Roman" pitchFamily="18" charset="0"/>
              </a:rPr>
              <a:t> them in early.  Wait until we discuss all the challenges in class.</a:t>
            </a:r>
          </a:p>
        </p:txBody>
      </p:sp>
      <p:pic>
        <p:nvPicPr>
          <p:cNvPr id="4" name="Picture 5" descr="scistartlogo2">
            <a:hlinkClick r:id="rId2" action="ppaction://hlinksldjump"/>
            <a:extLst>
              <a:ext uri="{FF2B5EF4-FFF2-40B4-BE49-F238E27FC236}">
                <a16:creationId xmlns:a16="http://schemas.microsoft.com/office/drawing/2014/main" id="{50F3FD06-B73C-4ABE-A679-FF612795E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4700" y="281940"/>
            <a:ext cx="2619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26FB77-35A3-4D8D-9B19-758DB4146443}"/>
              </a:ext>
            </a:extLst>
          </p:cNvPr>
          <p:cNvSpPr txBox="1"/>
          <p:nvPr/>
        </p:nvSpPr>
        <p:spPr>
          <a:xfrm>
            <a:off x="10143395" y="1045513"/>
            <a:ext cx="273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 as well as displayed in class.</a:t>
            </a:r>
          </a:p>
        </p:txBody>
      </p:sp>
    </p:spTree>
    <p:extLst>
      <p:ext uri="{BB962C8B-B14F-4D97-AF65-F5344CB8AC3E}">
        <p14:creationId xmlns:p14="http://schemas.microsoft.com/office/powerpoint/2010/main" val="4088721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8850" y="272706"/>
            <a:ext cx="5987650" cy="102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C000"/>
                </a:solidFill>
                <a:latin typeface="Cooper Black"/>
              </a:rPr>
              <a:t>Science Starters</a:t>
            </a:r>
          </a:p>
        </p:txBody>
      </p:sp>
      <p:sp>
        <p:nvSpPr>
          <p:cNvPr id="3" name="Text Box 42">
            <a:extLst>
              <a:ext uri="{FF2B5EF4-FFF2-40B4-BE49-F238E27FC236}">
                <a16:creationId xmlns:a16="http://schemas.microsoft.com/office/drawing/2014/main" id="{22BB1BE6-2CB3-4355-A582-E72A11E2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75" y="1752600"/>
            <a:ext cx="9238850" cy="416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Go to your </a:t>
            </a:r>
            <a:r>
              <a:rPr lang="en-US" sz="2640" b="1" dirty="0">
                <a:latin typeface="Times New Roman" pitchFamily="18" charset="0"/>
              </a:rPr>
              <a:t>SCIENCE CLASS </a:t>
            </a:r>
            <a:r>
              <a:rPr lang="en-US" sz="2640" dirty="0">
                <a:latin typeface="Times New Roman" pitchFamily="18" charset="0"/>
              </a:rPr>
              <a:t>in</a:t>
            </a:r>
            <a:r>
              <a:rPr lang="en-US" sz="2640" b="1" dirty="0">
                <a:latin typeface="Times New Roman" pitchFamily="18" charset="0"/>
              </a:rPr>
              <a:t> Google Classroom </a:t>
            </a:r>
            <a:br>
              <a:rPr lang="en-US" sz="2640" b="1" dirty="0">
                <a:latin typeface="Times New Roman" pitchFamily="18" charset="0"/>
              </a:rPr>
            </a:br>
            <a:r>
              <a:rPr lang="en-US" sz="2640" dirty="0">
                <a:latin typeface="Times New Roman" pitchFamily="18" charset="0"/>
              </a:rPr>
              <a:t>(if you are not already there.)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Click </a:t>
            </a:r>
            <a:r>
              <a:rPr lang="en-US" sz="2640" b="1" dirty="0">
                <a:latin typeface="Times New Roman" pitchFamily="18" charset="0"/>
              </a:rPr>
              <a:t>CLASS WORK</a:t>
            </a:r>
            <a:r>
              <a:rPr lang="en-US" sz="2640" dirty="0">
                <a:latin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Open the assignment for </a:t>
            </a:r>
            <a:r>
              <a:rPr lang="en-US" sz="2640" b="1" dirty="0">
                <a:highlight>
                  <a:srgbClr val="FFFF00"/>
                </a:highlight>
                <a:latin typeface="Times New Roman" pitchFamily="18" charset="0"/>
              </a:rPr>
              <a:t>Science Starters </a:t>
            </a:r>
            <a:r>
              <a:rPr lang="en-US" sz="2640" b="1" dirty="0" err="1">
                <a:highlight>
                  <a:srgbClr val="FFFF00"/>
                </a:highlight>
                <a:latin typeface="Times New Roman" pitchFamily="18" charset="0"/>
              </a:rPr>
              <a:t>Qtr</a:t>
            </a:r>
            <a:r>
              <a:rPr lang="en-US" sz="2640" b="1" dirty="0">
                <a:highlight>
                  <a:srgbClr val="FFFF00"/>
                </a:highlight>
                <a:latin typeface="Times New Roman" pitchFamily="18" charset="0"/>
              </a:rPr>
              <a:t> 1 Week 2</a:t>
            </a:r>
            <a:r>
              <a:rPr lang="en-US" sz="2640" dirty="0">
                <a:latin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Open the </a:t>
            </a:r>
            <a:r>
              <a:rPr lang="en-US" sz="2640" b="1" dirty="0">
                <a:latin typeface="Times New Roman" pitchFamily="18" charset="0"/>
              </a:rPr>
              <a:t>attachment</a:t>
            </a:r>
            <a:r>
              <a:rPr lang="en-US" sz="2640" dirty="0">
                <a:latin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The first slide you see is for Monday.   You need to have it completed </a:t>
            </a:r>
            <a:r>
              <a:rPr lang="en-US" sz="2640" u="sng" dirty="0">
                <a:latin typeface="Times New Roman" pitchFamily="18" charset="0"/>
              </a:rPr>
              <a:t>BEFORE you come to class on Monday</a:t>
            </a:r>
            <a:r>
              <a:rPr lang="en-US" sz="2640" dirty="0">
                <a:latin typeface="Times New Roman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FA409-638D-49D7-8FBA-74A1CE2FB578}"/>
              </a:ext>
            </a:extLst>
          </p:cNvPr>
          <p:cNvSpPr txBox="1"/>
          <p:nvPr/>
        </p:nvSpPr>
        <p:spPr>
          <a:xfrm>
            <a:off x="-12032" y="7038029"/>
            <a:ext cx="10048875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You may work ahead on the other challenges if you finish early.</a:t>
            </a:r>
            <a:endParaRPr lang="en-US" sz="2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F103-F1C2-43F3-9828-837218CA9C28}"/>
              </a:ext>
            </a:extLst>
          </p:cNvPr>
          <p:cNvSpPr txBox="1"/>
          <p:nvPr/>
        </p:nvSpPr>
        <p:spPr>
          <a:xfrm>
            <a:off x="10135841" y="556148"/>
            <a:ext cx="273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 as well as displayed in class.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7334C8C-280D-4102-BC34-0C2F240A9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579" y="379182"/>
            <a:ext cx="1590273" cy="137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91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3819496" y="259126"/>
            <a:ext cx="6460034" cy="4430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3624" tIns="51814" rIns="103624" bIns="51814" anchor="t" anchorCtr="0"/>
          <a:lstStyle/>
          <a:p>
            <a:r>
              <a:rPr lang="en-US" sz="3173" i="1" dirty="0"/>
              <a:t>1 – Go to </a:t>
            </a:r>
            <a:r>
              <a:rPr lang="en-US" sz="3173" b="1" i="1" dirty="0"/>
              <a:t>G-MAIL </a:t>
            </a:r>
            <a:r>
              <a:rPr lang="en-US" sz="3173" i="1" dirty="0"/>
              <a:t>or </a:t>
            </a:r>
            <a:r>
              <a:rPr lang="en-US" sz="3173" b="1" i="1" dirty="0"/>
              <a:t>DRIVE</a:t>
            </a:r>
            <a:r>
              <a:rPr lang="en-US" sz="3173" i="1" dirty="0"/>
              <a:t>. </a:t>
            </a:r>
          </a:p>
          <a:p>
            <a:r>
              <a:rPr lang="en-US" sz="3173" i="1" dirty="0">
                <a:sym typeface="Wingdings" pitchFamily="2" charset="2"/>
              </a:rPr>
              <a:t>2 - Click the </a:t>
            </a:r>
            <a:r>
              <a:rPr lang="en-US" sz="3173" b="1" i="1" dirty="0">
                <a:sym typeface="Wingdings" pitchFamily="2" charset="2"/>
              </a:rPr>
              <a:t>GRID</a:t>
            </a:r>
          </a:p>
          <a:p>
            <a:r>
              <a:rPr lang="en-US" sz="3173" i="1" dirty="0">
                <a:sym typeface="Wingdings" pitchFamily="2" charset="2"/>
              </a:rPr>
              <a:t>3 - Click </a:t>
            </a:r>
            <a:r>
              <a:rPr lang="en-US" sz="3173" b="1" i="1" dirty="0">
                <a:sym typeface="Wingdings" pitchFamily="2" charset="2"/>
              </a:rPr>
              <a:t>MORE</a:t>
            </a:r>
          </a:p>
          <a:p>
            <a:r>
              <a:rPr lang="en-US" sz="3173" i="1" dirty="0">
                <a:sym typeface="Wingdings" pitchFamily="2" charset="2"/>
              </a:rPr>
              <a:t>4 - Click </a:t>
            </a:r>
            <a:r>
              <a:rPr lang="en-US" sz="3173" b="1" i="1" dirty="0">
                <a:sym typeface="Wingdings" pitchFamily="2" charset="2"/>
              </a:rPr>
              <a:t>CLASSROOM</a:t>
            </a:r>
          </a:p>
          <a:p>
            <a:r>
              <a:rPr lang="en-US" sz="3173" i="1" dirty="0">
                <a:sym typeface="Wingdings" pitchFamily="2" charset="2"/>
              </a:rPr>
              <a:t>5 – Click </a:t>
            </a:r>
            <a:r>
              <a:rPr lang="en-US" sz="3600" i="1" dirty="0">
                <a:sym typeface="Wingdings" pitchFamily="2" charset="2"/>
              </a:rPr>
              <a:t>    </a:t>
            </a:r>
            <a:r>
              <a:rPr lang="en-US" sz="3173" i="1" dirty="0">
                <a:sym typeface="Wingdings" pitchFamily="2" charset="2"/>
              </a:rPr>
              <a:t> </a:t>
            </a:r>
            <a:r>
              <a:rPr lang="en-US" sz="3173" b="1" i="1" dirty="0">
                <a:sym typeface="Wingdings" pitchFamily="2" charset="2"/>
              </a:rPr>
              <a:t>JOIN A CLASS</a:t>
            </a:r>
          </a:p>
          <a:p>
            <a:r>
              <a:rPr lang="en-US" sz="3173" i="1" dirty="0">
                <a:sym typeface="Wingdings" pitchFamily="2" charset="2"/>
              </a:rPr>
              <a:t>6 - Enter the </a:t>
            </a:r>
            <a:r>
              <a:rPr lang="en-US" sz="3173" b="1" i="1" dirty="0">
                <a:sym typeface="Wingdings" pitchFamily="2" charset="2"/>
              </a:rPr>
              <a:t>CODE</a:t>
            </a:r>
            <a:r>
              <a:rPr lang="en-US" sz="3173" i="1" dirty="0">
                <a:sym typeface="Wingdings" pitchFamily="2" charset="2"/>
              </a:rPr>
              <a:t> for your class.  </a:t>
            </a:r>
            <a:endParaRPr lang="en-US" sz="3173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78526" t="67646" r="1937" b="21934"/>
          <a:stretch>
            <a:fillRect/>
          </a:stretch>
        </p:blipFill>
        <p:spPr bwMode="auto">
          <a:xfrm>
            <a:off x="269837" y="6541858"/>
            <a:ext cx="25908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F4F1E7-C049-4BAB-8C36-7BF7C0B78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7050" y="3556125"/>
            <a:ext cx="4447364" cy="34890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C68FB4-7C9D-4847-B1AA-3AA17B538FA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4521" b="3037"/>
          <a:stretch/>
        </p:blipFill>
        <p:spPr>
          <a:xfrm>
            <a:off x="3265285" y="6772841"/>
            <a:ext cx="1357194" cy="740433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3949701" y="6064262"/>
            <a:ext cx="1122680" cy="98088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17CF48F-EF35-46ED-8E0A-C992A48C9BDA}"/>
              </a:ext>
            </a:extLst>
          </p:cNvPr>
          <p:cNvCxnSpPr>
            <a:cxnSpLocks/>
          </p:cNvCxnSpPr>
          <p:nvPr/>
        </p:nvCxnSpPr>
        <p:spPr>
          <a:xfrm flipH="1">
            <a:off x="913263" y="6432352"/>
            <a:ext cx="823761" cy="3393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C8622D-3C54-4A27-9436-2C4D3F617518}"/>
              </a:ext>
            </a:extLst>
          </p:cNvPr>
          <p:cNvGrpSpPr/>
          <p:nvPr/>
        </p:nvGrpSpPr>
        <p:grpSpPr>
          <a:xfrm>
            <a:off x="269837" y="1340048"/>
            <a:ext cx="3215088" cy="4839476"/>
            <a:chOff x="269837" y="1259838"/>
            <a:chExt cx="3215088" cy="483947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 rotWithShape="1">
            <a:blip r:embed="rId6" cstate="print"/>
            <a:srcRect l="78878" t="6303" r="1313" b="40000"/>
            <a:stretch/>
          </p:blipFill>
          <p:spPr bwMode="auto">
            <a:xfrm>
              <a:off x="269837" y="1259838"/>
              <a:ext cx="3215088" cy="4839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Arrow Connector 17"/>
            <p:cNvCxnSpPr>
              <a:cxnSpLocks/>
            </p:cNvCxnSpPr>
            <p:nvPr/>
          </p:nvCxnSpPr>
          <p:spPr>
            <a:xfrm flipH="1">
              <a:off x="1877381" y="1811701"/>
              <a:ext cx="451441" cy="381907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8BD20F1-3392-49C8-9EA6-A256FCDF093D}"/>
                </a:ext>
              </a:extLst>
            </p:cNvPr>
            <p:cNvSpPr/>
            <p:nvPr/>
          </p:nvSpPr>
          <p:spPr>
            <a:xfrm>
              <a:off x="2190266" y="1343059"/>
              <a:ext cx="363556" cy="36576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40"/>
            </a:p>
          </p:txBody>
        </p: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8276F68-9CE7-438F-B282-ED6480B7C7D0}"/>
              </a:ext>
            </a:extLst>
          </p:cNvPr>
          <p:cNvCxnSpPr>
            <a:cxnSpLocks/>
            <a:endCxn id="20" idx="1"/>
          </p:cNvCxnSpPr>
          <p:nvPr/>
        </p:nvCxnSpPr>
        <p:spPr>
          <a:xfrm flipV="1">
            <a:off x="1475873" y="7143058"/>
            <a:ext cx="1789412" cy="1159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us Sign 4">
            <a:extLst>
              <a:ext uri="{FF2B5EF4-FFF2-40B4-BE49-F238E27FC236}">
                <a16:creationId xmlns:a16="http://schemas.microsoft.com/office/drawing/2014/main" id="{5F2BFDB1-0059-41BC-9107-57214E98B4DA}"/>
              </a:ext>
            </a:extLst>
          </p:cNvPr>
          <p:cNvSpPr/>
          <p:nvPr/>
        </p:nvSpPr>
        <p:spPr>
          <a:xfrm>
            <a:off x="5562600" y="2224008"/>
            <a:ext cx="561340" cy="578044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F42E0DAE-C7F0-4199-909A-652CC1CF8B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60" y="69406"/>
            <a:ext cx="3698236" cy="12706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46D249-44CD-4F9D-AE92-1D153324F332}"/>
              </a:ext>
            </a:extLst>
          </p:cNvPr>
          <p:cNvSpPr txBox="1"/>
          <p:nvPr/>
        </p:nvSpPr>
        <p:spPr>
          <a:xfrm>
            <a:off x="10143395" y="1045513"/>
            <a:ext cx="273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 as well as displayed in class.</a:t>
            </a:r>
          </a:p>
        </p:txBody>
      </p:sp>
    </p:spTree>
    <p:extLst>
      <p:ext uri="{BB962C8B-B14F-4D97-AF65-F5344CB8AC3E}">
        <p14:creationId xmlns:p14="http://schemas.microsoft.com/office/powerpoint/2010/main" val="380782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8850" y="272706"/>
            <a:ext cx="5987650" cy="102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Cooper Black"/>
              </a:rPr>
              <a:t>Science Starters</a:t>
            </a:r>
          </a:p>
        </p:txBody>
      </p:sp>
      <p:pic>
        <p:nvPicPr>
          <p:cNvPr id="2053" name="Picture 5" descr="scistartlogo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4700" y="281940"/>
            <a:ext cx="2619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42">
            <a:extLst>
              <a:ext uri="{FF2B5EF4-FFF2-40B4-BE49-F238E27FC236}">
                <a16:creationId xmlns:a16="http://schemas.microsoft.com/office/drawing/2014/main" id="{22BB1BE6-2CB3-4355-A582-E72A11E2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012" y="1810209"/>
            <a:ext cx="9238850" cy="4782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Click to go </a:t>
            </a:r>
            <a:r>
              <a:rPr lang="en-US" sz="2640" b="1" dirty="0">
                <a:latin typeface="Times New Roman" pitchFamily="18" charset="0"/>
              </a:rPr>
              <a:t>Google Classroom</a:t>
            </a:r>
            <a:r>
              <a:rPr lang="en-US" sz="2640" dirty="0">
                <a:latin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Go to your </a:t>
            </a:r>
            <a:r>
              <a:rPr lang="en-US" sz="2640" b="1" dirty="0">
                <a:latin typeface="Times New Roman" pitchFamily="18" charset="0"/>
              </a:rPr>
              <a:t>SCIENCE CLASS</a:t>
            </a:r>
            <a:r>
              <a:rPr lang="en-US" sz="2640" dirty="0">
                <a:latin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Click </a:t>
            </a:r>
            <a:r>
              <a:rPr lang="en-US" sz="2640" b="1" dirty="0">
                <a:latin typeface="Times New Roman" pitchFamily="18" charset="0"/>
              </a:rPr>
              <a:t>CLASS WORK</a:t>
            </a:r>
            <a:r>
              <a:rPr lang="en-US" sz="2640" dirty="0">
                <a:latin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Open the assignment for </a:t>
            </a:r>
            <a:r>
              <a:rPr lang="en-US" sz="2640" b="1" dirty="0">
                <a:highlight>
                  <a:srgbClr val="FFFF00"/>
                </a:highlight>
                <a:latin typeface="Times New Roman" pitchFamily="18" charset="0"/>
              </a:rPr>
              <a:t>Science Starters </a:t>
            </a:r>
            <a:r>
              <a:rPr lang="en-US" sz="2640" b="1" dirty="0" err="1">
                <a:highlight>
                  <a:srgbClr val="FFFF00"/>
                </a:highlight>
                <a:latin typeface="Times New Roman" pitchFamily="18" charset="0"/>
              </a:rPr>
              <a:t>Qtr</a:t>
            </a:r>
            <a:r>
              <a:rPr lang="en-US" sz="2640" b="1" dirty="0">
                <a:highlight>
                  <a:srgbClr val="FFFF00"/>
                </a:highlight>
                <a:latin typeface="Times New Roman" pitchFamily="18" charset="0"/>
              </a:rPr>
              <a:t> 1 Week 1</a:t>
            </a:r>
            <a:r>
              <a:rPr lang="en-US" sz="2640" dirty="0">
                <a:latin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Open the </a:t>
            </a:r>
            <a:r>
              <a:rPr lang="en-US" sz="2640" b="1" dirty="0">
                <a:latin typeface="Times New Roman" pitchFamily="18" charset="0"/>
              </a:rPr>
              <a:t>attachment</a:t>
            </a:r>
            <a:r>
              <a:rPr lang="en-US" sz="2640" dirty="0">
                <a:latin typeface="Times New Roman" pitchFamily="18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The first slide you see is for today. 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640" dirty="0">
                <a:latin typeface="Times New Roman" pitchFamily="18" charset="0"/>
              </a:rPr>
              <a:t>Use the tips in the gray areas to help you.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98617-A216-4ED0-A7BD-374ECB516EC6}"/>
              </a:ext>
            </a:extLst>
          </p:cNvPr>
          <p:cNvSpPr txBox="1"/>
          <p:nvPr/>
        </p:nvSpPr>
        <p:spPr>
          <a:xfrm>
            <a:off x="7140175" y="796214"/>
            <a:ext cx="261937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Q1-W1-Mon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9CA1F-1CE8-41AE-93F8-39D3F7A438D8}"/>
              </a:ext>
            </a:extLst>
          </p:cNvPr>
          <p:cNvSpPr txBox="1"/>
          <p:nvPr/>
        </p:nvSpPr>
        <p:spPr>
          <a:xfrm>
            <a:off x="7152875" y="1290596"/>
            <a:ext cx="2733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Quarter – Week - Day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577725D-EAC5-4C1C-BEE3-A9DDD1587A13}"/>
              </a:ext>
            </a:extLst>
          </p:cNvPr>
          <p:cNvCxnSpPr>
            <a:cxnSpLocks/>
          </p:cNvCxnSpPr>
          <p:nvPr/>
        </p:nvCxnSpPr>
        <p:spPr>
          <a:xfrm flipV="1">
            <a:off x="8519713" y="1563018"/>
            <a:ext cx="0" cy="4943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8B9F3BC-BA8E-43E6-929A-26E673F5939D}"/>
              </a:ext>
            </a:extLst>
          </p:cNvPr>
          <p:cNvSpPr txBox="1"/>
          <p:nvPr/>
        </p:nvSpPr>
        <p:spPr>
          <a:xfrm>
            <a:off x="7315200" y="2002644"/>
            <a:ext cx="25908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  <a:latin typeface="Times New Roman" pitchFamily="18" charset="0"/>
              </a:rPr>
              <a:t>Use the info at the top to keep track of the daily challenges.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9FA409-638D-49D7-8FBA-74A1CE2FB578}"/>
              </a:ext>
            </a:extLst>
          </p:cNvPr>
          <p:cNvSpPr txBox="1"/>
          <p:nvPr/>
        </p:nvSpPr>
        <p:spPr>
          <a:xfrm>
            <a:off x="0" y="7310735"/>
            <a:ext cx="100488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You may work ahead on the other challenges if you finish early.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9E2B2D6-7443-4568-AAFC-DFE700F733C0}"/>
              </a:ext>
            </a:extLst>
          </p:cNvPr>
          <p:cNvSpPr txBox="1"/>
          <p:nvPr/>
        </p:nvSpPr>
        <p:spPr>
          <a:xfrm>
            <a:off x="10143395" y="1045513"/>
            <a:ext cx="273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 as well as displayed in class.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84284D-C513-407D-98AA-ADDBAE8B33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271" y="1563018"/>
            <a:ext cx="1057535" cy="91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729FE9-3356-472A-AB56-BCC922BCD4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636912"/>
            <a:ext cx="1905000" cy="2471542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B042DD5-670F-4E9F-9163-3B8533ED2184}"/>
              </a:ext>
            </a:extLst>
          </p:cNvPr>
          <p:cNvCxnSpPr>
            <a:cxnSpLocks/>
          </p:cNvCxnSpPr>
          <p:nvPr/>
        </p:nvCxnSpPr>
        <p:spPr>
          <a:xfrm>
            <a:off x="6172200" y="6324600"/>
            <a:ext cx="80989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1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8850" y="281939"/>
            <a:ext cx="5987650" cy="102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Cooper Black"/>
              </a:rPr>
              <a:t>Name-The-</a:t>
            </a:r>
            <a:r>
              <a:rPr lang="en-US" sz="396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Cooper Black"/>
              </a:rPr>
              <a:t>Ologist</a:t>
            </a:r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9900FF"/>
                </a:solidFill>
                <a:latin typeface="Cooper Black"/>
              </a:rPr>
              <a:t> 1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1759" y="5699740"/>
            <a:ext cx="1807610" cy="1691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035040" y="7513320"/>
            <a:ext cx="3804329" cy="18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</a:pPr>
            <a:r>
              <a:rPr lang="en-US" sz="1320" i="1" dirty="0"/>
              <a:t>T. Tomm 2008   http://sciencespot.net/</a:t>
            </a:r>
          </a:p>
        </p:txBody>
      </p:sp>
      <p:sp>
        <p:nvSpPr>
          <p:cNvPr id="2" name="Text Box 41">
            <a:extLst>
              <a:ext uri="{FF2B5EF4-FFF2-40B4-BE49-F238E27FC236}">
                <a16:creationId xmlns:a16="http://schemas.microsoft.com/office/drawing/2014/main" id="{BE1D149A-23CD-44A4-B152-58A25E7243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" y="1287780"/>
            <a:ext cx="9471660" cy="954107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800" b="1" dirty="0">
                <a:latin typeface="Times New Roman" pitchFamily="18" charset="0"/>
              </a:rPr>
              <a:t>What does each scientist study? </a:t>
            </a:r>
            <a:br>
              <a:rPr lang="en-US" altLang="en-US" sz="2800" b="1" dirty="0">
                <a:latin typeface="Times New Roman" pitchFamily="18" charset="0"/>
              </a:rPr>
            </a:br>
            <a:r>
              <a:rPr lang="en-US" altLang="en-US" sz="2800" b="1" dirty="0">
                <a:latin typeface="Times New Roman" pitchFamily="18" charset="0"/>
              </a:rPr>
              <a:t>Use the line tool on the toolbar to make matches.</a:t>
            </a:r>
          </a:p>
        </p:txBody>
      </p:sp>
      <p:sp>
        <p:nvSpPr>
          <p:cNvPr id="3" name="Text Box 42">
            <a:extLst>
              <a:ext uri="{FF2B5EF4-FFF2-40B4-BE49-F238E27FC236}">
                <a16:creationId xmlns:a16="http://schemas.microsoft.com/office/drawing/2014/main" id="{22BB1BE6-2CB3-4355-A582-E72A11E2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5" y="2438400"/>
            <a:ext cx="2849880" cy="46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Herpetologists</a:t>
            </a: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 err="1">
                <a:latin typeface="Times New Roman" pitchFamily="18" charset="0"/>
              </a:rPr>
              <a:t>Mammalogist</a:t>
            </a:r>
            <a:endParaRPr lang="en-US" sz="2640" dirty="0">
              <a:latin typeface="Times New Roman" pitchFamily="18" charset="0"/>
            </a:endParaRP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Mycologist</a:t>
            </a: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Ornithologist</a:t>
            </a: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Parasitologist</a:t>
            </a: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Taxonomist</a:t>
            </a:r>
          </a:p>
        </p:txBody>
      </p:sp>
      <p:sp>
        <p:nvSpPr>
          <p:cNvPr id="4" name="Text Box 43">
            <a:extLst>
              <a:ext uri="{FF2B5EF4-FFF2-40B4-BE49-F238E27FC236}">
                <a16:creationId xmlns:a16="http://schemas.microsoft.com/office/drawing/2014/main" id="{65A0C24F-3B7F-4448-B846-EAEC8DD7C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438400"/>
            <a:ext cx="3804329" cy="46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Fungi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Birds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Reptiles &amp; amphibians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Classification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Mammals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Parasites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298617-A216-4ED0-A7BD-374ECB516EC6}"/>
              </a:ext>
            </a:extLst>
          </p:cNvPr>
          <p:cNvSpPr txBox="1"/>
          <p:nvPr/>
        </p:nvSpPr>
        <p:spPr>
          <a:xfrm>
            <a:off x="7140175" y="796214"/>
            <a:ext cx="261937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Q1-W1-Mon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C76C0BB-174B-4BB8-9FFE-6A887D8E6A18}"/>
              </a:ext>
            </a:extLst>
          </p:cNvPr>
          <p:cNvCxnSpPr>
            <a:cxnSpLocks/>
          </p:cNvCxnSpPr>
          <p:nvPr/>
        </p:nvCxnSpPr>
        <p:spPr>
          <a:xfrm>
            <a:off x="3048000" y="2895600"/>
            <a:ext cx="2209800" cy="152400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 descr="scistartlogo2">
            <a:hlinkClick r:id="rId3" action="ppaction://hlinksldjump"/>
            <a:extLst>
              <a:ext uri="{FF2B5EF4-FFF2-40B4-BE49-F238E27FC236}">
                <a16:creationId xmlns:a16="http://schemas.microsoft.com/office/drawing/2014/main" id="{68658E56-4921-4DD8-9463-A8BEB3294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0" y="281940"/>
            <a:ext cx="2619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FE7E245-ECFA-4469-B31D-C66710CB4208}"/>
              </a:ext>
            </a:extLst>
          </p:cNvPr>
          <p:cNvSpPr txBox="1"/>
          <p:nvPr/>
        </p:nvSpPr>
        <p:spPr>
          <a:xfrm>
            <a:off x="10143395" y="1045513"/>
            <a:ext cx="273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notebook. </a:t>
            </a:r>
          </a:p>
          <a:p>
            <a:endParaRPr lang="en-US" dirty="0"/>
          </a:p>
          <a:p>
            <a:r>
              <a:rPr lang="en-US" dirty="0"/>
              <a:t>You will add the interactive components in Google Slides.</a:t>
            </a:r>
          </a:p>
        </p:txBody>
      </p:sp>
    </p:spTree>
    <p:extLst>
      <p:ext uri="{BB962C8B-B14F-4D97-AF65-F5344CB8AC3E}">
        <p14:creationId xmlns:p14="http://schemas.microsoft.com/office/powerpoint/2010/main" val="269082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51460" y="533400"/>
            <a:ext cx="9471660" cy="707886"/>
          </a:xfrm>
          <a:prstGeom prst="rect">
            <a:avLst/>
          </a:prstGeom>
          <a:solidFill>
            <a:srgbClr val="99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latin typeface="Times New Roman" pitchFamily="18" charset="0"/>
              </a:rPr>
              <a:t>The answers are …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61662615-06DA-48E5-8B91-933201A88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071" y="7006027"/>
            <a:ext cx="7010400" cy="4659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2631" tIns="46316" rIns="92631" bIns="46316">
            <a:spAutoFit/>
          </a:bodyPr>
          <a:lstStyle/>
          <a:p>
            <a:pPr algn="ctr" eaLnBrk="1" hangingPunct="1"/>
            <a:r>
              <a:rPr lang="en-US" altLang="en-US" sz="2420" b="1" dirty="0"/>
              <a:t>If you missed any, correct them! </a:t>
            </a:r>
          </a:p>
        </p:txBody>
      </p:sp>
      <p:sp>
        <p:nvSpPr>
          <p:cNvPr id="16" name="Text Box 42">
            <a:extLst>
              <a:ext uri="{FF2B5EF4-FFF2-40B4-BE49-F238E27FC236}">
                <a16:creationId xmlns:a16="http://schemas.microsoft.com/office/drawing/2014/main" id="{35F85F15-925E-40A0-B116-9BFAAE7F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066" y="1752600"/>
            <a:ext cx="2849880" cy="46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Herpetologists</a:t>
            </a: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 err="1">
                <a:latin typeface="Times New Roman" pitchFamily="18" charset="0"/>
              </a:rPr>
              <a:t>Mammalogist</a:t>
            </a:r>
            <a:endParaRPr lang="en-US" sz="2640" dirty="0">
              <a:latin typeface="Times New Roman" pitchFamily="18" charset="0"/>
            </a:endParaRP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Mycologist</a:t>
            </a: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Ornithologist</a:t>
            </a: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Parasitologist</a:t>
            </a:r>
          </a:p>
          <a:p>
            <a:pPr marL="377190" indent="-37719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640" dirty="0">
                <a:latin typeface="Times New Roman" pitchFamily="18" charset="0"/>
              </a:rPr>
              <a:t>Taxonomist</a:t>
            </a:r>
          </a:p>
        </p:txBody>
      </p:sp>
      <p:sp>
        <p:nvSpPr>
          <p:cNvPr id="17" name="Text Box 43">
            <a:extLst>
              <a:ext uri="{FF2B5EF4-FFF2-40B4-BE49-F238E27FC236}">
                <a16:creationId xmlns:a16="http://schemas.microsoft.com/office/drawing/2014/main" id="{7A964230-F771-4A1D-A198-F4D0BC530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3471" y="1752600"/>
            <a:ext cx="3804329" cy="46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Fungi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Birds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Reptiles &amp; amphibians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Classification 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Mammals</a:t>
            </a:r>
          </a:p>
          <a:p>
            <a:pPr marL="457200" indent="-4572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640" dirty="0">
                <a:latin typeface="Times New Roman" pitchFamily="18" charset="0"/>
              </a:rPr>
              <a:t>Parasites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811A8B4-FD62-48D2-A4DF-79A8F270D1AC}"/>
              </a:ext>
            </a:extLst>
          </p:cNvPr>
          <p:cNvCxnSpPr>
            <a:cxnSpLocks/>
          </p:cNvCxnSpPr>
          <p:nvPr/>
        </p:nvCxnSpPr>
        <p:spPr>
          <a:xfrm>
            <a:off x="3282271" y="2209800"/>
            <a:ext cx="2209800" cy="152400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00D2FF-C098-48CF-B4B9-CA15B887318E}"/>
              </a:ext>
            </a:extLst>
          </p:cNvPr>
          <p:cNvCxnSpPr>
            <a:cxnSpLocks/>
          </p:cNvCxnSpPr>
          <p:nvPr/>
        </p:nvCxnSpPr>
        <p:spPr>
          <a:xfrm>
            <a:off x="3200400" y="2971800"/>
            <a:ext cx="2291671" cy="236220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110949C-F4AE-4D52-9020-4B7CD86FD4C2}"/>
              </a:ext>
            </a:extLst>
          </p:cNvPr>
          <p:cNvCxnSpPr>
            <a:cxnSpLocks/>
          </p:cNvCxnSpPr>
          <p:nvPr/>
        </p:nvCxnSpPr>
        <p:spPr>
          <a:xfrm flipV="1">
            <a:off x="2895600" y="2133600"/>
            <a:ext cx="2596471" cy="160020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B964064-2560-4979-B16C-0E5A199EECA9}"/>
              </a:ext>
            </a:extLst>
          </p:cNvPr>
          <p:cNvCxnSpPr>
            <a:cxnSpLocks/>
          </p:cNvCxnSpPr>
          <p:nvPr/>
        </p:nvCxnSpPr>
        <p:spPr>
          <a:xfrm flipV="1">
            <a:off x="3048000" y="2971800"/>
            <a:ext cx="2444071" cy="160020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B42D238-E40E-4DAD-96E5-C969B50EE816}"/>
              </a:ext>
            </a:extLst>
          </p:cNvPr>
          <p:cNvCxnSpPr>
            <a:cxnSpLocks/>
          </p:cNvCxnSpPr>
          <p:nvPr/>
        </p:nvCxnSpPr>
        <p:spPr>
          <a:xfrm>
            <a:off x="3048000" y="5334000"/>
            <a:ext cx="2444071" cy="83820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F72EFD2-AA81-4AC6-8D49-96E7894EC521}"/>
              </a:ext>
            </a:extLst>
          </p:cNvPr>
          <p:cNvCxnSpPr>
            <a:cxnSpLocks/>
          </p:cNvCxnSpPr>
          <p:nvPr/>
        </p:nvCxnSpPr>
        <p:spPr>
          <a:xfrm flipV="1">
            <a:off x="2819400" y="4572000"/>
            <a:ext cx="2672671" cy="1600200"/>
          </a:xfrm>
          <a:prstGeom prst="straightConnector1">
            <a:avLst/>
          </a:prstGeom>
          <a:ln w="38100">
            <a:solidFill>
              <a:srgbClr val="FF0000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5983E31-2DA1-4A3D-90E4-E69208C2803E}"/>
              </a:ext>
            </a:extLst>
          </p:cNvPr>
          <p:cNvSpPr txBox="1"/>
          <p:nvPr/>
        </p:nvSpPr>
        <p:spPr>
          <a:xfrm>
            <a:off x="10286999" y="829270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to review the answers at the start of each class.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A08628-F09C-4625-A58D-346B9764507E}"/>
              </a:ext>
            </a:extLst>
          </p:cNvPr>
          <p:cNvSpPr txBox="1"/>
          <p:nvPr/>
        </p:nvSpPr>
        <p:spPr>
          <a:xfrm>
            <a:off x="10319083" y="1860618"/>
            <a:ext cx="304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has the same information as the previous slide.  </a:t>
            </a:r>
          </a:p>
          <a:p>
            <a:endParaRPr lang="en-US" dirty="0"/>
          </a:p>
          <a:p>
            <a:r>
              <a:rPr lang="en-US" dirty="0"/>
              <a:t>But I have added lines along with animations to share the answers as I  present this in class.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8850" y="272706"/>
            <a:ext cx="9302350" cy="10221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hlink"/>
                </a:solidFill>
                <a:latin typeface="Cooper Black"/>
              </a:rPr>
              <a:t>Science Starter Procedure</a:t>
            </a:r>
          </a:p>
        </p:txBody>
      </p:sp>
      <p:sp>
        <p:nvSpPr>
          <p:cNvPr id="3" name="Text Box 42">
            <a:extLst>
              <a:ext uri="{FF2B5EF4-FFF2-40B4-BE49-F238E27FC236}">
                <a16:creationId xmlns:a16="http://schemas.microsoft.com/office/drawing/2014/main" id="{22BB1BE6-2CB3-4355-A582-E72A11E25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600200"/>
            <a:ext cx="96774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</a:rPr>
              <a:t>We will review the </a:t>
            </a:r>
            <a:r>
              <a:rPr lang="en-US" sz="2400" b="1" dirty="0">
                <a:latin typeface="Times New Roman" pitchFamily="18" charset="0"/>
              </a:rPr>
              <a:t>ANSWERS</a:t>
            </a:r>
            <a:r>
              <a:rPr lang="en-US" sz="2400" dirty="0">
                <a:latin typeface="Times New Roman" pitchFamily="18" charset="0"/>
              </a:rPr>
              <a:t> for the daily challenges at the </a:t>
            </a:r>
            <a:r>
              <a:rPr lang="en-US" sz="2400" b="1" u="sng" dirty="0">
                <a:latin typeface="Times New Roman" pitchFamily="18" charset="0"/>
              </a:rPr>
              <a:t>BEGINNING</a:t>
            </a:r>
            <a:r>
              <a:rPr lang="en-US" sz="2400" dirty="0">
                <a:latin typeface="Times New Roman" pitchFamily="18" charset="0"/>
              </a:rPr>
              <a:t> of each class.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</a:rPr>
              <a:t>This means you should have the challenge for </a:t>
            </a:r>
            <a:r>
              <a:rPr lang="en-US" sz="2400" b="1" dirty="0">
                <a:latin typeface="Times New Roman" pitchFamily="18" charset="0"/>
              </a:rPr>
              <a:t>TUESDAY</a:t>
            </a:r>
            <a:r>
              <a:rPr lang="en-US" sz="2400" dirty="0">
                <a:latin typeface="Times New Roman" pitchFamily="18" charset="0"/>
              </a:rPr>
              <a:t> done </a:t>
            </a:r>
            <a:r>
              <a:rPr lang="en-US" sz="2400" b="1" dirty="0">
                <a:latin typeface="Times New Roman" pitchFamily="18" charset="0"/>
              </a:rPr>
              <a:t>BEFORE</a:t>
            </a:r>
            <a:r>
              <a:rPr lang="en-US" sz="2400" dirty="0">
                <a:latin typeface="Times New Roman" pitchFamily="18" charset="0"/>
              </a:rPr>
              <a:t> you come to class tomorrow.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</a:rPr>
              <a:t>You may do them all the challenges for the week at one time or one at a time – just make sure the one that is due is completed before class starts that day.  Don’t wait until class starts to try to get your challenge done – that will cost your class minions!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</a:rPr>
              <a:t>You will turn in your weekly Science Starter assignment on GC on Friday, but wait until we review the answers for that day.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itchFamily="18" charset="0"/>
              </a:rPr>
              <a:t>DO NOT TURN IN EARLY</a:t>
            </a:r>
            <a:r>
              <a:rPr lang="en-US" sz="2400" dirty="0">
                <a:latin typeface="Times New Roman" pitchFamily="18" charset="0"/>
                <a:sym typeface="Wingdings" panose="05000000000000000000" pitchFamily="2" charset="2"/>
              </a:rPr>
              <a:t> Cannot </a:t>
            </a:r>
            <a:r>
              <a:rPr lang="en-US" sz="2400" dirty="0">
                <a:latin typeface="Times New Roman" pitchFamily="18" charset="0"/>
              </a:rPr>
              <a:t>make corrections.</a:t>
            </a:r>
            <a:br>
              <a:rPr lang="en-US" sz="2400" dirty="0">
                <a:latin typeface="Times New Roman" pitchFamily="18" charset="0"/>
              </a:rPr>
            </a:br>
            <a:endParaRPr lang="en-US" sz="2400" dirty="0">
              <a:latin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i="1" dirty="0">
                <a:solidFill>
                  <a:srgbClr val="FF0000"/>
                </a:solidFill>
                <a:latin typeface="Times New Roman" pitchFamily="18" charset="0"/>
              </a:rPr>
              <a:t>Remote Learners – E-mail me when you turn in the weekly assignment.  I will check to see if you need to make corrections.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9D264-89B1-473E-AD64-3BA2F6773E64}"/>
              </a:ext>
            </a:extLst>
          </p:cNvPr>
          <p:cNvSpPr txBox="1"/>
          <p:nvPr/>
        </p:nvSpPr>
        <p:spPr>
          <a:xfrm>
            <a:off x="10143395" y="1045513"/>
            <a:ext cx="27351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 as well as displayed in class.</a:t>
            </a:r>
          </a:p>
        </p:txBody>
      </p:sp>
    </p:spTree>
    <p:extLst>
      <p:ext uri="{BB962C8B-B14F-4D97-AF65-F5344CB8AC3E}">
        <p14:creationId xmlns:p14="http://schemas.microsoft.com/office/powerpoint/2010/main" val="173506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25730" y="228600"/>
            <a:ext cx="5909310" cy="965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Name-The-</a:t>
            </a:r>
            <a:r>
              <a:rPr lang="en-US" sz="396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Ologist</a:t>
            </a:r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oper Black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DDF45-2875-4FFC-ADCD-105EC16C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" y="1295400"/>
            <a:ext cx="8332470" cy="77866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2200" b="1" dirty="0">
                <a:latin typeface="Times New Roman" pitchFamily="18" charset="0"/>
              </a:rPr>
              <a:t>Can you unscramble all the words below? </a:t>
            </a:r>
          </a:p>
          <a:p>
            <a:pPr algn="ctr" eaLnBrk="1" hangingPunct="1"/>
            <a:r>
              <a:rPr lang="en-US" altLang="en-US" sz="2200" b="1" dirty="0">
                <a:latin typeface="Times New Roman" pitchFamily="18" charset="0"/>
              </a:rPr>
              <a:t>Type your answer in the textboxes.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35A0308-DD4A-4CC2-88F8-8D27317CDF2A}"/>
              </a:ext>
            </a:extLst>
          </p:cNvPr>
          <p:cNvSpPr txBox="1"/>
          <p:nvPr/>
        </p:nvSpPr>
        <p:spPr>
          <a:xfrm>
            <a:off x="7140175" y="796214"/>
            <a:ext cx="261937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Q1-W1-Tues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3959E91-2CE6-4BFD-8423-9369CBD0C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1219200"/>
            <a:ext cx="179953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8CBF529-186A-4A0A-8E52-AE334B994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3983" y="7231935"/>
            <a:ext cx="4538791" cy="34778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1600" b="1" dirty="0">
                <a:latin typeface="Times New Roman" pitchFamily="18" charset="0"/>
              </a:rPr>
              <a:t>Hint:  First letter of each word is underlined.</a:t>
            </a: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10B38799-7DC0-437C-B6D6-973671B6C0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2212520"/>
            <a:ext cx="293370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GOLO</a:t>
            </a:r>
            <a:r>
              <a:rPr lang="en-US" altLang="en-US" sz="2800" b="1" u="sng" dirty="0" err="1">
                <a:latin typeface="Times New Roman" pitchFamily="18" charset="0"/>
              </a:rPr>
              <a:t>Z</a:t>
            </a:r>
            <a:r>
              <a:rPr lang="en-US" altLang="en-US" sz="2800" b="1" dirty="0" err="1">
                <a:latin typeface="Times New Roman" pitchFamily="18" charset="0"/>
              </a:rPr>
              <a:t>OIST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659E81B9-3273-4021-AB13-A0BA29086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4232" y="2212520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1. Animals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id="{252EC09E-6500-4733-A9E4-81596B1E6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218360"/>
            <a:ext cx="293370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LEGO</a:t>
            </a:r>
            <a:r>
              <a:rPr lang="en-US" altLang="en-US" sz="2800" b="1" u="sng" dirty="0" err="1">
                <a:latin typeface="Times New Roman" pitchFamily="18" charset="0"/>
              </a:rPr>
              <a:t>G</a:t>
            </a:r>
            <a:r>
              <a:rPr lang="en-US" altLang="en-US" sz="2800" b="1" dirty="0" err="1">
                <a:latin typeface="Times New Roman" pitchFamily="18" charset="0"/>
              </a:rPr>
              <a:t>OIST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2048" name="Text Box 32">
            <a:extLst>
              <a:ext uri="{FF2B5EF4-FFF2-40B4-BE49-F238E27FC236}">
                <a16:creationId xmlns:a16="http://schemas.microsoft.com/office/drawing/2014/main" id="{662E5BB2-7557-423F-B1FB-F2277B1E7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3218362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2. Rocks &amp; minerals</a:t>
            </a:r>
          </a:p>
        </p:txBody>
      </p:sp>
      <p:sp>
        <p:nvSpPr>
          <p:cNvPr id="2049" name="Text Box 33">
            <a:extLst>
              <a:ext uri="{FF2B5EF4-FFF2-40B4-BE49-F238E27FC236}">
                <a16:creationId xmlns:a16="http://schemas.microsoft.com/office/drawing/2014/main" id="{83B6436B-1A87-4006-A114-6FB9066EF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356917"/>
            <a:ext cx="293370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M</a:t>
            </a:r>
            <a:r>
              <a:rPr lang="en-US" altLang="en-US" sz="2800" b="1" u="sng" dirty="0" err="1">
                <a:latin typeface="Times New Roman" pitchFamily="18" charset="0"/>
              </a:rPr>
              <a:t>C</a:t>
            </a:r>
            <a:r>
              <a:rPr lang="en-US" altLang="en-US" sz="2800" b="1" dirty="0" err="1">
                <a:latin typeface="Times New Roman" pitchFamily="18" charset="0"/>
              </a:rPr>
              <a:t>HSEIT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2054" name="Text Box 34">
            <a:extLst>
              <a:ext uri="{FF2B5EF4-FFF2-40B4-BE49-F238E27FC236}">
                <a16:creationId xmlns:a16="http://schemas.microsoft.com/office/drawing/2014/main" id="{CA10648B-0452-479C-94BA-123C6FF5A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356917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3. Atoms &amp; molecules</a:t>
            </a:r>
          </a:p>
        </p:txBody>
      </p:sp>
      <p:sp>
        <p:nvSpPr>
          <p:cNvPr id="2055" name="Text Box 35">
            <a:extLst>
              <a:ext uri="{FF2B5EF4-FFF2-40B4-BE49-F238E27FC236}">
                <a16:creationId xmlns:a16="http://schemas.microsoft.com/office/drawing/2014/main" id="{998C1270-E800-464F-8D4E-FE05D1FB3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97680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ISOLTO</a:t>
            </a:r>
            <a:r>
              <a:rPr lang="en-US" altLang="en-US" sz="2800" b="1" u="sng" dirty="0" err="1">
                <a:latin typeface="Times New Roman" pitchFamily="18" charset="0"/>
              </a:rPr>
              <a:t>B</a:t>
            </a:r>
            <a:r>
              <a:rPr lang="en-US" altLang="en-US" sz="2800" b="1" dirty="0" err="1">
                <a:latin typeface="Times New Roman" pitchFamily="18" charset="0"/>
              </a:rPr>
              <a:t>GI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2056" name="Text Box 36">
            <a:extLst>
              <a:ext uri="{FF2B5EF4-FFF2-40B4-BE49-F238E27FC236}">
                <a16:creationId xmlns:a16="http://schemas.microsoft.com/office/drawing/2014/main" id="{74C19532-1F22-4CE1-A54D-89C9613FD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397680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4. Living things</a:t>
            </a:r>
          </a:p>
        </p:txBody>
      </p:sp>
      <p:sp>
        <p:nvSpPr>
          <p:cNvPr id="2057" name="Text Box 37">
            <a:extLst>
              <a:ext uri="{FF2B5EF4-FFF2-40B4-BE49-F238E27FC236}">
                <a16:creationId xmlns:a16="http://schemas.microsoft.com/office/drawing/2014/main" id="{97D54463-2F91-40E4-9C61-105637EFE4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401753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GSEISO</a:t>
            </a:r>
            <a:r>
              <a:rPr lang="en-US" altLang="en-US" sz="2800" b="1" u="sng" dirty="0" err="1">
                <a:latin typeface="Times New Roman" pitchFamily="18" charset="0"/>
              </a:rPr>
              <a:t>S</a:t>
            </a:r>
            <a:r>
              <a:rPr lang="en-US" altLang="en-US" sz="2800" b="1" dirty="0" err="1">
                <a:latin typeface="Times New Roman" pitchFamily="18" charset="0"/>
              </a:rPr>
              <a:t>LOMIT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2058" name="Text Box 38">
            <a:extLst>
              <a:ext uri="{FF2B5EF4-FFF2-40B4-BE49-F238E27FC236}">
                <a16:creationId xmlns:a16="http://schemas.microsoft.com/office/drawing/2014/main" id="{DF7043D4-54DA-4583-9170-5C6A39385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6401753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5. Earthquakes</a:t>
            </a:r>
          </a:p>
        </p:txBody>
      </p:sp>
      <p:pic>
        <p:nvPicPr>
          <p:cNvPr id="2059" name="Picture 5" descr="scistartlogo2">
            <a:hlinkClick r:id="rId3" action="ppaction://hlinksldjump"/>
            <a:extLst>
              <a:ext uri="{FF2B5EF4-FFF2-40B4-BE49-F238E27FC236}">
                <a16:creationId xmlns:a16="http://schemas.microsoft.com/office/drawing/2014/main" id="{F3865A5C-F390-4D87-B16C-F9AB5A057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0" y="281940"/>
            <a:ext cx="2619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753CC6-D177-4713-ABB7-92C6518FF24A}"/>
              </a:ext>
            </a:extLst>
          </p:cNvPr>
          <p:cNvSpPr txBox="1"/>
          <p:nvPr/>
        </p:nvSpPr>
        <p:spPr>
          <a:xfrm>
            <a:off x="10143395" y="1045513"/>
            <a:ext cx="273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notebook. </a:t>
            </a:r>
          </a:p>
          <a:p>
            <a:endParaRPr lang="en-US" dirty="0"/>
          </a:p>
          <a:p>
            <a:r>
              <a:rPr lang="en-US" dirty="0"/>
              <a:t>You will add the interactive components in Google Slides.</a:t>
            </a:r>
          </a:p>
        </p:txBody>
      </p:sp>
    </p:spTree>
    <p:extLst>
      <p:ext uri="{BB962C8B-B14F-4D97-AF65-F5344CB8AC3E}">
        <p14:creationId xmlns:p14="http://schemas.microsoft.com/office/powerpoint/2010/main" val="1753459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29"/>
          <p:cNvSpPr txBox="1">
            <a:spLocks noChangeArrowheads="1"/>
          </p:cNvSpPr>
          <p:nvPr/>
        </p:nvSpPr>
        <p:spPr bwMode="auto">
          <a:xfrm>
            <a:off x="3520440" y="1178831"/>
            <a:ext cx="293370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GOLO</a:t>
            </a:r>
            <a:r>
              <a:rPr lang="en-US" altLang="en-US" sz="2800" b="1" u="sng" dirty="0" err="1">
                <a:latin typeface="Times New Roman" pitchFamily="18" charset="0"/>
              </a:rPr>
              <a:t>Z</a:t>
            </a:r>
            <a:r>
              <a:rPr lang="en-US" altLang="en-US" sz="2800" b="1" dirty="0" err="1">
                <a:latin typeface="Times New Roman" pitchFamily="18" charset="0"/>
              </a:rPr>
              <a:t>OIST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25" name="Text Box 30"/>
          <p:cNvSpPr txBox="1">
            <a:spLocks noChangeArrowheads="1"/>
          </p:cNvSpPr>
          <p:nvPr/>
        </p:nvSpPr>
        <p:spPr bwMode="auto">
          <a:xfrm>
            <a:off x="6644640" y="1178831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1. Animals</a:t>
            </a: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3520440" y="2184671"/>
            <a:ext cx="293370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LEGO</a:t>
            </a:r>
            <a:r>
              <a:rPr lang="en-US" altLang="en-US" sz="2800" b="1" u="sng" dirty="0" err="1">
                <a:latin typeface="Times New Roman" pitchFamily="18" charset="0"/>
              </a:rPr>
              <a:t>G</a:t>
            </a:r>
            <a:r>
              <a:rPr lang="en-US" altLang="en-US" sz="2800" b="1" dirty="0" err="1">
                <a:latin typeface="Times New Roman" pitchFamily="18" charset="0"/>
              </a:rPr>
              <a:t>OIST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27" name="Text Box 32"/>
          <p:cNvSpPr txBox="1">
            <a:spLocks noChangeArrowheads="1"/>
          </p:cNvSpPr>
          <p:nvPr/>
        </p:nvSpPr>
        <p:spPr bwMode="auto">
          <a:xfrm>
            <a:off x="6644640" y="2184673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2. Rocks &amp; minerals</a:t>
            </a:r>
          </a:p>
        </p:txBody>
      </p:sp>
      <p:sp>
        <p:nvSpPr>
          <p:cNvPr id="28" name="Text Box 33"/>
          <p:cNvSpPr txBox="1">
            <a:spLocks noChangeArrowheads="1"/>
          </p:cNvSpPr>
          <p:nvPr/>
        </p:nvSpPr>
        <p:spPr bwMode="auto">
          <a:xfrm>
            <a:off x="3520440" y="3323228"/>
            <a:ext cx="293370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M</a:t>
            </a:r>
            <a:r>
              <a:rPr lang="en-US" altLang="en-US" sz="2800" b="1" u="sng" dirty="0" err="1">
                <a:latin typeface="Times New Roman" pitchFamily="18" charset="0"/>
              </a:rPr>
              <a:t>C</a:t>
            </a:r>
            <a:r>
              <a:rPr lang="en-US" altLang="en-US" sz="2800" b="1" dirty="0" err="1">
                <a:latin typeface="Times New Roman" pitchFamily="18" charset="0"/>
              </a:rPr>
              <a:t>HSEIT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29" name="Text Box 34"/>
          <p:cNvSpPr txBox="1">
            <a:spLocks noChangeArrowheads="1"/>
          </p:cNvSpPr>
          <p:nvPr/>
        </p:nvSpPr>
        <p:spPr bwMode="auto">
          <a:xfrm>
            <a:off x="6644640" y="3323228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3. Atoms &amp; molecules</a:t>
            </a:r>
          </a:p>
        </p:txBody>
      </p:sp>
      <p:sp>
        <p:nvSpPr>
          <p:cNvPr id="30" name="Text Box 35"/>
          <p:cNvSpPr txBox="1">
            <a:spLocks noChangeArrowheads="1"/>
          </p:cNvSpPr>
          <p:nvPr/>
        </p:nvSpPr>
        <p:spPr bwMode="auto">
          <a:xfrm>
            <a:off x="3520440" y="4363991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ISOLTO</a:t>
            </a:r>
            <a:r>
              <a:rPr lang="en-US" altLang="en-US" sz="2800" b="1" u="sng" dirty="0" err="1">
                <a:latin typeface="Times New Roman" pitchFamily="18" charset="0"/>
              </a:rPr>
              <a:t>B</a:t>
            </a:r>
            <a:r>
              <a:rPr lang="en-US" altLang="en-US" sz="2800" b="1" dirty="0" err="1">
                <a:latin typeface="Times New Roman" pitchFamily="18" charset="0"/>
              </a:rPr>
              <a:t>GI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31" name="Text Box 36"/>
          <p:cNvSpPr txBox="1">
            <a:spLocks noChangeArrowheads="1"/>
          </p:cNvSpPr>
          <p:nvPr/>
        </p:nvSpPr>
        <p:spPr bwMode="auto">
          <a:xfrm>
            <a:off x="6644640" y="4363991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4. Living things</a:t>
            </a:r>
          </a:p>
        </p:txBody>
      </p:sp>
      <p:sp>
        <p:nvSpPr>
          <p:cNvPr id="32" name="Text Box 37"/>
          <p:cNvSpPr txBox="1">
            <a:spLocks noChangeArrowheads="1"/>
          </p:cNvSpPr>
          <p:nvPr/>
        </p:nvSpPr>
        <p:spPr bwMode="auto">
          <a:xfrm>
            <a:off x="3520440" y="5368064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latin typeface="Times New Roman" pitchFamily="18" charset="0"/>
              </a:rPr>
              <a:t>GSEISO</a:t>
            </a:r>
            <a:r>
              <a:rPr lang="en-US" altLang="en-US" sz="2800" b="1" u="sng" dirty="0" err="1">
                <a:latin typeface="Times New Roman" pitchFamily="18" charset="0"/>
              </a:rPr>
              <a:t>S</a:t>
            </a:r>
            <a:r>
              <a:rPr lang="en-US" altLang="en-US" sz="2800" b="1" dirty="0" err="1">
                <a:latin typeface="Times New Roman" pitchFamily="18" charset="0"/>
              </a:rPr>
              <a:t>LOMIT</a:t>
            </a:r>
            <a:endParaRPr lang="en-US" altLang="en-US" sz="2800" b="1" dirty="0">
              <a:latin typeface="Times New Roman" pitchFamily="18" charset="0"/>
            </a:endParaRPr>
          </a:p>
        </p:txBody>
      </p:sp>
      <p:sp>
        <p:nvSpPr>
          <p:cNvPr id="33" name="Text Box 38"/>
          <p:cNvSpPr txBox="1">
            <a:spLocks noChangeArrowheads="1"/>
          </p:cNvSpPr>
          <p:nvPr/>
        </p:nvSpPr>
        <p:spPr bwMode="auto">
          <a:xfrm>
            <a:off x="6644640" y="5368064"/>
            <a:ext cx="4023360" cy="532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dirty="0">
                <a:latin typeface="Times New Roman" pitchFamily="18" charset="0"/>
              </a:rPr>
              <a:t>5. Earthquakes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3820" y="279685"/>
            <a:ext cx="9806940" cy="5755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3080" b="1" dirty="0">
                <a:latin typeface="Times New Roman" pitchFamily="18" charset="0"/>
              </a:rPr>
              <a:t>The answers are …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-15240" y="1150889"/>
            <a:ext cx="3520440" cy="5755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80" b="1" dirty="0">
                <a:latin typeface="Times New Roman" pitchFamily="18" charset="0"/>
              </a:rPr>
              <a:t>ZOOLOGIST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-15240" y="2177684"/>
            <a:ext cx="3520440" cy="5755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80" b="1" dirty="0">
                <a:latin typeface="Times New Roman" pitchFamily="18" charset="0"/>
              </a:rPr>
              <a:t>GEOLOGIST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-45720" y="3224979"/>
            <a:ext cx="3520440" cy="5755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80" b="1" dirty="0">
                <a:latin typeface="Times New Roman" pitchFamily="18" charset="0"/>
              </a:rPr>
              <a:t>CHEMIST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-15240" y="4350250"/>
            <a:ext cx="3520440" cy="5755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80" b="1" dirty="0">
                <a:latin typeface="Times New Roman" pitchFamily="18" charset="0"/>
              </a:rPr>
              <a:t>BIOLOGIST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-15240" y="5271262"/>
            <a:ext cx="3520440" cy="57553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100576" tIns="50289" rIns="100576" bIns="50289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080" b="1" dirty="0">
                <a:latin typeface="Times New Roman" pitchFamily="18" charset="0"/>
              </a:rPr>
              <a:t>SEISMOLOGIST</a:t>
            </a:r>
          </a:p>
        </p:txBody>
      </p:sp>
      <p:sp>
        <p:nvSpPr>
          <p:cNvPr id="2" name="TextBox 12">
            <a:extLst>
              <a:ext uri="{FF2B5EF4-FFF2-40B4-BE49-F238E27FC236}">
                <a16:creationId xmlns:a16="http://schemas.microsoft.com/office/drawing/2014/main" id="{11DECC8C-7191-41A4-B136-345F59606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7006027"/>
            <a:ext cx="7010400" cy="46594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 lIns="92631" tIns="46316" rIns="92631" bIns="46316">
            <a:spAutoFit/>
          </a:bodyPr>
          <a:lstStyle/>
          <a:p>
            <a:pPr algn="ctr" eaLnBrk="1" hangingPunct="1"/>
            <a:r>
              <a:rPr lang="en-US" altLang="en-US" sz="2420" b="1" dirty="0"/>
              <a:t>If you missed any, correct them!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B66CC8-F9F2-4339-88D0-BFADC3AE37F5}"/>
              </a:ext>
            </a:extLst>
          </p:cNvPr>
          <p:cNvSpPr txBox="1"/>
          <p:nvPr/>
        </p:nvSpPr>
        <p:spPr>
          <a:xfrm>
            <a:off x="10286999" y="829270"/>
            <a:ext cx="3048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to review the answers at the start of each class.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9536D-08DA-42DF-B822-F23BF78B3E76}"/>
              </a:ext>
            </a:extLst>
          </p:cNvPr>
          <p:cNvSpPr txBox="1"/>
          <p:nvPr/>
        </p:nvSpPr>
        <p:spPr>
          <a:xfrm>
            <a:off x="10319083" y="1860618"/>
            <a:ext cx="3048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has the same information as the previous slide.  </a:t>
            </a:r>
          </a:p>
          <a:p>
            <a:endParaRPr lang="en-US" dirty="0"/>
          </a:p>
          <a:p>
            <a:r>
              <a:rPr lang="en-US" dirty="0"/>
              <a:t>But I have added text boxes along with animations to share the answers as I  present this in class.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  <p:bldP spid="5127" grpId="0" animBg="1"/>
      <p:bldP spid="5130" grpId="0" animBg="1"/>
      <p:bldP spid="5133" grpId="0" animBg="1"/>
      <p:bldP spid="51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98850" y="281940"/>
            <a:ext cx="5568550" cy="10128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oper Black"/>
              </a:rPr>
              <a:t>Name-The-</a:t>
            </a:r>
            <a:r>
              <a:rPr lang="en-US" sz="3960" kern="10" dirty="0" err="1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oper Black"/>
              </a:rPr>
              <a:t>Ologist</a:t>
            </a:r>
            <a:r>
              <a:rPr lang="en-US" sz="3960" kern="10" dirty="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Cooper Black"/>
              </a:rPr>
              <a:t> 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EDDF45-2875-4FFC-ADCD-105EC16CFA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30" y="1347313"/>
            <a:ext cx="9806940" cy="778669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lIns="100576" tIns="50289" rIns="100576" bIns="50289" anchor="ctr">
            <a:spAutoFit/>
          </a:bodyPr>
          <a:lstStyle/>
          <a:p>
            <a:pPr algn="ctr" eaLnBrk="1" hangingPunct="1"/>
            <a:r>
              <a:rPr lang="en-US" altLang="en-US" sz="2200" b="1" dirty="0">
                <a:latin typeface="Times New Roman" pitchFamily="18" charset="0"/>
              </a:rPr>
              <a:t>What does each scientist study? </a:t>
            </a:r>
            <a:br>
              <a:rPr lang="en-US" altLang="en-US" sz="2200" b="1" dirty="0">
                <a:latin typeface="Times New Roman" pitchFamily="18" charset="0"/>
              </a:rPr>
            </a:br>
            <a:r>
              <a:rPr lang="en-US" altLang="en-US" sz="2200" b="1" dirty="0">
                <a:latin typeface="Times New Roman" pitchFamily="18" charset="0"/>
              </a:rPr>
              <a:t>Use the line tool to draw a line to make matches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15D84-A6F0-4530-A846-D09F996A727C}"/>
              </a:ext>
            </a:extLst>
          </p:cNvPr>
          <p:cNvSpPr txBox="1"/>
          <p:nvPr/>
        </p:nvSpPr>
        <p:spPr>
          <a:xfrm>
            <a:off x="7140175" y="796214"/>
            <a:ext cx="2619375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4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Q1-W1-WEDS</a:t>
            </a:r>
          </a:p>
        </p:txBody>
      </p:sp>
      <p:sp>
        <p:nvSpPr>
          <p:cNvPr id="4" name="Text Box 42">
            <a:extLst>
              <a:ext uri="{FF2B5EF4-FFF2-40B4-BE49-F238E27FC236}">
                <a16:creationId xmlns:a16="http://schemas.microsoft.com/office/drawing/2014/main" id="{9DC896B5-6EAF-4C29-AE36-6C08EF998F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364" y="2286000"/>
            <a:ext cx="2590800" cy="50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Physicist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Astronomer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Paleontologist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Oceanographer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Entomologist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Ichthyologist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Tx/>
              <a:buAutoNum type="alphaUcPeriod"/>
            </a:pPr>
            <a:r>
              <a:rPr lang="en-US" sz="2400" dirty="0">
                <a:latin typeface="Times New Roman" pitchFamily="18" charset="0"/>
              </a:rPr>
              <a:t>Archeologist</a:t>
            </a:r>
          </a:p>
        </p:txBody>
      </p:sp>
      <p:sp>
        <p:nvSpPr>
          <p:cNvPr id="9" name="Text Box 43">
            <a:extLst>
              <a:ext uri="{FF2B5EF4-FFF2-40B4-BE49-F238E27FC236}">
                <a16:creationId xmlns:a16="http://schemas.microsoft.com/office/drawing/2014/main" id="{4A7443E7-BB50-4436-B56E-8395BD5D0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3175" y="2333560"/>
            <a:ext cx="5334000" cy="5011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Remains of human life &amp; civilizations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Fish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Oceans and ocean life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Insects 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Remains of animal life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Motion, forces, &amp; energy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sz="2400" dirty="0">
                <a:latin typeface="Times New Roman" pitchFamily="18" charset="0"/>
              </a:rPr>
              <a:t>Planets, stars, and solar system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24BC6696-37E2-4FC2-A968-6DBEE8642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94" y="3657600"/>
            <a:ext cx="1592581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scistartlogo2">
            <a:hlinkClick r:id="rId3" action="ppaction://hlinksldjump"/>
            <a:extLst>
              <a:ext uri="{FF2B5EF4-FFF2-40B4-BE49-F238E27FC236}">
                <a16:creationId xmlns:a16="http://schemas.microsoft.com/office/drawing/2014/main" id="{CA3B2523-5406-428F-96B5-EAC9C97B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24700" y="281940"/>
            <a:ext cx="26193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C2A087-C208-4EEF-858B-9D7BA2982E8D}"/>
              </a:ext>
            </a:extLst>
          </p:cNvPr>
          <p:cNvSpPr txBox="1"/>
          <p:nvPr/>
        </p:nvSpPr>
        <p:spPr>
          <a:xfrm>
            <a:off x="10143395" y="1045513"/>
            <a:ext cx="27351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slide will be used as a PNG background on the digital student notebook. </a:t>
            </a:r>
          </a:p>
          <a:p>
            <a:endParaRPr lang="en-US" dirty="0"/>
          </a:p>
          <a:p>
            <a:r>
              <a:rPr lang="en-US" dirty="0"/>
              <a:t>You will add the interactive components in Google Slides.</a:t>
            </a:r>
          </a:p>
        </p:txBody>
      </p:sp>
    </p:spTree>
    <p:extLst>
      <p:ext uri="{BB962C8B-B14F-4D97-AF65-F5344CB8AC3E}">
        <p14:creationId xmlns:p14="http://schemas.microsoft.com/office/powerpoint/2010/main" val="209747759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1762</Words>
  <Application>Microsoft Office PowerPoint</Application>
  <PresentationFormat>Custom</PresentationFormat>
  <Paragraphs>248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Cooper Black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Tracy Trimpe</dc:creator>
  <cp:lastModifiedBy>Tracy Tomm</cp:lastModifiedBy>
  <cp:revision>65</cp:revision>
  <dcterms:created xsi:type="dcterms:W3CDTF">2007-07-27T19:50:33Z</dcterms:created>
  <dcterms:modified xsi:type="dcterms:W3CDTF">2020-08-07T18:25:32Z</dcterms:modified>
</cp:coreProperties>
</file>