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26" r:id="rId2"/>
    <p:sldId id="63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9966FF"/>
    <a:srgbClr val="99FF66"/>
    <a:srgbClr val="FF99FF"/>
    <a:srgbClr val="FFFF00"/>
    <a:srgbClr val="55A747"/>
    <a:srgbClr val="B3D58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36" autoAdjust="0"/>
    <p:restoredTop sz="94660"/>
  </p:normalViewPr>
  <p:slideViewPr>
    <p:cSldViewPr>
      <p:cViewPr varScale="1">
        <p:scale>
          <a:sx n="68" d="100"/>
          <a:sy n="68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CD195-FED7-4363-878D-2CA63D1FD3C4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F0E8C-F340-4B08-B035-0187EC74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672D5-174B-41C1-AA21-8C5D38C0E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8055E-DEE0-4E03-A352-AE5C8C657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53920-9DE6-4F5C-9944-F860C4F8B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1E8FE-23E8-42F0-8B5A-4E1567F7A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6FB13-8D1E-46BD-8EEA-B64E964A4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F72D5-7579-4D2C-A493-AFA054368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56B8-6030-4B15-8FC7-773473707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66BC0-AEDC-43C7-98F9-CF032E563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07510-1F21-4319-8FDF-032F1D4C5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3DA35-6F43-4192-809D-6A29342F7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6059-FDB2-49AA-A5BB-65D6B6970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D52610-0746-456B-8CC2-5EA1B70C05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8314" y="417165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D221E2D-156E-4EEC-A435-FFEF413DB00C}"/>
              </a:ext>
            </a:extLst>
          </p:cNvPr>
          <p:cNvSpPr txBox="1"/>
          <p:nvPr/>
        </p:nvSpPr>
        <p:spPr>
          <a:xfrm>
            <a:off x="6519351" y="88"/>
            <a:ext cx="2495364" cy="3885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925" b="1" dirty="0"/>
              <a:t>TUESDAY</a:t>
            </a: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5ED468DF-6784-4835-884C-63143C4A4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91" y="1523369"/>
            <a:ext cx="7094915" cy="449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3433" indent="-403433">
              <a:buAutoNum type="arabicParenR"/>
            </a:pPr>
            <a:r>
              <a:rPr lang="en-US" sz="17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man is 4 feet from the fulcrum and a rock is 2 feet from it, what is the mechanical advantage for the lever?</a:t>
            </a:r>
          </a:p>
          <a:p>
            <a:pPr marL="403433" indent="-403433">
              <a:buAutoNum type="arabicParenR"/>
            </a:pPr>
            <a:endParaRPr lang="en-US" sz="247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endParaRPr lang="en-US" sz="176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r>
              <a:rPr lang="en-US" sz="17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rock (in #1) weighs 400 N, what is the minimum amount of force it take to move the rock?</a:t>
            </a:r>
          </a:p>
          <a:p>
            <a:pPr marL="403433" indent="-403433">
              <a:buAutoNum type="arabicParenR"/>
            </a:pPr>
            <a:endParaRPr lang="en-US" sz="176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endParaRPr lang="en-US" sz="247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r>
              <a:rPr lang="en-US" sz="17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lever system has a mechanical advantage of 3, what is the minimum amount of force it take to move a box if it weighs 3000 N?</a:t>
            </a:r>
          </a:p>
          <a:p>
            <a:pPr marL="403433" indent="-403433">
              <a:buAutoNum type="arabicParenR"/>
            </a:pPr>
            <a:endParaRPr lang="en-US" sz="247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endParaRPr lang="en-US" sz="176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r>
              <a:rPr lang="en-US" sz="17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lever system has a mechanical advantage of ½, what is the minimum amount of force  it would it take to move a box that weighs 3000N?</a:t>
            </a:r>
            <a:endParaRPr lang="en-US" sz="176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8A6F9FCE-B3A9-493D-A8ED-B33F12431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71" y="853767"/>
            <a:ext cx="8888506" cy="47256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71" b="1" dirty="0">
                <a:solidFill>
                  <a:schemeClr val="bg1"/>
                </a:solidFill>
                <a:latin typeface="Times New Roman" pitchFamily="18" charset="0"/>
              </a:rPr>
              <a:t>Calculate each answer based on mechanical advantage.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21DA9BF5-6595-46EC-9398-E7C384D08522}"/>
              </a:ext>
            </a:extLst>
          </p:cNvPr>
          <p:cNvSpPr txBox="1">
            <a:spLocks/>
          </p:cNvSpPr>
          <p:nvPr/>
        </p:nvSpPr>
        <p:spPr>
          <a:xfrm>
            <a:off x="134470" y="81839"/>
            <a:ext cx="6244114" cy="6207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236" dirty="0">
                <a:latin typeface="Broadway" pitchFamily="82" charset="0"/>
              </a:rPr>
              <a:t>Have An Advantage</a:t>
            </a:r>
            <a:endParaRPr lang="en-US" sz="3530" dirty="0">
              <a:latin typeface="Broadway" pitchFamily="8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18122A-B6D5-4DDC-B1C4-2EF96282655C}"/>
              </a:ext>
            </a:extLst>
          </p:cNvPr>
          <p:cNvGrpSpPr/>
          <p:nvPr/>
        </p:nvGrpSpPr>
        <p:grpSpPr>
          <a:xfrm>
            <a:off x="7594927" y="1368997"/>
            <a:ext cx="1256876" cy="961545"/>
            <a:chOff x="8455184" y="1551529"/>
            <a:chExt cx="1424459" cy="108975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EB23E8F-E280-4CCB-B214-D66824CB4915}"/>
                </a:ext>
              </a:extLst>
            </p:cNvPr>
            <p:cNvSpPr txBox="1"/>
            <p:nvPr/>
          </p:nvSpPr>
          <p:spPr>
            <a:xfrm>
              <a:off x="9205272" y="1551529"/>
              <a:ext cx="674371" cy="1089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24" b="1" u="sng" dirty="0"/>
                <a:t>E</a:t>
              </a:r>
            </a:p>
            <a:p>
              <a:pPr algn="ctr"/>
              <a:r>
                <a:rPr lang="en-US" sz="2824" b="1" dirty="0"/>
                <a:t>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69A6F0-1D39-488C-87FC-B61DB65AB9FA}"/>
                </a:ext>
              </a:extLst>
            </p:cNvPr>
            <p:cNvSpPr txBox="1"/>
            <p:nvPr/>
          </p:nvSpPr>
          <p:spPr>
            <a:xfrm>
              <a:off x="8455184" y="1768583"/>
              <a:ext cx="1277303" cy="5355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71" b="1" dirty="0"/>
                <a:t>MA =</a:t>
              </a:r>
              <a:endParaRPr lang="en-US" sz="247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B7A38E7-7EF8-4017-B943-F138594C667D}"/>
              </a:ext>
            </a:extLst>
          </p:cNvPr>
          <p:cNvSpPr txBox="1"/>
          <p:nvPr/>
        </p:nvSpPr>
        <p:spPr>
          <a:xfrm>
            <a:off x="134471" y="6557183"/>
            <a:ext cx="3869037" cy="2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35" i="1" dirty="0"/>
              <a:t>T. Tomm 2021   https://sciencespot.net</a:t>
            </a:r>
          </a:p>
        </p:txBody>
      </p:sp>
    </p:spTree>
    <p:extLst>
      <p:ext uri="{BB962C8B-B14F-4D97-AF65-F5344CB8AC3E}">
        <p14:creationId xmlns:p14="http://schemas.microsoft.com/office/powerpoint/2010/main" val="403041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8314" y="417165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D221E2D-156E-4EEC-A435-FFEF413DB00C}"/>
              </a:ext>
            </a:extLst>
          </p:cNvPr>
          <p:cNvSpPr txBox="1"/>
          <p:nvPr/>
        </p:nvSpPr>
        <p:spPr>
          <a:xfrm>
            <a:off x="6519351" y="88"/>
            <a:ext cx="2495364" cy="3885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925" b="1" dirty="0"/>
              <a:t>TUESDAY</a:t>
            </a: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5ED468DF-6784-4835-884C-63143C4A4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97" y="1489679"/>
            <a:ext cx="8425206" cy="422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3433" indent="-403433">
              <a:buAutoNum type="arabicParenR"/>
            </a:pPr>
            <a:r>
              <a:rPr lang="en-US" sz="17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man is 4 feet from the fulcrum and a rock is 2 feet from it, what is the mechanical advantage for the lever?</a:t>
            </a:r>
          </a:p>
          <a:p>
            <a:pPr marL="403433" indent="-403433">
              <a:buAutoNum type="arabicParenR"/>
            </a:pPr>
            <a:endParaRPr lang="en-US" sz="247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endParaRPr lang="en-US" sz="176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r>
              <a:rPr lang="en-US" sz="17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rock weighs 400 N, what is the minimum amount of force it take to move the rock with the MA of #1?</a:t>
            </a:r>
          </a:p>
          <a:p>
            <a:pPr marL="403433" indent="-403433">
              <a:buAutoNum type="arabicParenR"/>
            </a:pPr>
            <a:endParaRPr lang="en-US" sz="176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endParaRPr lang="en-US" sz="247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r>
              <a:rPr lang="en-US" sz="17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lever system has a mechanical advantage of 3, what is the minimum amount of force it take to move a box if it weighs 3000 N?</a:t>
            </a:r>
          </a:p>
          <a:p>
            <a:pPr marL="403433" indent="-403433">
              <a:buAutoNum type="arabicParenR"/>
            </a:pPr>
            <a:endParaRPr lang="en-US" sz="247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endParaRPr lang="en-US" sz="176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3433" indent="-403433">
              <a:buAutoNum type="arabicParenR"/>
            </a:pPr>
            <a:r>
              <a:rPr lang="en-US" sz="17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lever system has a mechanical advantage of ½, what is the minimum amount of force  it would it take to move a box that weighs 3000N?</a:t>
            </a:r>
            <a:endParaRPr lang="en-US" sz="176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8A6F9FCE-B3A9-493D-A8ED-B33F12431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71" y="853767"/>
            <a:ext cx="8888506" cy="47256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71" b="1" dirty="0">
                <a:solidFill>
                  <a:schemeClr val="bg1"/>
                </a:solidFill>
                <a:latin typeface="Times New Roman" pitchFamily="18" charset="0"/>
              </a:rPr>
              <a:t>Calculate each answer based on mechanical advantage.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21DA9BF5-6595-46EC-9398-E7C384D08522}"/>
              </a:ext>
            </a:extLst>
          </p:cNvPr>
          <p:cNvSpPr txBox="1">
            <a:spLocks/>
          </p:cNvSpPr>
          <p:nvPr/>
        </p:nvSpPr>
        <p:spPr>
          <a:xfrm>
            <a:off x="134470" y="81839"/>
            <a:ext cx="6244114" cy="6207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236" dirty="0">
                <a:latin typeface="Broadway" pitchFamily="82" charset="0"/>
              </a:rPr>
              <a:t>Have An Advantage</a:t>
            </a:r>
            <a:endParaRPr lang="en-US" sz="3530" dirty="0">
              <a:latin typeface="Broadway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5128" y="2139659"/>
            <a:ext cx="3009356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/>
              <a:t>MA = 4/2 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6387" y="3176290"/>
            <a:ext cx="3009356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/>
              <a:t>____ x 2 = 400 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42476" y="4520996"/>
            <a:ext cx="3009356" cy="96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/>
              <a:t>____ x 3 = 3000 N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2476" y="5796149"/>
            <a:ext cx="3009356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/>
              <a:t>____ /2 = 3000 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47923" y="2139659"/>
            <a:ext cx="59584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44488" y="3111372"/>
            <a:ext cx="1110539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28566" y="4483899"/>
            <a:ext cx="1110539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>
                <a:solidFill>
                  <a:srgbClr val="FF0000"/>
                </a:solidFill>
              </a:rPr>
              <a:t>1000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23929" y="5759052"/>
            <a:ext cx="1110539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>
                <a:solidFill>
                  <a:srgbClr val="FF0000"/>
                </a:solidFill>
              </a:rPr>
              <a:t>6000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4EC4EF4-B2B0-4954-9E13-E89E55239230}"/>
              </a:ext>
            </a:extLst>
          </p:cNvPr>
          <p:cNvGrpSpPr/>
          <p:nvPr/>
        </p:nvGrpSpPr>
        <p:grpSpPr>
          <a:xfrm>
            <a:off x="7594927" y="1368997"/>
            <a:ext cx="1256876" cy="961545"/>
            <a:chOff x="8455184" y="1551529"/>
            <a:chExt cx="1424459" cy="108975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EF793A9-61C8-4EF4-A75D-407FEAC4A56C}"/>
                </a:ext>
              </a:extLst>
            </p:cNvPr>
            <p:cNvSpPr txBox="1"/>
            <p:nvPr/>
          </p:nvSpPr>
          <p:spPr>
            <a:xfrm>
              <a:off x="9205272" y="1551529"/>
              <a:ext cx="674371" cy="1089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24" b="1" u="sng" dirty="0"/>
                <a:t>E</a:t>
              </a:r>
            </a:p>
            <a:p>
              <a:pPr algn="ctr"/>
              <a:r>
                <a:rPr lang="en-US" sz="2824" b="1" dirty="0"/>
                <a:t>R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521FB9B-A4E5-4E88-A0B8-89754A113BDC}"/>
                </a:ext>
              </a:extLst>
            </p:cNvPr>
            <p:cNvSpPr txBox="1"/>
            <p:nvPr/>
          </p:nvSpPr>
          <p:spPr>
            <a:xfrm>
              <a:off x="8455184" y="1768583"/>
              <a:ext cx="1277303" cy="5355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71" b="1" dirty="0"/>
                <a:t>MA =</a:t>
              </a:r>
              <a:endParaRPr lang="en-US" sz="2471" dirty="0"/>
            </a:p>
          </p:txBody>
        </p:sp>
      </p:grpSp>
    </p:spTree>
    <p:extLst>
      <p:ext uri="{BB962C8B-B14F-4D97-AF65-F5344CB8AC3E}">
        <p14:creationId xmlns:p14="http://schemas.microsoft.com/office/powerpoint/2010/main" val="333662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292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Broadway</vt:lpstr>
      <vt:lpstr>Calibri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Tracy Trimpe</dc:creator>
  <cp:lastModifiedBy>Tracy Tomm</cp:lastModifiedBy>
  <cp:revision>156</cp:revision>
  <dcterms:created xsi:type="dcterms:W3CDTF">2007-02-20T02:20:42Z</dcterms:created>
  <dcterms:modified xsi:type="dcterms:W3CDTF">2022-01-15T03:18:18Z</dcterms:modified>
</cp:coreProperties>
</file>