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15" r:id="rId2"/>
    <p:sldId id="61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6" autoAdjust="0"/>
    <p:restoredTop sz="94660"/>
  </p:normalViewPr>
  <p:slideViewPr>
    <p:cSldViewPr>
      <p:cViewPr varScale="1">
        <p:scale>
          <a:sx n="68" d="100"/>
          <a:sy n="68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CD195-FED7-4363-878D-2CA63D1FD3C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F0E8C-F340-4B08-B035-0187EC74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lasshook.com/resources/2270-beakman-s-world-mechanical-advantage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6267" y="228600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2">
            <a:extLst>
              <a:ext uri="{FF2B5EF4-FFF2-40B4-BE49-F238E27FC236}">
                <a16:creationId xmlns:a16="http://schemas.microsoft.com/office/drawing/2014/main" id="{A3D055E9-11BD-461A-9101-45C48A3F9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9690" y="1701054"/>
            <a:ext cx="4866154" cy="482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6">
            <a:extLst>
              <a:ext uri="{FF2B5EF4-FFF2-40B4-BE49-F238E27FC236}">
                <a16:creationId xmlns:a16="http://schemas.microsoft.com/office/drawing/2014/main" id="{49053BCD-3D7A-4AAD-9F7F-393EF9618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12" y="947510"/>
            <a:ext cx="8767482" cy="74417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Identify each simple machine.   Tell how you can</a:t>
            </a:r>
            <a:b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increase the mechanical advantage (MA) of each one.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6E7AAC-8FAF-4385-A3DC-9259F14B39A9}"/>
              </a:ext>
            </a:extLst>
          </p:cNvPr>
          <p:cNvSpPr/>
          <p:nvPr/>
        </p:nvSpPr>
        <p:spPr>
          <a:xfrm>
            <a:off x="4706471" y="6554772"/>
            <a:ext cx="4303059" cy="228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2" dirty="0"/>
              <a:t>http://dln.nasa.gov/dln/media/images/full_08_04_2008_46__nes.jpg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0E7984-3FDD-464C-8174-0D349DF86F70}"/>
              </a:ext>
            </a:extLst>
          </p:cNvPr>
          <p:cNvSpPr txBox="1"/>
          <p:nvPr/>
        </p:nvSpPr>
        <p:spPr>
          <a:xfrm>
            <a:off x="2610565" y="2797776"/>
            <a:ext cx="2218765" cy="8720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A. ________________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3619BB-E5D1-45CD-987B-0E9191F1F980}"/>
              </a:ext>
            </a:extLst>
          </p:cNvPr>
          <p:cNvSpPr txBox="1"/>
          <p:nvPr/>
        </p:nvSpPr>
        <p:spPr>
          <a:xfrm>
            <a:off x="5116606" y="3781855"/>
            <a:ext cx="2353235" cy="8720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B. ________________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3D7EEE-E26A-4F4D-80D9-04C44A205324}"/>
              </a:ext>
            </a:extLst>
          </p:cNvPr>
          <p:cNvSpPr txBox="1"/>
          <p:nvPr/>
        </p:nvSpPr>
        <p:spPr>
          <a:xfrm>
            <a:off x="4548163" y="5462738"/>
            <a:ext cx="2554941" cy="456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D. ________________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D5BD1A-38BC-4977-B3B3-5355B73DCAEE}"/>
              </a:ext>
            </a:extLst>
          </p:cNvPr>
          <p:cNvSpPr txBox="1"/>
          <p:nvPr/>
        </p:nvSpPr>
        <p:spPr>
          <a:xfrm>
            <a:off x="2194928" y="4466433"/>
            <a:ext cx="2622176" cy="456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C. ________________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9BEC28-FDCF-45DD-AB40-575A432F19F5}"/>
              </a:ext>
            </a:extLst>
          </p:cNvPr>
          <p:cNvSpPr txBox="1"/>
          <p:nvPr/>
        </p:nvSpPr>
        <p:spPr>
          <a:xfrm>
            <a:off x="3539634" y="5933385"/>
            <a:ext cx="2218765" cy="8720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E. ________________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EA61D2-2FB2-4C33-B248-D4CA00FFA627}"/>
              </a:ext>
            </a:extLst>
          </p:cNvPr>
          <p:cNvSpPr txBox="1"/>
          <p:nvPr/>
        </p:nvSpPr>
        <p:spPr>
          <a:xfrm>
            <a:off x="134471" y="6557183"/>
            <a:ext cx="3869037" cy="2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35" i="1" dirty="0"/>
              <a:t>T. Tomm 2021   https://sciencespot.net</a:t>
            </a:r>
          </a:p>
        </p:txBody>
      </p:sp>
      <p:sp>
        <p:nvSpPr>
          <p:cNvPr id="32" name="WordArt 10">
            <a:extLst>
              <a:ext uri="{FF2B5EF4-FFF2-40B4-BE49-F238E27FC236}">
                <a16:creationId xmlns:a16="http://schemas.microsoft.com/office/drawing/2014/main" id="{D533776C-1E57-4B64-B9C0-0A05B2F81A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1962" y="69300"/>
            <a:ext cx="5573806" cy="922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77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Simply Machines 2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2D8EA3D9-0D46-4481-BE40-7417C8E50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19" y="2200856"/>
            <a:ext cx="2492287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A795444E-A7AC-4CE1-9EE4-51F09B798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85" y="3652859"/>
            <a:ext cx="2492287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95EC4663-315E-4B51-99B7-B0F39F7A6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62" y="5348546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9C4AB861-81C6-4C2A-A158-894BE93E8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8857" y="2306313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4729A0B9-D7DA-4A94-9C0E-D1DADB7E4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352" y="4901650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8965" y="1267385"/>
            <a:ext cx="4985371" cy="530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88691" y="945084"/>
            <a:ext cx="5815853" cy="450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33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2913" y="6596253"/>
            <a:ext cx="4733365" cy="24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71" dirty="0"/>
              <a:t>http://dln.nasa.gov/dln/media/images/full_08_04_2008_46__nes.jpg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66683" y="2487707"/>
            <a:ext cx="2440641" cy="445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47" dirty="0"/>
              <a:t>A. ________________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23328" y="3570195"/>
            <a:ext cx="2588559" cy="445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47" dirty="0"/>
              <a:t>B. ________________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68901" y="5376553"/>
            <a:ext cx="2810435" cy="445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47" dirty="0"/>
              <a:t>D. ________________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50677" y="4397189"/>
            <a:ext cx="2884394" cy="445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47" dirty="0"/>
              <a:t>C. __________________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09682" y="5936877"/>
            <a:ext cx="2440641" cy="445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747" dirty="0"/>
              <a:t>E. 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03418" y="2561242"/>
            <a:ext cx="1922929" cy="3611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47" b="1" dirty="0"/>
              <a:t>LEVER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0223" y="5378633"/>
            <a:ext cx="1731309" cy="3611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47" b="1" dirty="0"/>
              <a:t>SCREW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27193" y="4429004"/>
            <a:ext cx="2144806" cy="3611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47" b="1" dirty="0"/>
              <a:t>INCLINED PLANE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07424" y="3590365"/>
            <a:ext cx="1922929" cy="3611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47" b="1" dirty="0"/>
              <a:t>PULLEY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3606" y="5966922"/>
            <a:ext cx="1717862" cy="3611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47" b="1" dirty="0"/>
              <a:t>WEDGE</a:t>
            </a:r>
          </a:p>
        </p:txBody>
      </p:sp>
      <p:sp>
        <p:nvSpPr>
          <p:cNvPr id="24" name="WordArt 10">
            <a:extLst>
              <a:ext uri="{FF2B5EF4-FFF2-40B4-BE49-F238E27FC236}">
                <a16:creationId xmlns:a16="http://schemas.microsoft.com/office/drawing/2014/main" id="{FDCA251B-61D6-4363-A08C-AF87CC8D24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1962" y="69300"/>
            <a:ext cx="5573806" cy="922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77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Simply Machines 2</a:t>
            </a: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5451514F-D188-4B26-A97B-9905F8B37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90" y="1800109"/>
            <a:ext cx="2178152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12A980D5-5EBC-4874-B567-FBDAC652D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85" y="3281473"/>
            <a:ext cx="2492287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0FDD4CC9-8EBF-40B2-85C4-690E13935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62" y="4956989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89306474-8C8B-4EE7-8038-A39F06FDB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797" y="1645991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D8B7E1CC-BD72-4DAE-8B52-358E82AD6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8020" y="4242486"/>
            <a:ext cx="2209751" cy="36394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65" b="1" i="1" dirty="0">
                <a:solidFill>
                  <a:schemeClr val="bg1"/>
                </a:solidFill>
                <a:latin typeface="Times New Roman" pitchFamily="18" charset="0"/>
              </a:rPr>
              <a:t>To increase MA: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6C4E90-34E8-4CB5-84DB-12B752ED311A}"/>
              </a:ext>
            </a:extLst>
          </p:cNvPr>
          <p:cNvGrpSpPr/>
          <p:nvPr/>
        </p:nvGrpSpPr>
        <p:grpSpPr>
          <a:xfrm>
            <a:off x="161141" y="3658993"/>
            <a:ext cx="1968794" cy="906626"/>
            <a:chOff x="30226" y="4146858"/>
            <a:chExt cx="2231300" cy="1027510"/>
          </a:xfrm>
        </p:grpSpPr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8DD856D4-64CD-4093-9CDF-93442E45108E}"/>
                </a:ext>
              </a:extLst>
            </p:cNvPr>
            <p:cNvSpPr/>
            <p:nvPr/>
          </p:nvSpPr>
          <p:spPr>
            <a:xfrm flipH="1">
              <a:off x="84557" y="4146858"/>
              <a:ext cx="750570" cy="701731"/>
            </a:xfrm>
            <a:prstGeom prst="rtTriangle">
              <a:avLst/>
            </a:prstGeom>
            <a:solidFill>
              <a:srgbClr val="FFFF00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08EF0B06-4FB3-46CB-9E40-4CA04EBA5FFB}"/>
                </a:ext>
              </a:extLst>
            </p:cNvPr>
            <p:cNvSpPr/>
            <p:nvPr/>
          </p:nvSpPr>
          <p:spPr>
            <a:xfrm flipH="1">
              <a:off x="30226" y="4472637"/>
              <a:ext cx="2231300" cy="701731"/>
            </a:xfrm>
            <a:prstGeom prst="rtTriangle">
              <a:avLst/>
            </a:prstGeom>
            <a:solidFill>
              <a:srgbClr val="FFFF00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C6C09B2-8254-4ACF-9F1C-5DAFE3664F61}"/>
                </a:ext>
              </a:extLst>
            </p:cNvPr>
            <p:cNvSpPr txBox="1"/>
            <p:nvPr/>
          </p:nvSpPr>
          <p:spPr>
            <a:xfrm>
              <a:off x="930886" y="4402424"/>
              <a:ext cx="520064" cy="732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OR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321959F-4B55-4217-BF7B-796896306A46}"/>
              </a:ext>
            </a:extLst>
          </p:cNvPr>
          <p:cNvGrpSpPr/>
          <p:nvPr/>
        </p:nvGrpSpPr>
        <p:grpSpPr>
          <a:xfrm>
            <a:off x="402793" y="2278262"/>
            <a:ext cx="1539594" cy="923014"/>
            <a:chOff x="304098" y="2582030"/>
            <a:chExt cx="1744873" cy="104608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27C42FD-B2E7-41D6-BA90-A7F390C3BBDE}"/>
                </a:ext>
              </a:extLst>
            </p:cNvPr>
            <p:cNvSpPr/>
            <p:nvPr/>
          </p:nvSpPr>
          <p:spPr>
            <a:xfrm>
              <a:off x="336998" y="2990372"/>
              <a:ext cx="1310500" cy="76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325AA4C5-5C91-41C3-90CA-807873E7119C}"/>
                </a:ext>
              </a:extLst>
            </p:cNvPr>
            <p:cNvSpPr/>
            <p:nvPr/>
          </p:nvSpPr>
          <p:spPr>
            <a:xfrm>
              <a:off x="806233" y="3091155"/>
              <a:ext cx="304800" cy="228600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07960E2-4EEC-48F6-9509-E073F51D3DED}"/>
                </a:ext>
              </a:extLst>
            </p:cNvPr>
            <p:cNvSpPr/>
            <p:nvPr/>
          </p:nvSpPr>
          <p:spPr>
            <a:xfrm>
              <a:off x="1448276" y="2782472"/>
              <a:ext cx="304800" cy="2079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row: Down 43">
              <a:extLst>
                <a:ext uri="{FF2B5EF4-FFF2-40B4-BE49-F238E27FC236}">
                  <a16:creationId xmlns:a16="http://schemas.microsoft.com/office/drawing/2014/main" id="{66F897E1-C234-4959-BF41-29E6A5216164}"/>
                </a:ext>
              </a:extLst>
            </p:cNvPr>
            <p:cNvSpPr/>
            <p:nvPr/>
          </p:nvSpPr>
          <p:spPr>
            <a:xfrm>
              <a:off x="304098" y="2582030"/>
              <a:ext cx="304801" cy="381000"/>
            </a:xfrm>
            <a:prstGeom prst="downArrow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C311A19-D019-46D9-8A6A-AEF7B45DADF0}"/>
                </a:ext>
              </a:extLst>
            </p:cNvPr>
            <p:cNvSpPr txBox="1"/>
            <p:nvPr/>
          </p:nvSpPr>
          <p:spPr>
            <a:xfrm rot="848211">
              <a:off x="1528907" y="3030915"/>
              <a:ext cx="520064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24" b="1" dirty="0"/>
                <a:t>?</a:t>
              </a:r>
            </a:p>
          </p:txBody>
        </p:sp>
      </p:grp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EBE86AB5-6AC8-4848-AFC0-A0C96EAF3EF5}"/>
              </a:ext>
            </a:extLst>
          </p:cNvPr>
          <p:cNvSpPr/>
          <p:nvPr/>
        </p:nvSpPr>
        <p:spPr>
          <a:xfrm>
            <a:off x="1298137" y="2724670"/>
            <a:ext cx="268941" cy="201706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09C4AF07-C0B6-4746-8EB2-0B62F4EDE0A9}"/>
              </a:ext>
            </a:extLst>
          </p:cNvPr>
          <p:cNvSpPr/>
          <p:nvPr/>
        </p:nvSpPr>
        <p:spPr>
          <a:xfrm>
            <a:off x="482704" y="2736402"/>
            <a:ext cx="268941" cy="201706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85E9CB-DF70-4736-8A27-94FB0007B703}"/>
              </a:ext>
            </a:extLst>
          </p:cNvPr>
          <p:cNvGrpSpPr/>
          <p:nvPr/>
        </p:nvGrpSpPr>
        <p:grpSpPr>
          <a:xfrm>
            <a:off x="237059" y="5401656"/>
            <a:ext cx="1719563" cy="1427557"/>
            <a:chOff x="166049" y="6072594"/>
            <a:chExt cx="2342674" cy="161789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A7EDE02-86B4-464D-B721-38AA3CC52DAA}"/>
                </a:ext>
              </a:extLst>
            </p:cNvPr>
            <p:cNvGrpSpPr/>
            <p:nvPr/>
          </p:nvGrpSpPr>
          <p:grpSpPr>
            <a:xfrm flipV="1">
              <a:off x="1007583" y="6988761"/>
              <a:ext cx="1501140" cy="701731"/>
              <a:chOff x="5056" y="6156461"/>
              <a:chExt cx="1501140" cy="701731"/>
            </a:xfrm>
          </p:grpSpPr>
          <p:sp>
            <p:nvSpPr>
              <p:cNvPr id="31" name="Right Triangle 30">
                <a:extLst>
                  <a:ext uri="{FF2B5EF4-FFF2-40B4-BE49-F238E27FC236}">
                    <a16:creationId xmlns:a16="http://schemas.microsoft.com/office/drawing/2014/main" id="{53A01ECC-AB59-41CF-80AB-70E239260EE6}"/>
                  </a:ext>
                </a:extLst>
              </p:cNvPr>
              <p:cNvSpPr/>
              <p:nvPr/>
            </p:nvSpPr>
            <p:spPr>
              <a:xfrm flipH="1">
                <a:off x="5056" y="6156461"/>
                <a:ext cx="750570" cy="701731"/>
              </a:xfrm>
              <a:prstGeom prst="rtTriangle">
                <a:avLst/>
              </a:prstGeom>
              <a:solidFill>
                <a:srgbClr val="FFFF00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ight Triangle 48">
                <a:extLst>
                  <a:ext uri="{FF2B5EF4-FFF2-40B4-BE49-F238E27FC236}">
                    <a16:creationId xmlns:a16="http://schemas.microsoft.com/office/drawing/2014/main" id="{0D8B53EE-1E11-422B-80E4-0E1D84DA615F}"/>
                  </a:ext>
                </a:extLst>
              </p:cNvPr>
              <p:cNvSpPr/>
              <p:nvPr/>
            </p:nvSpPr>
            <p:spPr>
              <a:xfrm>
                <a:off x="755626" y="6156461"/>
                <a:ext cx="750570" cy="701731"/>
              </a:xfrm>
              <a:prstGeom prst="rtTriangle">
                <a:avLst/>
              </a:prstGeom>
              <a:solidFill>
                <a:srgbClr val="FFFF00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9A209666-751F-4139-BACE-CDC33CFCCBC4}"/>
                </a:ext>
              </a:extLst>
            </p:cNvPr>
            <p:cNvGrpSpPr/>
            <p:nvPr/>
          </p:nvGrpSpPr>
          <p:grpSpPr>
            <a:xfrm flipV="1">
              <a:off x="166049" y="6072594"/>
              <a:ext cx="1066324" cy="1494300"/>
              <a:chOff x="5056" y="6156461"/>
              <a:chExt cx="1501142" cy="701731"/>
            </a:xfrm>
          </p:grpSpPr>
          <p:sp>
            <p:nvSpPr>
              <p:cNvPr id="51" name="Right Triangle 50">
                <a:extLst>
                  <a:ext uri="{FF2B5EF4-FFF2-40B4-BE49-F238E27FC236}">
                    <a16:creationId xmlns:a16="http://schemas.microsoft.com/office/drawing/2014/main" id="{BF6641F3-91D3-498F-A5FD-1F063C9B4C7A}"/>
                  </a:ext>
                </a:extLst>
              </p:cNvPr>
              <p:cNvSpPr/>
              <p:nvPr/>
            </p:nvSpPr>
            <p:spPr>
              <a:xfrm flipH="1">
                <a:off x="5056" y="6156461"/>
                <a:ext cx="750570" cy="701731"/>
              </a:xfrm>
              <a:prstGeom prst="rtTriangle">
                <a:avLst/>
              </a:prstGeom>
              <a:solidFill>
                <a:srgbClr val="FFFF00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ight Triangle 51">
                <a:extLst>
                  <a:ext uri="{FF2B5EF4-FFF2-40B4-BE49-F238E27FC236}">
                    <a16:creationId xmlns:a16="http://schemas.microsoft.com/office/drawing/2014/main" id="{972601AB-D9E1-439F-B777-C7357AA6CA83}"/>
                  </a:ext>
                </a:extLst>
              </p:cNvPr>
              <p:cNvSpPr/>
              <p:nvPr/>
            </p:nvSpPr>
            <p:spPr>
              <a:xfrm>
                <a:off x="755627" y="6156461"/>
                <a:ext cx="750571" cy="701731"/>
              </a:xfrm>
              <a:prstGeom prst="rtTriangle">
                <a:avLst/>
              </a:prstGeom>
              <a:solidFill>
                <a:srgbClr val="FFFF00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4A369AC-C8A3-4B8F-962E-1F2CF59ADEBE}"/>
                </a:ext>
              </a:extLst>
            </p:cNvPr>
            <p:cNvSpPr txBox="1"/>
            <p:nvPr/>
          </p:nvSpPr>
          <p:spPr>
            <a:xfrm>
              <a:off x="1050921" y="6564866"/>
              <a:ext cx="927100" cy="418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OR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AFA7022-53B6-4570-833F-4CCCCCCACC6F}"/>
              </a:ext>
            </a:extLst>
          </p:cNvPr>
          <p:cNvGrpSpPr/>
          <p:nvPr/>
        </p:nvGrpSpPr>
        <p:grpSpPr>
          <a:xfrm>
            <a:off x="6580861" y="1999030"/>
            <a:ext cx="2168699" cy="1696001"/>
            <a:chOff x="7305908" y="2265567"/>
            <a:chExt cx="2457859" cy="192213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36D3E4B-30E5-4E6E-933B-A9EF9844322D}"/>
                </a:ext>
              </a:extLst>
            </p:cNvPr>
            <p:cNvSpPr txBox="1"/>
            <p:nvPr/>
          </p:nvSpPr>
          <p:spPr>
            <a:xfrm>
              <a:off x="7305908" y="2265567"/>
              <a:ext cx="2418106" cy="71405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47" b="1" dirty="0"/>
                <a:t>Use two or more pulleys together.</a:t>
              </a:r>
            </a:p>
          </p:txBody>
        </p:sp>
        <p:pic>
          <p:nvPicPr>
            <p:cNvPr id="54" name="Picture 2">
              <a:extLst>
                <a:ext uri="{FF2B5EF4-FFF2-40B4-BE49-F238E27FC236}">
                  <a16:creationId xmlns:a16="http://schemas.microsoft.com/office/drawing/2014/main" id="{13BBF92D-E93A-471E-8546-2DA6123CE0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7514" y="3076866"/>
              <a:ext cx="1666253" cy="1110835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7D98047-1D3F-4BF2-A22C-0476EFDEF755}"/>
              </a:ext>
            </a:extLst>
          </p:cNvPr>
          <p:cNvGrpSpPr/>
          <p:nvPr/>
        </p:nvGrpSpPr>
        <p:grpSpPr>
          <a:xfrm>
            <a:off x="6988331" y="4867987"/>
            <a:ext cx="2040454" cy="1737882"/>
            <a:chOff x="7767708" y="5517052"/>
            <a:chExt cx="2312515" cy="1969600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835862F1-9CD3-4D27-B3BC-C912103B5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67708" y="5517052"/>
              <a:ext cx="2312515" cy="1969600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553353B-38C9-46FD-9896-F86B71DFC952}"/>
                </a:ext>
              </a:extLst>
            </p:cNvPr>
            <p:cNvSpPr txBox="1"/>
            <p:nvPr/>
          </p:nvSpPr>
          <p:spPr>
            <a:xfrm>
              <a:off x="8707442" y="6501852"/>
              <a:ext cx="520064" cy="732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OR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A647F84-8A91-4B81-B795-9FC7D2C72C10}"/>
              </a:ext>
            </a:extLst>
          </p:cNvPr>
          <p:cNvGrpSpPr/>
          <p:nvPr/>
        </p:nvGrpSpPr>
        <p:grpSpPr>
          <a:xfrm>
            <a:off x="1255625" y="1804497"/>
            <a:ext cx="3317769" cy="1278668"/>
            <a:chOff x="1270642" y="2045096"/>
            <a:chExt cx="3760138" cy="144915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339473-BCDA-4368-9E50-712EFEF55079}"/>
                </a:ext>
              </a:extLst>
            </p:cNvPr>
            <p:cNvSpPr txBox="1"/>
            <p:nvPr/>
          </p:nvSpPr>
          <p:spPr>
            <a:xfrm>
              <a:off x="2562208" y="2045096"/>
              <a:ext cx="2468572" cy="71405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47" b="1" dirty="0"/>
                <a:t>move the fulcrum closer to the load.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D6168D6C-2063-4072-A688-8781FB0119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0642" y="3013978"/>
              <a:ext cx="518297" cy="480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F0F0C87-C346-4BBB-BB36-FE902BDC60FD}"/>
              </a:ext>
            </a:extLst>
          </p:cNvPr>
          <p:cNvGrpSpPr/>
          <p:nvPr/>
        </p:nvGrpSpPr>
        <p:grpSpPr>
          <a:xfrm>
            <a:off x="6989642" y="4633443"/>
            <a:ext cx="1874685" cy="1145061"/>
            <a:chOff x="7769194" y="5251235"/>
            <a:chExt cx="2124643" cy="129773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304655C-8911-470C-82C9-8A3CB86A04F4}"/>
                </a:ext>
              </a:extLst>
            </p:cNvPr>
            <p:cNvSpPr txBox="1"/>
            <p:nvPr/>
          </p:nvSpPr>
          <p:spPr>
            <a:xfrm>
              <a:off x="7769194" y="5251235"/>
              <a:ext cx="2124643" cy="101875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47" b="1" dirty="0"/>
                <a:t>Use a screw with more threads.</a:t>
              </a:r>
            </a:p>
          </p:txBody>
        </p:sp>
        <p:pic>
          <p:nvPicPr>
            <p:cNvPr id="64" name="Picture 2">
              <a:extLst>
                <a:ext uri="{FF2B5EF4-FFF2-40B4-BE49-F238E27FC236}">
                  <a16:creationId xmlns:a16="http://schemas.microsoft.com/office/drawing/2014/main" id="{6FC0DBB2-3370-4985-ACEB-29D834E598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7975" y="6068696"/>
              <a:ext cx="518297" cy="480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0DD9FB2-2E20-4037-9372-BADDF6F083A9}"/>
              </a:ext>
            </a:extLst>
          </p:cNvPr>
          <p:cNvGrpSpPr/>
          <p:nvPr/>
        </p:nvGrpSpPr>
        <p:grpSpPr>
          <a:xfrm>
            <a:off x="1399215" y="3288059"/>
            <a:ext cx="3459878" cy="1230167"/>
            <a:chOff x="1433376" y="3726466"/>
            <a:chExt cx="3921195" cy="1394189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2DEE3E-7C27-49E2-8E56-F7B1F3A5C069}"/>
                </a:ext>
              </a:extLst>
            </p:cNvPr>
            <p:cNvSpPr txBox="1"/>
            <p:nvPr/>
          </p:nvSpPr>
          <p:spPr>
            <a:xfrm>
              <a:off x="2936465" y="3726466"/>
              <a:ext cx="2418106" cy="71405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47" b="1" dirty="0"/>
                <a:t>Use a longer ramp with less slope.</a:t>
              </a:r>
            </a:p>
          </p:txBody>
        </p:sp>
        <p:pic>
          <p:nvPicPr>
            <p:cNvPr id="66" name="Picture 2">
              <a:extLst>
                <a:ext uri="{FF2B5EF4-FFF2-40B4-BE49-F238E27FC236}">
                  <a16:creationId xmlns:a16="http://schemas.microsoft.com/office/drawing/2014/main" id="{DAAD2C85-B14A-451C-A5E1-C8916427EB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3376" y="4640380"/>
              <a:ext cx="518297" cy="480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E110632-DE35-4A56-8E01-5ED9E0814960}"/>
              </a:ext>
            </a:extLst>
          </p:cNvPr>
          <p:cNvGrpSpPr/>
          <p:nvPr/>
        </p:nvGrpSpPr>
        <p:grpSpPr>
          <a:xfrm>
            <a:off x="455605" y="5317704"/>
            <a:ext cx="2460652" cy="898900"/>
            <a:chOff x="363952" y="6026730"/>
            <a:chExt cx="2788739" cy="101875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17EBEB-7D0F-440D-B058-65AE12EC57E9}"/>
                </a:ext>
              </a:extLst>
            </p:cNvPr>
            <p:cNvSpPr txBox="1"/>
            <p:nvPr/>
          </p:nvSpPr>
          <p:spPr>
            <a:xfrm>
              <a:off x="1203854" y="6026730"/>
              <a:ext cx="1948837" cy="101875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47" b="1" dirty="0"/>
                <a:t>Use a longer, thinner wedge.</a:t>
              </a:r>
            </a:p>
          </p:txBody>
        </p:sp>
        <p:pic>
          <p:nvPicPr>
            <p:cNvPr id="68" name="Picture 2">
              <a:extLst>
                <a:ext uri="{FF2B5EF4-FFF2-40B4-BE49-F238E27FC236}">
                  <a16:creationId xmlns:a16="http://schemas.microsoft.com/office/drawing/2014/main" id="{83F69A05-5988-420C-A140-101DBD1CCD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952" y="6206243"/>
              <a:ext cx="518297" cy="480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1" name="Picture 60" descr="A picture containing text, clipart&#10;&#10;Description automatically generated">
            <a:hlinkClick r:id="rId6"/>
            <a:extLst>
              <a:ext uri="{FF2B5EF4-FFF2-40B4-BE49-F238E27FC236}">
                <a16:creationId xmlns:a16="http://schemas.microsoft.com/office/drawing/2014/main" id="{70CBD5A7-8625-4DF4-9888-563516756E7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363" y="121798"/>
            <a:ext cx="1658821" cy="1217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200</Words>
  <Application>Microsoft Office PowerPoint</Application>
  <PresentationFormat>On-screen Show (4:3)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154</cp:revision>
  <dcterms:created xsi:type="dcterms:W3CDTF">2007-02-20T02:20:42Z</dcterms:created>
  <dcterms:modified xsi:type="dcterms:W3CDTF">2022-01-15T03:15:52Z</dcterms:modified>
</cp:coreProperties>
</file>