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handoutMasterIdLst>
    <p:handoutMasterId r:id="rId5"/>
  </p:handoutMasterIdLst>
  <p:sldIdLst>
    <p:sldId id="703" r:id="rId2"/>
    <p:sldId id="704" r:id="rId3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 userDrawn="1">
          <p15:clr>
            <a:srgbClr val="A4A3A4"/>
          </p15:clr>
        </p15:guide>
        <p15:guide id="2" pos="31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FF00"/>
    <a:srgbClr val="CC6600"/>
    <a:srgbClr val="993300"/>
    <a:srgbClr val="0000FF"/>
    <a:srgbClr val="FF5050"/>
    <a:srgbClr val="663300"/>
    <a:srgbClr val="FF33CC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1670" y="67"/>
      </p:cViewPr>
      <p:guideLst>
        <p:guide orient="horz" pos="2448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D781E7-6063-4FA3-9131-2D2906B0A2B9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29B69B-86D2-41E9-8612-CAA6CD4A166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DB72EC-D967-472A-A083-C437A7D0276C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1925" y="1143000"/>
            <a:ext cx="3994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6554C0-5506-4C7C-8A86-B0F2550971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578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50816E-C2DC-4DB5-8927-6BE4C3F2A482}" type="slidenum">
              <a:rPr lang="en-US"/>
              <a:pPr/>
              <a:t>1</a:t>
            </a:fld>
            <a:endParaRPr lang="en-US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3153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50816E-C2DC-4DB5-8927-6BE4C3F2A482}" type="slidenum">
              <a:rPr lang="en-US"/>
              <a:pPr/>
              <a:t>2</a:t>
            </a:fld>
            <a:endParaRPr lang="en-US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5579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442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14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605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801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776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3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404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612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622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25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418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438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7" descr="scistartlogo2">
            <a:extLst>
              <a:ext uri="{FF2B5EF4-FFF2-40B4-BE49-F238E27FC236}">
                <a16:creationId xmlns:a16="http://schemas.microsoft.com/office/drawing/2014/main" id="{B776E9B4-1F95-46CA-9C12-4BBD4C75A3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52748" y="282525"/>
            <a:ext cx="2309091" cy="4341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67370A15-37D3-46A1-BF9C-9E3B79625492}"/>
              </a:ext>
            </a:extLst>
          </p:cNvPr>
          <p:cNvSpPr txBox="1"/>
          <p:nvPr/>
        </p:nvSpPr>
        <p:spPr>
          <a:xfrm>
            <a:off x="0" y="101378"/>
            <a:ext cx="715618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latin typeface="Arial Narrow" panose="020B0606020202030204" pitchFamily="34" charset="0"/>
              </a:rPr>
              <a:t>Heat Transfer Review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01BFB09-B814-4E4D-8D34-A66ADC9E77D7}"/>
              </a:ext>
            </a:extLst>
          </p:cNvPr>
          <p:cNvSpPr txBox="1"/>
          <p:nvPr/>
        </p:nvSpPr>
        <p:spPr>
          <a:xfrm>
            <a:off x="7390435" y="7464523"/>
            <a:ext cx="32775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/>
              <a:t>T. Tomm https://sciencespot.net</a:t>
            </a:r>
          </a:p>
        </p:txBody>
      </p:sp>
      <p:sp>
        <p:nvSpPr>
          <p:cNvPr id="15" name="Text Box 6">
            <a:extLst>
              <a:ext uri="{FF2B5EF4-FFF2-40B4-BE49-F238E27FC236}">
                <a16:creationId xmlns:a16="http://schemas.microsoft.com/office/drawing/2014/main" id="{98C82258-86EF-4240-BD3F-93294FF85D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044450"/>
            <a:ext cx="10058400" cy="830997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latin typeface="Times New Roman" pitchFamily="18" charset="0"/>
              </a:rPr>
              <a:t>What type of heat transfer is illustrated by the examples?</a:t>
            </a:r>
          </a:p>
          <a:p>
            <a:pPr algn="ctr"/>
            <a:r>
              <a:rPr lang="en-US" sz="2400" b="1" dirty="0">
                <a:latin typeface="Times New Roman" pitchFamily="18" charset="0"/>
              </a:rPr>
              <a:t>Three types – </a:t>
            </a:r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</a:rPr>
              <a:t>CONDUCTION</a:t>
            </a:r>
            <a:r>
              <a:rPr lang="en-US" sz="2400" b="1" dirty="0">
                <a:latin typeface="Times New Roman" pitchFamily="18" charset="0"/>
              </a:rPr>
              <a:t>, </a:t>
            </a:r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</a:rPr>
              <a:t>CONVECTION</a:t>
            </a:r>
            <a:r>
              <a:rPr lang="en-US" sz="2400" b="1" dirty="0">
                <a:latin typeface="Times New Roman" pitchFamily="18" charset="0"/>
              </a:rPr>
              <a:t>, and </a:t>
            </a:r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</a:rPr>
              <a:t>RADIATION</a:t>
            </a:r>
          </a:p>
        </p:txBody>
      </p:sp>
      <p:sp>
        <p:nvSpPr>
          <p:cNvPr id="18" name="Text Box 28">
            <a:extLst>
              <a:ext uri="{FF2B5EF4-FFF2-40B4-BE49-F238E27FC236}">
                <a16:creationId xmlns:a16="http://schemas.microsoft.com/office/drawing/2014/main" id="{553803EF-E064-43F7-8F14-DA1722EEF7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062012"/>
            <a:ext cx="7620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175" indent="-3175"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</a:rPr>
              <a:t>Air heats up to become less dense and rise to the top; as it cools it sinks to the bottom. </a:t>
            </a:r>
          </a:p>
        </p:txBody>
      </p:sp>
      <p:pic>
        <p:nvPicPr>
          <p:cNvPr id="19" name="Picture 18" descr="Superfood-Smores-14.jpg">
            <a:extLst>
              <a:ext uri="{FF2B5EF4-FFF2-40B4-BE49-F238E27FC236}">
                <a16:creationId xmlns:a16="http://schemas.microsoft.com/office/drawing/2014/main" id="{8CE0046D-D119-45C5-A01A-2C38AA571D45}"/>
              </a:ext>
            </a:extLst>
          </p:cNvPr>
          <p:cNvPicPr/>
          <p:nvPr/>
        </p:nvPicPr>
        <p:blipFill>
          <a:blip r:embed="rId4" cstate="print"/>
          <a:srcRect t="23558" r="47284" b="19471"/>
          <a:stretch>
            <a:fillRect/>
          </a:stretch>
        </p:blipFill>
        <p:spPr>
          <a:xfrm>
            <a:off x="228600" y="6288955"/>
            <a:ext cx="1943100" cy="140017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0" name="Picture 19" descr="6-balloon-rainbow_1.png">
            <a:extLst>
              <a:ext uri="{FF2B5EF4-FFF2-40B4-BE49-F238E27FC236}">
                <a16:creationId xmlns:a16="http://schemas.microsoft.com/office/drawing/2014/main" id="{26A204B9-5F42-4F85-A5A5-745EAF82752D}"/>
              </a:ext>
            </a:extLst>
          </p:cNvPr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228600" y="1955967"/>
            <a:ext cx="1097280" cy="140144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1" name="Picture 20" descr="hotpan.png">
            <a:extLst>
              <a:ext uri="{FF2B5EF4-FFF2-40B4-BE49-F238E27FC236}">
                <a16:creationId xmlns:a16="http://schemas.microsoft.com/office/drawing/2014/main" id="{6940DFF9-46ED-41D3-B2B7-41F207A82ED8}"/>
              </a:ext>
            </a:extLst>
          </p:cNvPr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228600" y="3586012"/>
            <a:ext cx="1097280" cy="97218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2" name="Picture 21" descr="radiator.gif">
            <a:extLst>
              <a:ext uri="{FF2B5EF4-FFF2-40B4-BE49-F238E27FC236}">
                <a16:creationId xmlns:a16="http://schemas.microsoft.com/office/drawing/2014/main" id="{5D9AFE05-85B8-47AD-919B-ABF5BCEFFB70}"/>
              </a:ext>
            </a:extLst>
          </p:cNvPr>
          <p:cNvPicPr/>
          <p:nvPr/>
        </p:nvPicPr>
        <p:blipFill>
          <a:blip r:embed="rId7" cstate="print"/>
          <a:srcRect l="32967" t="19544" r="29304"/>
          <a:stretch>
            <a:fillRect/>
          </a:stretch>
        </p:blipFill>
        <p:spPr>
          <a:xfrm>
            <a:off x="228600" y="4729012"/>
            <a:ext cx="1097280" cy="131826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5C0299D0-6A82-46E9-85B3-E8EEA55069F0}"/>
              </a:ext>
            </a:extLst>
          </p:cNvPr>
          <p:cNvCxnSpPr/>
          <p:nvPr/>
        </p:nvCxnSpPr>
        <p:spPr>
          <a:xfrm flipH="1" flipV="1">
            <a:off x="914400" y="2336968"/>
            <a:ext cx="609600" cy="18689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 Box 28">
            <a:extLst>
              <a:ext uri="{FF2B5EF4-FFF2-40B4-BE49-F238E27FC236}">
                <a16:creationId xmlns:a16="http://schemas.microsoft.com/office/drawing/2014/main" id="{21A8A56A-826B-47B9-9066-E4182E2B4D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220825"/>
            <a:ext cx="7620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175" indent="-3175"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</a:rPr>
              <a:t>The end of the handle becomes hot even though it is not directly over the flame.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B559F859-13C2-45DE-98BD-CFEBC18F3F22}"/>
              </a:ext>
            </a:extLst>
          </p:cNvPr>
          <p:cNvCxnSpPr/>
          <p:nvPr/>
        </p:nvCxnSpPr>
        <p:spPr>
          <a:xfrm flipH="1">
            <a:off x="1219200" y="3662212"/>
            <a:ext cx="381000" cy="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 Box 28">
            <a:extLst>
              <a:ext uri="{FF2B5EF4-FFF2-40B4-BE49-F238E27FC236}">
                <a16:creationId xmlns:a16="http://schemas.microsoft.com/office/drawing/2014/main" id="{444213C3-0DF4-4CB4-8CF9-D35DFEFA70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4348012"/>
            <a:ext cx="7620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175" indent="-3175"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</a:rPr>
              <a:t>Air near the radiator heats up and rises to the top of the room, but sinks again when it cools.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AAD4CE32-F965-4221-8D60-83139E0F8B56}"/>
              </a:ext>
            </a:extLst>
          </p:cNvPr>
          <p:cNvCxnSpPr/>
          <p:nvPr/>
        </p:nvCxnSpPr>
        <p:spPr>
          <a:xfrm flipH="1">
            <a:off x="1143000" y="4729012"/>
            <a:ext cx="533400" cy="22860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 Box 28">
            <a:extLst>
              <a:ext uri="{FF2B5EF4-FFF2-40B4-BE49-F238E27FC236}">
                <a16:creationId xmlns:a16="http://schemas.microsoft.com/office/drawing/2014/main" id="{7154E7A0-A29C-4342-82E8-96BAC01D3C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5340049"/>
            <a:ext cx="7620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175" indent="-3175"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</a:rPr>
              <a:t>Heat is given off by the radiator and warms objects directly in its path.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B516AFDC-D8A6-4F1A-949A-D0A1D7755A3D}"/>
              </a:ext>
            </a:extLst>
          </p:cNvPr>
          <p:cNvCxnSpPr/>
          <p:nvPr/>
        </p:nvCxnSpPr>
        <p:spPr>
          <a:xfrm flipH="1">
            <a:off x="1143000" y="5726815"/>
            <a:ext cx="533400" cy="145197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 Box 28">
            <a:extLst>
              <a:ext uri="{FF2B5EF4-FFF2-40B4-BE49-F238E27FC236}">
                <a16:creationId xmlns:a16="http://schemas.microsoft.com/office/drawing/2014/main" id="{531B1AF2-D885-46F0-B9F4-6BCE9E0B58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6898555"/>
            <a:ext cx="6629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175" indent="-3175"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</a:rPr>
              <a:t>The chocolate touching the marshmallow melts.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2FFA4C9F-03BE-4856-BA6A-696BB75910C2}"/>
              </a:ext>
            </a:extLst>
          </p:cNvPr>
          <p:cNvCxnSpPr>
            <a:stCxn id="31" idx="1"/>
          </p:cNvCxnSpPr>
          <p:nvPr/>
        </p:nvCxnSpPr>
        <p:spPr>
          <a:xfrm flipH="1">
            <a:off x="1905000" y="7129388"/>
            <a:ext cx="609600" cy="73967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>
            <a:extLst>
              <a:ext uri="{FF2B5EF4-FFF2-40B4-BE49-F238E27FC236}">
                <a16:creationId xmlns:a16="http://schemas.microsoft.com/office/drawing/2014/main" id="{6A026269-1A16-4B50-86B5-4DAD6783B444}"/>
              </a:ext>
            </a:extLst>
          </p:cNvPr>
          <p:cNvSpPr/>
          <p:nvPr/>
        </p:nvSpPr>
        <p:spPr>
          <a:xfrm>
            <a:off x="1082109" y="1955967"/>
            <a:ext cx="51809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A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806E4FC0-B83B-43B5-83CD-6EAFD217056E}"/>
              </a:ext>
            </a:extLst>
          </p:cNvPr>
          <p:cNvSpPr/>
          <p:nvPr/>
        </p:nvSpPr>
        <p:spPr>
          <a:xfrm>
            <a:off x="701109" y="3320681"/>
            <a:ext cx="51809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B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C917CB29-F6EF-4980-96D3-76FA0F78F0EB}"/>
              </a:ext>
            </a:extLst>
          </p:cNvPr>
          <p:cNvSpPr/>
          <p:nvPr/>
        </p:nvSpPr>
        <p:spPr>
          <a:xfrm>
            <a:off x="609600" y="4576612"/>
            <a:ext cx="51809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C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8144BF82-23DB-49F6-8320-4FC0E4281984}"/>
              </a:ext>
            </a:extLst>
          </p:cNvPr>
          <p:cNvSpPr/>
          <p:nvPr/>
        </p:nvSpPr>
        <p:spPr>
          <a:xfrm>
            <a:off x="762000" y="5682881"/>
            <a:ext cx="51809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D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D2AA783B-F29A-408C-B4FE-1733D8FE5640}"/>
              </a:ext>
            </a:extLst>
          </p:cNvPr>
          <p:cNvSpPr/>
          <p:nvPr/>
        </p:nvSpPr>
        <p:spPr>
          <a:xfrm>
            <a:off x="2057400" y="6441355"/>
            <a:ext cx="49244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29304075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7" descr="scistartlogo2">
            <a:extLst>
              <a:ext uri="{FF2B5EF4-FFF2-40B4-BE49-F238E27FC236}">
                <a16:creationId xmlns:a16="http://schemas.microsoft.com/office/drawing/2014/main" id="{B776E9B4-1F95-46CA-9C12-4BBD4C75A3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52748" y="286602"/>
            <a:ext cx="2309091" cy="4341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67370A15-37D3-46A1-BF9C-9E3B79625492}"/>
              </a:ext>
            </a:extLst>
          </p:cNvPr>
          <p:cNvSpPr txBox="1"/>
          <p:nvPr/>
        </p:nvSpPr>
        <p:spPr>
          <a:xfrm>
            <a:off x="0" y="101378"/>
            <a:ext cx="715618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latin typeface="Arial Narrow" panose="020B0606020202030204" pitchFamily="34" charset="0"/>
              </a:rPr>
              <a:t>Heat Transfer Review</a:t>
            </a:r>
          </a:p>
        </p:txBody>
      </p:sp>
      <p:sp>
        <p:nvSpPr>
          <p:cNvPr id="15" name="Text Box 6">
            <a:extLst>
              <a:ext uri="{FF2B5EF4-FFF2-40B4-BE49-F238E27FC236}">
                <a16:creationId xmlns:a16="http://schemas.microsoft.com/office/drawing/2014/main" id="{98C82258-86EF-4240-BD3F-93294FF85D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044260"/>
            <a:ext cx="10058400" cy="461665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latin typeface="Times New Roman" pitchFamily="18" charset="0"/>
              </a:rPr>
              <a:t>The answers are …</a:t>
            </a:r>
          </a:p>
        </p:txBody>
      </p:sp>
      <p:sp>
        <p:nvSpPr>
          <p:cNvPr id="18" name="Text Box 28">
            <a:extLst>
              <a:ext uri="{FF2B5EF4-FFF2-40B4-BE49-F238E27FC236}">
                <a16:creationId xmlns:a16="http://schemas.microsoft.com/office/drawing/2014/main" id="{553803EF-E064-43F7-8F14-DA1722EEF7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728454"/>
            <a:ext cx="7620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175" indent="-3175"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</a:rPr>
              <a:t>Air heats up to become less dense and rise to the top; as it cools it sinks to the bottom. </a:t>
            </a:r>
          </a:p>
        </p:txBody>
      </p:sp>
      <p:pic>
        <p:nvPicPr>
          <p:cNvPr id="19" name="Picture 18" descr="Superfood-Smores-14.jpg">
            <a:extLst>
              <a:ext uri="{FF2B5EF4-FFF2-40B4-BE49-F238E27FC236}">
                <a16:creationId xmlns:a16="http://schemas.microsoft.com/office/drawing/2014/main" id="{8CE0046D-D119-45C5-A01A-2C38AA571D45}"/>
              </a:ext>
            </a:extLst>
          </p:cNvPr>
          <p:cNvPicPr/>
          <p:nvPr/>
        </p:nvPicPr>
        <p:blipFill>
          <a:blip r:embed="rId4" cstate="print"/>
          <a:srcRect t="23558" r="47284" b="19471"/>
          <a:stretch>
            <a:fillRect/>
          </a:stretch>
        </p:blipFill>
        <p:spPr>
          <a:xfrm>
            <a:off x="228600" y="5995654"/>
            <a:ext cx="1943100" cy="140017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0" name="Picture 19" descr="6-balloon-rainbow_1.png">
            <a:extLst>
              <a:ext uri="{FF2B5EF4-FFF2-40B4-BE49-F238E27FC236}">
                <a16:creationId xmlns:a16="http://schemas.microsoft.com/office/drawing/2014/main" id="{26A204B9-5F42-4F85-A5A5-745EAF82752D}"/>
              </a:ext>
            </a:extLst>
          </p:cNvPr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228600" y="1622409"/>
            <a:ext cx="1097280" cy="140144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1" name="Picture 20" descr="hotpan.png">
            <a:extLst>
              <a:ext uri="{FF2B5EF4-FFF2-40B4-BE49-F238E27FC236}">
                <a16:creationId xmlns:a16="http://schemas.microsoft.com/office/drawing/2014/main" id="{6940DFF9-46ED-41D3-B2B7-41F207A82ED8}"/>
              </a:ext>
            </a:extLst>
          </p:cNvPr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228600" y="3252454"/>
            <a:ext cx="1097280" cy="97218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2" name="Picture 21" descr="radiator.gif">
            <a:extLst>
              <a:ext uri="{FF2B5EF4-FFF2-40B4-BE49-F238E27FC236}">
                <a16:creationId xmlns:a16="http://schemas.microsoft.com/office/drawing/2014/main" id="{5D9AFE05-85B8-47AD-919B-ABF5BCEFFB70}"/>
              </a:ext>
            </a:extLst>
          </p:cNvPr>
          <p:cNvPicPr/>
          <p:nvPr/>
        </p:nvPicPr>
        <p:blipFill>
          <a:blip r:embed="rId7" cstate="print"/>
          <a:srcRect l="32967" t="19544" r="29304"/>
          <a:stretch>
            <a:fillRect/>
          </a:stretch>
        </p:blipFill>
        <p:spPr>
          <a:xfrm>
            <a:off x="228600" y="4395454"/>
            <a:ext cx="1097280" cy="131826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5C0299D0-6A82-46E9-85B3-E8EEA55069F0}"/>
              </a:ext>
            </a:extLst>
          </p:cNvPr>
          <p:cNvCxnSpPr/>
          <p:nvPr/>
        </p:nvCxnSpPr>
        <p:spPr>
          <a:xfrm flipH="1" flipV="1">
            <a:off x="914400" y="2003410"/>
            <a:ext cx="609600" cy="18689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 Box 28">
            <a:extLst>
              <a:ext uri="{FF2B5EF4-FFF2-40B4-BE49-F238E27FC236}">
                <a16:creationId xmlns:a16="http://schemas.microsoft.com/office/drawing/2014/main" id="{21A8A56A-826B-47B9-9066-E4182E2B4D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100054"/>
            <a:ext cx="7620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175" indent="-3175"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</a:rPr>
              <a:t>The end of the handle becomes hot even though it is not directly over the flame.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B559F859-13C2-45DE-98BD-CFEBC18F3F22}"/>
              </a:ext>
            </a:extLst>
          </p:cNvPr>
          <p:cNvCxnSpPr/>
          <p:nvPr/>
        </p:nvCxnSpPr>
        <p:spPr>
          <a:xfrm flipH="1">
            <a:off x="1219200" y="3328654"/>
            <a:ext cx="381000" cy="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 Box 28">
            <a:extLst>
              <a:ext uri="{FF2B5EF4-FFF2-40B4-BE49-F238E27FC236}">
                <a16:creationId xmlns:a16="http://schemas.microsoft.com/office/drawing/2014/main" id="{444213C3-0DF4-4CB4-8CF9-D35DFEFA70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4014454"/>
            <a:ext cx="7620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175" indent="-3175"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</a:rPr>
              <a:t>Air near the radiator heats up and rises to the top of the room, but sinks again when it cools.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AAD4CE32-F965-4221-8D60-83139E0F8B56}"/>
              </a:ext>
            </a:extLst>
          </p:cNvPr>
          <p:cNvCxnSpPr/>
          <p:nvPr/>
        </p:nvCxnSpPr>
        <p:spPr>
          <a:xfrm flipH="1">
            <a:off x="1143000" y="4395454"/>
            <a:ext cx="533400" cy="22860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 Box 28">
            <a:extLst>
              <a:ext uri="{FF2B5EF4-FFF2-40B4-BE49-F238E27FC236}">
                <a16:creationId xmlns:a16="http://schemas.microsoft.com/office/drawing/2014/main" id="{7154E7A0-A29C-4342-82E8-96BAC01D3C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5081254"/>
            <a:ext cx="7620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175" indent="-3175"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</a:rPr>
              <a:t>Heat is given off by the radiator and warms objects directly in its path.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B516AFDC-D8A6-4F1A-949A-D0A1D7755A3D}"/>
              </a:ext>
            </a:extLst>
          </p:cNvPr>
          <p:cNvCxnSpPr/>
          <p:nvPr/>
        </p:nvCxnSpPr>
        <p:spPr>
          <a:xfrm flipH="1">
            <a:off x="1143000" y="5393257"/>
            <a:ext cx="533400" cy="145197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 Box 28">
            <a:extLst>
              <a:ext uri="{FF2B5EF4-FFF2-40B4-BE49-F238E27FC236}">
                <a16:creationId xmlns:a16="http://schemas.microsoft.com/office/drawing/2014/main" id="{531B1AF2-D885-46F0-B9F4-6BCE9E0B58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6605254"/>
            <a:ext cx="6629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175" indent="-3175"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</a:rPr>
              <a:t>The chocolate touching the marshmallow melts.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2FFA4C9F-03BE-4856-BA6A-696BB75910C2}"/>
              </a:ext>
            </a:extLst>
          </p:cNvPr>
          <p:cNvCxnSpPr>
            <a:stCxn id="31" idx="1"/>
          </p:cNvCxnSpPr>
          <p:nvPr/>
        </p:nvCxnSpPr>
        <p:spPr>
          <a:xfrm flipH="1">
            <a:off x="1905000" y="6836087"/>
            <a:ext cx="609600" cy="73967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>
            <a:extLst>
              <a:ext uri="{FF2B5EF4-FFF2-40B4-BE49-F238E27FC236}">
                <a16:creationId xmlns:a16="http://schemas.microsoft.com/office/drawing/2014/main" id="{6A026269-1A16-4B50-86B5-4DAD6783B444}"/>
              </a:ext>
            </a:extLst>
          </p:cNvPr>
          <p:cNvSpPr/>
          <p:nvPr/>
        </p:nvSpPr>
        <p:spPr>
          <a:xfrm>
            <a:off x="1082109" y="1622409"/>
            <a:ext cx="51809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A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806E4FC0-B83B-43B5-83CD-6EAFD217056E}"/>
              </a:ext>
            </a:extLst>
          </p:cNvPr>
          <p:cNvSpPr/>
          <p:nvPr/>
        </p:nvSpPr>
        <p:spPr>
          <a:xfrm>
            <a:off x="701109" y="2987123"/>
            <a:ext cx="51809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B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C917CB29-F6EF-4980-96D3-76FA0F78F0EB}"/>
              </a:ext>
            </a:extLst>
          </p:cNvPr>
          <p:cNvSpPr/>
          <p:nvPr/>
        </p:nvSpPr>
        <p:spPr>
          <a:xfrm>
            <a:off x="609600" y="4243054"/>
            <a:ext cx="51809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C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8144BF82-23DB-49F6-8320-4FC0E4281984}"/>
              </a:ext>
            </a:extLst>
          </p:cNvPr>
          <p:cNvSpPr/>
          <p:nvPr/>
        </p:nvSpPr>
        <p:spPr>
          <a:xfrm>
            <a:off x="762000" y="5349323"/>
            <a:ext cx="51809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D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D2AA783B-F29A-408C-B4FE-1733D8FE5640}"/>
              </a:ext>
            </a:extLst>
          </p:cNvPr>
          <p:cNvSpPr/>
          <p:nvPr/>
        </p:nvSpPr>
        <p:spPr>
          <a:xfrm>
            <a:off x="2057400" y="6148054"/>
            <a:ext cx="49244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E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6D949CCE-5029-4F9D-B4CF-CF14943E408D}"/>
              </a:ext>
            </a:extLst>
          </p:cNvPr>
          <p:cNvSpPr/>
          <p:nvPr/>
        </p:nvSpPr>
        <p:spPr>
          <a:xfrm>
            <a:off x="5334000" y="2145108"/>
            <a:ext cx="26581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CONVECTION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F5677663-0F56-47C8-90CA-E4540DB6A1FE}"/>
              </a:ext>
            </a:extLst>
          </p:cNvPr>
          <p:cNvSpPr/>
          <p:nvPr/>
        </p:nvSpPr>
        <p:spPr>
          <a:xfrm>
            <a:off x="5334000" y="3383001"/>
            <a:ext cx="267893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CONDUCTION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82EDD9CA-B047-405C-98F2-7E0D032A2F7C}"/>
              </a:ext>
            </a:extLst>
          </p:cNvPr>
          <p:cNvSpPr/>
          <p:nvPr/>
        </p:nvSpPr>
        <p:spPr>
          <a:xfrm>
            <a:off x="6248400" y="4464177"/>
            <a:ext cx="26581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CONVECTION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2710E55D-0A4C-401A-B1D4-DBFC07912E6E}"/>
              </a:ext>
            </a:extLst>
          </p:cNvPr>
          <p:cNvSpPr/>
          <p:nvPr/>
        </p:nvSpPr>
        <p:spPr>
          <a:xfrm>
            <a:off x="4038600" y="5421708"/>
            <a:ext cx="22531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RADIATION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18325854-1AEC-43FD-93BD-93DE2541D7F3}"/>
              </a:ext>
            </a:extLst>
          </p:cNvPr>
          <p:cNvSpPr/>
          <p:nvPr/>
        </p:nvSpPr>
        <p:spPr>
          <a:xfrm>
            <a:off x="2895600" y="6964401"/>
            <a:ext cx="52586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CONDUCTION or RADIATION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0606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4743</TotalTime>
  <Words>223</Words>
  <Application>Microsoft Office PowerPoint</Application>
  <PresentationFormat>Custom</PresentationFormat>
  <Paragraphs>33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Arial Narrow</vt:lpstr>
      <vt:lpstr>Calibri</vt:lpstr>
      <vt:lpstr>Calibri Light</vt:lpstr>
      <vt:lpstr>Times New Roman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Science Starters</dc:title>
  <dc:creator>Tracy Tomm</dc:creator>
  <cp:lastModifiedBy>Tracy Tomm</cp:lastModifiedBy>
  <cp:revision>317</cp:revision>
  <dcterms:created xsi:type="dcterms:W3CDTF">2021-01-11T03:34:29Z</dcterms:created>
  <dcterms:modified xsi:type="dcterms:W3CDTF">2022-05-26T19:34:24Z</dcterms:modified>
</cp:coreProperties>
</file>