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96" r:id="rId2"/>
    <p:sldId id="276" r:id="rId3"/>
    <p:sldId id="49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3366"/>
    <a:srgbClr val="6633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25" y="5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033D04-7711-4AB3-A8E6-94133C03A484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4721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CF75FA-9EC5-FC2E-E227-FD7F93BE52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A24BF8E-35F9-8E7D-6410-C42B0FF47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033D04-7711-4AB3-A8E6-94133C03A484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99A1B31-E4A4-4162-5F76-9FAE51A43B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DEAF375-15E5-8F45-02A1-FF6E8B90EA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6536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7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8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8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2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7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5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0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06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9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5%20Tips%20for%20a%20Better%20Thanksgiving%20through%20Chemistry%20-%20Bytesiz.mp4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s://video.link/w/cUmyb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5" descr="scistartlogo2">
            <a:hlinkClick r:id="rId2" action="ppaction://hlinksldjump"/>
            <a:extLst>
              <a:ext uri="{FF2B5EF4-FFF2-40B4-BE49-F238E27FC236}">
                <a16:creationId xmlns:a16="http://schemas.microsoft.com/office/drawing/2014/main" id="{F3865A5C-F390-4D87-B16C-F9AB5A057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60287" y="263253"/>
            <a:ext cx="2311213" cy="434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1">
            <a:extLst>
              <a:ext uri="{FF2B5EF4-FFF2-40B4-BE49-F238E27FC236}">
                <a16:creationId xmlns:a16="http://schemas.microsoft.com/office/drawing/2014/main" id="{C8EA3BE5-3A5E-4446-A2A1-3A318EC22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78" y="1642545"/>
            <a:ext cx="8431306" cy="5062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2832" indent="-332832">
              <a:buFontTx/>
              <a:buAutoNum type="arabicPeriod"/>
            </a:pPr>
            <a:r>
              <a:rPr lang="en-US" altLang="en-US" sz="2118" dirty="0">
                <a:latin typeface="Times New Roman" pitchFamily="18" charset="0"/>
              </a:rPr>
              <a:t>When does brining typically take place?</a:t>
            </a:r>
            <a:br>
              <a:rPr lang="en-US" altLang="en-US" sz="2118" dirty="0">
                <a:latin typeface="Times New Roman" pitchFamily="18" charset="0"/>
              </a:rPr>
            </a:br>
            <a:r>
              <a:rPr lang="en-US" altLang="en-US" sz="2118" dirty="0">
                <a:latin typeface="Times New Roman" pitchFamily="18" charset="0"/>
              </a:rPr>
              <a:t>A.  Before cooking	            B. As it cooks      	C. After it is cooked</a:t>
            </a:r>
            <a:br>
              <a:rPr lang="en-US" altLang="en-US" sz="2118" dirty="0">
                <a:latin typeface="Times New Roman" pitchFamily="18" charset="0"/>
              </a:rPr>
            </a:br>
            <a:r>
              <a:rPr lang="en-US" altLang="en-US" sz="794" dirty="0">
                <a:latin typeface="Times New Roman" pitchFamily="18" charset="0"/>
              </a:rPr>
              <a:t>	</a:t>
            </a:r>
            <a:r>
              <a:rPr lang="en-US" altLang="en-US" sz="1235" dirty="0">
                <a:latin typeface="Times New Roman" pitchFamily="18" charset="0"/>
              </a:rPr>
              <a:t>	</a:t>
            </a:r>
            <a:endParaRPr lang="en-US" altLang="en-US" sz="2118" dirty="0">
              <a:latin typeface="Times New Roman" pitchFamily="18" charset="0"/>
            </a:endParaRPr>
          </a:p>
          <a:p>
            <a:pPr marL="332832" indent="-332832">
              <a:buFontTx/>
              <a:buAutoNum type="arabicPeriod"/>
            </a:pPr>
            <a:r>
              <a:rPr lang="en-US" altLang="en-US" sz="2118" dirty="0">
                <a:latin typeface="Times New Roman" pitchFamily="18" charset="0"/>
              </a:rPr>
              <a:t>What scientific process explain how brining works?</a:t>
            </a:r>
            <a:br>
              <a:rPr lang="en-US" altLang="en-US" sz="2118" dirty="0">
                <a:latin typeface="Times New Roman" pitchFamily="18" charset="0"/>
              </a:rPr>
            </a:br>
            <a:r>
              <a:rPr lang="en-US" altLang="en-US" sz="2118" dirty="0">
                <a:latin typeface="Times New Roman" pitchFamily="18" charset="0"/>
              </a:rPr>
              <a:t>A. Diffusion	    	B.  Osmosis	             C.  Evaporation</a:t>
            </a:r>
          </a:p>
          <a:p>
            <a:pPr marL="332832" indent="-332832">
              <a:buFontTx/>
              <a:buAutoNum type="arabicPeriod"/>
            </a:pPr>
            <a:endParaRPr lang="en-US" altLang="en-US" sz="1235" dirty="0">
              <a:latin typeface="Times New Roman" pitchFamily="18" charset="0"/>
            </a:endParaRPr>
          </a:p>
          <a:p>
            <a:pPr marL="332832" indent="-332832">
              <a:buFontTx/>
              <a:buAutoNum type="arabicPeriod"/>
            </a:pPr>
            <a:r>
              <a:rPr lang="en-US" altLang="en-US" sz="2118" dirty="0">
                <a:latin typeface="Times New Roman" pitchFamily="18" charset="0"/>
              </a:rPr>
              <a:t>Which process caused the greatest loss of nutrients in cranberries?</a:t>
            </a:r>
            <a:br>
              <a:rPr lang="en-US" altLang="en-US" sz="2118" dirty="0">
                <a:latin typeface="Times New Roman" pitchFamily="18" charset="0"/>
              </a:rPr>
            </a:br>
            <a:r>
              <a:rPr lang="en-US" altLang="en-US" sz="2118" dirty="0">
                <a:latin typeface="Times New Roman" pitchFamily="18" charset="0"/>
              </a:rPr>
              <a:t>A. Blanching		B. Pressing		C. Freezing</a:t>
            </a:r>
          </a:p>
          <a:p>
            <a:pPr marL="332832" indent="-332832">
              <a:buFontTx/>
              <a:buAutoNum type="arabicPeriod"/>
            </a:pPr>
            <a:endParaRPr lang="en-US" altLang="en-US" sz="1235" dirty="0">
              <a:latin typeface="Times New Roman" pitchFamily="18" charset="0"/>
            </a:endParaRPr>
          </a:p>
          <a:p>
            <a:pPr marL="332832" indent="-332832">
              <a:buFontTx/>
              <a:buAutoNum type="arabicPeriod"/>
            </a:pPr>
            <a:r>
              <a:rPr lang="en-US" altLang="en-US" sz="2118" dirty="0">
                <a:latin typeface="Times New Roman" pitchFamily="18" charset="0"/>
              </a:rPr>
              <a:t>What is seitan?</a:t>
            </a:r>
            <a:br>
              <a:rPr lang="en-US" altLang="en-US" sz="2118" dirty="0">
                <a:latin typeface="Times New Roman" pitchFamily="18" charset="0"/>
              </a:rPr>
            </a:br>
            <a:r>
              <a:rPr lang="en-US" altLang="en-US" sz="2118" dirty="0">
                <a:latin typeface="Times New Roman" pitchFamily="18" charset="0"/>
              </a:rPr>
              <a:t>A.  Wheat “meat”	       B. Tofu             C.  Veggie turkey</a:t>
            </a:r>
            <a:br>
              <a:rPr lang="en-US" altLang="en-US" sz="2118" dirty="0">
                <a:latin typeface="Times New Roman" pitchFamily="18" charset="0"/>
              </a:rPr>
            </a:br>
            <a:r>
              <a:rPr lang="en-US" altLang="en-US" sz="1059" dirty="0">
                <a:latin typeface="Times New Roman" pitchFamily="18" charset="0"/>
              </a:rPr>
              <a:t> </a:t>
            </a:r>
          </a:p>
          <a:p>
            <a:pPr marL="332832" indent="-332832">
              <a:buFontTx/>
              <a:buAutoNum type="arabicPeriod"/>
            </a:pPr>
            <a:r>
              <a:rPr lang="en-US" altLang="en-US" sz="2118" dirty="0">
                <a:latin typeface="Times New Roman" pitchFamily="18" charset="0"/>
              </a:rPr>
              <a:t>Which of these might be used to fight bacteria?</a:t>
            </a:r>
            <a:br>
              <a:rPr lang="en-US" altLang="en-US" sz="2118" dirty="0">
                <a:latin typeface="Times New Roman" pitchFamily="18" charset="0"/>
              </a:rPr>
            </a:br>
            <a:r>
              <a:rPr lang="en-US" altLang="en-US" sz="2118" dirty="0">
                <a:latin typeface="Times New Roman" pitchFamily="18" charset="0"/>
              </a:rPr>
              <a:t>A.  Onions		B. Garlic	   C.  Cinnamon</a:t>
            </a:r>
          </a:p>
          <a:p>
            <a:pPr marL="332832" indent="-332832">
              <a:buFontTx/>
              <a:buAutoNum type="arabicPeriod"/>
            </a:pPr>
            <a:endParaRPr lang="en-US" altLang="en-US" sz="2118" dirty="0">
              <a:latin typeface="Times New Roman" pitchFamily="18" charset="0"/>
            </a:endParaRPr>
          </a:p>
          <a:p>
            <a:pPr marL="332832" indent="-332832">
              <a:buFontTx/>
              <a:buAutoNum type="arabicPeriod"/>
            </a:pPr>
            <a:r>
              <a:rPr lang="en-US" altLang="en-US" sz="2118" dirty="0">
                <a:latin typeface="Times New Roman" pitchFamily="18" charset="0"/>
              </a:rPr>
              <a:t>What gas is produced when antacids react with your stomach acids?      </a:t>
            </a:r>
            <a:br>
              <a:rPr lang="en-US" altLang="en-US" sz="2118" dirty="0">
                <a:latin typeface="Times New Roman" pitchFamily="18" charset="0"/>
              </a:rPr>
            </a:br>
            <a:r>
              <a:rPr lang="en-US" altLang="en-US" sz="2118" dirty="0">
                <a:latin typeface="Times New Roman" pitchFamily="18" charset="0"/>
              </a:rPr>
              <a:t>A.  H</a:t>
            </a:r>
            <a:r>
              <a:rPr lang="en-US" altLang="en-US" sz="2118" baseline="-25000" dirty="0">
                <a:latin typeface="Times New Roman" pitchFamily="18" charset="0"/>
              </a:rPr>
              <a:t>2</a:t>
            </a:r>
            <a:r>
              <a:rPr lang="en-US" altLang="en-US" sz="2118" dirty="0">
                <a:latin typeface="Times New Roman" pitchFamily="18" charset="0"/>
              </a:rPr>
              <a:t>0	        B. CO	        C. CO</a:t>
            </a:r>
            <a:r>
              <a:rPr lang="en-US" altLang="en-US" sz="2118" baseline="-25000" dirty="0">
                <a:latin typeface="Times New Roman" pitchFamily="18" charset="0"/>
              </a:rPr>
              <a:t>2</a:t>
            </a:r>
          </a:p>
        </p:txBody>
      </p:sp>
      <p:pic>
        <p:nvPicPr>
          <p:cNvPr id="6" name="Picture 5" descr="A picture containing drawing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61B8AB6E-7C66-404A-8D69-C0505EBD1D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328" y="1045474"/>
            <a:ext cx="1120202" cy="785813"/>
          </a:xfrm>
          <a:prstGeom prst="rect">
            <a:avLst/>
          </a:prstGeom>
        </p:spPr>
      </p:pic>
      <p:pic>
        <p:nvPicPr>
          <p:cNvPr id="8194" name="Picture 2">
            <a:extLst>
              <a:ext uri="{FF2B5EF4-FFF2-40B4-BE49-F238E27FC236}">
                <a16:creationId xmlns:a16="http://schemas.microsoft.com/office/drawing/2014/main" id="{D97FBD14-145F-4334-96C2-C140A8709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980" y="4122266"/>
            <a:ext cx="1934696" cy="1659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2D6FA0-4637-E307-5B63-707B38A1918A}"/>
              </a:ext>
            </a:extLst>
          </p:cNvPr>
          <p:cNvSpPr txBox="1"/>
          <p:nvPr/>
        </p:nvSpPr>
        <p:spPr>
          <a:xfrm>
            <a:off x="5763802" y="6595944"/>
            <a:ext cx="3380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i="1" dirty="0"/>
              <a:t>T. Tomm 2017   https://sciencespot.net/</a:t>
            </a:r>
          </a:p>
        </p:txBody>
      </p:sp>
      <p:sp>
        <p:nvSpPr>
          <p:cNvPr id="4" name="Arrow: Bent 3">
            <a:extLst>
              <a:ext uri="{FF2B5EF4-FFF2-40B4-BE49-F238E27FC236}">
                <a16:creationId xmlns:a16="http://schemas.microsoft.com/office/drawing/2014/main" id="{58A78F71-1BB0-6762-7273-B98B65300608}"/>
              </a:ext>
            </a:extLst>
          </p:cNvPr>
          <p:cNvSpPr/>
          <p:nvPr/>
        </p:nvSpPr>
        <p:spPr>
          <a:xfrm flipV="1">
            <a:off x="7183510" y="1212284"/>
            <a:ext cx="705818" cy="630967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DF45-2875-4FFC-ADCD-105EC16CF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00" y="1070607"/>
            <a:ext cx="7616828" cy="41553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88744" tIns="44373" rIns="88744" bIns="44373" anchor="ctr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118" b="1" dirty="0">
                <a:latin typeface="Times New Roman" pitchFamily="18" charset="0"/>
              </a:rPr>
              <a:t>Watch the </a:t>
            </a:r>
            <a:r>
              <a:rPr lang="en-US" altLang="en-US" sz="2118" b="1" dirty="0">
                <a:latin typeface="Times New Roman" pitchFamily="18" charset="0"/>
                <a:hlinkClick r:id="rId7" action="ppaction://hlinkfile"/>
              </a:rPr>
              <a:t>VIDEO </a:t>
            </a:r>
            <a:r>
              <a:rPr lang="en-US" altLang="en-US" sz="2118" b="1" dirty="0">
                <a:latin typeface="Times New Roman" pitchFamily="18" charset="0"/>
              </a:rPr>
              <a:t>to help you answer these questions.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72B701-FAD8-2143-5166-46004995B8CE}"/>
              </a:ext>
            </a:extLst>
          </p:cNvPr>
          <p:cNvSpPr/>
          <p:nvPr/>
        </p:nvSpPr>
        <p:spPr>
          <a:xfrm>
            <a:off x="-84456" y="-9125"/>
            <a:ext cx="6590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Thanksgiving Science</a:t>
            </a:r>
          </a:p>
        </p:txBody>
      </p:sp>
    </p:spTree>
    <p:extLst>
      <p:ext uri="{BB962C8B-B14F-4D97-AF65-F5344CB8AC3E}">
        <p14:creationId xmlns:p14="http://schemas.microsoft.com/office/powerpoint/2010/main" val="267712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82388" y="1062319"/>
            <a:ext cx="8431306" cy="5545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2832" indent="-332832">
              <a:buFontTx/>
              <a:buAutoNum type="arabicPeriod"/>
            </a:pPr>
            <a:r>
              <a:rPr lang="en-US" altLang="en-US" sz="2330" dirty="0">
                <a:latin typeface="Times New Roman" pitchFamily="18" charset="0"/>
              </a:rPr>
              <a:t>When does brining typically take place?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2330" dirty="0">
                <a:latin typeface="Times New Roman" pitchFamily="18" charset="0"/>
              </a:rPr>
              <a:t>A.  Before cooking	     B. As it cooks      C. After it is cooked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874" dirty="0">
                <a:latin typeface="Times New Roman" pitchFamily="18" charset="0"/>
              </a:rPr>
              <a:t>	</a:t>
            </a:r>
            <a:r>
              <a:rPr lang="en-US" altLang="en-US" sz="1359" dirty="0">
                <a:latin typeface="Times New Roman" pitchFamily="18" charset="0"/>
              </a:rPr>
              <a:t>	</a:t>
            </a:r>
            <a:endParaRPr lang="en-US" altLang="en-US" sz="2330" dirty="0">
              <a:latin typeface="Times New Roman" pitchFamily="18" charset="0"/>
            </a:endParaRPr>
          </a:p>
          <a:p>
            <a:pPr marL="332832" indent="-332832">
              <a:buFontTx/>
              <a:buAutoNum type="arabicPeriod"/>
            </a:pPr>
            <a:r>
              <a:rPr lang="en-US" altLang="en-US" sz="2330" dirty="0">
                <a:latin typeface="Times New Roman" pitchFamily="18" charset="0"/>
              </a:rPr>
              <a:t>What scientific process explain how brining works?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2330" dirty="0">
                <a:latin typeface="Times New Roman" pitchFamily="18" charset="0"/>
              </a:rPr>
              <a:t>A. Diffusion	    B.  Osmosis	             C.  Evaporation</a:t>
            </a:r>
          </a:p>
          <a:p>
            <a:pPr marL="332832" indent="-332832">
              <a:buFontTx/>
              <a:buAutoNum type="arabicPeriod"/>
            </a:pPr>
            <a:endParaRPr lang="en-US" altLang="en-US" sz="1359" dirty="0">
              <a:latin typeface="Times New Roman" pitchFamily="18" charset="0"/>
            </a:endParaRPr>
          </a:p>
          <a:p>
            <a:pPr marL="332832" indent="-332832">
              <a:buFontTx/>
              <a:buAutoNum type="arabicPeriod"/>
            </a:pPr>
            <a:r>
              <a:rPr lang="en-US" altLang="en-US" sz="2330" dirty="0">
                <a:latin typeface="Times New Roman" pitchFamily="18" charset="0"/>
              </a:rPr>
              <a:t>Which process caused the greatest loss of nutrients in cranberries?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2330" dirty="0">
                <a:latin typeface="Times New Roman" pitchFamily="18" charset="0"/>
              </a:rPr>
              <a:t>A. Blanching	B. Pressing		C. Freezing</a:t>
            </a:r>
          </a:p>
          <a:p>
            <a:pPr marL="332832" indent="-332832">
              <a:buFontTx/>
              <a:buAutoNum type="arabicPeriod"/>
            </a:pPr>
            <a:endParaRPr lang="en-US" altLang="en-US" sz="1359" dirty="0">
              <a:latin typeface="Times New Roman" pitchFamily="18" charset="0"/>
            </a:endParaRPr>
          </a:p>
          <a:p>
            <a:pPr marL="332832" indent="-332832">
              <a:buFontTx/>
              <a:buAutoNum type="arabicPeriod"/>
            </a:pPr>
            <a:r>
              <a:rPr lang="en-US" altLang="en-US" sz="2330" dirty="0">
                <a:latin typeface="Times New Roman" pitchFamily="18" charset="0"/>
              </a:rPr>
              <a:t>What is seitan?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2330" dirty="0">
                <a:latin typeface="Times New Roman" pitchFamily="18" charset="0"/>
              </a:rPr>
              <a:t>A.  Wheat “meat”	    B. Tofu	     C.  Veggie turkey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1068" dirty="0">
                <a:latin typeface="Times New Roman" pitchFamily="18" charset="0"/>
              </a:rPr>
              <a:t> </a:t>
            </a:r>
          </a:p>
          <a:p>
            <a:pPr marL="332832" indent="-332832">
              <a:buFontTx/>
              <a:buAutoNum type="arabicPeriod"/>
            </a:pPr>
            <a:r>
              <a:rPr lang="en-US" altLang="en-US" sz="2330" dirty="0">
                <a:latin typeface="Times New Roman" pitchFamily="18" charset="0"/>
              </a:rPr>
              <a:t>Which of these might be used to fight bacteria?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2330" dirty="0">
                <a:latin typeface="Times New Roman" pitchFamily="18" charset="0"/>
              </a:rPr>
              <a:t>A.  Onions		B. Garlic	   C.  Cinnamon</a:t>
            </a:r>
          </a:p>
          <a:p>
            <a:pPr marL="332832" indent="-332832">
              <a:buFontTx/>
              <a:buAutoNum type="arabicPeriod"/>
            </a:pPr>
            <a:endParaRPr lang="en-US" altLang="en-US" sz="2330" dirty="0">
              <a:latin typeface="Times New Roman" pitchFamily="18" charset="0"/>
            </a:endParaRPr>
          </a:p>
          <a:p>
            <a:pPr marL="332832" indent="-332832">
              <a:buFontTx/>
              <a:buAutoNum type="arabicPeriod"/>
            </a:pPr>
            <a:r>
              <a:rPr lang="en-US" altLang="en-US" sz="2330" dirty="0">
                <a:latin typeface="Times New Roman" pitchFamily="18" charset="0"/>
              </a:rPr>
              <a:t>What gas is produced when antacids react with your stomach acids?      A.  H</a:t>
            </a:r>
            <a:r>
              <a:rPr lang="en-US" altLang="en-US" sz="2330" baseline="-25000" dirty="0">
                <a:latin typeface="Times New Roman" pitchFamily="18" charset="0"/>
              </a:rPr>
              <a:t>2</a:t>
            </a:r>
            <a:r>
              <a:rPr lang="en-US" altLang="en-US" sz="2330" dirty="0">
                <a:latin typeface="Times New Roman" pitchFamily="18" charset="0"/>
              </a:rPr>
              <a:t>0	        B. CO	      C. CO</a:t>
            </a:r>
            <a:r>
              <a:rPr lang="en-US" altLang="en-US" sz="233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-2871" y="208812"/>
            <a:ext cx="9146871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Thanksgiving Science - The answers are …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78224" y="1432112"/>
            <a:ext cx="2514600" cy="5177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6" name="Rounded Rectangle 5"/>
          <p:cNvSpPr/>
          <p:nvPr/>
        </p:nvSpPr>
        <p:spPr>
          <a:xfrm>
            <a:off x="2309570" y="2321280"/>
            <a:ext cx="1848971" cy="5177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7" name="Rounded Rectangle 6"/>
          <p:cNvSpPr/>
          <p:nvPr/>
        </p:nvSpPr>
        <p:spPr>
          <a:xfrm>
            <a:off x="2432104" y="3244934"/>
            <a:ext cx="1775012" cy="5177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8" name="Rounded Rectangle 7"/>
          <p:cNvSpPr/>
          <p:nvPr/>
        </p:nvSpPr>
        <p:spPr>
          <a:xfrm>
            <a:off x="4158541" y="5016319"/>
            <a:ext cx="1848971" cy="5177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12" name="Rounded Rectangle 11"/>
          <p:cNvSpPr/>
          <p:nvPr/>
        </p:nvSpPr>
        <p:spPr>
          <a:xfrm>
            <a:off x="4639235" y="6074815"/>
            <a:ext cx="1257300" cy="5177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10" name="Rounded Rectangle 9"/>
          <p:cNvSpPr/>
          <p:nvPr/>
        </p:nvSpPr>
        <p:spPr>
          <a:xfrm>
            <a:off x="652182" y="4168588"/>
            <a:ext cx="2292724" cy="5177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2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54DE7B-FA6E-B7B2-E5CD-272C89B118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1">
            <a:extLst>
              <a:ext uri="{FF2B5EF4-FFF2-40B4-BE49-F238E27FC236}">
                <a16:creationId xmlns:a16="http://schemas.microsoft.com/office/drawing/2014/main" id="{CEC8EBFD-E26D-667B-5CDB-356AF9BBA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94" y="697589"/>
            <a:ext cx="84313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dirty="0">
                <a:latin typeface="Times New Roman" pitchFamily="18" charset="0"/>
              </a:rPr>
              <a:t>Identify these chemical compounds that may be found at your Thanksgiving feast.</a:t>
            </a: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93CD1793-844C-5727-4282-2E978DB9A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71" y="23880"/>
            <a:ext cx="9146871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Exploring more …</a:t>
            </a: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059D606D-75AD-D5BF-D420-01C19B92E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15" y="1671922"/>
            <a:ext cx="8431306" cy="481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8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800" b="0" i="0" baseline="-2500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pt-BR" sz="28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pt-BR" sz="2800" baseline="-25000" dirty="0">
                <a:solidFill>
                  <a:srgbClr val="4D51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b="0" i="0" baseline="-2500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pt-BR" sz="2800" b="0" i="0" baseline="-2500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pt-BR" sz="28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	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be used to make your desserts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b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NaCl				Common seasoning used to flavor foods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NaCHO</a:t>
            </a:r>
            <a:r>
              <a:rPr lang="en-US" alt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			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to make breads and desserts</a:t>
            </a:r>
            <a:endParaRPr lang="en-US" altLang="en-US" sz="28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			Liquid needed to help digestion</a:t>
            </a:r>
          </a:p>
          <a:p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0" i="0" dirty="0">
                <a:solidFill>
                  <a:srgbClr val="4747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0" i="0" dirty="0">
                <a:solidFill>
                  <a:srgbClr val="47474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COOH		Acid found in salad dressings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D86913-86CE-D9E2-5D71-2731A963F76C}"/>
              </a:ext>
            </a:extLst>
          </p:cNvPr>
          <p:cNvSpPr txBox="1"/>
          <p:nvPr/>
        </p:nvSpPr>
        <p:spPr>
          <a:xfrm>
            <a:off x="2518377" y="2039425"/>
            <a:ext cx="2192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Sugar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E54A2C-E983-DAD2-D56B-9B27FC34D82D}"/>
              </a:ext>
            </a:extLst>
          </p:cNvPr>
          <p:cNvSpPr txBox="1"/>
          <p:nvPr/>
        </p:nvSpPr>
        <p:spPr>
          <a:xfrm>
            <a:off x="2562898" y="3045233"/>
            <a:ext cx="2192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FB2042-451E-3A2A-24E0-60F90B2ADEC4}"/>
              </a:ext>
            </a:extLst>
          </p:cNvPr>
          <p:cNvSpPr txBox="1"/>
          <p:nvPr/>
        </p:nvSpPr>
        <p:spPr>
          <a:xfrm>
            <a:off x="2607419" y="4216288"/>
            <a:ext cx="2192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Baking soda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1CF446-1762-1E06-7321-124F4ACCBEAE}"/>
              </a:ext>
            </a:extLst>
          </p:cNvPr>
          <p:cNvSpPr txBox="1"/>
          <p:nvPr/>
        </p:nvSpPr>
        <p:spPr>
          <a:xfrm>
            <a:off x="2518377" y="5352456"/>
            <a:ext cx="2192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BE3F0A-24F7-17B0-41B1-ABF30E91C5AC}"/>
              </a:ext>
            </a:extLst>
          </p:cNvPr>
          <p:cNvSpPr txBox="1"/>
          <p:nvPr/>
        </p:nvSpPr>
        <p:spPr>
          <a:xfrm>
            <a:off x="2518377" y="6261901"/>
            <a:ext cx="2192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Vinegar</a:t>
            </a:r>
          </a:p>
        </p:txBody>
      </p:sp>
    </p:spTree>
    <p:extLst>
      <p:ext uri="{BB962C8B-B14F-4D97-AF65-F5344CB8AC3E}">
        <p14:creationId xmlns:p14="http://schemas.microsoft.com/office/powerpoint/2010/main" val="58158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1707</TotalTime>
  <Words>401</Words>
  <Application>Microsoft Office PowerPoint</Application>
  <PresentationFormat>On-screen Show 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172</cp:revision>
  <cp:lastPrinted>2022-11-16T21:01:36Z</cp:lastPrinted>
  <dcterms:created xsi:type="dcterms:W3CDTF">2021-01-11T03:34:29Z</dcterms:created>
  <dcterms:modified xsi:type="dcterms:W3CDTF">2024-11-22T04:42:44Z</dcterms:modified>
</cp:coreProperties>
</file>