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13" r:id="rId2"/>
    <p:sldId id="514" r:id="rId3"/>
    <p:sldId id="51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66"/>
    <a:srgbClr val="66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25" y="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B80C156-2DF2-4310-8728-C602D4E08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C9A74F-AC52-4A0E-B770-E15B491B630D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FEA200C-8206-4304-A1CE-83D970E732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C5C650D-9B81-47F7-AD39-12F9C3663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68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6C5C29F-0F89-4148-9AE1-7281EAFF94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41FB3F-B604-401E-8DE6-B41E5C0C6C5D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289E0F-58E3-40BC-B42F-E89977648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40E2951-C5BE-45E7-98CE-B9E9766C2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153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342E5-2FEA-AB1E-3B10-8DE47016A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B4DA684-A62F-64C1-0EDD-2CED62A66A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41FB3F-B604-401E-8DE6-B41E5C0C6C5D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D1C5595-AB26-E7C0-6EFD-F77040EFB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52B3230-7200-BA23-C9E7-676DF1607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70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7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8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8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9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ChemMatters%20Flavor%20chemistry%20-%20The%20science%20behind%20the%20taste%20.mp4" TargetMode="External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deo.link/w/fh4Dd" TargetMode="External"/><Relationship Id="rId5" Type="http://schemas.openxmlformats.org/officeDocument/2006/relationships/image" Target="../media/image1.jpe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.link/w/Bi4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1">
            <a:extLst>
              <a:ext uri="{FF2B5EF4-FFF2-40B4-BE49-F238E27FC236}">
                <a16:creationId xmlns:a16="http://schemas.microsoft.com/office/drawing/2014/main" id="{CF7D382B-86E4-4617-A5ED-E97CA9C90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00" y="1736489"/>
            <a:ext cx="8431306" cy="49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2118" dirty="0">
                <a:latin typeface="Times New Roman" panose="02020603050405020304" pitchFamily="18" charset="0"/>
              </a:rPr>
              <a:t>What factor besides taste plays a big role in flavor? 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A.  Temperature	     B. Smell	      C. Texture		</a:t>
            </a:r>
          </a:p>
          <a:p>
            <a:pPr eaLnBrk="1" hangingPunct="1">
              <a:buFontTx/>
              <a:buAutoNum type="arabicPeriod"/>
            </a:pPr>
            <a:endParaRPr lang="en-US" altLang="en-US" sz="2118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118" dirty="0">
                <a:latin typeface="Times New Roman" panose="02020603050405020304" pitchFamily="18" charset="0"/>
              </a:rPr>
              <a:t>What “taste” does umami represent?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A. Sweet &amp; salty	    B.  Bitter	     C. Savory (meats)</a:t>
            </a:r>
          </a:p>
          <a:p>
            <a:pPr eaLnBrk="1" hangingPunct="1">
              <a:buFontTx/>
              <a:buAutoNum type="arabicPeriod"/>
            </a:pPr>
            <a:endParaRPr lang="en-US" altLang="en-US" sz="2118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118" dirty="0">
                <a:latin typeface="Times New Roman" panose="02020603050405020304" pitchFamily="18" charset="0"/>
              </a:rPr>
              <a:t>How many different flavor compounds are found in chocolate?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A. 300		B. 800	 	C. Over 1,000</a:t>
            </a:r>
          </a:p>
          <a:p>
            <a:pPr eaLnBrk="1" hangingPunct="1">
              <a:buFontTx/>
              <a:buAutoNum type="arabicPeriod"/>
            </a:pPr>
            <a:endParaRPr lang="en-US" altLang="en-US" sz="2118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118" dirty="0">
                <a:latin typeface="Times New Roman" panose="02020603050405020304" pitchFamily="18" charset="0"/>
              </a:rPr>
              <a:t>How many compounds are needed to recreate an orange flavor, such as the one in Tang?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A.  6		  B. 116		  C.  200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AutoNum type="arabicPeriod"/>
            </a:pPr>
            <a:r>
              <a:rPr lang="en-US" altLang="en-US" sz="2118" dirty="0">
                <a:latin typeface="Times New Roman" panose="02020603050405020304" pitchFamily="18" charset="0"/>
              </a:rPr>
              <a:t>Which of these is the main component of vinegar?</a:t>
            </a:r>
            <a:br>
              <a:rPr lang="en-US" altLang="en-US" sz="2118" dirty="0">
                <a:latin typeface="Times New Roman" panose="02020603050405020304" pitchFamily="18" charset="0"/>
              </a:rPr>
            </a:br>
            <a:r>
              <a:rPr lang="en-US" altLang="en-US" sz="2118" dirty="0">
                <a:latin typeface="Times New Roman" panose="02020603050405020304" pitchFamily="18" charset="0"/>
              </a:rPr>
              <a:t>A.  Carbolic acid	      B. Acetic acids	   C.  Ethanol</a:t>
            </a:r>
          </a:p>
        </p:txBody>
      </p:sp>
      <p:sp>
        <p:nvSpPr>
          <p:cNvPr id="2" name="WordArt 2">
            <a:extLst>
              <a:ext uri="{FF2B5EF4-FFF2-40B4-BE49-F238E27FC236}">
                <a16:creationId xmlns:a16="http://schemas.microsoft.com/office/drawing/2014/main" id="{7C85FF17-282A-4A93-A5EC-3F98C5467B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2500" y="138926"/>
            <a:ext cx="5924722" cy="851723"/>
          </a:xfrm>
          <a:prstGeom prst="rect">
            <a:avLst/>
          </a:prstGeom>
          <a:noFill/>
          <a:ln w="9525"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494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Cooper Black"/>
              </a:rPr>
              <a:t>Chemistry of Flavor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843CD0-F819-456A-B5E7-4AF91B6D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00" y="1063663"/>
            <a:ext cx="8562415" cy="415536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square" lIns="88744" tIns="44373" rIns="88744" bIns="44373"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118" dirty="0">
                <a:solidFill>
                  <a:schemeClr val="bg1"/>
                </a:solidFill>
                <a:latin typeface="Times New Roman" panose="02020603050405020304" pitchFamily="18" charset="0"/>
              </a:rPr>
              <a:t>Watch the VIDEO</a:t>
            </a:r>
            <a:r>
              <a:rPr lang="en-US" altLang="en-US" sz="2118" dirty="0">
                <a:solidFill>
                  <a:schemeClr val="bg1"/>
                </a:solidFill>
                <a:latin typeface="Times New Roman" panose="02020603050405020304" pitchFamily="18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sz="2118" dirty="0">
                <a:solidFill>
                  <a:schemeClr val="bg1"/>
                </a:solidFill>
                <a:latin typeface="Times New Roman" panose="02020603050405020304" pitchFamily="18" charset="0"/>
              </a:rPr>
              <a:t>to help you answer these questions.</a:t>
            </a:r>
          </a:p>
        </p:txBody>
      </p:sp>
      <p:pic>
        <p:nvPicPr>
          <p:cNvPr id="7" name="Picture 5" descr="scistartlogo2">
            <a:hlinkClick r:id="rId4" action="ppaction://hlinksldjump"/>
            <a:extLst>
              <a:ext uri="{FF2B5EF4-FFF2-40B4-BE49-F238E27FC236}">
                <a16:creationId xmlns:a16="http://schemas.microsoft.com/office/drawing/2014/main" id="{5A27C33D-DA59-41CE-B713-8387DDBF9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66474" y="283255"/>
            <a:ext cx="2311213" cy="43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A picture containing drawing&#10;&#10;Description automatically generated">
            <a:hlinkClick r:id="rId6"/>
            <a:extLst>
              <a:ext uri="{FF2B5EF4-FFF2-40B4-BE49-F238E27FC236}">
                <a16:creationId xmlns:a16="http://schemas.microsoft.com/office/drawing/2014/main" id="{B3B7F46C-621D-42A9-9BB7-3B2D3F24701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98" y="1581914"/>
            <a:ext cx="1195389" cy="838556"/>
          </a:xfrm>
          <a:prstGeom prst="rect">
            <a:avLst/>
          </a:prstGeom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C4FC7012-3882-4E93-AB0C-F34862EA7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5557">
            <a:off x="6962141" y="5276086"/>
            <a:ext cx="1680882" cy="11205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38A4E1-6993-4641-EBFB-C23CFB5917B2}"/>
              </a:ext>
            </a:extLst>
          </p:cNvPr>
          <p:cNvSpPr txBox="1"/>
          <p:nvPr/>
        </p:nvSpPr>
        <p:spPr>
          <a:xfrm>
            <a:off x="5763802" y="6595944"/>
            <a:ext cx="338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/>
              <a:t>T. Tomm 2017   https://sciencespot.net/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7B25F9F1-E9CF-1910-6C5B-E7F17492B6A1}"/>
              </a:ext>
            </a:extLst>
          </p:cNvPr>
          <p:cNvSpPr/>
          <p:nvPr/>
        </p:nvSpPr>
        <p:spPr>
          <a:xfrm flipV="1">
            <a:off x="6557314" y="1480704"/>
            <a:ext cx="1064766" cy="828026"/>
          </a:xfrm>
          <a:prstGeom prst="ben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1">
            <a:extLst>
              <a:ext uri="{FF2B5EF4-FFF2-40B4-BE49-F238E27FC236}">
                <a16:creationId xmlns:a16="http://schemas.microsoft.com/office/drawing/2014/main" id="{53E1846E-2F81-4036-BF4A-83CC01E41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388" y="1062318"/>
            <a:ext cx="8431306" cy="547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2330" dirty="0">
                <a:latin typeface="Times New Roman" panose="02020603050405020304" pitchFamily="18" charset="0"/>
              </a:rPr>
              <a:t>What factor besides taste plays a big role in flavor? 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A.  Temperature	     B. Smell	      C. Texture		</a:t>
            </a:r>
          </a:p>
          <a:p>
            <a:pPr eaLnBrk="1" hangingPunct="1">
              <a:buFontTx/>
              <a:buAutoNum type="arabicPeriod"/>
            </a:pPr>
            <a:endParaRPr lang="en-US" altLang="en-US" sz="233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330" dirty="0">
                <a:latin typeface="Times New Roman" panose="02020603050405020304" pitchFamily="18" charset="0"/>
              </a:rPr>
              <a:t>What “taste” does umami represent?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A. Sweet &amp; salty	    B.  Bitter	     C. Savory (meats)</a:t>
            </a:r>
          </a:p>
          <a:p>
            <a:pPr eaLnBrk="1" hangingPunct="1">
              <a:buFontTx/>
              <a:buAutoNum type="arabicPeriod"/>
            </a:pPr>
            <a:endParaRPr lang="en-US" altLang="en-US" sz="233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330" dirty="0">
                <a:latin typeface="Times New Roman" panose="02020603050405020304" pitchFamily="18" charset="0"/>
              </a:rPr>
              <a:t>How many different flavor compounds are found in chocolate?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A. 300		B. 800		C. Over 1,000</a:t>
            </a:r>
          </a:p>
          <a:p>
            <a:pPr eaLnBrk="1" hangingPunct="1">
              <a:buFontTx/>
              <a:buAutoNum type="arabicPeriod"/>
            </a:pPr>
            <a:endParaRPr lang="en-US" altLang="en-US" sz="233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en-US" sz="2330" dirty="0">
                <a:latin typeface="Times New Roman" panose="02020603050405020304" pitchFamily="18" charset="0"/>
              </a:rPr>
              <a:t>How many compounds are needed to recreate an orange flavor, such as the one in Tang?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A.  6		B. 116		C.  200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AutoNum type="arabicPeriod"/>
            </a:pPr>
            <a:r>
              <a:rPr lang="en-US" altLang="en-US" sz="2330" dirty="0">
                <a:latin typeface="Times New Roman" panose="02020603050405020304" pitchFamily="18" charset="0"/>
              </a:rPr>
              <a:t>Which of these is the main component of vinegar?</a:t>
            </a:r>
            <a:br>
              <a:rPr lang="en-US" altLang="en-US" sz="2330" dirty="0">
                <a:latin typeface="Times New Roman" panose="02020603050405020304" pitchFamily="18" charset="0"/>
              </a:rPr>
            </a:br>
            <a:r>
              <a:rPr lang="en-US" altLang="en-US" sz="2330" dirty="0">
                <a:latin typeface="Times New Roman" panose="02020603050405020304" pitchFamily="18" charset="0"/>
              </a:rPr>
              <a:t>A.  Carbolic acid	      B. Acetic acid	   C.  Ethanol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A1657263-0F4B-4FAE-BF30-CA72E9A62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524"/>
            <a:ext cx="9143999" cy="5702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106" b="1" dirty="0">
                <a:solidFill>
                  <a:schemeClr val="bg1"/>
                </a:solidFill>
                <a:latin typeface="Times New Roman" panose="02020603050405020304" pitchFamily="18" charset="0"/>
              </a:rPr>
              <a:t>Chemistry of Flavor - The answers are …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CE943F2-A9DD-4ED3-850F-4E40023CD939}"/>
              </a:ext>
            </a:extLst>
          </p:cNvPr>
          <p:cNvSpPr/>
          <p:nvPr/>
        </p:nvSpPr>
        <p:spPr>
          <a:xfrm>
            <a:off x="2953668" y="1432112"/>
            <a:ext cx="1257300" cy="48409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CA966F9D-7463-42DC-B9CC-08DE5EE42907}"/>
              </a:ext>
            </a:extLst>
          </p:cNvPr>
          <p:cNvSpPr/>
          <p:nvPr/>
        </p:nvSpPr>
        <p:spPr>
          <a:xfrm>
            <a:off x="5137365" y="2462021"/>
            <a:ext cx="2456597" cy="48409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BB911867-9D33-4DAD-9AAF-D0975EEAEAB4}"/>
              </a:ext>
            </a:extLst>
          </p:cNvPr>
          <p:cNvSpPr/>
          <p:nvPr/>
        </p:nvSpPr>
        <p:spPr>
          <a:xfrm>
            <a:off x="457400" y="3549524"/>
            <a:ext cx="1257300" cy="48409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4C71512E-5A90-48DC-9868-7D6D442857A9}"/>
              </a:ext>
            </a:extLst>
          </p:cNvPr>
          <p:cNvSpPr/>
          <p:nvPr/>
        </p:nvSpPr>
        <p:spPr>
          <a:xfrm>
            <a:off x="584245" y="4975412"/>
            <a:ext cx="827696" cy="48409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8C68A7DA-AEBF-408F-9FF3-7C24D8481B98}"/>
              </a:ext>
            </a:extLst>
          </p:cNvPr>
          <p:cNvSpPr/>
          <p:nvPr/>
        </p:nvSpPr>
        <p:spPr>
          <a:xfrm>
            <a:off x="3428190" y="6044480"/>
            <a:ext cx="1881585" cy="484094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94565-C8E7-D787-F8E4-431B97D9C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>
            <a:extLst>
              <a:ext uri="{FF2B5EF4-FFF2-40B4-BE49-F238E27FC236}">
                <a16:creationId xmlns:a16="http://schemas.microsoft.com/office/drawing/2014/main" id="{E3035CCC-0109-A22C-8247-76D87329C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524"/>
            <a:ext cx="9143999" cy="5702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106" b="1" dirty="0">
                <a:latin typeface="Times New Roman" panose="02020603050405020304" pitchFamily="18" charset="0"/>
              </a:rPr>
              <a:t>Exploring more …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D93A9933-1693-FFF0-01C5-E758471DB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14" y="1151717"/>
            <a:ext cx="4080178" cy="10482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106" b="1" dirty="0">
                <a:latin typeface="Times New Roman" panose="02020603050405020304" pitchFamily="18" charset="0"/>
              </a:rPr>
              <a:t>Does eating turkey make you sleepy?</a:t>
            </a:r>
            <a:endParaRPr lang="en-US" altLang="en-US" sz="2330" dirty="0">
              <a:latin typeface="Times New Roman" panose="02020603050405020304" pitchFamily="18" charset="0"/>
            </a:endParaRPr>
          </a:p>
        </p:txBody>
      </p:sp>
      <p:pic>
        <p:nvPicPr>
          <p:cNvPr id="3" name="Picture 1">
            <a:hlinkClick r:id="rId3"/>
            <a:extLst>
              <a:ext uri="{FF2B5EF4-FFF2-40B4-BE49-F238E27FC236}">
                <a16:creationId xmlns:a16="http://schemas.microsoft.com/office/drawing/2014/main" id="{84ABAF4F-558F-B95D-53A5-BD315FB6E8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288" y="692844"/>
            <a:ext cx="3037580" cy="3759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1">
            <a:extLst>
              <a:ext uri="{FF2B5EF4-FFF2-40B4-BE49-F238E27FC236}">
                <a16:creationId xmlns:a16="http://schemas.microsoft.com/office/drawing/2014/main" id="{EE701EBB-6D06-2231-7980-118F3B63A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32" y="2659983"/>
            <a:ext cx="3173485" cy="10482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106" b="1" dirty="0">
                <a:latin typeface="Times New Roman" panose="02020603050405020304" pitchFamily="18" charset="0"/>
              </a:rPr>
              <a:t>Click the turkey to find out!</a:t>
            </a:r>
            <a:endParaRPr lang="en-US" altLang="en-US" sz="2330" dirty="0">
              <a:latin typeface="Times New Roman" panose="02020603050405020304" pitchFamily="18" charset="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930580E-C3D5-F8C9-CF2F-7B432C636EE5}"/>
              </a:ext>
            </a:extLst>
          </p:cNvPr>
          <p:cNvSpPr/>
          <p:nvPr/>
        </p:nvSpPr>
        <p:spPr>
          <a:xfrm>
            <a:off x="3955551" y="2871627"/>
            <a:ext cx="1530849" cy="89385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4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2146</TotalTime>
  <Words>332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188</cp:revision>
  <dcterms:created xsi:type="dcterms:W3CDTF">2021-01-11T03:34:29Z</dcterms:created>
  <dcterms:modified xsi:type="dcterms:W3CDTF">2024-11-22T04:40:36Z</dcterms:modified>
</cp:coreProperties>
</file>