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658" r:id="rId2"/>
    <p:sldId id="676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6600"/>
    <a:srgbClr val="993300"/>
    <a:srgbClr val="0000FF"/>
    <a:srgbClr val="FF5050"/>
    <a:srgbClr val="00FF00"/>
    <a:srgbClr val="FFFF00"/>
    <a:srgbClr val="6633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70" y="53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73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81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hyperlink" Target="https://www.youtube.com/watch?v=8YHsxXEVB1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8035" y="321604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masis MT Pro Black" panose="02040A04050005020304" pitchFamily="18" charset="0"/>
              </a:rPr>
              <a:t>Fossil Fuel Basics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2022   https://sciencespot.net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235789" y="1195475"/>
            <a:ext cx="8024977" cy="523220"/>
          </a:xfrm>
          <a:prstGeom prst="rect">
            <a:avLst/>
          </a:prstGeom>
          <a:solidFill>
            <a:srgbClr val="CC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Watch the video to answer the questions.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3A8A05-0E33-4AC5-AA38-FBB67B09982F}"/>
              </a:ext>
            </a:extLst>
          </p:cNvPr>
          <p:cNvSpPr txBox="1"/>
          <p:nvPr/>
        </p:nvSpPr>
        <p:spPr>
          <a:xfrm>
            <a:off x="5029200" y="7347856"/>
            <a:ext cx="52161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https://www.youtube.com/watch?v=8YHsxXEVB1M</a:t>
            </a:r>
            <a:endParaRPr lang="en-US" dirty="0"/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67BFE5-3FFD-4D3B-A8D2-35DC614F6476}"/>
              </a:ext>
            </a:extLst>
          </p:cNvPr>
          <p:cNvSpPr txBox="1"/>
          <p:nvPr/>
        </p:nvSpPr>
        <p:spPr>
          <a:xfrm>
            <a:off x="240871" y="1903864"/>
            <a:ext cx="9878251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 Narrow" panose="020B0606020202030204" pitchFamily="34" charset="0"/>
              </a:rPr>
              <a:t>1. How do fossil fuels form?</a:t>
            </a:r>
            <a:br>
              <a:rPr lang="en-US" sz="2400" b="1" dirty="0">
                <a:latin typeface="Arial Narrow" panose="020B0606020202030204" pitchFamily="34" charset="0"/>
              </a:rPr>
            </a:br>
            <a:r>
              <a:rPr lang="en-US" sz="2400" b="1" dirty="0">
                <a:latin typeface="Arial Narrow" panose="020B0606020202030204" pitchFamily="34" charset="0"/>
              </a:rPr>
              <a:t>A.  Replacement            B.  Compression           C.  Molds &amp; Casts</a:t>
            </a:r>
          </a:p>
          <a:p>
            <a:endParaRPr lang="en-US" sz="2400" b="1" dirty="0">
              <a:latin typeface="Arial Narrow" panose="020B0606020202030204" pitchFamily="34" charset="0"/>
            </a:endParaRPr>
          </a:p>
          <a:p>
            <a:r>
              <a:rPr lang="en-US" sz="2400" b="1" dirty="0">
                <a:latin typeface="Arial Narrow" panose="020B0606020202030204" pitchFamily="34" charset="0"/>
              </a:rPr>
              <a:t>2. What of these is not a fossil fuel?</a:t>
            </a:r>
            <a:br>
              <a:rPr lang="en-US" sz="2400" b="1" dirty="0">
                <a:latin typeface="Arial Narrow" panose="020B0606020202030204" pitchFamily="34" charset="0"/>
              </a:rPr>
            </a:br>
            <a:r>
              <a:rPr lang="en-US" sz="2400" b="1" dirty="0">
                <a:latin typeface="Arial Narrow" panose="020B0606020202030204" pitchFamily="34" charset="0"/>
              </a:rPr>
              <a:t>A.  Gas		   B.  Oil	   	   C.  Wood		     D.  Coal</a:t>
            </a:r>
          </a:p>
          <a:p>
            <a:endParaRPr lang="en-US" sz="2400" b="1" dirty="0">
              <a:latin typeface="Arial Narrow" panose="020B0606020202030204" pitchFamily="34" charset="0"/>
            </a:endParaRPr>
          </a:p>
          <a:p>
            <a:r>
              <a:rPr lang="en-US" sz="2400" b="1" dirty="0">
                <a:latin typeface="Arial Narrow" panose="020B0606020202030204" pitchFamily="34" charset="0"/>
              </a:rPr>
              <a:t>3. Which term refers to the initial stages of fossil fuels?</a:t>
            </a:r>
            <a:br>
              <a:rPr lang="en-US" sz="2400" b="1" dirty="0">
                <a:latin typeface="Arial Narrow" panose="020B0606020202030204" pitchFamily="34" charset="0"/>
              </a:rPr>
            </a:br>
            <a:r>
              <a:rPr lang="en-US" sz="2400" b="1" dirty="0">
                <a:latin typeface="Arial Narrow" panose="020B0606020202030204" pitchFamily="34" charset="0"/>
              </a:rPr>
              <a:t>A.  Keratin			B. Kerogen			C. </a:t>
            </a:r>
            <a:r>
              <a:rPr lang="en-US" sz="2400" b="1" dirty="0" err="1">
                <a:latin typeface="Arial Narrow" panose="020B0606020202030204" pitchFamily="34" charset="0"/>
              </a:rPr>
              <a:t>Kerosoil</a:t>
            </a:r>
            <a:endParaRPr lang="en-US" sz="2400" b="1" dirty="0">
              <a:latin typeface="Arial Narrow" panose="020B0606020202030204" pitchFamily="34" charset="0"/>
            </a:endParaRPr>
          </a:p>
          <a:p>
            <a:endParaRPr lang="en-US" sz="2400" b="1" dirty="0">
              <a:latin typeface="Arial Narrow" panose="020B0606020202030204" pitchFamily="34" charset="0"/>
            </a:endParaRPr>
          </a:p>
          <a:p>
            <a:r>
              <a:rPr lang="en-US" sz="2400" b="1" dirty="0">
                <a:latin typeface="Arial Narrow" panose="020B0606020202030204" pitchFamily="34" charset="0"/>
              </a:rPr>
              <a:t>4. At the least, the process takes:</a:t>
            </a:r>
            <a:br>
              <a:rPr lang="en-US" sz="2400" b="1" dirty="0">
                <a:latin typeface="Arial Narrow" panose="020B0606020202030204" pitchFamily="34" charset="0"/>
              </a:rPr>
            </a:br>
            <a:r>
              <a:rPr lang="en-US" sz="2400" b="1" dirty="0">
                <a:latin typeface="Arial Narrow" panose="020B0606020202030204" pitchFamily="34" charset="0"/>
              </a:rPr>
              <a:t>A.  A thousand years	         B. A million years	          C. A billions years </a:t>
            </a:r>
          </a:p>
          <a:p>
            <a:endParaRPr lang="en-US" sz="2400" b="1" dirty="0">
              <a:latin typeface="Arial Narrow" panose="020B0606020202030204" pitchFamily="34" charset="0"/>
            </a:endParaRPr>
          </a:p>
          <a:p>
            <a:r>
              <a:rPr lang="en-US" sz="2400" b="1" dirty="0">
                <a:latin typeface="Arial Narrow" panose="020B0606020202030204" pitchFamily="34" charset="0"/>
              </a:rPr>
              <a:t>5.Are they considered renewable or nonrenewable?  Why?</a:t>
            </a:r>
          </a:p>
        </p:txBody>
      </p:sp>
      <p:pic>
        <p:nvPicPr>
          <p:cNvPr id="3" name="Picture 2" descr="A picture containing text, clipart&#10;&#10;Description automatically generated">
            <a:hlinkClick r:id="rId4"/>
            <a:extLst>
              <a:ext uri="{FF2B5EF4-FFF2-40B4-BE49-F238E27FC236}">
                <a16:creationId xmlns:a16="http://schemas.microsoft.com/office/drawing/2014/main" id="{D3EE321F-6A46-4FB7-AF56-53A4295D4E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3117" y="1184501"/>
            <a:ext cx="1628186" cy="1194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349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2315" y="311608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9252ECA3-CC39-47A8-AE05-85C785F7FC3E}"/>
              </a:ext>
            </a:extLst>
          </p:cNvPr>
          <p:cNvSpPr txBox="1"/>
          <p:nvPr/>
        </p:nvSpPr>
        <p:spPr>
          <a:xfrm>
            <a:off x="240871" y="1903864"/>
            <a:ext cx="9878251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 Narrow" panose="020B0606020202030204" pitchFamily="34" charset="0"/>
              </a:rPr>
              <a:t>1. How do fossil fuels form?</a:t>
            </a:r>
            <a:br>
              <a:rPr lang="en-US" sz="2400" b="1" dirty="0">
                <a:latin typeface="Arial Narrow" panose="020B0606020202030204" pitchFamily="34" charset="0"/>
              </a:rPr>
            </a:br>
            <a:r>
              <a:rPr lang="en-US" sz="2400" b="1" dirty="0">
                <a:latin typeface="Arial Narrow" panose="020B0606020202030204" pitchFamily="34" charset="0"/>
              </a:rPr>
              <a:t>A.  Replacement            B.  Compression           C.  Molds &amp; Casts</a:t>
            </a:r>
          </a:p>
          <a:p>
            <a:endParaRPr lang="en-US" sz="2400" b="1" dirty="0">
              <a:latin typeface="Arial Narrow" panose="020B0606020202030204" pitchFamily="34" charset="0"/>
            </a:endParaRPr>
          </a:p>
          <a:p>
            <a:r>
              <a:rPr lang="en-US" sz="2400" b="1" dirty="0">
                <a:latin typeface="Arial Narrow" panose="020B0606020202030204" pitchFamily="34" charset="0"/>
              </a:rPr>
              <a:t>2. What of these is not a fossil fuel?</a:t>
            </a:r>
            <a:br>
              <a:rPr lang="en-US" sz="2400" b="1" dirty="0">
                <a:latin typeface="Arial Narrow" panose="020B0606020202030204" pitchFamily="34" charset="0"/>
              </a:rPr>
            </a:br>
            <a:r>
              <a:rPr lang="en-US" sz="2400" b="1" dirty="0">
                <a:latin typeface="Arial Narrow" panose="020B0606020202030204" pitchFamily="34" charset="0"/>
              </a:rPr>
              <a:t>A.  Gas		   B.  Oil	   	   C.  Wood		     D.  Coal</a:t>
            </a:r>
          </a:p>
          <a:p>
            <a:endParaRPr lang="en-US" sz="2400" b="1" dirty="0">
              <a:latin typeface="Arial Narrow" panose="020B0606020202030204" pitchFamily="34" charset="0"/>
            </a:endParaRPr>
          </a:p>
          <a:p>
            <a:r>
              <a:rPr lang="en-US" sz="2400" b="1" dirty="0">
                <a:latin typeface="Arial Narrow" panose="020B0606020202030204" pitchFamily="34" charset="0"/>
              </a:rPr>
              <a:t>3. Which term refers to the initial stages of fossil fuels?</a:t>
            </a:r>
            <a:br>
              <a:rPr lang="en-US" sz="2400" b="1" dirty="0">
                <a:latin typeface="Arial Narrow" panose="020B0606020202030204" pitchFamily="34" charset="0"/>
              </a:rPr>
            </a:br>
            <a:r>
              <a:rPr lang="en-US" sz="2400" b="1" dirty="0">
                <a:latin typeface="Arial Narrow" panose="020B0606020202030204" pitchFamily="34" charset="0"/>
              </a:rPr>
              <a:t>A.  Keratin			B. Kerogen			C. </a:t>
            </a:r>
            <a:r>
              <a:rPr lang="en-US" sz="2400" b="1" dirty="0" err="1">
                <a:latin typeface="Arial Narrow" panose="020B0606020202030204" pitchFamily="34" charset="0"/>
              </a:rPr>
              <a:t>Kerosoil</a:t>
            </a:r>
            <a:endParaRPr lang="en-US" sz="2400" b="1" dirty="0">
              <a:latin typeface="Arial Narrow" panose="020B0606020202030204" pitchFamily="34" charset="0"/>
            </a:endParaRPr>
          </a:p>
          <a:p>
            <a:endParaRPr lang="en-US" sz="2400" b="1" dirty="0">
              <a:latin typeface="Arial Narrow" panose="020B0606020202030204" pitchFamily="34" charset="0"/>
            </a:endParaRPr>
          </a:p>
          <a:p>
            <a:r>
              <a:rPr lang="en-US" sz="2400" b="1" dirty="0">
                <a:latin typeface="Arial Narrow" panose="020B0606020202030204" pitchFamily="34" charset="0"/>
              </a:rPr>
              <a:t>4. At the least, the process takes:</a:t>
            </a:r>
            <a:br>
              <a:rPr lang="en-US" sz="2400" b="1" dirty="0">
                <a:latin typeface="Arial Narrow" panose="020B0606020202030204" pitchFamily="34" charset="0"/>
              </a:rPr>
            </a:br>
            <a:r>
              <a:rPr lang="en-US" sz="2400" b="1" dirty="0">
                <a:latin typeface="Arial Narrow" panose="020B0606020202030204" pitchFamily="34" charset="0"/>
              </a:rPr>
              <a:t>A.  A thousand years	         B. A million years	              C. A billions years </a:t>
            </a:r>
          </a:p>
          <a:p>
            <a:endParaRPr lang="en-US" sz="2400" b="1" dirty="0">
              <a:latin typeface="Arial Narrow" panose="020B0606020202030204" pitchFamily="34" charset="0"/>
            </a:endParaRPr>
          </a:p>
          <a:p>
            <a:r>
              <a:rPr lang="en-US" sz="2400" b="1" dirty="0">
                <a:latin typeface="Arial Narrow" panose="020B0606020202030204" pitchFamily="34" charset="0"/>
              </a:rPr>
              <a:t>5. Are they considered renewable or nonrenewable?  Why?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2022   https://sciencespot.net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0" y="1147819"/>
            <a:ext cx="9920377" cy="523220"/>
          </a:xfrm>
          <a:prstGeom prst="rect">
            <a:avLst/>
          </a:prstGeom>
          <a:solidFill>
            <a:srgbClr val="CC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The answers are …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A37F04-09BE-4904-8C38-42DD424F9B42}"/>
              </a:ext>
            </a:extLst>
          </p:cNvPr>
          <p:cNvSpPr/>
          <p:nvPr/>
        </p:nvSpPr>
        <p:spPr>
          <a:xfrm>
            <a:off x="3024997" y="2231366"/>
            <a:ext cx="2168105" cy="454325"/>
          </a:xfrm>
          <a:prstGeom prst="rect">
            <a:avLst/>
          </a:prstGeom>
          <a:noFill/>
          <a:ln w="28575"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A5DD0FC-29B1-47CF-9887-F47118368DA2}"/>
              </a:ext>
            </a:extLst>
          </p:cNvPr>
          <p:cNvSpPr/>
          <p:nvPr/>
        </p:nvSpPr>
        <p:spPr>
          <a:xfrm>
            <a:off x="3533955" y="3367792"/>
            <a:ext cx="1659147" cy="454325"/>
          </a:xfrm>
          <a:prstGeom prst="rect">
            <a:avLst/>
          </a:prstGeom>
          <a:noFill/>
          <a:ln w="28575"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FA95FD-8A0D-4595-8AE0-6C1EBBCEDBE8}"/>
              </a:ext>
            </a:extLst>
          </p:cNvPr>
          <p:cNvSpPr/>
          <p:nvPr/>
        </p:nvSpPr>
        <p:spPr>
          <a:xfrm>
            <a:off x="2418504" y="4498557"/>
            <a:ext cx="1750930" cy="454325"/>
          </a:xfrm>
          <a:prstGeom prst="rect">
            <a:avLst/>
          </a:prstGeom>
          <a:noFill/>
          <a:ln w="28575"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BA5C680-10F9-49B0-95F3-C0AF7C50DD78}"/>
              </a:ext>
            </a:extLst>
          </p:cNvPr>
          <p:cNvSpPr/>
          <p:nvPr/>
        </p:nvSpPr>
        <p:spPr>
          <a:xfrm>
            <a:off x="3448153" y="5556643"/>
            <a:ext cx="2561584" cy="454325"/>
          </a:xfrm>
          <a:prstGeom prst="rect">
            <a:avLst/>
          </a:prstGeom>
          <a:noFill/>
          <a:ln w="28575"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0F0A502-9620-415A-BE98-285F2687A29F}"/>
              </a:ext>
            </a:extLst>
          </p:cNvPr>
          <p:cNvSpPr txBox="1"/>
          <p:nvPr/>
        </p:nvSpPr>
        <p:spPr>
          <a:xfrm>
            <a:off x="0" y="101378"/>
            <a:ext cx="715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masis MT Pro Black" panose="02040A04050005020304" pitchFamily="18" charset="0"/>
              </a:rPr>
              <a:t>Fossil Fuel Basics</a:t>
            </a:r>
          </a:p>
        </p:txBody>
      </p:sp>
      <p:sp>
        <p:nvSpPr>
          <p:cNvPr id="23" name="Text Box 7">
            <a:extLst>
              <a:ext uri="{FF2B5EF4-FFF2-40B4-BE49-F238E27FC236}">
                <a16:creationId xmlns:a16="http://schemas.microsoft.com/office/drawing/2014/main" id="{88100974-AC33-4AD5-9C8B-D5B781F7D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088" y="6737948"/>
            <a:ext cx="8649669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</a:rPr>
              <a:t>Nonrenewable </a:t>
            </a:r>
            <a:r>
              <a:rPr lang="en-US" sz="2400" b="1" dirty="0">
                <a:latin typeface="Times New Roman" pitchFamily="18" charset="0"/>
                <a:sym typeface="Wingdings" panose="05000000000000000000" pitchFamily="2" charset="2"/>
              </a:rPr>
              <a:t> Not able to be replenished in a lifetime </a:t>
            </a:r>
            <a:endParaRPr lang="en-US" sz="24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58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  <p:bldP spid="15" grpId="0" animBg="1"/>
      <p:bldP spid="18" grpId="0" animBg="1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4210</TotalTime>
  <Words>309</Words>
  <Application>Microsoft Office PowerPoint</Application>
  <PresentationFormat>Custom</PresentationFormat>
  <Paragraphs>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Amasis MT Pro Black</vt:lpstr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279</cp:revision>
  <dcterms:created xsi:type="dcterms:W3CDTF">2021-01-11T03:34:29Z</dcterms:created>
  <dcterms:modified xsi:type="dcterms:W3CDTF">2022-05-26T14:17:21Z</dcterms:modified>
</cp:coreProperties>
</file>