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660" r:id="rId2"/>
    <p:sldId id="671" r:id="rId3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6600"/>
    <a:srgbClr val="0000FF"/>
    <a:srgbClr val="FF5050"/>
    <a:srgbClr val="00FF00"/>
    <a:srgbClr val="FFFF00"/>
    <a:srgbClr val="663300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70" y="53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81E7-6063-4FA3-9131-2D2906B0A2B9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29B69B-86D2-41E9-8612-CAA6CD4A16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B72EC-D967-472A-A083-C437A7D0276C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554C0-5506-4C7C-8A86-B0F2550971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8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89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50816E-C2DC-4DB5-8927-6BE4C3F2A48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0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2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05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7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04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62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5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2CE-D30A-4512-B1EA-4084D017473B}" type="datetimeFigureOut">
              <a:rPr lang="en-US" smtClean="0"/>
              <a:pPr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3C048-C2F2-42D3-A5F1-D23E03D2E3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3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748" y="183936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29" y="1084135"/>
            <a:ext cx="10069429" cy="4997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Unscramble the letters to identify each term.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 5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E910BCA4-FC2E-473E-A85E-D9FAC9507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39174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R</a:t>
            </a:r>
            <a:r>
              <a:rPr lang="en-US" sz="2800" b="1" dirty="0" err="1">
                <a:latin typeface="Times New Roman" pitchFamily="18" charset="0"/>
              </a:rPr>
              <a:t>TIVELAE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6DC1E8B6-4515-476F-B588-A00E88068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780" y="1839174"/>
            <a:ext cx="67346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1. Used to describe the age of rock layers compared to others above or below them.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1A77F91D-6607-4F88-91BB-80A855BE6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30469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P</a:t>
            </a:r>
            <a:r>
              <a:rPr lang="en-US" sz="2800" b="1" dirty="0" err="1">
                <a:latin typeface="Times New Roman" pitchFamily="18" charset="0"/>
              </a:rPr>
              <a:t>TREUMLOE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A191059E-8B9E-4DD1-A481-3FF5E2A7D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780" y="2838136"/>
            <a:ext cx="66370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2. Substance found in tar pits that preserves remains of plants and animals</a:t>
            </a:r>
          </a:p>
        </p:txBody>
      </p:sp>
      <p:sp>
        <p:nvSpPr>
          <p:cNvPr id="13" name="Text Box 16">
            <a:extLst>
              <a:ext uri="{FF2B5EF4-FFF2-40B4-BE49-F238E27FC236}">
                <a16:creationId xmlns:a16="http://schemas.microsoft.com/office/drawing/2014/main" id="{CE8CCBEF-035E-48EA-9803-7E5712A17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05754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P</a:t>
            </a:r>
            <a:r>
              <a:rPr lang="en-US" sz="2800" b="1" dirty="0" err="1">
                <a:latin typeface="Times New Roman" pitchFamily="18" charset="0"/>
              </a:rPr>
              <a:t>OZHAOINERC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4" name="Text Box 17">
            <a:extLst>
              <a:ext uri="{FF2B5EF4-FFF2-40B4-BE49-F238E27FC236}">
                <a16:creationId xmlns:a16="http://schemas.microsoft.com/office/drawing/2014/main" id="{18C4EF1E-E89A-44F5-8273-58B541C70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780" y="3934478"/>
            <a:ext cx="66370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3. Eon whose name means “visible life”</a:t>
            </a:r>
          </a:p>
        </p:txBody>
      </p:sp>
      <p:sp>
        <p:nvSpPr>
          <p:cNvPr id="15" name="Text Box 19">
            <a:extLst>
              <a:ext uri="{FF2B5EF4-FFF2-40B4-BE49-F238E27FC236}">
                <a16:creationId xmlns:a16="http://schemas.microsoft.com/office/drawing/2014/main" id="{066C9D09-17C6-4479-8A04-09873E2E0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721166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T</a:t>
            </a:r>
            <a:r>
              <a:rPr lang="en-US" sz="2800" b="1" dirty="0">
                <a:latin typeface="Times New Roman" pitchFamily="18" charset="0"/>
              </a:rPr>
              <a:t>AREC</a:t>
            </a:r>
          </a:p>
        </p:txBody>
      </p:sp>
      <p:sp>
        <p:nvSpPr>
          <p:cNvPr id="18" name="Text Box 20">
            <a:extLst>
              <a:ext uri="{FF2B5EF4-FFF2-40B4-BE49-F238E27FC236}">
                <a16:creationId xmlns:a16="http://schemas.microsoft.com/office/drawing/2014/main" id="{4FD1D0F9-0521-4E8E-8427-DEAAF966A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779" y="4721166"/>
            <a:ext cx="67346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4. Type of fossil that provides evidence of an animal, but is not actual remains</a:t>
            </a:r>
          </a:p>
        </p:txBody>
      </p:sp>
      <p:sp>
        <p:nvSpPr>
          <p:cNvPr id="19" name="Text Box 27">
            <a:extLst>
              <a:ext uri="{FF2B5EF4-FFF2-40B4-BE49-F238E27FC236}">
                <a16:creationId xmlns:a16="http://schemas.microsoft.com/office/drawing/2014/main" id="{FA0515AA-08DF-45A8-BDEC-7866A5216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8" y="5876439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E</a:t>
            </a:r>
            <a:r>
              <a:rPr lang="en-US" sz="2800" b="1" dirty="0" err="1">
                <a:latin typeface="Times New Roman" pitchFamily="18" charset="0"/>
              </a:rPr>
              <a:t>SPCOH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0" name="Text Box 28">
            <a:extLst>
              <a:ext uri="{FF2B5EF4-FFF2-40B4-BE49-F238E27FC236}">
                <a16:creationId xmlns:a16="http://schemas.microsoft.com/office/drawing/2014/main" id="{C98E6CBD-F5E6-48D9-9956-8A278183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4087" y="5876439"/>
            <a:ext cx="62964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5. Geologic periods are divided into these</a:t>
            </a:r>
          </a:p>
        </p:txBody>
      </p:sp>
    </p:spTree>
    <p:extLst>
      <p:ext uri="{BB962C8B-B14F-4D97-AF65-F5344CB8AC3E}">
        <p14:creationId xmlns:p14="http://schemas.microsoft.com/office/powerpoint/2010/main" val="21141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scistartlogo2">
            <a:extLst>
              <a:ext uri="{FF2B5EF4-FFF2-40B4-BE49-F238E27FC236}">
                <a16:creationId xmlns:a16="http://schemas.microsoft.com/office/drawing/2014/main" id="{B776E9B4-1F95-46CA-9C12-4BBD4C75A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0708" y="340155"/>
            <a:ext cx="2309091" cy="434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0E7F2E6B-2DD6-45B7-9DB3-75708149FB5A}"/>
              </a:ext>
            </a:extLst>
          </p:cNvPr>
          <p:cNvSpPr txBox="1"/>
          <p:nvPr/>
        </p:nvSpPr>
        <p:spPr>
          <a:xfrm>
            <a:off x="-11029" y="7454327"/>
            <a:ext cx="4384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T. Tomm Updated 2022   https://sciencespot.net</a:t>
            </a:r>
          </a:p>
        </p:txBody>
      </p:sp>
      <p:sp>
        <p:nvSpPr>
          <p:cNvPr id="27" name="Rectangle 2">
            <a:extLst>
              <a:ext uri="{FF2B5EF4-FFF2-40B4-BE49-F238E27FC236}">
                <a16:creationId xmlns:a16="http://schemas.microsoft.com/office/drawing/2014/main" id="{CE71E91C-D348-40C8-9509-33BA5DEE62BB}"/>
              </a:ext>
            </a:extLst>
          </p:cNvPr>
          <p:cNvSpPr txBox="1">
            <a:spLocks noChangeArrowheads="1"/>
          </p:cNvSpPr>
          <p:nvPr/>
        </p:nvSpPr>
        <p:spPr>
          <a:xfrm>
            <a:off x="-11030" y="1231243"/>
            <a:ext cx="10069429" cy="499791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>
                <a:latin typeface="Times New Roman" pitchFamily="18" charset="0"/>
              </a:rPr>
              <a:t>The answers are …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7370A15-37D3-46A1-BF9C-9E3B79625492}"/>
              </a:ext>
            </a:extLst>
          </p:cNvPr>
          <p:cNvSpPr txBox="1"/>
          <p:nvPr/>
        </p:nvSpPr>
        <p:spPr>
          <a:xfrm>
            <a:off x="0" y="101378"/>
            <a:ext cx="7156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Arial Narrow" panose="020B0606020202030204" pitchFamily="34" charset="0"/>
              </a:rPr>
              <a:t>Earth Science Vocab 4</a:t>
            </a:r>
          </a:p>
        </p:txBody>
      </p:sp>
      <p:sp>
        <p:nvSpPr>
          <p:cNvPr id="26" name="Text Box 7">
            <a:extLst>
              <a:ext uri="{FF2B5EF4-FFF2-40B4-BE49-F238E27FC236}">
                <a16:creationId xmlns:a16="http://schemas.microsoft.com/office/drawing/2014/main" id="{11EBAEE5-EF79-479A-9494-405F966F30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57705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R</a:t>
            </a:r>
            <a:r>
              <a:rPr lang="en-US" sz="2800" b="1" dirty="0" err="1">
                <a:latin typeface="Times New Roman" pitchFamily="18" charset="0"/>
              </a:rPr>
              <a:t>TIVELAE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8" name="Text Box 10">
            <a:extLst>
              <a:ext uri="{FF2B5EF4-FFF2-40B4-BE49-F238E27FC236}">
                <a16:creationId xmlns:a16="http://schemas.microsoft.com/office/drawing/2014/main" id="{4E1B69C4-FD0C-4355-850D-E53470E7C9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57705"/>
            <a:ext cx="60412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1. Used to describe the age of rock layers compared to others above or below them.</a:t>
            </a:r>
          </a:p>
        </p:txBody>
      </p:sp>
      <p:sp>
        <p:nvSpPr>
          <p:cNvPr id="30" name="Text Box 13">
            <a:extLst>
              <a:ext uri="{FF2B5EF4-FFF2-40B4-BE49-F238E27FC236}">
                <a16:creationId xmlns:a16="http://schemas.microsoft.com/office/drawing/2014/main" id="{EC46E7B7-158C-4D08-84F4-1E67DCC3D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0490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P</a:t>
            </a:r>
            <a:r>
              <a:rPr lang="en-US" sz="2800" b="1" dirty="0" err="1">
                <a:latin typeface="Times New Roman" pitchFamily="18" charset="0"/>
              </a:rPr>
              <a:t>TREUMLOE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" name="Text Box 14">
            <a:extLst>
              <a:ext uri="{FF2B5EF4-FFF2-40B4-BE49-F238E27FC236}">
                <a16:creationId xmlns:a16="http://schemas.microsoft.com/office/drawing/2014/main" id="{9B9036AC-98D4-48BF-BD02-FE80F0113B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142" y="2956667"/>
            <a:ext cx="59536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2. Substance found in tar pits that preserves remains of plants and animals</a:t>
            </a:r>
          </a:p>
        </p:txBody>
      </p:sp>
      <p:sp>
        <p:nvSpPr>
          <p:cNvPr id="32" name="Text Box 16">
            <a:extLst>
              <a:ext uri="{FF2B5EF4-FFF2-40B4-BE49-F238E27FC236}">
                <a16:creationId xmlns:a16="http://schemas.microsoft.com/office/drawing/2014/main" id="{5FC1C248-42CD-4210-ACF0-68B800B5A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24285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P</a:t>
            </a:r>
            <a:r>
              <a:rPr lang="en-US" sz="2800" b="1" dirty="0" err="1">
                <a:latin typeface="Times New Roman" pitchFamily="18" charset="0"/>
              </a:rPr>
              <a:t>OZHAOINERC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3" name="Text Box 17">
            <a:extLst>
              <a:ext uri="{FF2B5EF4-FFF2-40B4-BE49-F238E27FC236}">
                <a16:creationId xmlns:a16="http://schemas.microsoft.com/office/drawing/2014/main" id="{551BBD6A-87EF-4A9C-9CF8-877D95C7F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6142" y="4053009"/>
            <a:ext cx="59536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3. Eon whose name means “visible life”</a:t>
            </a:r>
          </a:p>
        </p:txBody>
      </p:sp>
      <p:sp>
        <p:nvSpPr>
          <p:cNvPr id="34" name="Text Box 19">
            <a:extLst>
              <a:ext uri="{FF2B5EF4-FFF2-40B4-BE49-F238E27FC236}">
                <a16:creationId xmlns:a16="http://schemas.microsoft.com/office/drawing/2014/main" id="{88EA167C-83C9-4728-9639-01C12E292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839697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>
                <a:latin typeface="Times New Roman" pitchFamily="18" charset="0"/>
              </a:rPr>
              <a:t>T</a:t>
            </a:r>
            <a:r>
              <a:rPr lang="en-US" sz="2800" b="1" dirty="0">
                <a:latin typeface="Times New Roman" pitchFamily="18" charset="0"/>
              </a:rPr>
              <a:t>AREC</a:t>
            </a:r>
          </a:p>
        </p:txBody>
      </p:sp>
      <p:sp>
        <p:nvSpPr>
          <p:cNvPr id="35" name="Text Box 20">
            <a:extLst>
              <a:ext uri="{FF2B5EF4-FFF2-40B4-BE49-F238E27FC236}">
                <a16:creationId xmlns:a16="http://schemas.microsoft.com/office/drawing/2014/main" id="{F104D1DC-7E4B-4E42-83AF-C2A6FB819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199" y="4839697"/>
            <a:ext cx="60412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4. Type of fossil that provides evidence of an animal, but is not actual remains</a:t>
            </a:r>
          </a:p>
        </p:txBody>
      </p:sp>
      <p:sp>
        <p:nvSpPr>
          <p:cNvPr id="36" name="Text Box 27">
            <a:extLst>
              <a:ext uri="{FF2B5EF4-FFF2-40B4-BE49-F238E27FC236}">
                <a16:creationId xmlns:a16="http://schemas.microsoft.com/office/drawing/2014/main" id="{2971A78B-60C5-46B3-B8FD-47AFB43DC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08" y="5994970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</a:rPr>
              <a:t>E</a:t>
            </a:r>
            <a:r>
              <a:rPr lang="en-US" sz="2800" b="1" dirty="0" err="1">
                <a:latin typeface="Times New Roman" pitchFamily="18" charset="0"/>
              </a:rPr>
              <a:t>SPCOH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id="{D842BBA3-46A6-4E8B-B5FB-DF0E1FD01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387" y="5994970"/>
            <a:ext cx="56481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5. Geologic periods are divided into these</a:t>
            </a:r>
          </a:p>
        </p:txBody>
      </p:sp>
      <p:sp>
        <p:nvSpPr>
          <p:cNvPr id="21" name="Text Box 7">
            <a:extLst>
              <a:ext uri="{FF2B5EF4-FFF2-40B4-BE49-F238E27FC236}">
                <a16:creationId xmlns:a16="http://schemas.microsoft.com/office/drawing/2014/main" id="{3D8A27E8-9190-4435-ABF6-4ED9DCA46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1957705"/>
            <a:ext cx="329184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RELATIVE</a:t>
            </a:r>
          </a:p>
        </p:txBody>
      </p:sp>
      <p:sp>
        <p:nvSpPr>
          <p:cNvPr id="22" name="Text Box 13">
            <a:extLst>
              <a:ext uri="{FF2B5EF4-FFF2-40B4-BE49-F238E27FC236}">
                <a16:creationId xmlns:a16="http://schemas.microsoft.com/office/drawing/2014/main" id="{5F908F51-48F0-4E1E-AE01-0997F4AD3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3035343"/>
            <a:ext cx="329184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PETROLEUM</a:t>
            </a:r>
          </a:p>
        </p:txBody>
      </p:sp>
      <p:sp>
        <p:nvSpPr>
          <p:cNvPr id="23" name="Text Box 16">
            <a:extLst>
              <a:ext uri="{FF2B5EF4-FFF2-40B4-BE49-F238E27FC236}">
                <a16:creationId xmlns:a16="http://schemas.microsoft.com/office/drawing/2014/main" id="{1B1933DD-F3AD-4AC8-ADBE-8120EC2A3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4015105"/>
            <a:ext cx="329184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PHANEROZOIC</a:t>
            </a:r>
          </a:p>
        </p:txBody>
      </p:sp>
      <p:sp>
        <p:nvSpPr>
          <p:cNvPr id="24" name="Text Box 19">
            <a:extLst>
              <a:ext uri="{FF2B5EF4-FFF2-40B4-BE49-F238E27FC236}">
                <a16:creationId xmlns:a16="http://schemas.microsoft.com/office/drawing/2014/main" id="{4091D1E3-7044-4F9B-9DB8-B0D283FA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4986655"/>
            <a:ext cx="329184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TRACE</a:t>
            </a:r>
          </a:p>
        </p:txBody>
      </p:sp>
      <p:sp>
        <p:nvSpPr>
          <p:cNvPr id="25" name="Text Box 27">
            <a:extLst>
              <a:ext uri="{FF2B5EF4-FFF2-40B4-BE49-F238E27FC236}">
                <a16:creationId xmlns:a16="http://schemas.microsoft.com/office/drawing/2014/main" id="{F9134CFC-1505-496D-903F-AF837FF0A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030" y="5996305"/>
            <a:ext cx="329184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latin typeface="Times New Roman" pitchFamily="18" charset="0"/>
              </a:rPr>
              <a:t>EPOCHS</a:t>
            </a:r>
          </a:p>
        </p:txBody>
      </p:sp>
    </p:spTree>
    <p:extLst>
      <p:ext uri="{BB962C8B-B14F-4D97-AF65-F5344CB8AC3E}">
        <p14:creationId xmlns:p14="http://schemas.microsoft.com/office/powerpoint/2010/main" val="370031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4029</TotalTime>
  <Words>191</Words>
  <Application>Microsoft Office PowerPoint</Application>
  <PresentationFormat>Custom</PresentationFormat>
  <Paragraphs>33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Starters</dc:title>
  <dc:creator>Tracy Tomm</dc:creator>
  <cp:lastModifiedBy>Tracy Tomm</cp:lastModifiedBy>
  <cp:revision>264</cp:revision>
  <dcterms:created xsi:type="dcterms:W3CDTF">2021-01-11T03:34:29Z</dcterms:created>
  <dcterms:modified xsi:type="dcterms:W3CDTF">2022-05-26T19:47:16Z</dcterms:modified>
</cp:coreProperties>
</file>