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59" r:id="rId3"/>
    <p:sldId id="261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48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E1EEFC-8AC0-490D-90B4-D615738580D1}" type="datetimeFigureOut">
              <a:rPr lang="en-US" smtClean="0"/>
              <a:pPr/>
              <a:t>8/7/2019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AAF3AC-6333-46E8-B41E-71869D977F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4375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EAE5C21-1F03-40B5-A157-E308821235FE}" type="slidenum">
              <a:rPr lang="en-US"/>
              <a:pPr/>
              <a:t>1</a:t>
            </a:fld>
            <a:endParaRPr lang="en-US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4292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933FED0-A78D-4DC1-9855-02EEF5D6D9D2}" type="slidenum">
              <a:rPr lang="en-US"/>
              <a:pPr/>
              <a:t>2</a:t>
            </a:fld>
            <a:endParaRPr lang="en-US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5622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933FED0-A78D-4DC1-9855-02EEF5D6D9D2}" type="slidenum">
              <a:rPr lang="en-US"/>
              <a:pPr/>
              <a:t>3</a:t>
            </a:fld>
            <a:endParaRPr lang="en-US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5622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6061-4925-4967-9571-FD8F053C2AFF}" type="datetimeFigureOut">
              <a:rPr lang="en-US" smtClean="0"/>
              <a:pPr/>
              <a:t>8/7/2019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58BA8-E41A-46D3-8EEB-45A27D7F85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6061-4925-4967-9571-FD8F053C2AFF}" type="datetimeFigureOut">
              <a:rPr lang="en-US" smtClean="0"/>
              <a:pPr/>
              <a:t>8/7/2019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58BA8-E41A-46D3-8EEB-45A27D7F85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6061-4925-4967-9571-FD8F053C2AFF}" type="datetimeFigureOut">
              <a:rPr lang="en-US" smtClean="0"/>
              <a:pPr/>
              <a:t>8/7/2019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58BA8-E41A-46D3-8EEB-45A27D7F85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6061-4925-4967-9571-FD8F053C2AFF}" type="datetimeFigureOut">
              <a:rPr lang="en-US" smtClean="0"/>
              <a:pPr/>
              <a:t>8/7/2019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58BA8-E41A-46D3-8EEB-45A27D7F85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6061-4925-4967-9571-FD8F053C2AFF}" type="datetimeFigureOut">
              <a:rPr lang="en-US" smtClean="0"/>
              <a:pPr/>
              <a:t>8/7/2019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58BA8-E41A-46D3-8EEB-45A27D7F85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6061-4925-4967-9571-FD8F053C2AFF}" type="datetimeFigureOut">
              <a:rPr lang="en-US" smtClean="0"/>
              <a:pPr/>
              <a:t>8/7/2019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58BA8-E41A-46D3-8EEB-45A27D7F85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6061-4925-4967-9571-FD8F053C2AFF}" type="datetimeFigureOut">
              <a:rPr lang="en-US" smtClean="0"/>
              <a:pPr/>
              <a:t>8/7/2019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58BA8-E41A-46D3-8EEB-45A27D7F85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6061-4925-4967-9571-FD8F053C2AFF}" type="datetimeFigureOut">
              <a:rPr lang="en-US" smtClean="0"/>
              <a:pPr/>
              <a:t>8/7/2019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58BA8-E41A-46D3-8EEB-45A27D7F85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6061-4925-4967-9571-FD8F053C2AFF}" type="datetimeFigureOut">
              <a:rPr lang="en-US" smtClean="0"/>
              <a:pPr/>
              <a:t>8/7/2019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58BA8-E41A-46D3-8EEB-45A27D7F85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6061-4925-4967-9571-FD8F053C2AFF}" type="datetimeFigureOut">
              <a:rPr lang="en-US" smtClean="0"/>
              <a:pPr/>
              <a:t>8/7/2019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58BA8-E41A-46D3-8EEB-45A27D7F85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6061-4925-4967-9571-FD8F053C2AFF}" type="datetimeFigureOut">
              <a:rPr lang="en-US" smtClean="0"/>
              <a:pPr/>
              <a:t>8/7/2019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58BA8-E41A-46D3-8EEB-45A27D7F85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36061-4925-4967-9571-FD8F053C2AFF}" type="datetimeFigureOut">
              <a:rPr lang="en-US" smtClean="0"/>
              <a:pPr/>
              <a:t>8/7/2019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D58BA8-E41A-46D3-8EEB-45A27D7F85E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s://science360.gov/obj/video/39857f05-a4c6-4227-b0e8-719e2b437a72/chemistry-snowflakes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science360.gov/obj/video/39857f05-a4c6-4227-b0e8-719e2b437a72/chemistry-snowflakes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WordArt 4"/>
          <p:cNvSpPr>
            <a:spLocks noChangeArrowheads="1" noChangeShapeType="1" noTextEdit="1"/>
          </p:cNvSpPr>
          <p:nvPr/>
        </p:nvSpPr>
        <p:spPr bwMode="auto">
          <a:xfrm>
            <a:off x="304800" y="838200"/>
            <a:ext cx="8534400" cy="3733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2857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2060"/>
                </a:solidFill>
                <a:latin typeface="Cooper Black"/>
              </a:rPr>
              <a:t>Winter Science</a:t>
            </a:r>
          </a:p>
        </p:txBody>
      </p:sp>
      <p:sp>
        <p:nvSpPr>
          <p:cNvPr id="2059" name="Text Box 13"/>
          <p:cNvSpPr txBox="1">
            <a:spLocks noChangeArrowheads="1"/>
          </p:cNvSpPr>
          <p:nvPr/>
        </p:nvSpPr>
        <p:spPr bwMode="auto">
          <a:xfrm>
            <a:off x="1752600" y="6545263"/>
            <a:ext cx="57912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dirty="0">
                <a:latin typeface="Times New Roman" pitchFamily="18" charset="0"/>
              </a:rPr>
              <a:t>Created by </a:t>
            </a:r>
            <a:r>
              <a:rPr lang="en-US" sz="1200" dirty="0" err="1">
                <a:latin typeface="Times New Roman" pitchFamily="18" charset="0"/>
              </a:rPr>
              <a:t>T.Tomm</a:t>
            </a:r>
            <a:r>
              <a:rPr lang="en-US" sz="1200">
                <a:latin typeface="Times New Roman" pitchFamily="18" charset="0"/>
              </a:rPr>
              <a:t>  2016    </a:t>
            </a:r>
            <a:r>
              <a:rPr lang="en-US" sz="1200" dirty="0">
                <a:latin typeface="Times New Roman" pitchFamily="18" charset="0"/>
              </a:rPr>
              <a:t>http://sciencespot.net/ </a:t>
            </a:r>
          </a:p>
        </p:txBody>
      </p:sp>
      <p:pic>
        <p:nvPicPr>
          <p:cNvPr id="2060" name="Picture 15" descr="scistartlogo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29400" y="152400"/>
            <a:ext cx="238125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Subtitle 12"/>
          <p:cNvSpPr>
            <a:spLocks noGrp="1"/>
          </p:cNvSpPr>
          <p:nvPr>
            <p:ph type="subTitle" idx="1"/>
          </p:nvPr>
        </p:nvSpPr>
        <p:spPr>
          <a:xfrm>
            <a:off x="3352800" y="4876800"/>
            <a:ext cx="5410200" cy="1219200"/>
          </a:xfrm>
        </p:spPr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Science of Snow</a:t>
            </a:r>
          </a:p>
          <a:p>
            <a:r>
              <a:rPr lang="en-US" b="1" dirty="0">
                <a:solidFill>
                  <a:srgbClr val="002060"/>
                </a:solidFill>
                <a:hlinkClick r:id="rId4"/>
              </a:rPr>
              <a:t>Sci360 Video</a:t>
            </a:r>
            <a:endParaRPr lang="en-US" b="1" dirty="0">
              <a:solidFill>
                <a:srgbClr val="002060"/>
              </a:solidFill>
            </a:endParaRPr>
          </a:p>
        </p:txBody>
      </p:sp>
      <p:pic>
        <p:nvPicPr>
          <p:cNvPr id="1026" name="Picture 2" descr="C:\Users\ttomm\AppData\Local\Microsoft\Windows\INetCache\IE\AAJHBWJ3\snowflake-296460_640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2000" y="4114800"/>
            <a:ext cx="2286000" cy="23984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579438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dirty="0">
                <a:solidFill>
                  <a:schemeClr val="bg1"/>
                </a:solidFill>
                <a:latin typeface="Times New Roman" pitchFamily="18" charset="0"/>
              </a:rPr>
              <a:t>Watch the 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hlinkClick r:id="rId3"/>
              </a:rPr>
              <a:t>VIDEO 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</a:rPr>
              <a:t>to help you answer these questions.</a:t>
            </a:r>
          </a:p>
        </p:txBody>
      </p:sp>
      <p:sp>
        <p:nvSpPr>
          <p:cNvPr id="3075" name="Text Box 11"/>
          <p:cNvSpPr txBox="1">
            <a:spLocks noChangeArrowheads="1"/>
          </p:cNvSpPr>
          <p:nvPr/>
        </p:nvSpPr>
        <p:spPr bwMode="auto">
          <a:xfrm>
            <a:off x="0" y="833021"/>
            <a:ext cx="9144000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/>
            <a:r>
              <a:rPr lang="en-US" sz="2400" dirty="0">
                <a:latin typeface="Times New Roman" pitchFamily="18" charset="0"/>
              </a:rPr>
              <a:t>1. What is the start of a snowflake? </a:t>
            </a:r>
            <a:br>
              <a:rPr lang="en-US" sz="2400" dirty="0">
                <a:latin typeface="Times New Roman" pitchFamily="18" charset="0"/>
              </a:rPr>
            </a:br>
            <a:r>
              <a:rPr lang="en-US" sz="2400" dirty="0">
                <a:latin typeface="Times New Roman" pitchFamily="18" charset="0"/>
              </a:rPr>
              <a:t>A. Dust		B. Water vapor	       C. Ice</a:t>
            </a:r>
            <a:br>
              <a:rPr lang="en-US" sz="2400" dirty="0">
                <a:latin typeface="Times New Roman" pitchFamily="18" charset="0"/>
              </a:rPr>
            </a:br>
            <a:endParaRPr lang="en-US" sz="2400" dirty="0">
              <a:latin typeface="Times New Roman" pitchFamily="18" charset="0"/>
            </a:endParaRPr>
          </a:p>
          <a:p>
            <a:pPr marL="342900" indent="-342900"/>
            <a:r>
              <a:rPr lang="en-US" sz="2400" dirty="0">
                <a:latin typeface="Times New Roman" pitchFamily="18" charset="0"/>
              </a:rPr>
              <a:t>2. Where does ice grow the fastest?</a:t>
            </a:r>
            <a:br>
              <a:rPr lang="en-US" sz="2400" dirty="0">
                <a:latin typeface="Times New Roman" pitchFamily="18" charset="0"/>
              </a:rPr>
            </a:br>
            <a:r>
              <a:rPr lang="en-US" sz="2400" dirty="0">
                <a:latin typeface="Times New Roman" pitchFamily="18" charset="0"/>
              </a:rPr>
              <a:t>A.  In the middle  	   B. Top &amp; Bottom        C. On the edges</a:t>
            </a:r>
          </a:p>
          <a:p>
            <a:pPr marL="342900" indent="-342900"/>
            <a:endParaRPr lang="en-US" sz="2400" dirty="0">
              <a:latin typeface="Times New Roman" pitchFamily="18" charset="0"/>
            </a:endParaRPr>
          </a:p>
          <a:p>
            <a:pPr marL="342900" indent="-342900"/>
            <a:r>
              <a:rPr lang="en-US" sz="2400" dirty="0">
                <a:latin typeface="Times New Roman" pitchFamily="18" charset="0"/>
              </a:rPr>
              <a:t>3. Which shape is associated with snowflakes?</a:t>
            </a:r>
            <a:br>
              <a:rPr lang="en-US" sz="2400" dirty="0">
                <a:latin typeface="Times New Roman" pitchFamily="18" charset="0"/>
              </a:rPr>
            </a:br>
            <a:r>
              <a:rPr lang="en-US" sz="2400" dirty="0">
                <a:latin typeface="Times New Roman" pitchFamily="18" charset="0"/>
              </a:rPr>
              <a:t>A.  Octagon		 B. Cube		C. Hexagon</a:t>
            </a:r>
          </a:p>
          <a:p>
            <a:pPr marL="342900" indent="-342900"/>
            <a:endParaRPr lang="en-US" sz="2400" dirty="0">
              <a:latin typeface="Times New Roman" pitchFamily="18" charset="0"/>
            </a:endParaRPr>
          </a:p>
          <a:p>
            <a:pPr marL="342900" indent="-342900"/>
            <a:r>
              <a:rPr lang="en-US" sz="2400" dirty="0">
                <a:latin typeface="Times New Roman" pitchFamily="18" charset="0"/>
              </a:rPr>
              <a:t>4. True or False?  No two snowflakes are alike.</a:t>
            </a:r>
          </a:p>
          <a:p>
            <a:pPr marL="342900" indent="-342900"/>
            <a:endParaRPr lang="en-US" sz="2400" dirty="0">
              <a:latin typeface="Times New Roman" pitchFamily="18" charset="0"/>
            </a:endParaRPr>
          </a:p>
          <a:p>
            <a:pPr marL="342900" indent="-342900"/>
            <a:r>
              <a:rPr lang="en-US" sz="2400" dirty="0">
                <a:latin typeface="Times New Roman" pitchFamily="18" charset="0"/>
              </a:rPr>
              <a:t>5. What causes the snowflake to develop its own unique shape?</a:t>
            </a:r>
          </a:p>
          <a:p>
            <a:pPr marL="342900" indent="-342900"/>
            <a:r>
              <a:rPr lang="en-US" sz="2400" dirty="0">
                <a:latin typeface="Times New Roman" pitchFamily="18" charset="0"/>
              </a:rPr>
              <a:t>	A.  Warmer air	</a:t>
            </a:r>
          </a:p>
          <a:p>
            <a:pPr marL="342900" indent="-342900"/>
            <a:r>
              <a:rPr lang="en-US" sz="2400" dirty="0">
                <a:latin typeface="Times New Roman" pitchFamily="18" charset="0"/>
              </a:rPr>
              <a:t>	B. Colder air	</a:t>
            </a:r>
          </a:p>
          <a:p>
            <a:pPr marL="342900" indent="-342900"/>
            <a:r>
              <a:rPr lang="en-US" sz="2400" dirty="0">
                <a:latin typeface="Times New Roman" pitchFamily="18" charset="0"/>
              </a:rPr>
              <a:t>	C. Both warmer &amp; colder air</a:t>
            </a:r>
          </a:p>
          <a:p>
            <a:pPr marL="342900" indent="-342900"/>
            <a:endParaRPr lang="en-US" sz="2400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0" y="833021"/>
            <a:ext cx="9144000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/>
            <a:r>
              <a:rPr lang="en-US" sz="2400" dirty="0">
                <a:latin typeface="Times New Roman" pitchFamily="18" charset="0"/>
              </a:rPr>
              <a:t>1. What is the start of a snowflake? </a:t>
            </a:r>
            <a:br>
              <a:rPr lang="en-US" sz="2400" dirty="0">
                <a:latin typeface="Times New Roman" pitchFamily="18" charset="0"/>
              </a:rPr>
            </a:br>
            <a:r>
              <a:rPr lang="en-US" sz="2400" dirty="0">
                <a:latin typeface="Times New Roman" pitchFamily="18" charset="0"/>
              </a:rPr>
              <a:t>A. Dust		B. Water vapor	       C. Ice</a:t>
            </a:r>
            <a:br>
              <a:rPr lang="en-US" sz="2400" dirty="0">
                <a:latin typeface="Times New Roman" pitchFamily="18" charset="0"/>
              </a:rPr>
            </a:br>
            <a:endParaRPr lang="en-US" sz="2400" dirty="0">
              <a:latin typeface="Times New Roman" pitchFamily="18" charset="0"/>
            </a:endParaRPr>
          </a:p>
          <a:p>
            <a:pPr marL="342900" indent="-342900"/>
            <a:r>
              <a:rPr lang="en-US" sz="2400" dirty="0">
                <a:latin typeface="Times New Roman" pitchFamily="18" charset="0"/>
              </a:rPr>
              <a:t>2. Where does ice grow the fastest?</a:t>
            </a:r>
            <a:br>
              <a:rPr lang="en-US" sz="2400" dirty="0">
                <a:latin typeface="Times New Roman" pitchFamily="18" charset="0"/>
              </a:rPr>
            </a:br>
            <a:r>
              <a:rPr lang="en-US" sz="2400" dirty="0">
                <a:latin typeface="Times New Roman" pitchFamily="18" charset="0"/>
              </a:rPr>
              <a:t>A.  In the middle  	   B. Top &amp; Bottom        C. On the edges</a:t>
            </a:r>
          </a:p>
          <a:p>
            <a:pPr marL="342900" indent="-342900"/>
            <a:endParaRPr lang="en-US" sz="2400" dirty="0">
              <a:latin typeface="Times New Roman" pitchFamily="18" charset="0"/>
            </a:endParaRPr>
          </a:p>
          <a:p>
            <a:pPr marL="342900" indent="-342900"/>
            <a:r>
              <a:rPr lang="en-US" sz="2400" dirty="0">
                <a:latin typeface="Times New Roman" pitchFamily="18" charset="0"/>
              </a:rPr>
              <a:t>3. Which shape is associated with snowflakes?</a:t>
            </a:r>
            <a:br>
              <a:rPr lang="en-US" sz="2400" dirty="0">
                <a:latin typeface="Times New Roman" pitchFamily="18" charset="0"/>
              </a:rPr>
            </a:br>
            <a:r>
              <a:rPr lang="en-US" sz="2400" dirty="0">
                <a:latin typeface="Times New Roman" pitchFamily="18" charset="0"/>
              </a:rPr>
              <a:t>A.  Octagon		 B. Cube		C. Hexagon</a:t>
            </a:r>
          </a:p>
          <a:p>
            <a:pPr marL="342900" indent="-342900"/>
            <a:endParaRPr lang="en-US" sz="2400" dirty="0">
              <a:latin typeface="Times New Roman" pitchFamily="18" charset="0"/>
            </a:endParaRPr>
          </a:p>
          <a:p>
            <a:pPr marL="342900" indent="-342900"/>
            <a:r>
              <a:rPr lang="en-US" sz="2400" dirty="0">
                <a:latin typeface="Times New Roman" pitchFamily="18" charset="0"/>
              </a:rPr>
              <a:t>4. True or False?  No two snowflakes are alike.</a:t>
            </a:r>
          </a:p>
          <a:p>
            <a:pPr marL="342900" indent="-342900"/>
            <a:endParaRPr lang="en-US" sz="2400" dirty="0">
              <a:latin typeface="Times New Roman" pitchFamily="18" charset="0"/>
            </a:endParaRPr>
          </a:p>
          <a:p>
            <a:pPr marL="342900" indent="-342900"/>
            <a:r>
              <a:rPr lang="en-US" sz="2400" dirty="0">
                <a:latin typeface="Times New Roman" pitchFamily="18" charset="0"/>
              </a:rPr>
              <a:t>5. What causes the snowflake to develop its own unique shape?</a:t>
            </a:r>
          </a:p>
          <a:p>
            <a:pPr marL="342900" indent="-342900"/>
            <a:r>
              <a:rPr lang="en-US" sz="2400" dirty="0">
                <a:latin typeface="Times New Roman" pitchFamily="18" charset="0"/>
              </a:rPr>
              <a:t>	A.  Warmer air	</a:t>
            </a:r>
          </a:p>
          <a:p>
            <a:pPr marL="342900" indent="-342900"/>
            <a:r>
              <a:rPr lang="en-US" sz="2400" dirty="0">
                <a:latin typeface="Times New Roman" pitchFamily="18" charset="0"/>
              </a:rPr>
              <a:t>	B. Colder air	</a:t>
            </a:r>
          </a:p>
          <a:p>
            <a:pPr marL="342900" indent="-342900"/>
            <a:r>
              <a:rPr lang="en-US" sz="2400" dirty="0">
                <a:latin typeface="Times New Roman" pitchFamily="18" charset="0"/>
              </a:rPr>
              <a:t>	C. Both warmer &amp; colder air</a:t>
            </a:r>
          </a:p>
          <a:p>
            <a:pPr marL="342900" indent="-342900"/>
            <a:endParaRPr lang="en-US" sz="2400" dirty="0">
              <a:latin typeface="Times New Roman" pitchFamily="18" charset="0"/>
            </a:endParaRPr>
          </a:p>
        </p:txBody>
      </p:sp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579438"/>
          </a:xfrm>
          <a:prstGeom prst="rect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dirty="0">
                <a:solidFill>
                  <a:schemeClr val="bg1"/>
                </a:solidFill>
                <a:latin typeface="Times New Roman" pitchFamily="18" charset="0"/>
              </a:rPr>
              <a:t>The answers are …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304800" y="1219200"/>
            <a:ext cx="1295400" cy="457200"/>
          </a:xfrm>
          <a:prstGeom prst="roundRect">
            <a:avLst/>
          </a:prstGeom>
          <a:noFill/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5638800" y="2286000"/>
            <a:ext cx="2209800" cy="457200"/>
          </a:xfrm>
          <a:prstGeom prst="roundRect">
            <a:avLst/>
          </a:prstGeom>
          <a:noFill/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5410200" y="3388056"/>
            <a:ext cx="1905000" cy="457200"/>
          </a:xfrm>
          <a:prstGeom prst="roundRect">
            <a:avLst/>
          </a:prstGeom>
          <a:noFill/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1219200" y="4114800"/>
            <a:ext cx="838200" cy="457200"/>
          </a:xfrm>
          <a:prstGeom prst="roundRect">
            <a:avLst/>
          </a:prstGeom>
          <a:noFill/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381000" y="5943600"/>
            <a:ext cx="3657600" cy="457200"/>
          </a:xfrm>
          <a:prstGeom prst="roundRect">
            <a:avLst/>
          </a:prstGeom>
          <a:noFill/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MARTInkShape-1"/>
          <p:cNvSpPr/>
          <p:nvPr>
            <p:custDataLst>
              <p:tags r:id="rId1"/>
            </p:custDataLst>
          </p:nvPr>
        </p:nvSpPr>
        <p:spPr>
          <a:xfrm>
            <a:off x="8402836" y="3268266"/>
            <a:ext cx="8931" cy="1"/>
          </a:xfrm>
          <a:custGeom>
            <a:avLst/>
            <a:gdLst/>
            <a:ahLst/>
            <a:cxnLst/>
            <a:rect l="0" t="0" r="0" b="0"/>
            <a:pathLst>
              <a:path w="8931" h="1">
                <a:moveTo>
                  <a:pt x="0" y="0"/>
                </a:moveTo>
                <a:lnTo>
                  <a:pt x="0" y="0"/>
                </a:lnTo>
                <a:lnTo>
                  <a:pt x="8930" y="0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9" grpId="0" animBg="1"/>
      <p:bldP spid="10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</TotalTime>
  <Words>56</Words>
  <Application>Microsoft Office PowerPoint</Application>
  <PresentationFormat>On-screen Show (4:3)</PresentationFormat>
  <Paragraphs>31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Cooper Black</vt:lpstr>
      <vt:lpstr>Times New Roman</vt:lpstr>
      <vt:lpstr>Office Theme</vt:lpstr>
      <vt:lpstr>PowerPoint Presentation</vt:lpstr>
      <vt:lpstr>PowerPoint Presentation</vt:lpstr>
      <vt:lpstr>PowerPoint Presentation</vt:lpstr>
    </vt:vector>
  </TitlesOfParts>
  <Company>126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Tracy Tomm</dc:creator>
  <cp:lastModifiedBy>Tracy Tomm</cp:lastModifiedBy>
  <cp:revision>29</cp:revision>
  <dcterms:created xsi:type="dcterms:W3CDTF">2016-01-11T15:02:24Z</dcterms:created>
  <dcterms:modified xsi:type="dcterms:W3CDTF">2019-08-07T22:44:06Z</dcterms:modified>
</cp:coreProperties>
</file>