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15" r:id="rId2"/>
    <p:sldId id="63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1EEFC-8AC0-490D-90B4-D615738580D1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AF3AC-6333-46E8-B41E-71869D977F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37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15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15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36061-4925-4967-9571-FD8F053C2AFF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58BA8-E41A-46D3-8EEB-45A27D7F8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hyperlink" Target="https://www.youtube.com/watch?time_continue=1&amp;v=FwGH4gulLX4&amp;feature=emb_log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6267" y="507619"/>
            <a:ext cx="2037433" cy="3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D221E2D-156E-4EEC-A435-FFEF413DB00C}"/>
              </a:ext>
            </a:extLst>
          </p:cNvPr>
          <p:cNvSpPr txBox="1"/>
          <p:nvPr/>
        </p:nvSpPr>
        <p:spPr>
          <a:xfrm>
            <a:off x="6519351" y="88"/>
            <a:ext cx="2495364" cy="38856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925" b="1" dirty="0"/>
              <a:t>THURSDAY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34471" y="1067002"/>
            <a:ext cx="8875059" cy="4725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71" b="1" dirty="0">
                <a:solidFill>
                  <a:schemeClr val="bg1"/>
                </a:solidFill>
                <a:latin typeface="Times New Roman" pitchFamily="18" charset="0"/>
              </a:rPr>
              <a:t>Watch the video to help you answer these questions.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93125" y="1809460"/>
            <a:ext cx="855057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03433" indent="-403433">
              <a:buAutoNum type="arabicPeriod"/>
            </a:pPr>
            <a:r>
              <a:rPr lang="en-US" sz="2400" b="1" dirty="0">
                <a:latin typeface="Times New Roman" pitchFamily="18" charset="0"/>
              </a:rPr>
              <a:t>How many “sides” does a snowflake have?</a:t>
            </a:r>
          </a:p>
          <a:p>
            <a:pPr marL="403433" indent="-403433">
              <a:buAutoNum type="arabicPeriod"/>
            </a:pPr>
            <a:endParaRPr lang="en-US" sz="2400" b="1" dirty="0">
              <a:latin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</a:rPr>
              <a:t>2. True or False?  Snowflakes form as water freezes into ice.</a:t>
            </a:r>
          </a:p>
          <a:p>
            <a:pPr marL="403433" indent="-403433">
              <a:buAutoNum type="arabicPeriod"/>
            </a:pPr>
            <a:endParaRPr lang="en-US" sz="2400" b="1" dirty="0">
              <a:latin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</a:rPr>
              <a:t>3. What is the correct chemical formula for snow?</a:t>
            </a:r>
          </a:p>
          <a:p>
            <a:endParaRPr lang="en-US" sz="2400" b="1" dirty="0">
              <a:latin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</a:rPr>
              <a:t>4. What do we call the start of a snowflake?</a:t>
            </a:r>
          </a:p>
          <a:p>
            <a:endParaRPr lang="en-US" sz="2400" b="1" dirty="0">
              <a:latin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</a:rPr>
              <a:t>5.  How does it grow?</a:t>
            </a:r>
          </a:p>
          <a:p>
            <a:endParaRPr lang="en-US" sz="2400" b="1" dirty="0">
              <a:latin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</a:rPr>
              <a:t>6. What can affect how it grows? </a:t>
            </a:r>
          </a:p>
        </p:txBody>
      </p:sp>
      <p:pic>
        <p:nvPicPr>
          <p:cNvPr id="34" name="Picture 33" descr="videoicon.JPG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29232" y="1252093"/>
            <a:ext cx="1326604" cy="973628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4470" y="0"/>
            <a:ext cx="5530646" cy="106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 Box 13">
            <a:extLst>
              <a:ext uri="{FF2B5EF4-FFF2-40B4-BE49-F238E27FC236}">
                <a16:creationId xmlns:a16="http://schemas.microsoft.com/office/drawing/2014/main" id="{658D5E65-F538-453C-BCDD-9BC6EF0FA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545263"/>
            <a:ext cx="5791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Created by T.Tomm  2016    http://sciencespot.net/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F79C47-413B-43D0-8332-AC28B9280B96}"/>
              </a:ext>
            </a:extLst>
          </p:cNvPr>
          <p:cNvSpPr/>
          <p:nvPr/>
        </p:nvSpPr>
        <p:spPr>
          <a:xfrm rot="1204686">
            <a:off x="5672050" y="162159"/>
            <a:ext cx="7505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#2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6267" y="507619"/>
            <a:ext cx="2037433" cy="3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D221E2D-156E-4EEC-A435-FFEF413DB00C}"/>
              </a:ext>
            </a:extLst>
          </p:cNvPr>
          <p:cNvSpPr txBox="1"/>
          <p:nvPr/>
        </p:nvSpPr>
        <p:spPr>
          <a:xfrm>
            <a:off x="6519351" y="88"/>
            <a:ext cx="2495364" cy="38856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925" b="1" dirty="0"/>
              <a:t>THURSDAY</a:t>
            </a:r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1AAB8B2B-3A94-41EC-8541-5E68C8437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125" y="1809460"/>
            <a:ext cx="855057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03433" indent="-403433">
              <a:buAutoNum type="arabicPeriod"/>
            </a:pPr>
            <a:r>
              <a:rPr lang="en-US" sz="2400" b="1" dirty="0">
                <a:latin typeface="Times New Roman" pitchFamily="18" charset="0"/>
              </a:rPr>
              <a:t>How many “sides” does a snowflake have?</a:t>
            </a:r>
          </a:p>
          <a:p>
            <a:pPr marL="403433" indent="-403433">
              <a:buAutoNum type="arabicPeriod"/>
            </a:pPr>
            <a:endParaRPr lang="en-US" sz="2400" b="1" dirty="0">
              <a:latin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</a:rPr>
              <a:t>2. True or False?  Snowflakes form as water freezes into ice.</a:t>
            </a:r>
          </a:p>
          <a:p>
            <a:pPr marL="403433" indent="-403433">
              <a:buAutoNum type="arabicPeriod"/>
            </a:pPr>
            <a:endParaRPr lang="en-US" sz="2400" b="1" dirty="0">
              <a:latin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</a:rPr>
              <a:t>3. What is the correct chemical formula for snow?</a:t>
            </a:r>
          </a:p>
          <a:p>
            <a:endParaRPr lang="en-US" sz="2400" b="1" dirty="0">
              <a:latin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</a:rPr>
              <a:t>4. What do we call the start of a snowflake?</a:t>
            </a:r>
          </a:p>
          <a:p>
            <a:endParaRPr lang="en-US" sz="2400" b="1" dirty="0">
              <a:latin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</a:rPr>
              <a:t>5.  How does it grow?</a:t>
            </a:r>
          </a:p>
          <a:p>
            <a:endParaRPr lang="en-US" sz="2400" b="1" dirty="0">
              <a:latin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</a:rPr>
              <a:t>6. What can affect how it grows? 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448812" y="1119054"/>
            <a:ext cx="3383454" cy="52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24" b="1" dirty="0">
                <a:solidFill>
                  <a:schemeClr val="accent1"/>
                </a:solidFill>
                <a:latin typeface="Times New Roman" pitchFamily="18" charset="0"/>
              </a:rPr>
              <a:t>The answers are …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568880" y="2576445"/>
            <a:ext cx="838200" cy="366738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24" name="SMARTInkShape-1"/>
          <p:cNvSpPr/>
          <p:nvPr>
            <p:custDataLst>
              <p:tags r:id="rId1"/>
            </p:custDataLst>
          </p:nvPr>
        </p:nvSpPr>
        <p:spPr>
          <a:xfrm>
            <a:off x="7678868" y="4028903"/>
            <a:ext cx="7880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27" name="Rectangle 26"/>
          <p:cNvSpPr/>
          <p:nvPr/>
        </p:nvSpPr>
        <p:spPr>
          <a:xfrm>
            <a:off x="6382827" y="1809460"/>
            <a:ext cx="560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6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7625" y="156838"/>
            <a:ext cx="5089278" cy="983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F9A8C20E-0E5E-4EAC-99DB-805F928C759E}"/>
              </a:ext>
            </a:extLst>
          </p:cNvPr>
          <p:cNvGrpSpPr/>
          <p:nvPr/>
        </p:nvGrpSpPr>
        <p:grpSpPr>
          <a:xfrm>
            <a:off x="5029200" y="2286000"/>
            <a:ext cx="2545920" cy="513321"/>
            <a:chOff x="4168699" y="2153679"/>
            <a:chExt cx="2545920" cy="513321"/>
          </a:xfrm>
        </p:grpSpPr>
        <p:sp>
          <p:nvSpPr>
            <p:cNvPr id="26" name="Rectangle 25"/>
            <p:cNvSpPr/>
            <p:nvPr/>
          </p:nvSpPr>
          <p:spPr>
            <a:xfrm>
              <a:off x="4168699" y="2153679"/>
              <a:ext cx="254592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002060"/>
                  </a:solidFill>
                  <a:latin typeface="Times New Roman" pitchFamily="18" charset="0"/>
                </a:rPr>
                <a:t>WATER VAPOR</a:t>
              </a:r>
              <a:endParaRPr lang="en-US" sz="2400" b="1" dirty="0">
                <a:solidFill>
                  <a:srgbClr val="002060"/>
                </a:solidFill>
              </a:endParaRPr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5AD8BD8D-CA1D-4E60-B84F-D67BE2259E6E}"/>
                </a:ext>
              </a:extLst>
            </p:cNvPr>
            <p:cNvCxnSpPr/>
            <p:nvPr/>
          </p:nvCxnSpPr>
          <p:spPr>
            <a:xfrm>
              <a:off x="4468412" y="2667000"/>
              <a:ext cx="1322788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B9B789AA-9225-4679-8EB6-44EC42A4F90A}"/>
              </a:ext>
            </a:extLst>
          </p:cNvPr>
          <p:cNvSpPr/>
          <p:nvPr/>
        </p:nvSpPr>
        <p:spPr>
          <a:xfrm>
            <a:off x="6819552" y="3306961"/>
            <a:ext cx="1024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H</a:t>
            </a:r>
            <a:r>
              <a:rPr lang="en-US" sz="24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O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31FA71-FA38-4448-83D9-983C215856D3}"/>
              </a:ext>
            </a:extLst>
          </p:cNvPr>
          <p:cNvSpPr/>
          <p:nvPr/>
        </p:nvSpPr>
        <p:spPr>
          <a:xfrm>
            <a:off x="6044509" y="4031496"/>
            <a:ext cx="1024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Seed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124614F-0E8C-4652-8911-DB6301FAF760}"/>
              </a:ext>
            </a:extLst>
          </p:cNvPr>
          <p:cNvSpPr/>
          <p:nvPr/>
        </p:nvSpPr>
        <p:spPr>
          <a:xfrm>
            <a:off x="3095924" y="4668052"/>
            <a:ext cx="58971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Water freezes to the various branches as it moves through the atmosphere.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75355C-5924-4018-A306-5006D005229A}"/>
              </a:ext>
            </a:extLst>
          </p:cNvPr>
          <p:cNvSpPr/>
          <p:nvPr/>
        </p:nvSpPr>
        <p:spPr>
          <a:xfrm>
            <a:off x="3117545" y="5907159"/>
            <a:ext cx="58971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</a:rPr>
              <a:t>Temperature and humidity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/>
      <p:bldP spid="18" grpId="0"/>
      <p:bldP spid="19" grpId="0"/>
      <p:bldP spid="28" grpId="0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179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126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Tomm</dc:creator>
  <cp:lastModifiedBy>Tracy Tomm</cp:lastModifiedBy>
  <cp:revision>31</cp:revision>
  <dcterms:created xsi:type="dcterms:W3CDTF">2016-01-11T15:02:24Z</dcterms:created>
  <dcterms:modified xsi:type="dcterms:W3CDTF">2022-01-15T04:02:05Z</dcterms:modified>
</cp:coreProperties>
</file>