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615" r:id="rId2"/>
    <p:sldId id="63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1EEFC-8AC0-490D-90B4-D615738580D1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AF3AC-6333-46E8-B41E-71869D977F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437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0816E-C2DC-4DB5-8927-6BE4C3F2A482}" type="slidenum">
              <a:rPr lang="en-US"/>
              <a:pPr/>
              <a:t>1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15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0816E-C2DC-4DB5-8927-6BE4C3F2A482}" type="slidenum">
              <a:rPr lang="en-US"/>
              <a:pPr/>
              <a:t>2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577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s://edpuzzle.com/media/5a39ad614d00b041394b2996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9534" y="355360"/>
            <a:ext cx="2037433" cy="38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 Box 4">
            <a:extLst>
              <a:ext uri="{FF2B5EF4-FFF2-40B4-BE49-F238E27FC236}">
                <a16:creationId xmlns:a16="http://schemas.microsoft.com/office/drawing/2014/main" id="{E15A39AB-E762-4340-8763-B54AD00F2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471" y="1145497"/>
            <a:ext cx="8875059" cy="46166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Watch the VIDEO to help you answer these questions.</a:t>
            </a:r>
          </a:p>
        </p:txBody>
      </p:sp>
      <p:sp>
        <p:nvSpPr>
          <p:cNvPr id="30" name="Text Box 11">
            <a:extLst>
              <a:ext uri="{FF2B5EF4-FFF2-40B4-BE49-F238E27FC236}">
                <a16:creationId xmlns:a16="http://schemas.microsoft.com/office/drawing/2014/main" id="{42F521C2-5FB9-49C9-8803-7E962435FD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380" y="1715612"/>
            <a:ext cx="8984620" cy="4981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02575" indent="-302575"/>
            <a:r>
              <a:rPr lang="en-US" sz="2118" dirty="0">
                <a:latin typeface="Times New Roman" pitchFamily="18" charset="0"/>
              </a:rPr>
              <a:t>1. What type of hydrant would be used in our area? </a:t>
            </a:r>
            <a:br>
              <a:rPr lang="en-US" sz="2118" dirty="0">
                <a:latin typeface="Times New Roman" pitchFamily="18" charset="0"/>
              </a:rPr>
            </a:br>
            <a:r>
              <a:rPr lang="en-US" sz="2118" dirty="0">
                <a:latin typeface="Times New Roman" pitchFamily="18" charset="0"/>
              </a:rPr>
              <a:t>A. Wet barrel	     B. Dry barrel	       C. Underground</a:t>
            </a:r>
            <a:br>
              <a:rPr lang="en-US" sz="2118" dirty="0">
                <a:latin typeface="Times New Roman" pitchFamily="18" charset="0"/>
              </a:rPr>
            </a:br>
            <a:endParaRPr lang="en-US" sz="2118" dirty="0">
              <a:latin typeface="Times New Roman" pitchFamily="18" charset="0"/>
            </a:endParaRPr>
          </a:p>
          <a:p>
            <a:pPr marL="302575" indent="-302575">
              <a:tabLst>
                <a:tab pos="1865879" algn="l"/>
              </a:tabLst>
            </a:pPr>
            <a:r>
              <a:rPr lang="en-US" sz="2118" dirty="0">
                <a:latin typeface="Times New Roman" pitchFamily="18" charset="0"/>
              </a:rPr>
              <a:t>2. What happens to water when it freezes?</a:t>
            </a:r>
            <a:br>
              <a:rPr lang="en-US" sz="2118" dirty="0">
                <a:latin typeface="Times New Roman" pitchFamily="18" charset="0"/>
              </a:rPr>
            </a:br>
            <a:r>
              <a:rPr lang="en-US" sz="2118" dirty="0">
                <a:latin typeface="Times New Roman" pitchFamily="18" charset="0"/>
              </a:rPr>
              <a:t>A.  It gets smaller	         B. It gets larger	        C. It does not change</a:t>
            </a:r>
          </a:p>
          <a:p>
            <a:pPr marL="302575" indent="-302575"/>
            <a:endParaRPr lang="en-US" sz="2118" dirty="0">
              <a:latin typeface="Times New Roman" pitchFamily="18" charset="0"/>
            </a:endParaRPr>
          </a:p>
          <a:p>
            <a:pPr marL="302575" indent="-302575"/>
            <a:r>
              <a:rPr lang="en-US" sz="2118" dirty="0">
                <a:latin typeface="Times New Roman" pitchFamily="18" charset="0"/>
              </a:rPr>
              <a:t>3. What is the frost line?</a:t>
            </a:r>
            <a:br>
              <a:rPr lang="en-US" sz="2118" dirty="0">
                <a:latin typeface="Times New Roman" pitchFamily="18" charset="0"/>
              </a:rPr>
            </a:br>
            <a:r>
              <a:rPr lang="en-US" sz="2118" dirty="0">
                <a:latin typeface="Times New Roman" pitchFamily="18" charset="0"/>
              </a:rPr>
              <a:t>A.  A line on your windshield where ice accumulates.</a:t>
            </a:r>
            <a:br>
              <a:rPr lang="en-US" sz="2118" dirty="0">
                <a:latin typeface="Times New Roman" pitchFamily="18" charset="0"/>
              </a:rPr>
            </a:br>
            <a:r>
              <a:rPr lang="en-US" sz="2118" dirty="0">
                <a:latin typeface="Times New Roman" pitchFamily="18" charset="0"/>
              </a:rPr>
              <a:t>B. Depth underground where the ground does not freeze.</a:t>
            </a:r>
            <a:br>
              <a:rPr lang="en-US" sz="2118" dirty="0">
                <a:latin typeface="Times New Roman" pitchFamily="18" charset="0"/>
              </a:rPr>
            </a:br>
            <a:r>
              <a:rPr lang="en-US" sz="2118" dirty="0">
                <a:latin typeface="Times New Roman" pitchFamily="18" charset="0"/>
              </a:rPr>
              <a:t>C. Degree of latitude where the United States typically does not experience freezing temperatures.</a:t>
            </a:r>
          </a:p>
          <a:p>
            <a:pPr marL="302575" indent="-302575"/>
            <a:endParaRPr lang="en-US" sz="2118" dirty="0">
              <a:latin typeface="Times New Roman" pitchFamily="18" charset="0"/>
            </a:endParaRPr>
          </a:p>
          <a:p>
            <a:pPr marL="302575"/>
            <a:r>
              <a:rPr lang="en-US" sz="2118" b="1" i="1" dirty="0">
                <a:latin typeface="Times New Roman" pitchFamily="18" charset="0"/>
              </a:rPr>
              <a:t>Think About It:  </a:t>
            </a:r>
            <a:r>
              <a:rPr lang="en-US" sz="2118" i="1" dirty="0">
                <a:latin typeface="Times New Roman" pitchFamily="18" charset="0"/>
              </a:rPr>
              <a:t>How deep are fence posts beneath the </a:t>
            </a:r>
            <a:br>
              <a:rPr lang="en-US" sz="2118" i="1" dirty="0">
                <a:latin typeface="Times New Roman" pitchFamily="18" charset="0"/>
              </a:rPr>
            </a:br>
            <a:r>
              <a:rPr lang="en-US" sz="2118" i="1" dirty="0">
                <a:latin typeface="Times New Roman" pitchFamily="18" charset="0"/>
              </a:rPr>
              <a:t>ground in our area?  Why?</a:t>
            </a:r>
          </a:p>
          <a:p>
            <a:pPr marL="302575" indent="-302575"/>
            <a:endParaRPr lang="en-US" sz="2118" dirty="0">
              <a:latin typeface="Times New Roman" pitchFamily="18" charset="0"/>
            </a:endParaRPr>
          </a:p>
        </p:txBody>
      </p:sp>
      <p:pic>
        <p:nvPicPr>
          <p:cNvPr id="34" name="Picture 33" descr="A picture containing text, clipart&#10;&#10;Description automatically generated">
            <a:hlinkClick r:id="rId4"/>
            <a:extLst>
              <a:ext uri="{FF2B5EF4-FFF2-40B4-BE49-F238E27FC236}">
                <a16:creationId xmlns:a16="http://schemas.microsoft.com/office/drawing/2014/main" id="{5B92322F-545D-44A6-B02B-B2EBD0725B9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1458" y="983820"/>
            <a:ext cx="1290566" cy="9471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Close-up of a real snowflake">
            <a:extLst>
              <a:ext uri="{FF2B5EF4-FFF2-40B4-BE49-F238E27FC236}">
                <a16:creationId xmlns:a16="http://schemas.microsoft.com/office/drawing/2014/main" id="{C9C6CF8F-BC52-4126-AAB3-2ABCC892382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629" r="11364" b="23403"/>
          <a:stretch/>
        </p:blipFill>
        <p:spPr>
          <a:xfrm>
            <a:off x="7573943" y="5334000"/>
            <a:ext cx="1415416" cy="1415416"/>
          </a:xfrm>
          <a:prstGeom prst="rect">
            <a:avLst/>
          </a:prstGeom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DDF2EB67-4DC5-470F-9609-C0847F77E8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 t="9675"/>
          <a:stretch>
            <a:fillRect/>
          </a:stretch>
        </p:blipFill>
        <p:spPr bwMode="auto">
          <a:xfrm>
            <a:off x="1" y="69037"/>
            <a:ext cx="5867400" cy="987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2F64129-297B-442D-8585-AC992F215352}"/>
              </a:ext>
            </a:extLst>
          </p:cNvPr>
          <p:cNvSpPr/>
          <p:nvPr/>
        </p:nvSpPr>
        <p:spPr>
          <a:xfrm rot="1204686">
            <a:off x="5672050" y="162159"/>
            <a:ext cx="75052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#3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430459"/>
            <a:ext cx="2037433" cy="38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 Box 4">
            <a:extLst>
              <a:ext uri="{FF2B5EF4-FFF2-40B4-BE49-F238E27FC236}">
                <a16:creationId xmlns:a16="http://schemas.microsoft.com/office/drawing/2014/main" id="{E15A39AB-E762-4340-8763-B54AD00F2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471" y="1145497"/>
            <a:ext cx="8875059" cy="526939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24" b="1" dirty="0">
                <a:solidFill>
                  <a:srgbClr val="00B0F0"/>
                </a:solidFill>
                <a:latin typeface="Times New Roman" pitchFamily="18" charset="0"/>
              </a:rPr>
              <a:t>The answers are …</a:t>
            </a:r>
          </a:p>
        </p:txBody>
      </p:sp>
      <p:sp>
        <p:nvSpPr>
          <p:cNvPr id="30" name="Text Box 11">
            <a:extLst>
              <a:ext uri="{FF2B5EF4-FFF2-40B4-BE49-F238E27FC236}">
                <a16:creationId xmlns:a16="http://schemas.microsoft.com/office/drawing/2014/main" id="{42F521C2-5FB9-49C9-8803-7E962435FD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62" y="1762909"/>
            <a:ext cx="8757397" cy="4981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02575" indent="-302575"/>
            <a:r>
              <a:rPr lang="en-US" sz="2118" dirty="0">
                <a:latin typeface="Times New Roman" pitchFamily="18" charset="0"/>
              </a:rPr>
              <a:t>1. What type of hydrant would be used in our area? </a:t>
            </a:r>
            <a:br>
              <a:rPr lang="en-US" sz="2118" dirty="0">
                <a:latin typeface="Times New Roman" pitchFamily="18" charset="0"/>
              </a:rPr>
            </a:br>
            <a:r>
              <a:rPr lang="en-US" sz="2118" dirty="0">
                <a:latin typeface="Times New Roman" pitchFamily="18" charset="0"/>
              </a:rPr>
              <a:t>A. Wet barrel	     B. Dry barrel	       C. Underground</a:t>
            </a:r>
            <a:br>
              <a:rPr lang="en-US" sz="2118" dirty="0">
                <a:latin typeface="Times New Roman" pitchFamily="18" charset="0"/>
              </a:rPr>
            </a:br>
            <a:endParaRPr lang="en-US" sz="2118" dirty="0">
              <a:latin typeface="Times New Roman" pitchFamily="18" charset="0"/>
            </a:endParaRPr>
          </a:p>
          <a:p>
            <a:pPr marL="302575" indent="-302575">
              <a:tabLst>
                <a:tab pos="1865879" algn="l"/>
              </a:tabLst>
            </a:pPr>
            <a:r>
              <a:rPr lang="en-US" sz="2118" dirty="0">
                <a:latin typeface="Times New Roman" pitchFamily="18" charset="0"/>
              </a:rPr>
              <a:t>2. What happens to water when it freezes?</a:t>
            </a:r>
            <a:br>
              <a:rPr lang="en-US" sz="2118" dirty="0">
                <a:latin typeface="Times New Roman" pitchFamily="18" charset="0"/>
              </a:rPr>
            </a:br>
            <a:r>
              <a:rPr lang="en-US" sz="2118" dirty="0">
                <a:latin typeface="Times New Roman" pitchFamily="18" charset="0"/>
              </a:rPr>
              <a:t>A.  It gets smaller	         B. It gets larger	        C. It does not change</a:t>
            </a:r>
          </a:p>
          <a:p>
            <a:pPr marL="302575" indent="-302575"/>
            <a:endParaRPr lang="en-US" sz="2118" dirty="0">
              <a:latin typeface="Times New Roman" pitchFamily="18" charset="0"/>
            </a:endParaRPr>
          </a:p>
          <a:p>
            <a:pPr marL="302575" indent="-302575"/>
            <a:r>
              <a:rPr lang="en-US" sz="2118" dirty="0">
                <a:latin typeface="Times New Roman" pitchFamily="18" charset="0"/>
              </a:rPr>
              <a:t>3. What is the frost line?</a:t>
            </a:r>
            <a:br>
              <a:rPr lang="en-US" sz="2118" dirty="0">
                <a:latin typeface="Times New Roman" pitchFamily="18" charset="0"/>
              </a:rPr>
            </a:br>
            <a:r>
              <a:rPr lang="en-US" sz="2118" dirty="0">
                <a:latin typeface="Times New Roman" pitchFamily="18" charset="0"/>
              </a:rPr>
              <a:t>A.  A line on your windshield where ice accumulates.</a:t>
            </a:r>
            <a:br>
              <a:rPr lang="en-US" sz="2118" dirty="0">
                <a:latin typeface="Times New Roman" pitchFamily="18" charset="0"/>
              </a:rPr>
            </a:br>
            <a:r>
              <a:rPr lang="en-US" sz="2118" dirty="0">
                <a:latin typeface="Times New Roman" pitchFamily="18" charset="0"/>
              </a:rPr>
              <a:t>B. Depth underground where the ground does not freeze.</a:t>
            </a:r>
            <a:br>
              <a:rPr lang="en-US" sz="2118" dirty="0">
                <a:latin typeface="Times New Roman" pitchFamily="18" charset="0"/>
              </a:rPr>
            </a:br>
            <a:r>
              <a:rPr lang="en-US" sz="2118" dirty="0">
                <a:latin typeface="Times New Roman" pitchFamily="18" charset="0"/>
              </a:rPr>
              <a:t>C. Degree of latitude where the United States typically does not experience freezing temperatures.</a:t>
            </a:r>
          </a:p>
          <a:p>
            <a:pPr marL="302575" indent="-302575"/>
            <a:endParaRPr lang="en-US" sz="2118" dirty="0">
              <a:latin typeface="Times New Roman" pitchFamily="18" charset="0"/>
            </a:endParaRPr>
          </a:p>
          <a:p>
            <a:pPr marL="302575"/>
            <a:r>
              <a:rPr lang="en-US" sz="2118" b="1" i="1" dirty="0">
                <a:latin typeface="Times New Roman" pitchFamily="18" charset="0"/>
              </a:rPr>
              <a:t>Think About It:  </a:t>
            </a:r>
            <a:r>
              <a:rPr lang="en-US" sz="2118" i="1" dirty="0">
                <a:latin typeface="Times New Roman" pitchFamily="18" charset="0"/>
              </a:rPr>
              <a:t>How deep are fence posts beneath the </a:t>
            </a:r>
            <a:br>
              <a:rPr lang="en-US" sz="2118" i="1" dirty="0">
                <a:latin typeface="Times New Roman" pitchFamily="18" charset="0"/>
              </a:rPr>
            </a:br>
            <a:r>
              <a:rPr lang="en-US" sz="2118" i="1" dirty="0">
                <a:latin typeface="Times New Roman" pitchFamily="18" charset="0"/>
              </a:rPr>
              <a:t>ground in our area?  Why?</a:t>
            </a:r>
          </a:p>
          <a:p>
            <a:pPr marL="302575" indent="-302575"/>
            <a:endParaRPr lang="en-US" sz="2118" dirty="0">
              <a:latin typeface="Times New Roman" pitchFamily="18" charset="0"/>
            </a:endParaRPr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013F2C70-E6B5-4F52-8AD1-03AA03656D90}"/>
              </a:ext>
            </a:extLst>
          </p:cNvPr>
          <p:cNvSpPr/>
          <p:nvPr/>
        </p:nvSpPr>
        <p:spPr>
          <a:xfrm>
            <a:off x="2371724" y="2137938"/>
            <a:ext cx="1613647" cy="403412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sp>
        <p:nvSpPr>
          <p:cNvPr id="11" name="Rounded Rectangle 5">
            <a:extLst>
              <a:ext uri="{FF2B5EF4-FFF2-40B4-BE49-F238E27FC236}">
                <a16:creationId xmlns:a16="http://schemas.microsoft.com/office/drawing/2014/main" id="{7D46EC9B-3C87-4ADA-A7CE-D6CE6A1FB408}"/>
              </a:ext>
            </a:extLst>
          </p:cNvPr>
          <p:cNvSpPr/>
          <p:nvPr/>
        </p:nvSpPr>
        <p:spPr>
          <a:xfrm>
            <a:off x="3546686" y="3087351"/>
            <a:ext cx="1949824" cy="403412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sp>
        <p:nvSpPr>
          <p:cNvPr id="12" name="Rounded Rectangle 6">
            <a:extLst>
              <a:ext uri="{FF2B5EF4-FFF2-40B4-BE49-F238E27FC236}">
                <a16:creationId xmlns:a16="http://schemas.microsoft.com/office/drawing/2014/main" id="{1DD00E79-E40F-4A70-A1F5-A840EBA891D9}"/>
              </a:ext>
            </a:extLst>
          </p:cNvPr>
          <p:cNvSpPr/>
          <p:nvPr/>
        </p:nvSpPr>
        <p:spPr>
          <a:xfrm>
            <a:off x="457200" y="4397188"/>
            <a:ext cx="6387353" cy="403412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pic>
        <p:nvPicPr>
          <p:cNvPr id="13" name="Picture 2" descr="C:\Users\ttomm\AppData\Local\Microsoft\Windows\INetCache\IE\AAJHBWJ3\snowflake-296460_640[1].png">
            <a:extLst>
              <a:ext uri="{FF2B5EF4-FFF2-40B4-BE49-F238E27FC236}">
                <a16:creationId xmlns:a16="http://schemas.microsoft.com/office/drawing/2014/main" id="{157D5667-8AD5-4261-9789-0AA180470F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262906">
            <a:off x="8073542" y="5690153"/>
            <a:ext cx="882249" cy="925638"/>
          </a:xfrm>
          <a:prstGeom prst="rect">
            <a:avLst/>
          </a:prstGeom>
          <a:noFill/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F7A3413A-2AD1-42CD-9E91-59359DA1B3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 t="9675"/>
          <a:stretch>
            <a:fillRect/>
          </a:stretch>
        </p:blipFill>
        <p:spPr bwMode="auto">
          <a:xfrm>
            <a:off x="1" y="69037"/>
            <a:ext cx="5867400" cy="987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36AD47F-77A0-4958-A45D-64EE6E16F2BC}"/>
              </a:ext>
            </a:extLst>
          </p:cNvPr>
          <p:cNvSpPr/>
          <p:nvPr/>
        </p:nvSpPr>
        <p:spPr>
          <a:xfrm rot="1204686">
            <a:off x="5672050" y="162159"/>
            <a:ext cx="75052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#3</a:t>
            </a:r>
          </a:p>
        </p:txBody>
      </p:sp>
    </p:spTree>
    <p:extLst>
      <p:ext uri="{BB962C8B-B14F-4D97-AF65-F5344CB8AC3E}">
        <p14:creationId xmlns:p14="http://schemas.microsoft.com/office/powerpoint/2010/main" val="4125195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278</Words>
  <Application>Microsoft Office PowerPoint</Application>
  <PresentationFormat>On-screen Show 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Company>126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Tomm</dc:creator>
  <cp:lastModifiedBy>Tracy Tomm</cp:lastModifiedBy>
  <cp:revision>35</cp:revision>
  <dcterms:created xsi:type="dcterms:W3CDTF">2016-01-11T15:02:24Z</dcterms:created>
  <dcterms:modified xsi:type="dcterms:W3CDTF">2022-01-15T03:36:24Z</dcterms:modified>
</cp:coreProperties>
</file>