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628" r:id="rId2"/>
    <p:sldId id="63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1EEFC-8AC0-490D-90B4-D615738580D1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AAF3AC-6333-46E8-B41E-71869D977F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437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hyperlink" Target="https://www.youtube.com/watch?v=aQOTV8d6QLA&amp;t=21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1074" y="319712"/>
            <a:ext cx="2037433" cy="38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1">
            <a:extLst>
              <a:ext uri="{FF2B5EF4-FFF2-40B4-BE49-F238E27FC236}">
                <a16:creationId xmlns:a16="http://schemas.microsoft.com/office/drawing/2014/main" id="{A187CDBF-506A-499E-82A4-48454AA385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494" y="1676400"/>
            <a:ext cx="8754036" cy="4818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02575" indent="-302575"/>
            <a:r>
              <a:rPr lang="en-US" sz="2118" dirty="0">
                <a:latin typeface="Times New Roman" pitchFamily="18" charset="0"/>
              </a:rPr>
              <a:t>1. True or False?  Water is the only natural substance found on </a:t>
            </a:r>
            <a:br>
              <a:rPr lang="en-US" sz="2118" dirty="0">
                <a:latin typeface="Times New Roman" pitchFamily="18" charset="0"/>
              </a:rPr>
            </a:br>
            <a:r>
              <a:rPr lang="en-US" sz="2118" dirty="0">
                <a:latin typeface="Times New Roman" pitchFamily="18" charset="0"/>
              </a:rPr>
              <a:t>Earth in solid, liquid, and gas states.</a:t>
            </a:r>
            <a:br>
              <a:rPr lang="en-US" sz="2118" dirty="0">
                <a:latin typeface="Times New Roman" pitchFamily="18" charset="0"/>
              </a:rPr>
            </a:br>
            <a:endParaRPr lang="en-US" sz="1059" dirty="0">
              <a:latin typeface="Times New Roman" pitchFamily="18" charset="0"/>
            </a:endParaRPr>
          </a:p>
          <a:p>
            <a:pPr marL="302575" indent="-302575"/>
            <a:r>
              <a:rPr lang="en-US" sz="2118" dirty="0">
                <a:latin typeface="Times New Roman" pitchFamily="18" charset="0"/>
              </a:rPr>
              <a:t>2. What happens to the density of steel as it turns from a liquid to a solid?  </a:t>
            </a:r>
            <a:br>
              <a:rPr lang="en-US" sz="2118" dirty="0">
                <a:latin typeface="Times New Roman" pitchFamily="18" charset="0"/>
              </a:rPr>
            </a:br>
            <a:r>
              <a:rPr lang="en-US" sz="2118" dirty="0">
                <a:latin typeface="Times New Roman" pitchFamily="18" charset="0"/>
              </a:rPr>
              <a:t>A.  Increases	     B. Decreases	        C. Does not change</a:t>
            </a:r>
          </a:p>
          <a:p>
            <a:pPr marL="302575" indent="-302575"/>
            <a:endParaRPr lang="en-US" sz="1059" dirty="0">
              <a:latin typeface="Times New Roman" pitchFamily="18" charset="0"/>
            </a:endParaRPr>
          </a:p>
          <a:p>
            <a:pPr marL="302575" indent="-302575"/>
            <a:r>
              <a:rPr lang="en-US" sz="2118" dirty="0">
                <a:latin typeface="Times New Roman" pitchFamily="18" charset="0"/>
              </a:rPr>
              <a:t>3. What happens to the density of ice as it turns from a liquid to a solid?</a:t>
            </a:r>
            <a:br>
              <a:rPr lang="en-US" sz="2118" dirty="0">
                <a:latin typeface="Times New Roman" pitchFamily="18" charset="0"/>
              </a:rPr>
            </a:br>
            <a:r>
              <a:rPr lang="en-US" sz="2118" dirty="0">
                <a:latin typeface="Times New Roman" pitchFamily="18" charset="0"/>
              </a:rPr>
              <a:t>A.  It increases     B. It decreases       C. Does not change</a:t>
            </a:r>
          </a:p>
          <a:p>
            <a:pPr marL="302575" indent="-302575"/>
            <a:endParaRPr lang="en-US" sz="1059" dirty="0">
              <a:latin typeface="Times New Roman" pitchFamily="18" charset="0"/>
            </a:endParaRPr>
          </a:p>
          <a:p>
            <a:pPr marL="302575" indent="-302575"/>
            <a:r>
              <a:rPr lang="en-US" sz="2118" dirty="0">
                <a:latin typeface="Times New Roman" pitchFamily="18" charset="0"/>
              </a:rPr>
              <a:t>4. What type of bond forms between hydrogen and oxygen atoms to form water?  	A.  Ionic	B.  Covalent		C. Metallic</a:t>
            </a:r>
          </a:p>
          <a:p>
            <a:pPr marL="302575" indent="-302575"/>
            <a:endParaRPr lang="en-US" sz="1059" dirty="0">
              <a:latin typeface="Times New Roman" pitchFamily="18" charset="0"/>
            </a:endParaRPr>
          </a:p>
          <a:p>
            <a:pPr marL="302575" indent="-302575"/>
            <a:r>
              <a:rPr lang="en-US" sz="2118" dirty="0">
                <a:latin typeface="Times New Roman" pitchFamily="18" charset="0"/>
              </a:rPr>
              <a:t>5. What happens to the energy level in water when the temperature drops? 	</a:t>
            </a:r>
            <a:br>
              <a:rPr lang="en-US" sz="2118" dirty="0">
                <a:latin typeface="Times New Roman" pitchFamily="18" charset="0"/>
              </a:rPr>
            </a:br>
            <a:r>
              <a:rPr lang="en-US" sz="2118" dirty="0">
                <a:latin typeface="Times New Roman" pitchFamily="18" charset="0"/>
              </a:rPr>
              <a:t>A.  Increase	 B. Decreases	          C. Does not change</a:t>
            </a:r>
          </a:p>
          <a:p>
            <a:pPr marL="302575" indent="-302575"/>
            <a:endParaRPr lang="en-US" sz="1059" dirty="0">
              <a:latin typeface="Times New Roman" pitchFamily="18" charset="0"/>
            </a:endParaRPr>
          </a:p>
          <a:p>
            <a:pPr marL="302575" indent="-302575"/>
            <a:r>
              <a:rPr lang="en-US" sz="2118" dirty="0">
                <a:latin typeface="Times New Roman" pitchFamily="18" charset="0"/>
              </a:rPr>
              <a:t>6. What shape is the crystal lattice of ice? </a:t>
            </a:r>
          </a:p>
          <a:p>
            <a:pPr marL="302575" indent="-302575"/>
            <a:r>
              <a:rPr lang="en-US" sz="2118" dirty="0">
                <a:latin typeface="Times New Roman" pitchFamily="18" charset="0"/>
              </a:rPr>
              <a:t>	A.  Hexagon	B.  Sphere		C.  Pentagon</a:t>
            </a: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3120E7C0-38C3-49DB-B69E-D6C99A40A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471" y="1073986"/>
            <a:ext cx="8875059" cy="46166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</a:rPr>
              <a:t>Watch the VIDEO to help you answer these questions.</a:t>
            </a:r>
          </a:p>
        </p:txBody>
      </p:sp>
      <p:pic>
        <p:nvPicPr>
          <p:cNvPr id="13" name="Picture 2" descr="C:\Users\ttomm\AppData\Local\Microsoft\Windows\INetCache\IE\AAJHBWJ3\snowflake-296460_640[1].png">
            <a:extLst>
              <a:ext uri="{FF2B5EF4-FFF2-40B4-BE49-F238E27FC236}">
                <a16:creationId xmlns:a16="http://schemas.microsoft.com/office/drawing/2014/main" id="{BA5A5D8D-3E8E-4C78-8153-361AA87B5C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262906">
            <a:off x="8073542" y="5690153"/>
            <a:ext cx="882249" cy="925638"/>
          </a:xfrm>
          <a:prstGeom prst="rect">
            <a:avLst/>
          </a:prstGeom>
          <a:noFill/>
        </p:spPr>
      </p:pic>
      <p:pic>
        <p:nvPicPr>
          <p:cNvPr id="14" name="Picture 13" descr="A picture containing text, clipart&#10;&#10;Description automatically generated">
            <a:hlinkClick r:id="rId4"/>
            <a:extLst>
              <a:ext uri="{FF2B5EF4-FFF2-40B4-BE49-F238E27FC236}">
                <a16:creationId xmlns:a16="http://schemas.microsoft.com/office/drawing/2014/main" id="{6B316A45-E55E-4F01-9DF9-AF600ACA65C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926503"/>
            <a:ext cx="1290566" cy="9471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31DFA31B-4838-4E38-9620-551183C5E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 t="9675"/>
          <a:stretch>
            <a:fillRect/>
          </a:stretch>
        </p:blipFill>
        <p:spPr bwMode="auto">
          <a:xfrm>
            <a:off x="1" y="69037"/>
            <a:ext cx="5867400" cy="987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5E4C97F-4A5F-4FEF-A373-E89BC32B2743}"/>
              </a:ext>
            </a:extLst>
          </p:cNvPr>
          <p:cNvSpPr/>
          <p:nvPr/>
        </p:nvSpPr>
        <p:spPr>
          <a:xfrm rot="1204686">
            <a:off x="5672050" y="162159"/>
            <a:ext cx="75052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#2</a:t>
            </a:r>
          </a:p>
        </p:txBody>
      </p:sp>
      <p:sp>
        <p:nvSpPr>
          <p:cNvPr id="16" name="Text Box 13">
            <a:extLst>
              <a:ext uri="{FF2B5EF4-FFF2-40B4-BE49-F238E27FC236}">
                <a16:creationId xmlns:a16="http://schemas.microsoft.com/office/drawing/2014/main" id="{8F1BCE5B-4813-4C67-952B-6FFB8DC8DF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542422"/>
            <a:ext cx="5791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Created by T.Tomm  2016    http://sciencespot.net/ </a:t>
            </a:r>
          </a:p>
        </p:txBody>
      </p:sp>
    </p:spTree>
    <p:extLst>
      <p:ext uri="{BB962C8B-B14F-4D97-AF65-F5344CB8AC3E}">
        <p14:creationId xmlns:p14="http://schemas.microsoft.com/office/powerpoint/2010/main" val="3225515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8314" y="228600"/>
            <a:ext cx="2037433" cy="38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1">
            <a:extLst>
              <a:ext uri="{FF2B5EF4-FFF2-40B4-BE49-F238E27FC236}">
                <a16:creationId xmlns:a16="http://schemas.microsoft.com/office/drawing/2014/main" id="{A187CDBF-506A-499E-82A4-48454AA385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494" y="1860069"/>
            <a:ext cx="8333815" cy="4818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02575" indent="-302575"/>
            <a:r>
              <a:rPr lang="en-US" sz="2118" dirty="0">
                <a:latin typeface="Times New Roman" pitchFamily="18" charset="0"/>
              </a:rPr>
              <a:t>1. True or False?  Water is the only natural substance found on </a:t>
            </a:r>
            <a:br>
              <a:rPr lang="en-US" sz="2118" dirty="0">
                <a:latin typeface="Times New Roman" pitchFamily="18" charset="0"/>
              </a:rPr>
            </a:br>
            <a:r>
              <a:rPr lang="en-US" sz="2118" dirty="0">
                <a:latin typeface="Times New Roman" pitchFamily="18" charset="0"/>
              </a:rPr>
              <a:t>Earth in solid, liquid, and gas states.</a:t>
            </a:r>
            <a:br>
              <a:rPr lang="en-US" sz="2118" dirty="0">
                <a:latin typeface="Times New Roman" pitchFamily="18" charset="0"/>
              </a:rPr>
            </a:br>
            <a:endParaRPr lang="en-US" sz="1059" dirty="0">
              <a:latin typeface="Times New Roman" pitchFamily="18" charset="0"/>
            </a:endParaRPr>
          </a:p>
          <a:p>
            <a:pPr marL="302575" indent="-302575"/>
            <a:r>
              <a:rPr lang="en-US" sz="2118" dirty="0">
                <a:latin typeface="Times New Roman" pitchFamily="18" charset="0"/>
              </a:rPr>
              <a:t>2. What happens to the density of steel as it turns from a liquid to a solid?  A.  Increases	          B. Decreases      C. Does not change</a:t>
            </a:r>
          </a:p>
          <a:p>
            <a:pPr marL="302575" indent="-302575"/>
            <a:endParaRPr lang="en-US" sz="1059" dirty="0">
              <a:latin typeface="Times New Roman" pitchFamily="18" charset="0"/>
            </a:endParaRPr>
          </a:p>
          <a:p>
            <a:pPr marL="302575" indent="-302575"/>
            <a:r>
              <a:rPr lang="en-US" sz="2118" dirty="0">
                <a:latin typeface="Times New Roman" pitchFamily="18" charset="0"/>
              </a:rPr>
              <a:t>3. What happens to the density of ice as it turns from a liquid to a solid?</a:t>
            </a:r>
            <a:br>
              <a:rPr lang="en-US" sz="2118" dirty="0">
                <a:latin typeface="Times New Roman" pitchFamily="18" charset="0"/>
              </a:rPr>
            </a:br>
            <a:r>
              <a:rPr lang="en-US" sz="2118" dirty="0">
                <a:latin typeface="Times New Roman" pitchFamily="18" charset="0"/>
              </a:rPr>
              <a:t>A.  It increases           B. It decreases	        C. Does not change</a:t>
            </a:r>
          </a:p>
          <a:p>
            <a:pPr marL="302575" indent="-302575"/>
            <a:endParaRPr lang="en-US" sz="1059" dirty="0">
              <a:latin typeface="Times New Roman" pitchFamily="18" charset="0"/>
            </a:endParaRPr>
          </a:p>
          <a:p>
            <a:pPr marL="302575" indent="-302575"/>
            <a:r>
              <a:rPr lang="en-US" sz="2118" dirty="0">
                <a:latin typeface="Times New Roman" pitchFamily="18" charset="0"/>
              </a:rPr>
              <a:t>4. What type of bond forms between hydrogen and oxygen atoms to form water?  	A.  Ionic	      B.  Covalent		C. Metallic</a:t>
            </a:r>
          </a:p>
          <a:p>
            <a:pPr marL="302575" indent="-302575"/>
            <a:endParaRPr lang="en-US" sz="1059" dirty="0">
              <a:latin typeface="Times New Roman" pitchFamily="18" charset="0"/>
            </a:endParaRPr>
          </a:p>
          <a:p>
            <a:pPr marL="302575" indent="-302575"/>
            <a:r>
              <a:rPr lang="en-US" sz="2118" dirty="0">
                <a:latin typeface="Times New Roman" pitchFamily="18" charset="0"/>
              </a:rPr>
              <a:t>5. What happens to the energy level in water when the temperature drops? 	A.  Increase	 B. Decreases	          C. Does not change</a:t>
            </a:r>
          </a:p>
          <a:p>
            <a:pPr marL="302575" indent="-302575"/>
            <a:endParaRPr lang="en-US" sz="1059" dirty="0">
              <a:latin typeface="Times New Roman" pitchFamily="18" charset="0"/>
            </a:endParaRPr>
          </a:p>
          <a:p>
            <a:pPr marL="302575" indent="-302575"/>
            <a:r>
              <a:rPr lang="en-US" sz="2118" dirty="0">
                <a:latin typeface="Times New Roman" pitchFamily="18" charset="0"/>
              </a:rPr>
              <a:t>6. What shape is the crystal lattice of ice? </a:t>
            </a:r>
          </a:p>
          <a:p>
            <a:pPr marL="302575" indent="-302575"/>
            <a:r>
              <a:rPr lang="en-US" sz="2118" dirty="0">
                <a:latin typeface="Times New Roman" pitchFamily="18" charset="0"/>
              </a:rPr>
              <a:t>	A.  Hexagon	B.  Sphere		C.  Pentagon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E5E89D17-1A25-47B8-8EDF-1709BA9C31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471" y="1145497"/>
            <a:ext cx="8875059" cy="52693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24" b="1" dirty="0">
                <a:solidFill>
                  <a:srgbClr val="00B0F0"/>
                </a:solidFill>
                <a:latin typeface="Times New Roman" pitchFamily="18" charset="0"/>
              </a:rPr>
              <a:t>The answers are …</a:t>
            </a:r>
          </a:p>
        </p:txBody>
      </p:sp>
      <p:sp>
        <p:nvSpPr>
          <p:cNvPr id="16" name="Rounded Rectangle 3">
            <a:extLst>
              <a:ext uri="{FF2B5EF4-FFF2-40B4-BE49-F238E27FC236}">
                <a16:creationId xmlns:a16="http://schemas.microsoft.com/office/drawing/2014/main" id="{00AA36BE-8BB4-441B-832A-469166E528E4}"/>
              </a:ext>
            </a:extLst>
          </p:cNvPr>
          <p:cNvSpPr/>
          <p:nvPr/>
        </p:nvSpPr>
        <p:spPr>
          <a:xfrm>
            <a:off x="554691" y="1875865"/>
            <a:ext cx="605118" cy="403412"/>
          </a:xfrm>
          <a:prstGeom prst="round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88"/>
          </a:p>
        </p:txBody>
      </p:sp>
      <p:sp>
        <p:nvSpPr>
          <p:cNvPr id="17" name="Rounded Rectangle 5">
            <a:extLst>
              <a:ext uri="{FF2B5EF4-FFF2-40B4-BE49-F238E27FC236}">
                <a16:creationId xmlns:a16="http://schemas.microsoft.com/office/drawing/2014/main" id="{9C6A25AA-4A90-4527-A331-B72AABE49959}"/>
              </a:ext>
            </a:extLst>
          </p:cNvPr>
          <p:cNvSpPr/>
          <p:nvPr/>
        </p:nvSpPr>
        <p:spPr>
          <a:xfrm>
            <a:off x="350597" y="3025588"/>
            <a:ext cx="1949824" cy="403412"/>
          </a:xfrm>
          <a:prstGeom prst="round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88"/>
          </a:p>
        </p:txBody>
      </p:sp>
      <p:sp>
        <p:nvSpPr>
          <p:cNvPr id="18" name="Rounded Rectangle 6">
            <a:extLst>
              <a:ext uri="{FF2B5EF4-FFF2-40B4-BE49-F238E27FC236}">
                <a16:creationId xmlns:a16="http://schemas.microsoft.com/office/drawing/2014/main" id="{422EAA42-3064-4092-910F-268228320832}"/>
              </a:ext>
            </a:extLst>
          </p:cNvPr>
          <p:cNvSpPr/>
          <p:nvPr/>
        </p:nvSpPr>
        <p:spPr>
          <a:xfrm>
            <a:off x="2830606" y="3825688"/>
            <a:ext cx="1882588" cy="403412"/>
          </a:xfrm>
          <a:prstGeom prst="round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88"/>
          </a:p>
        </p:txBody>
      </p:sp>
      <p:sp>
        <p:nvSpPr>
          <p:cNvPr id="19" name="Rounded Rectangle 8">
            <a:extLst>
              <a:ext uri="{FF2B5EF4-FFF2-40B4-BE49-F238E27FC236}">
                <a16:creationId xmlns:a16="http://schemas.microsoft.com/office/drawing/2014/main" id="{86844594-2BF6-4254-8D06-C7AA111594C2}"/>
              </a:ext>
            </a:extLst>
          </p:cNvPr>
          <p:cNvSpPr/>
          <p:nvPr/>
        </p:nvSpPr>
        <p:spPr>
          <a:xfrm>
            <a:off x="4119283" y="4631903"/>
            <a:ext cx="1748118" cy="403412"/>
          </a:xfrm>
          <a:prstGeom prst="round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88"/>
          </a:p>
        </p:txBody>
      </p:sp>
      <p:sp>
        <p:nvSpPr>
          <p:cNvPr id="20" name="Rounded Rectangle 9">
            <a:extLst>
              <a:ext uri="{FF2B5EF4-FFF2-40B4-BE49-F238E27FC236}">
                <a16:creationId xmlns:a16="http://schemas.microsoft.com/office/drawing/2014/main" id="{AD540A0D-5B21-47BB-A463-2FAB66DFA985}"/>
              </a:ext>
            </a:extLst>
          </p:cNvPr>
          <p:cNvSpPr/>
          <p:nvPr/>
        </p:nvSpPr>
        <p:spPr>
          <a:xfrm>
            <a:off x="3009827" y="5430464"/>
            <a:ext cx="1680882" cy="403412"/>
          </a:xfrm>
          <a:prstGeom prst="round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88"/>
          </a:p>
        </p:txBody>
      </p:sp>
      <p:sp>
        <p:nvSpPr>
          <p:cNvPr id="21" name="Rounded Rectangle 10">
            <a:extLst>
              <a:ext uri="{FF2B5EF4-FFF2-40B4-BE49-F238E27FC236}">
                <a16:creationId xmlns:a16="http://schemas.microsoft.com/office/drawing/2014/main" id="{EA84FC21-BE15-4A83-8217-03D113703F23}"/>
              </a:ext>
            </a:extLst>
          </p:cNvPr>
          <p:cNvSpPr/>
          <p:nvPr/>
        </p:nvSpPr>
        <p:spPr>
          <a:xfrm>
            <a:off x="554691" y="6246159"/>
            <a:ext cx="1680882" cy="403412"/>
          </a:xfrm>
          <a:prstGeom prst="round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88"/>
          </a:p>
        </p:txBody>
      </p:sp>
      <p:pic>
        <p:nvPicPr>
          <p:cNvPr id="14" name="Picture 2">
            <a:extLst>
              <a:ext uri="{FF2B5EF4-FFF2-40B4-BE49-F238E27FC236}">
                <a16:creationId xmlns:a16="http://schemas.microsoft.com/office/drawing/2014/main" id="{9AF684E4-177A-470E-9545-126178F236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t="9675"/>
          <a:stretch>
            <a:fillRect/>
          </a:stretch>
        </p:blipFill>
        <p:spPr bwMode="auto">
          <a:xfrm>
            <a:off x="1" y="69037"/>
            <a:ext cx="5867400" cy="987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09C1E783-A6F1-4574-8EDB-4831A23A5723}"/>
              </a:ext>
            </a:extLst>
          </p:cNvPr>
          <p:cNvSpPr/>
          <p:nvPr/>
        </p:nvSpPr>
        <p:spPr>
          <a:xfrm rot="1204686">
            <a:off x="5672050" y="162159"/>
            <a:ext cx="75052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#2</a:t>
            </a:r>
          </a:p>
        </p:txBody>
      </p:sp>
    </p:spTree>
    <p:extLst>
      <p:ext uri="{BB962C8B-B14F-4D97-AF65-F5344CB8AC3E}">
        <p14:creationId xmlns:p14="http://schemas.microsoft.com/office/powerpoint/2010/main" val="263237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387</Words>
  <Application>Microsoft Office PowerPoint</Application>
  <PresentationFormat>On-screen Show (4:3)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PowerPoint Presentation</vt:lpstr>
      <vt:lpstr>PowerPoint Presentation</vt:lpstr>
    </vt:vector>
  </TitlesOfParts>
  <Company>126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Tomm</dc:creator>
  <cp:lastModifiedBy>Tracy Tomm</cp:lastModifiedBy>
  <cp:revision>23</cp:revision>
  <dcterms:created xsi:type="dcterms:W3CDTF">2016-01-11T15:02:24Z</dcterms:created>
  <dcterms:modified xsi:type="dcterms:W3CDTF">2022-01-15T03:50:41Z</dcterms:modified>
</cp:coreProperties>
</file>