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15" r:id="rId2"/>
    <p:sldId id="63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15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cs.org/content/acs/en/pressroom/reactions/videos/2015/salt-melts-ice.html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9534" y="355360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lose-up of a real snowflake">
            <a:extLst>
              <a:ext uri="{FF2B5EF4-FFF2-40B4-BE49-F238E27FC236}">
                <a16:creationId xmlns:a16="http://schemas.microsoft.com/office/drawing/2014/main" id="{C9C6CF8F-BC52-4126-AAB3-2ABCC892382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8629" r="11364" b="23403"/>
          <a:stretch/>
        </p:blipFill>
        <p:spPr>
          <a:xfrm>
            <a:off x="7573943" y="5334000"/>
            <a:ext cx="1415416" cy="1415416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DDF2EB67-4DC5-470F-9609-C0847F77E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 t="9675"/>
          <a:stretch>
            <a:fillRect/>
          </a:stretch>
        </p:blipFill>
        <p:spPr bwMode="auto">
          <a:xfrm>
            <a:off x="1" y="69037"/>
            <a:ext cx="5867400" cy="9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2F64129-297B-442D-8585-AC992F215352}"/>
              </a:ext>
            </a:extLst>
          </p:cNvPr>
          <p:cNvSpPr/>
          <p:nvPr/>
        </p:nvSpPr>
        <p:spPr>
          <a:xfrm rot="1204686">
            <a:off x="5672050" y="162159"/>
            <a:ext cx="750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#1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8D2A7C0-53DD-4492-A50F-8F6885E0B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1067002"/>
            <a:ext cx="8875059" cy="4725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Watch the video to help you answer these questions.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E4C3A1B6-283E-470D-880B-D03FC1C5C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042" y="1698881"/>
            <a:ext cx="8485558" cy="454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02575" indent="-302575"/>
            <a:r>
              <a:rPr lang="en-US" sz="2118" dirty="0">
                <a:latin typeface="Times New Roman" pitchFamily="18" charset="0"/>
              </a:rPr>
              <a:t>1. What is the correct formula for salt?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NaCl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	         B. Na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Cl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	      C. </a:t>
            </a:r>
            <a:r>
              <a:rPr lang="en-US" sz="2118" dirty="0" err="1">
                <a:latin typeface="Times New Roman" pitchFamily="18" charset="0"/>
              </a:rPr>
              <a:t>NaCl</a:t>
            </a:r>
            <a:endParaRPr lang="en-US" sz="2118" dirty="0">
              <a:latin typeface="Times New Roman" pitchFamily="18" charset="0"/>
            </a:endParaRP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2. What is the freezing point of pure water?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        B. 32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	C. 100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3. Does water turning into ice involve an increase or decrease in energy?</a:t>
            </a:r>
          </a:p>
          <a:p>
            <a:pPr marL="302575" indent="-302575"/>
            <a:endParaRPr lang="en-US" sz="1235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4.  How does sodium chloride “melt” ice? 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It breaks apart the water molecules.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B. It increases the freezing point of water.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C.  It decreases the freezing point of water.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5.  At what temperature does sodium chloride stop working?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A.  -16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        B. 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	C. 16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</a:t>
            </a:r>
          </a:p>
          <a:p>
            <a:pPr marL="302575" indent="-302575"/>
            <a:endParaRPr lang="en-US" sz="1235" dirty="0">
              <a:latin typeface="Times New Roman" pitchFamily="18" charset="0"/>
            </a:endParaRPr>
          </a:p>
        </p:txBody>
      </p:sp>
      <p:pic>
        <p:nvPicPr>
          <p:cNvPr id="13" name="Picture 5" descr="C:\Users\Tracy\AppData\Local\Microsoft\Windows\Temporary Internet Files\Content.IE5\BARLCZ4L\MC900432653[1].png">
            <a:hlinkClick r:id="rId6"/>
            <a:extLst>
              <a:ext uri="{FF2B5EF4-FFF2-40B4-BE49-F238E27FC236}">
                <a16:creationId xmlns:a16="http://schemas.microsoft.com/office/drawing/2014/main" id="{C3DE0EDB-D0B5-41CA-AA4F-412AC3016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78253" y="901880"/>
            <a:ext cx="1643788" cy="1643788"/>
          </a:xfrm>
          <a:prstGeom prst="rect">
            <a:avLst/>
          </a:prstGeom>
          <a:noFill/>
        </p:spPr>
      </p:pic>
      <p:sp>
        <p:nvSpPr>
          <p:cNvPr id="14" name="Text Box 13">
            <a:extLst>
              <a:ext uri="{FF2B5EF4-FFF2-40B4-BE49-F238E27FC236}">
                <a16:creationId xmlns:a16="http://schemas.microsoft.com/office/drawing/2014/main" id="{67C0473A-38F5-477D-A9B0-5234E780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542422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T.Tomm  2016    http://sciencespot.net/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30459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4">
            <a:extLst>
              <a:ext uri="{FF2B5EF4-FFF2-40B4-BE49-F238E27FC236}">
                <a16:creationId xmlns:a16="http://schemas.microsoft.com/office/drawing/2014/main" id="{E15A39AB-E762-4340-8763-B54AD00F2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71" y="1145497"/>
            <a:ext cx="8875059" cy="52693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24" b="1" dirty="0">
                <a:solidFill>
                  <a:srgbClr val="00B0F0"/>
                </a:solidFill>
                <a:latin typeface="Times New Roman" pitchFamily="18" charset="0"/>
              </a:rPr>
              <a:t>The answers are …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F7A3413A-2AD1-42CD-9E91-59359DA1B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t="9675"/>
          <a:stretch>
            <a:fillRect/>
          </a:stretch>
        </p:blipFill>
        <p:spPr bwMode="auto">
          <a:xfrm>
            <a:off x="1" y="69037"/>
            <a:ext cx="5867400" cy="98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6AD47F-77A0-4958-A45D-64EE6E16F2BC}"/>
              </a:ext>
            </a:extLst>
          </p:cNvPr>
          <p:cNvSpPr/>
          <p:nvPr/>
        </p:nvSpPr>
        <p:spPr>
          <a:xfrm rot="1204686">
            <a:off x="5672050" y="162159"/>
            <a:ext cx="75052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#1</a:t>
            </a: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4393F151-41E9-4751-A5C1-0582256B7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32" y="1696170"/>
            <a:ext cx="8485558" cy="454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02575" indent="-302575"/>
            <a:r>
              <a:rPr lang="en-US" sz="2118" dirty="0">
                <a:latin typeface="Times New Roman" pitchFamily="18" charset="0"/>
              </a:rPr>
              <a:t>1. What is the correct formula for salt?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NaCl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	         B. Na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Cl</a:t>
            </a:r>
            <a:r>
              <a:rPr lang="en-US" sz="2118" baseline="-25000" dirty="0">
                <a:latin typeface="Times New Roman" pitchFamily="18" charset="0"/>
              </a:rPr>
              <a:t>2</a:t>
            </a:r>
            <a:r>
              <a:rPr lang="en-US" sz="2118" dirty="0">
                <a:latin typeface="Times New Roman" pitchFamily="18" charset="0"/>
              </a:rPr>
              <a:t>	      C. </a:t>
            </a:r>
            <a:r>
              <a:rPr lang="en-US" sz="2118" dirty="0" err="1">
                <a:latin typeface="Times New Roman" pitchFamily="18" charset="0"/>
              </a:rPr>
              <a:t>NaCl</a:t>
            </a:r>
            <a:endParaRPr lang="en-US" sz="2118" dirty="0">
              <a:latin typeface="Times New Roman" pitchFamily="18" charset="0"/>
            </a:endParaRP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2. What is the freezing point of pure water?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        B. 32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	C. 100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3. Does water turning into ice involve an increase or decrease in energy?</a:t>
            </a:r>
          </a:p>
          <a:p>
            <a:pPr marL="302575" indent="-302575"/>
            <a:endParaRPr lang="en-US" sz="1235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4.  How does sodium chloride “melt” ice? 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A.  It breaks apart the water molecules.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B. It increases the freezing point of water.</a:t>
            </a:r>
            <a:br>
              <a:rPr lang="en-US" sz="2118" dirty="0">
                <a:latin typeface="Times New Roman" pitchFamily="18" charset="0"/>
              </a:rPr>
            </a:br>
            <a:r>
              <a:rPr lang="en-US" sz="2118" dirty="0">
                <a:latin typeface="Times New Roman" pitchFamily="18" charset="0"/>
              </a:rPr>
              <a:t>C.  It decreases the freezing point of water.</a:t>
            </a:r>
          </a:p>
          <a:p>
            <a:pPr marL="302575" indent="-302575"/>
            <a:endParaRPr lang="en-US" sz="1059" dirty="0">
              <a:latin typeface="Times New Roman" pitchFamily="18" charset="0"/>
            </a:endParaRP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5.  At what temperature does sodium chloride stop working?</a:t>
            </a:r>
          </a:p>
          <a:p>
            <a:pPr marL="302575" indent="-302575"/>
            <a:r>
              <a:rPr lang="en-US" sz="2118" dirty="0">
                <a:latin typeface="Times New Roman" pitchFamily="18" charset="0"/>
              </a:rPr>
              <a:t>	A.  -16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         B. 0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		C. 16</a:t>
            </a:r>
            <a:r>
              <a:rPr lang="en-US" sz="2118" baseline="30000" dirty="0">
                <a:latin typeface="Times New Roman" pitchFamily="18" charset="0"/>
              </a:rPr>
              <a:t>o</a:t>
            </a:r>
            <a:r>
              <a:rPr lang="en-US" sz="2118" dirty="0">
                <a:latin typeface="Times New Roman" pitchFamily="18" charset="0"/>
              </a:rPr>
              <a:t>F</a:t>
            </a:r>
          </a:p>
          <a:p>
            <a:pPr marL="302575" indent="-302575"/>
            <a:endParaRPr lang="en-US" sz="1235" dirty="0">
              <a:latin typeface="Times New Roman" pitchFamily="18" charset="0"/>
            </a:endParaRPr>
          </a:p>
        </p:txBody>
      </p:sp>
      <p:sp>
        <p:nvSpPr>
          <p:cNvPr id="18" name="Rounded Rectangle 11">
            <a:extLst>
              <a:ext uri="{FF2B5EF4-FFF2-40B4-BE49-F238E27FC236}">
                <a16:creationId xmlns:a16="http://schemas.microsoft.com/office/drawing/2014/main" id="{0350B4A4-3264-431A-BCB1-A3CB7C64E94F}"/>
              </a:ext>
            </a:extLst>
          </p:cNvPr>
          <p:cNvSpPr/>
          <p:nvPr/>
        </p:nvSpPr>
        <p:spPr>
          <a:xfrm>
            <a:off x="4210797" y="2039291"/>
            <a:ext cx="1143000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19" name="Rounded Rectangle 12">
            <a:extLst>
              <a:ext uri="{FF2B5EF4-FFF2-40B4-BE49-F238E27FC236}">
                <a16:creationId xmlns:a16="http://schemas.microsoft.com/office/drawing/2014/main" id="{C8DD8301-B083-4A30-AE60-89DCCB0024CB}"/>
              </a:ext>
            </a:extLst>
          </p:cNvPr>
          <p:cNvSpPr/>
          <p:nvPr/>
        </p:nvSpPr>
        <p:spPr>
          <a:xfrm>
            <a:off x="2652793" y="2842642"/>
            <a:ext cx="1143000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0" name="Rounded Rectangle 13">
            <a:extLst>
              <a:ext uri="{FF2B5EF4-FFF2-40B4-BE49-F238E27FC236}">
                <a16:creationId xmlns:a16="http://schemas.microsoft.com/office/drawing/2014/main" id="{3FC777BC-015E-4060-B4A7-1595A2F0090A}"/>
              </a:ext>
            </a:extLst>
          </p:cNvPr>
          <p:cNvSpPr/>
          <p:nvPr/>
        </p:nvSpPr>
        <p:spPr>
          <a:xfrm>
            <a:off x="5893997" y="3316762"/>
            <a:ext cx="1143000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1" name="Rounded Rectangle 14">
            <a:extLst>
              <a:ext uri="{FF2B5EF4-FFF2-40B4-BE49-F238E27FC236}">
                <a16:creationId xmlns:a16="http://schemas.microsoft.com/office/drawing/2014/main" id="{FDD45CC6-1811-4DED-A34B-14256FB7CE91}"/>
              </a:ext>
            </a:extLst>
          </p:cNvPr>
          <p:cNvSpPr/>
          <p:nvPr/>
        </p:nvSpPr>
        <p:spPr>
          <a:xfrm>
            <a:off x="445620" y="4795938"/>
            <a:ext cx="4975412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2" name="Rounded Rectangle 17">
            <a:extLst>
              <a:ext uri="{FF2B5EF4-FFF2-40B4-BE49-F238E27FC236}">
                <a16:creationId xmlns:a16="http://schemas.microsoft.com/office/drawing/2014/main" id="{BED9C3BA-32F0-4F2F-AA50-76A7F8214F78}"/>
              </a:ext>
            </a:extLst>
          </p:cNvPr>
          <p:cNvSpPr/>
          <p:nvPr/>
        </p:nvSpPr>
        <p:spPr>
          <a:xfrm>
            <a:off x="4782297" y="5667517"/>
            <a:ext cx="1143000" cy="403412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88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B7D2320D-D415-47B3-B6B8-22E0A4B1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07" y="6332867"/>
            <a:ext cx="7921493" cy="46166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</a:rPr>
              <a:t>Think About It: What is the freezing point of ocean water?</a:t>
            </a:r>
          </a:p>
        </p:txBody>
      </p:sp>
    </p:spTree>
    <p:extLst>
      <p:ext uri="{BB962C8B-B14F-4D97-AF65-F5344CB8AC3E}">
        <p14:creationId xmlns:p14="http://schemas.microsoft.com/office/powerpoint/2010/main" val="412519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313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36</cp:revision>
  <dcterms:created xsi:type="dcterms:W3CDTF">2016-01-11T15:02:24Z</dcterms:created>
  <dcterms:modified xsi:type="dcterms:W3CDTF">2022-01-15T03:41:34Z</dcterms:modified>
</cp:coreProperties>
</file>