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FF33CC"/>
    <a:srgbClr val="FF99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02" y="-5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E462C2-8E33-4DCB-A6C6-6FF11E58DF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B84D8F-C13E-4A35-9238-CEF70D225A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6E0DC8-D856-41CC-8F27-946C02FC2F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F89B05-4DC2-4871-8117-1C4ACFDEB7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85D531-DC45-4A6F-9220-2C54B81E1A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77D43B-E4A6-42E4-9962-1A5889B1D8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F9EECC-A3EF-4BD8-85DB-B0C06B2F7E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053571-A1F8-445C-9D8F-FC01657159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F52D09-470B-49CF-BC06-1B3D7BCABF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5DF37A-2E80-4ACD-AC34-5E7FF019AF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A72F1A-2262-4A1C-B2F5-AA7DD48D2D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2" tIns="45717" rIns="91432" bIns="457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2" tIns="45717" rIns="91432" bIns="4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7" rIns="91432" bIns="45717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7" rIns="91432" bIns="45717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7" rIns="91432" bIns="45717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1BF3788-C838-4A58-975A-2AD7270664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WordArt 3"/>
          <p:cNvSpPr>
            <a:spLocks noChangeArrowheads="1" noChangeShapeType="1" noTextEdit="1"/>
          </p:cNvSpPr>
          <p:nvPr/>
        </p:nvSpPr>
        <p:spPr bwMode="auto">
          <a:xfrm>
            <a:off x="304800" y="838200"/>
            <a:ext cx="8534400" cy="3429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167"/>
              </a:avLst>
            </a:prstTxWarp>
          </a:bodyPr>
          <a:lstStyle/>
          <a:p>
            <a:pPr algn="ctr"/>
            <a:r>
              <a:rPr lang="en-US" sz="3600" kern="10" dirty="0">
                <a:ln w="412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92D050"/>
                </a:solidFill>
                <a:latin typeface="Cooper Black"/>
              </a:rPr>
              <a:t>Cell </a:t>
            </a:r>
            <a:r>
              <a:rPr lang="en-US" sz="3600" kern="10" dirty="0" smtClean="0">
                <a:ln w="412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92D050"/>
                </a:solidFill>
                <a:latin typeface="Cooper Black"/>
              </a:rPr>
              <a:t>Division</a:t>
            </a:r>
            <a:endParaRPr lang="en-US" sz="3600" kern="10" dirty="0">
              <a:ln w="41275">
                <a:solidFill>
                  <a:srgbClr val="000000"/>
                </a:solidFill>
                <a:round/>
                <a:headEnd/>
                <a:tailEnd/>
              </a:ln>
              <a:solidFill>
                <a:srgbClr val="92D050"/>
              </a:solidFill>
              <a:latin typeface="Cooper Black"/>
            </a:endParaRPr>
          </a:p>
        </p:txBody>
      </p:sp>
      <p:sp>
        <p:nvSpPr>
          <p:cNvPr id="2051" name="Text Box 4"/>
          <p:cNvSpPr txBox="1">
            <a:spLocks noChangeArrowheads="1"/>
          </p:cNvSpPr>
          <p:nvPr/>
        </p:nvSpPr>
        <p:spPr bwMode="auto">
          <a:xfrm>
            <a:off x="3048000" y="5029200"/>
            <a:ext cx="5715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dirty="0" smtClean="0">
                <a:latin typeface="Times New Roman" pitchFamily="18" charset="0"/>
              </a:rPr>
              <a:t>Do you remember the </a:t>
            </a:r>
            <a:br>
              <a:rPr lang="en-US" sz="3200" dirty="0" smtClean="0">
                <a:latin typeface="Times New Roman" pitchFamily="18" charset="0"/>
              </a:rPr>
            </a:br>
            <a:r>
              <a:rPr lang="en-US" sz="3200" dirty="0" smtClean="0">
                <a:latin typeface="Times New Roman" pitchFamily="18" charset="0"/>
              </a:rPr>
              <a:t>stages in mitosis?</a:t>
            </a:r>
            <a:endParaRPr lang="en-US" sz="3200" dirty="0">
              <a:latin typeface="Times New Roman" pitchFamily="18" charset="0"/>
            </a:endParaRPr>
          </a:p>
        </p:txBody>
      </p:sp>
      <p:sp>
        <p:nvSpPr>
          <p:cNvPr id="2052" name="Rectangle 7"/>
          <p:cNvSpPr>
            <a:spLocks noChangeArrowheads="1"/>
          </p:cNvSpPr>
          <p:nvPr/>
        </p:nvSpPr>
        <p:spPr bwMode="auto">
          <a:xfrm>
            <a:off x="1371600" y="6489700"/>
            <a:ext cx="6400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1200" i="1"/>
              <a:t>T. Trimpe 2008   http://sciencespot.net/</a:t>
            </a:r>
          </a:p>
        </p:txBody>
      </p:sp>
      <p:pic>
        <p:nvPicPr>
          <p:cNvPr id="2053" name="Picture 8" descr="scistartlogo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29400" y="152400"/>
            <a:ext cx="23812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9" descr="C:\Users\Tracy\AppData\Local\Microsoft\Windows\Temporary Internet Files\Content.IE5\R7YBRGGQ\MCBD20088_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4267200"/>
            <a:ext cx="1917700" cy="204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2438400" y="6400800"/>
            <a:ext cx="46482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ctr"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Image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: http://www.seop.yale.edu/imgs/mitosis.jpg</a:t>
            </a:r>
            <a:endParaRPr lang="en-US" sz="1200" spc="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38784" y="914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A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685655" y="914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B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4432526" y="914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C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6179397" y="914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D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7926268" y="914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E</a:t>
            </a:r>
            <a:endParaRPr lang="en-US" b="1" dirty="0"/>
          </a:p>
        </p:txBody>
      </p:sp>
      <p:sp>
        <p:nvSpPr>
          <p:cNvPr id="23" name="TextBox 5"/>
          <p:cNvSpPr txBox="1">
            <a:spLocks noChangeArrowheads="1"/>
          </p:cNvSpPr>
          <p:nvPr/>
        </p:nvSpPr>
        <p:spPr bwMode="auto">
          <a:xfrm>
            <a:off x="0" y="0"/>
            <a:ext cx="9144000" cy="523875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Answer the questions using the cell images shown below.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2"/>
          <a:srcRect t="3333" r="60934" b="76667"/>
          <a:stretch>
            <a:fillRect/>
          </a:stretch>
        </p:blipFill>
        <p:spPr bwMode="auto">
          <a:xfrm>
            <a:off x="7239000" y="1295400"/>
            <a:ext cx="1568196" cy="1097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" name="Picture 9"/>
          <p:cNvPicPr>
            <a:picLocks noChangeAspect="1" noChangeArrowheads="1"/>
          </p:cNvPicPr>
          <p:nvPr/>
        </p:nvPicPr>
        <p:blipFill>
          <a:blip r:embed="rId2"/>
          <a:srcRect t="80667" r="60934"/>
          <a:stretch>
            <a:fillRect/>
          </a:stretch>
        </p:blipFill>
        <p:spPr bwMode="auto">
          <a:xfrm>
            <a:off x="2052835" y="1295400"/>
            <a:ext cx="1622271" cy="1097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5" name="Picture 9"/>
          <p:cNvPicPr>
            <a:picLocks noChangeAspect="1" noChangeArrowheads="1"/>
          </p:cNvPicPr>
          <p:nvPr/>
        </p:nvPicPr>
        <p:blipFill>
          <a:blip r:embed="rId2"/>
          <a:srcRect t="23333" r="60934" b="58000"/>
          <a:stretch>
            <a:fillRect/>
          </a:stretch>
        </p:blipFill>
        <p:spPr bwMode="auto">
          <a:xfrm>
            <a:off x="304800" y="1295400"/>
            <a:ext cx="1680209" cy="1097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6" name="Picture 9"/>
          <p:cNvPicPr>
            <a:picLocks noChangeAspect="1" noChangeArrowheads="1"/>
          </p:cNvPicPr>
          <p:nvPr/>
        </p:nvPicPr>
        <p:blipFill>
          <a:blip r:embed="rId2"/>
          <a:srcRect t="42000" r="60934" b="39333"/>
          <a:stretch>
            <a:fillRect/>
          </a:stretch>
        </p:blipFill>
        <p:spPr bwMode="auto">
          <a:xfrm>
            <a:off x="5490967" y="1295400"/>
            <a:ext cx="1680209" cy="1097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7" name="Picture 9"/>
          <p:cNvPicPr>
            <a:picLocks noChangeAspect="1" noChangeArrowheads="1"/>
          </p:cNvPicPr>
          <p:nvPr/>
        </p:nvPicPr>
        <p:blipFill>
          <a:blip r:embed="rId2"/>
          <a:srcRect t="61200" r="60934" b="20133"/>
          <a:stretch>
            <a:fillRect/>
          </a:stretch>
        </p:blipFill>
        <p:spPr bwMode="auto">
          <a:xfrm>
            <a:off x="3742932" y="1295400"/>
            <a:ext cx="1680209" cy="1097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8" name="TextBox 27"/>
          <p:cNvSpPr txBox="1"/>
          <p:nvPr/>
        </p:nvSpPr>
        <p:spPr>
          <a:xfrm>
            <a:off x="304800" y="2743200"/>
            <a:ext cx="85344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 What type of cell is shown in the pictures above?    Plant  or  Animal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2. Which cell is in the first phase of cell division? _____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3. Which cell is in anaphase? _____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4. What stage is shown in cell A? ______________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5. Which stage is shown in cell B? _______________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6. List the cells in the order they occur in cell division.   ___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___  ___  ___  ____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Box 34"/>
          <p:cNvSpPr txBox="1"/>
          <p:nvPr/>
        </p:nvSpPr>
        <p:spPr>
          <a:xfrm>
            <a:off x="938784" y="914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A</a:t>
            </a:r>
            <a:endParaRPr lang="en-US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2685655" y="914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B</a:t>
            </a:r>
            <a:endParaRPr lang="en-US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4432526" y="914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C</a:t>
            </a:r>
            <a:endParaRPr lang="en-US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6179397" y="914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D</a:t>
            </a:r>
            <a:endParaRPr lang="en-US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7926268" y="914400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E</a:t>
            </a:r>
            <a:endParaRPr lang="en-US" b="1" dirty="0"/>
          </a:p>
        </p:txBody>
      </p:sp>
      <p:pic>
        <p:nvPicPr>
          <p:cNvPr id="40" name="Picture 9"/>
          <p:cNvPicPr>
            <a:picLocks noChangeAspect="1" noChangeArrowheads="1"/>
          </p:cNvPicPr>
          <p:nvPr/>
        </p:nvPicPr>
        <p:blipFill>
          <a:blip r:embed="rId2"/>
          <a:srcRect t="3333" r="60934" b="76667"/>
          <a:stretch>
            <a:fillRect/>
          </a:stretch>
        </p:blipFill>
        <p:spPr bwMode="auto">
          <a:xfrm>
            <a:off x="7239000" y="1295400"/>
            <a:ext cx="1568196" cy="1097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" name="Picture 9"/>
          <p:cNvPicPr>
            <a:picLocks noChangeAspect="1" noChangeArrowheads="1"/>
          </p:cNvPicPr>
          <p:nvPr/>
        </p:nvPicPr>
        <p:blipFill>
          <a:blip r:embed="rId2"/>
          <a:srcRect t="80667" r="60934"/>
          <a:stretch>
            <a:fillRect/>
          </a:stretch>
        </p:blipFill>
        <p:spPr bwMode="auto">
          <a:xfrm>
            <a:off x="2052835" y="1295400"/>
            <a:ext cx="1622271" cy="1097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2" name="Picture 9"/>
          <p:cNvPicPr>
            <a:picLocks noChangeAspect="1" noChangeArrowheads="1"/>
          </p:cNvPicPr>
          <p:nvPr/>
        </p:nvPicPr>
        <p:blipFill>
          <a:blip r:embed="rId2"/>
          <a:srcRect t="23333" r="60934" b="58000"/>
          <a:stretch>
            <a:fillRect/>
          </a:stretch>
        </p:blipFill>
        <p:spPr bwMode="auto">
          <a:xfrm>
            <a:off x="304800" y="1295400"/>
            <a:ext cx="1680209" cy="1097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3" name="Picture 9"/>
          <p:cNvPicPr>
            <a:picLocks noChangeAspect="1" noChangeArrowheads="1"/>
          </p:cNvPicPr>
          <p:nvPr/>
        </p:nvPicPr>
        <p:blipFill>
          <a:blip r:embed="rId2"/>
          <a:srcRect t="42000" r="60934" b="39333"/>
          <a:stretch>
            <a:fillRect/>
          </a:stretch>
        </p:blipFill>
        <p:spPr bwMode="auto">
          <a:xfrm>
            <a:off x="5490967" y="1295400"/>
            <a:ext cx="1680209" cy="1097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4" name="Picture 9"/>
          <p:cNvPicPr>
            <a:picLocks noChangeAspect="1" noChangeArrowheads="1"/>
          </p:cNvPicPr>
          <p:nvPr/>
        </p:nvPicPr>
        <p:blipFill>
          <a:blip r:embed="rId2"/>
          <a:srcRect t="61200" r="60934" b="20133"/>
          <a:stretch>
            <a:fillRect/>
          </a:stretch>
        </p:blipFill>
        <p:spPr bwMode="auto">
          <a:xfrm>
            <a:off x="3742932" y="1295400"/>
            <a:ext cx="1680209" cy="1097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5" name="TextBox 44"/>
          <p:cNvSpPr txBox="1"/>
          <p:nvPr/>
        </p:nvSpPr>
        <p:spPr>
          <a:xfrm>
            <a:off x="304800" y="2743200"/>
            <a:ext cx="85344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 What type of cell is shown in the pictures above?    Plant  or  Animal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2. Which cell is in the first phase of cell division? _____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3. Which cell is in anaphase? _____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4. What stage is shown in cell A? ______________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5. Which stage is shown in cell B? _______________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6. List the cells in the order they occur in cell division.   ___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___  ___  ___  ____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4" name="TextBox 5"/>
          <p:cNvSpPr txBox="1">
            <a:spLocks noChangeArrowheads="1"/>
          </p:cNvSpPr>
          <p:nvPr/>
        </p:nvSpPr>
        <p:spPr bwMode="auto">
          <a:xfrm>
            <a:off x="0" y="0"/>
            <a:ext cx="9144000" cy="523875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answers are …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505200" y="4343400"/>
            <a:ext cx="16002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PROPHASE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200400" y="3810000"/>
            <a:ext cx="381000" cy="381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C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086600" y="2089611"/>
            <a:ext cx="381000" cy="381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D</a:t>
            </a:r>
            <a:endParaRPr lang="en-US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5105400" y="3276600"/>
            <a:ext cx="381000" cy="381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E</a:t>
            </a:r>
            <a:endParaRPr lang="en-US" b="1" dirty="0">
              <a:solidFill>
                <a:srgbClr val="FF0000"/>
              </a:solidFill>
            </a:endParaRPr>
          </a:p>
        </p:txBody>
      </p:sp>
      <p:grpSp>
        <p:nvGrpSpPr>
          <p:cNvPr id="50" name="Group 49"/>
          <p:cNvGrpSpPr/>
          <p:nvPr/>
        </p:nvGrpSpPr>
        <p:grpSpPr>
          <a:xfrm>
            <a:off x="5562600" y="5471160"/>
            <a:ext cx="3124200" cy="381000"/>
            <a:chOff x="5562600" y="5471160"/>
            <a:chExt cx="3124200" cy="381000"/>
          </a:xfrm>
        </p:grpSpPr>
        <p:sp>
          <p:nvSpPr>
            <p:cNvPr id="18" name="TextBox 17"/>
            <p:cNvSpPr txBox="1"/>
            <p:nvPr/>
          </p:nvSpPr>
          <p:spPr>
            <a:xfrm>
              <a:off x="5562600" y="5471160"/>
              <a:ext cx="381000" cy="3810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FF0000"/>
                  </a:solidFill>
                </a:rPr>
                <a:t>E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6248400" y="5471160"/>
              <a:ext cx="381000" cy="3810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FF0000"/>
                  </a:solidFill>
                </a:rPr>
                <a:t>A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6934200" y="5471160"/>
              <a:ext cx="381000" cy="3810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FF0000"/>
                  </a:solidFill>
                </a:rPr>
                <a:t>D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7620000" y="5471160"/>
              <a:ext cx="381000" cy="3810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FF0000"/>
                  </a:solidFill>
                </a:rPr>
                <a:t>C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8305800" y="5471160"/>
              <a:ext cx="381000" cy="3810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FF0000"/>
                  </a:solidFill>
                </a:rPr>
                <a:t>B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51" name="Oval 50"/>
          <p:cNvSpPr/>
          <p:nvPr/>
        </p:nvSpPr>
        <p:spPr>
          <a:xfrm>
            <a:off x="5184648" y="2706624"/>
            <a:ext cx="8382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3669792" y="4928616"/>
            <a:ext cx="16002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TELOPHASE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2" grpId="0"/>
      <p:bldP spid="24" grpId="0"/>
      <p:bldP spid="51" grpId="0" animBg="1"/>
      <p:bldP spid="52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221</Words>
  <Application>Microsoft Office PowerPoint</Application>
  <PresentationFormat>On-screen Show (4:3)</PresentationFormat>
  <Paragraphs>48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Default Design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Tracy Trimpe</dc:creator>
  <cp:lastModifiedBy>Tracy</cp:lastModifiedBy>
  <cp:revision>22</cp:revision>
  <dcterms:created xsi:type="dcterms:W3CDTF">2008-04-06T00:50:02Z</dcterms:created>
  <dcterms:modified xsi:type="dcterms:W3CDTF">2009-04-08T01:43:29Z</dcterms:modified>
</cp:coreProperties>
</file>