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99FF33"/>
    <a:srgbClr val="009900"/>
    <a:srgbClr val="66CCFF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9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34048-E15D-4958-BF41-51894AC7A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167AD-11A4-493F-AF58-662135075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DCCA3-637C-4B34-A28F-2149AC8D3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1EBA0-45CD-4DE0-B7F0-20F07D138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C74D3-483B-4509-9C85-BCD81B2ADA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2C432-9253-43E1-A381-9AD72BE88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74D2D-E8DD-4095-A82C-3832553DA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CB03-F074-4A62-A60E-306D495AB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F56E7-82A9-4EE1-A7A7-7DF8EAE4C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EA623-2763-42DF-8919-9FAE29CE8D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738DE-8E10-47F0-A2D4-D7B4195B7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FF4F230-C91C-419B-A136-71729ADEE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4572000" y="6400800"/>
            <a:ext cx="3962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 smtClean="0"/>
              <a:t>Created by B. </a:t>
            </a:r>
            <a:r>
              <a:rPr lang="en-US" sz="1200" i="1" dirty="0" err="1" smtClean="0"/>
              <a:t>Bowlby</a:t>
            </a:r>
            <a:r>
              <a:rPr lang="en-US" sz="1200" i="1" dirty="0" smtClean="0"/>
              <a:t> 2012</a:t>
            </a:r>
            <a:endParaRPr lang="en-US" sz="1200" i="1" dirty="0"/>
          </a:p>
        </p:txBody>
      </p:sp>
      <p:pic>
        <p:nvPicPr>
          <p:cNvPr id="2051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FF33"/>
                </a:solidFill>
                <a:latin typeface="Cooper Black"/>
              </a:rPr>
              <a:t>Scientific Root Words, </a:t>
            </a:r>
          </a:p>
          <a:p>
            <a:pPr algn="ctr"/>
            <a:r>
              <a:rPr lang="en-US" sz="3600" kern="10" dirty="0" smtClean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FF33"/>
                </a:solidFill>
                <a:latin typeface="Cooper Black"/>
              </a:rPr>
              <a:t>Suffixes</a:t>
            </a:r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FF33"/>
                </a:solidFill>
                <a:latin typeface="Cooper Black"/>
              </a:rPr>
              <a:t>, and </a:t>
            </a:r>
            <a:r>
              <a:rPr lang="en-US" sz="3600" kern="10" dirty="0" smtClean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FF33"/>
                </a:solidFill>
                <a:latin typeface="Cooper Black"/>
              </a:rPr>
              <a:t>Prefixes</a:t>
            </a:r>
            <a:endParaRPr lang="en-US" sz="3600" kern="10" dirty="0">
              <a:ln w="38100">
                <a:solidFill>
                  <a:srgbClr val="000000"/>
                </a:solidFill>
                <a:round/>
                <a:headEnd/>
                <a:tailEnd/>
              </a:ln>
              <a:solidFill>
                <a:srgbClr val="99FF33"/>
              </a:solidFill>
              <a:latin typeface="Cooper Black"/>
            </a:endParaRPr>
          </a:p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FF33"/>
                </a:solidFill>
                <a:latin typeface="Cooper Black"/>
              </a:rPr>
              <a:t>#1 </a:t>
            </a:r>
          </a:p>
        </p:txBody>
      </p:sp>
      <p:pic>
        <p:nvPicPr>
          <p:cNvPr id="2053" name="Picture 6" descr="C:\Users\bbowlby\AppData\Local\Microsoft\Windows\Temporary Internet Files\Content.IE5\CNPS52N1\MP90043083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148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8" descr="C:\Users\bbowlby\AppData\Local\Microsoft\Windows\Temporary Internet Files\Content.IE5\D6HBO1JI\MC90024045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4191000"/>
            <a:ext cx="2663406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76200" y="592138"/>
            <a:ext cx="8915400" cy="523875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Match the root word, suffix or prefix with its meaning.</a:t>
            </a:r>
          </a:p>
        </p:txBody>
      </p:sp>
      <p:sp>
        <p:nvSpPr>
          <p:cNvPr id="3075" name="Text Box 29"/>
          <p:cNvSpPr txBox="1">
            <a:spLocks noChangeArrowheads="1"/>
          </p:cNvSpPr>
          <p:nvPr/>
        </p:nvSpPr>
        <p:spPr bwMode="auto">
          <a:xfrm>
            <a:off x="228600" y="1828800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a.  -ology </a:t>
            </a:r>
          </a:p>
        </p:txBody>
      </p:sp>
      <p:sp>
        <p:nvSpPr>
          <p:cNvPr id="3076" name="Text Box 30"/>
          <p:cNvSpPr txBox="1">
            <a:spLocks noChangeArrowheads="1"/>
          </p:cNvSpPr>
          <p:nvPr/>
        </p:nvSpPr>
        <p:spPr bwMode="auto">
          <a:xfrm>
            <a:off x="3810000" y="18288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1. life, living.</a:t>
            </a:r>
          </a:p>
        </p:txBody>
      </p:sp>
      <p:sp>
        <p:nvSpPr>
          <p:cNvPr id="3077" name="Text Box 31"/>
          <p:cNvSpPr txBox="1">
            <a:spLocks noChangeArrowheads="1"/>
          </p:cNvSpPr>
          <p:nvPr/>
        </p:nvSpPr>
        <p:spPr bwMode="auto">
          <a:xfrm>
            <a:off x="228600" y="2589213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b. bio- </a:t>
            </a:r>
          </a:p>
        </p:txBody>
      </p:sp>
      <p:sp>
        <p:nvSpPr>
          <p:cNvPr id="3078" name="Text Box 32"/>
          <p:cNvSpPr txBox="1">
            <a:spLocks noChangeArrowheads="1"/>
          </p:cNvSpPr>
          <p:nvPr/>
        </p:nvSpPr>
        <p:spPr bwMode="auto">
          <a:xfrm>
            <a:off x="3810000" y="2589213"/>
            <a:ext cx="510540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2. one who studies.</a:t>
            </a:r>
          </a:p>
          <a:p>
            <a:pPr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</p:txBody>
      </p:sp>
      <p:sp>
        <p:nvSpPr>
          <p:cNvPr id="3079" name="Text Box 33"/>
          <p:cNvSpPr txBox="1">
            <a:spLocks noChangeArrowheads="1"/>
          </p:cNvSpPr>
          <p:nvPr/>
        </p:nvSpPr>
        <p:spPr bwMode="auto">
          <a:xfrm>
            <a:off x="228600" y="3778250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c. zo- </a:t>
            </a:r>
          </a:p>
        </p:txBody>
      </p:sp>
      <p:sp>
        <p:nvSpPr>
          <p:cNvPr id="3080" name="Text Box 34"/>
          <p:cNvSpPr txBox="1">
            <a:spLocks noChangeArrowheads="1"/>
          </p:cNvSpPr>
          <p:nvPr/>
        </p:nvSpPr>
        <p:spPr bwMode="auto">
          <a:xfrm>
            <a:off x="3810000" y="3778250"/>
            <a:ext cx="510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3. Study of. </a:t>
            </a:r>
          </a:p>
        </p:txBody>
      </p:sp>
      <p:sp>
        <p:nvSpPr>
          <p:cNvPr id="3081" name="Text Box 35"/>
          <p:cNvSpPr txBox="1">
            <a:spLocks noChangeArrowheads="1"/>
          </p:cNvSpPr>
          <p:nvPr/>
        </p:nvSpPr>
        <p:spPr bwMode="auto">
          <a:xfrm>
            <a:off x="228600" y="49672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d. -logist</a:t>
            </a:r>
          </a:p>
        </p:txBody>
      </p:sp>
      <p:sp>
        <p:nvSpPr>
          <p:cNvPr id="3082" name="Text Box 36"/>
          <p:cNvSpPr txBox="1">
            <a:spLocks noChangeArrowheads="1"/>
          </p:cNvSpPr>
          <p:nvPr/>
        </p:nvSpPr>
        <p:spPr bwMode="auto">
          <a:xfrm>
            <a:off x="3810000" y="4967288"/>
            <a:ext cx="510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</a:rPr>
              <a:t>4.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primitive, ancient.   </a:t>
            </a:r>
          </a:p>
        </p:txBody>
      </p:sp>
      <p:sp>
        <p:nvSpPr>
          <p:cNvPr id="3083" name="Text Box 37"/>
          <p:cNvSpPr txBox="1">
            <a:spLocks noChangeArrowheads="1"/>
          </p:cNvSpPr>
          <p:nvPr/>
        </p:nvSpPr>
        <p:spPr bwMode="auto">
          <a:xfrm>
            <a:off x="228600" y="57292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e. -archaeo</a:t>
            </a:r>
          </a:p>
        </p:txBody>
      </p:sp>
      <p:sp>
        <p:nvSpPr>
          <p:cNvPr id="3084" name="Text Box 38"/>
          <p:cNvSpPr txBox="1">
            <a:spLocks noChangeArrowheads="1"/>
          </p:cNvSpPr>
          <p:nvPr/>
        </p:nvSpPr>
        <p:spPr bwMode="auto">
          <a:xfrm>
            <a:off x="3810000" y="5729288"/>
            <a:ext cx="510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5. animal. </a:t>
            </a:r>
          </a:p>
        </p:txBody>
      </p:sp>
      <p:pic>
        <p:nvPicPr>
          <p:cNvPr id="3085" name="Picture 15" descr="C:\Program Files\Microsoft Office\MEDIA\CAGCAT10\j021672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4572000"/>
            <a:ext cx="1450975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16" descr="C:\Users\bbowlby\AppData\Local\Microsoft\Windows\Temporary Internet Files\Content.IE5\SX8LMXGX\MC90043959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1447800"/>
            <a:ext cx="286702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6200" y="593725"/>
            <a:ext cx="8915400" cy="519113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b. Bio- 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810000" y="18288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1. Life, living.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28600" y="2589213"/>
            <a:ext cx="2667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d.  -logist </a:t>
            </a: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3810000" y="2589213"/>
            <a:ext cx="510540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2. one who studies.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 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28600" y="377825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a.  -logy </a:t>
            </a:r>
          </a:p>
        </p:txBody>
      </p:sp>
      <p:sp>
        <p:nvSpPr>
          <p:cNvPr id="4104" name="Text Box 11"/>
          <p:cNvSpPr txBox="1">
            <a:spLocks noChangeArrowheads="1"/>
          </p:cNvSpPr>
          <p:nvPr/>
        </p:nvSpPr>
        <p:spPr bwMode="auto">
          <a:xfrm>
            <a:off x="3810000" y="3778250"/>
            <a:ext cx="510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3. study of. 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28600" y="4967288"/>
            <a:ext cx="365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e. Archaeo-</a:t>
            </a:r>
          </a:p>
        </p:txBody>
      </p:sp>
      <p:sp>
        <p:nvSpPr>
          <p:cNvPr id="4106" name="Text Box 14"/>
          <p:cNvSpPr txBox="1">
            <a:spLocks noChangeArrowheads="1"/>
          </p:cNvSpPr>
          <p:nvPr/>
        </p:nvSpPr>
        <p:spPr bwMode="auto">
          <a:xfrm>
            <a:off x="3810000" y="4967288"/>
            <a:ext cx="510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4.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primitive, ancient</a:t>
            </a:r>
            <a:r>
              <a:rPr lang="en-US" sz="2800">
                <a:latin typeface="Times New Roman" pitchFamily="18" charset="0"/>
              </a:rPr>
              <a:t>. 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28600" y="5729288"/>
            <a:ext cx="365760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c. Zo- </a:t>
            </a:r>
          </a:p>
          <a:p>
            <a:pPr>
              <a:spcBef>
                <a:spcPct val="50000"/>
              </a:spcBef>
            </a:pPr>
            <a:endParaRPr lang="en-US" sz="2800" b="1">
              <a:latin typeface="Times New Roman" pitchFamily="18" charset="0"/>
            </a:endParaRPr>
          </a:p>
        </p:txBody>
      </p:sp>
      <p:sp>
        <p:nvSpPr>
          <p:cNvPr id="4108" name="Text Box 17"/>
          <p:cNvSpPr txBox="1">
            <a:spLocks noChangeArrowheads="1"/>
          </p:cNvSpPr>
          <p:nvPr/>
        </p:nvSpPr>
        <p:spPr bwMode="auto">
          <a:xfrm>
            <a:off x="3810000" y="5729288"/>
            <a:ext cx="510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5. animal. </a:t>
            </a:r>
          </a:p>
        </p:txBody>
      </p:sp>
      <p:pic>
        <p:nvPicPr>
          <p:cNvPr id="4109" name="Picture 13" descr="C:\Users\bbowlby\AppData\Local\Microsoft\Windows\Temporary Internet Files\Content.IE5\6GAD7LGY\MC90019820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1447800"/>
            <a:ext cx="1992313" cy="245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14" descr="C:\Users\bbowlby\AppData\Local\Microsoft\Windows\Temporary Internet Files\Content.IE5\DJFV7MWH\MP90031689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56137">
            <a:off x="6858000" y="4419600"/>
            <a:ext cx="213360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7" grpId="0"/>
      <p:bldP spid="5130" grpId="0"/>
      <p:bldP spid="5133" grpId="0"/>
      <p:bldP spid="513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122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</cp:lastModifiedBy>
  <cp:revision>42</cp:revision>
  <dcterms:created xsi:type="dcterms:W3CDTF">2007-07-27T19:50:33Z</dcterms:created>
  <dcterms:modified xsi:type="dcterms:W3CDTF">2012-04-25T14:56:13Z</dcterms:modified>
</cp:coreProperties>
</file>