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6C82-0FA8-4B2A-8883-0C866883F3B3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0C34D-848A-4B1B-8071-1643688CA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6C82-0FA8-4B2A-8883-0C866883F3B3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0C34D-848A-4B1B-8071-1643688CA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6C82-0FA8-4B2A-8883-0C866883F3B3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0C34D-848A-4B1B-8071-1643688CA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6C82-0FA8-4B2A-8883-0C866883F3B3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0C34D-848A-4B1B-8071-1643688CA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6C82-0FA8-4B2A-8883-0C866883F3B3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0C34D-848A-4B1B-8071-1643688CA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6C82-0FA8-4B2A-8883-0C866883F3B3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0C34D-848A-4B1B-8071-1643688CA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6C82-0FA8-4B2A-8883-0C866883F3B3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0C34D-848A-4B1B-8071-1643688CA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6C82-0FA8-4B2A-8883-0C866883F3B3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0C34D-848A-4B1B-8071-1643688CA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6C82-0FA8-4B2A-8883-0C866883F3B3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0C34D-848A-4B1B-8071-1643688CA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6C82-0FA8-4B2A-8883-0C866883F3B3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0C34D-848A-4B1B-8071-1643688CA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6C82-0FA8-4B2A-8883-0C866883F3B3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0C34D-848A-4B1B-8071-1643688CA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06C82-0FA8-4B2A-8883-0C866883F3B3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0C34D-848A-4B1B-8071-1643688CA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6"/>
          <p:cNvSpPr>
            <a:spLocks noChangeArrowheads="1"/>
          </p:cNvSpPr>
          <p:nvPr/>
        </p:nvSpPr>
        <p:spPr bwMode="auto">
          <a:xfrm>
            <a:off x="3325091" y="6400800"/>
            <a:ext cx="568036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7" rIns="91433" bIns="45717"/>
          <a:lstStyle/>
          <a:p>
            <a:pPr algn="ctr" eaLnBrk="1" hangingPunct="1">
              <a:spcBef>
                <a:spcPct val="20000"/>
              </a:spcBef>
            </a:pPr>
            <a:r>
              <a:rPr lang="en-US" altLang="en-US" sz="1200" i="1" dirty="0"/>
              <a:t>T. Tomm 2017  http://sciencespot.net/</a:t>
            </a:r>
          </a:p>
        </p:txBody>
      </p:sp>
      <p:pic>
        <p:nvPicPr>
          <p:cNvPr id="7172" name="Picture 7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1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WordArt 4"/>
          <p:cNvSpPr>
            <a:spLocks noChangeArrowheads="1" noChangeShapeType="1" noTextEdit="1"/>
          </p:cNvSpPr>
          <p:nvPr/>
        </p:nvSpPr>
        <p:spPr bwMode="auto">
          <a:xfrm>
            <a:off x="609600" y="609600"/>
            <a:ext cx="8153400" cy="3352800"/>
          </a:xfrm>
          <a:prstGeom prst="rect">
            <a:avLst/>
          </a:prstGeom>
          <a:noFill/>
        </p:spPr>
        <p:txBody>
          <a:bodyPr wrap="none" lIns="91433" tIns="45717" rIns="91433" bIns="45717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gradFill flip="none" rotWithShape="1"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lin ang="2700000" scaled="1"/>
                  <a:tileRect/>
                </a:gradFill>
                <a:latin typeface="Cooper Black"/>
              </a:rPr>
              <a:t>Eclipse Basics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4182" y="4214813"/>
            <a:ext cx="3593118" cy="21431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4267200" y="4495800"/>
            <a:ext cx="4876800" cy="138499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You need to write down an answer for EACH question – even if it is just your best guess!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0" y="216405"/>
            <a:ext cx="9144000" cy="526791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wrap="square" lIns="91433" tIns="45717" rIns="91433" bIns="45717" anchor="ctr">
            <a:spAutoFit/>
          </a:bodyPr>
          <a:lstStyle/>
          <a:p>
            <a:pPr algn="ctr" eaLnBrk="1" hangingPunct="1"/>
            <a:r>
              <a:rPr lang="en-US" altLang="en-US" sz="2800" b="1" dirty="0">
                <a:solidFill>
                  <a:srgbClr val="FFFF00"/>
                </a:solidFill>
                <a:latin typeface="Times New Roman" pitchFamily="18" charset="0"/>
              </a:rPr>
              <a:t>Choose the best answer for each.</a:t>
            </a:r>
          </a:p>
        </p:txBody>
      </p:sp>
      <p:sp>
        <p:nvSpPr>
          <p:cNvPr id="8196" name="Text Box 30"/>
          <p:cNvSpPr txBox="1">
            <a:spLocks noChangeArrowheads="1"/>
          </p:cNvSpPr>
          <p:nvPr/>
        </p:nvSpPr>
        <p:spPr bwMode="auto">
          <a:xfrm>
            <a:off x="138545" y="1000126"/>
            <a:ext cx="8776855" cy="5770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7" rIns="91433" bIns="45717">
            <a:spAutoFit/>
          </a:bodyPr>
          <a:lstStyle/>
          <a:p>
            <a:pPr marL="473716" indent="-473716">
              <a:spcBef>
                <a:spcPct val="50000"/>
              </a:spcBef>
              <a:buAutoNum type="arabicPeriod"/>
            </a:pPr>
            <a:r>
              <a:rPr lang="en-US" altLang="en-US" sz="2200" b="1" dirty="0">
                <a:latin typeface="Times New Roman" pitchFamily="18" charset="0"/>
              </a:rPr>
              <a:t>What is the correct order for a solar eclipse?</a:t>
            </a:r>
            <a:r>
              <a:rPr lang="en-US" altLang="en-US" sz="2200" dirty="0">
                <a:latin typeface="Times New Roman" pitchFamily="18" charset="0"/>
              </a:rPr>
              <a:t/>
            </a:r>
            <a:br>
              <a:rPr lang="en-US" altLang="en-US" sz="2200" dirty="0">
                <a:latin typeface="Times New Roman" pitchFamily="18" charset="0"/>
              </a:rPr>
            </a:br>
            <a:r>
              <a:rPr lang="en-US" altLang="en-US" sz="2200" dirty="0">
                <a:latin typeface="Times New Roman" pitchFamily="18" charset="0"/>
              </a:rPr>
              <a:t>A.  S</a:t>
            </a:r>
            <a:r>
              <a:rPr lang="en-US" altLang="en-US" sz="2200" dirty="0">
                <a:latin typeface="Times New Roman" pitchFamily="18" charset="0"/>
                <a:sym typeface="Wingdings" pitchFamily="2" charset="2"/>
              </a:rPr>
              <a:t> M E	    B.  M S  E           C.  S E M</a:t>
            </a:r>
            <a:endParaRPr lang="en-US" altLang="en-US" sz="2200" dirty="0">
              <a:latin typeface="Times New Roman" pitchFamily="18" charset="0"/>
            </a:endParaRPr>
          </a:p>
          <a:p>
            <a:pPr marL="473716" indent="-473716">
              <a:spcBef>
                <a:spcPct val="50000"/>
              </a:spcBef>
            </a:pPr>
            <a:r>
              <a:rPr lang="en-US" altLang="en-US" sz="2200" b="1" dirty="0">
                <a:latin typeface="Times New Roman" pitchFamily="18" charset="0"/>
              </a:rPr>
              <a:t>2. Which of these cities was in the path of totality?</a:t>
            </a:r>
            <a:r>
              <a:rPr lang="en-US" altLang="en-US" sz="2200" dirty="0">
                <a:latin typeface="Times New Roman" pitchFamily="18" charset="0"/>
              </a:rPr>
              <a:t/>
            </a:r>
            <a:br>
              <a:rPr lang="en-US" altLang="en-US" sz="2200" dirty="0">
                <a:latin typeface="Times New Roman" pitchFamily="18" charset="0"/>
              </a:rPr>
            </a:br>
            <a:r>
              <a:rPr lang="en-US" altLang="en-US" sz="2200" dirty="0">
                <a:latin typeface="Times New Roman" pitchFamily="18" charset="0"/>
              </a:rPr>
              <a:t>A. Los Angeles, CA</a:t>
            </a:r>
            <a:r>
              <a:rPr lang="en-US" altLang="en-US" sz="2200">
                <a:latin typeface="Times New Roman" pitchFamily="18" charset="0"/>
              </a:rPr>
              <a:t>	</a:t>
            </a:r>
            <a:r>
              <a:rPr lang="en-US" altLang="en-US" sz="2200" smtClean="0">
                <a:latin typeface="Times New Roman" pitchFamily="18" charset="0"/>
              </a:rPr>
              <a:t>      B</a:t>
            </a:r>
            <a:r>
              <a:rPr lang="en-US" altLang="en-US" sz="2200" dirty="0">
                <a:latin typeface="Times New Roman" pitchFamily="18" charset="0"/>
              </a:rPr>
              <a:t>. Kansas City, KS	    C. Miami, FL</a:t>
            </a:r>
            <a:br>
              <a:rPr lang="en-US" altLang="en-US" sz="2200" dirty="0">
                <a:latin typeface="Times New Roman" pitchFamily="18" charset="0"/>
              </a:rPr>
            </a:br>
            <a:endParaRPr lang="en-US" altLang="en-US" sz="600" dirty="0">
              <a:latin typeface="Times New Roman" pitchFamily="18" charset="0"/>
            </a:endParaRPr>
          </a:p>
          <a:p>
            <a:pPr marL="473716" indent="-473716">
              <a:spcBef>
                <a:spcPct val="50000"/>
              </a:spcBef>
            </a:pPr>
            <a:r>
              <a:rPr lang="en-US" altLang="en-US" sz="2200" b="1" dirty="0">
                <a:latin typeface="Times New Roman" pitchFamily="18" charset="0"/>
              </a:rPr>
              <a:t>3. True or False?  It is safe to look at the sun when there isn’t an eclipse. </a:t>
            </a:r>
            <a:endParaRPr lang="en-US" altLang="en-US" sz="1100" dirty="0">
              <a:latin typeface="Times New Roman" pitchFamily="18" charset="0"/>
            </a:endParaRPr>
          </a:p>
          <a:p>
            <a:pPr marL="473716" indent="-473716">
              <a:spcBef>
                <a:spcPct val="50000"/>
              </a:spcBef>
            </a:pPr>
            <a:r>
              <a:rPr lang="en-US" altLang="en-US" sz="2200" b="1" dirty="0">
                <a:latin typeface="Times New Roman" pitchFamily="18" charset="0"/>
              </a:rPr>
              <a:t>4. When will the next eclipse be?   </a:t>
            </a:r>
            <a:r>
              <a:rPr lang="en-US" altLang="en-US" sz="2200" dirty="0">
                <a:latin typeface="Times New Roman" pitchFamily="18" charset="0"/>
              </a:rPr>
              <a:t>A.  2024        B. 2043        C. 3017</a:t>
            </a:r>
          </a:p>
          <a:p>
            <a:pPr marL="473716" indent="-473716">
              <a:spcBef>
                <a:spcPct val="50000"/>
              </a:spcBef>
            </a:pPr>
            <a:r>
              <a:rPr lang="en-US" altLang="en-US" sz="2200" b="1" dirty="0">
                <a:latin typeface="Times New Roman" pitchFamily="18" charset="0"/>
              </a:rPr>
              <a:t>5. How much larger is the sun than the moon?  </a:t>
            </a:r>
            <a:r>
              <a:rPr lang="en-US" altLang="en-US" sz="2200" dirty="0">
                <a:latin typeface="Times New Roman" pitchFamily="18" charset="0"/>
              </a:rPr>
              <a:t>A.  390     B. 400    C.  790</a:t>
            </a:r>
          </a:p>
          <a:p>
            <a:pPr marL="473716" indent="-473716">
              <a:spcBef>
                <a:spcPct val="50000"/>
              </a:spcBef>
            </a:pPr>
            <a:r>
              <a:rPr lang="en-US" altLang="en-US" sz="2200" b="1" dirty="0">
                <a:latin typeface="Times New Roman" pitchFamily="18" charset="0"/>
              </a:rPr>
              <a:t>6. Why does the moon appear to be the same size as the </a:t>
            </a:r>
            <a:r>
              <a:rPr lang="en-US" altLang="en-US" sz="2200" b="1" dirty="0" smtClean="0">
                <a:latin typeface="Times New Roman" pitchFamily="18" charset="0"/>
              </a:rPr>
              <a:t>sun?</a:t>
            </a:r>
            <a:r>
              <a:rPr lang="en-US" altLang="en-US" sz="2200" dirty="0" smtClean="0">
                <a:latin typeface="Times New Roman" pitchFamily="18" charset="0"/>
              </a:rPr>
              <a:t> </a:t>
            </a:r>
            <a:r>
              <a:rPr lang="en-US" altLang="en-US" sz="2200" dirty="0">
                <a:latin typeface="Times New Roman" pitchFamily="18" charset="0"/>
              </a:rPr>
              <a:t/>
            </a:r>
            <a:br>
              <a:rPr lang="en-US" altLang="en-US" sz="2200" dirty="0">
                <a:latin typeface="Times New Roman" pitchFamily="18" charset="0"/>
              </a:rPr>
            </a:br>
            <a:r>
              <a:rPr lang="en-US" altLang="en-US" sz="2200" dirty="0">
                <a:latin typeface="Times New Roman" pitchFamily="18" charset="0"/>
              </a:rPr>
              <a:t>A.  It is closer to Earth during a solar eclipse. </a:t>
            </a:r>
            <a:br>
              <a:rPr lang="en-US" altLang="en-US" sz="2200" dirty="0">
                <a:latin typeface="Times New Roman" pitchFamily="18" charset="0"/>
              </a:rPr>
            </a:br>
            <a:r>
              <a:rPr lang="en-US" altLang="en-US" sz="2200" dirty="0">
                <a:latin typeface="Times New Roman" pitchFamily="18" charset="0"/>
              </a:rPr>
              <a:t>B. It’s distance from earth is proportional to the sun making it appear the same size. </a:t>
            </a:r>
            <a:br>
              <a:rPr lang="en-US" altLang="en-US" sz="2200" dirty="0">
                <a:latin typeface="Times New Roman" pitchFamily="18" charset="0"/>
              </a:rPr>
            </a:br>
            <a:r>
              <a:rPr lang="en-US" altLang="en-US" sz="2200" dirty="0">
                <a:latin typeface="Times New Roman" pitchFamily="18" charset="0"/>
              </a:rPr>
              <a:t>C.  The sun’s corona is not as large during an eclipse making it appear smaller.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30"/>
          <p:cNvSpPr txBox="1">
            <a:spLocks noChangeArrowheads="1"/>
          </p:cNvSpPr>
          <p:nvPr/>
        </p:nvSpPr>
        <p:spPr bwMode="auto">
          <a:xfrm>
            <a:off x="138545" y="785813"/>
            <a:ext cx="8776855" cy="5770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7" rIns="91433" bIns="45717">
            <a:spAutoFit/>
          </a:bodyPr>
          <a:lstStyle/>
          <a:p>
            <a:pPr marL="473716" indent="-473716">
              <a:spcBef>
                <a:spcPct val="50000"/>
              </a:spcBef>
              <a:buAutoNum type="arabicPeriod"/>
            </a:pPr>
            <a:r>
              <a:rPr lang="en-US" altLang="en-US" sz="2200" b="1" dirty="0">
                <a:latin typeface="Times New Roman" pitchFamily="18" charset="0"/>
              </a:rPr>
              <a:t>What is the correct order for a solar eclipse?</a:t>
            </a:r>
            <a:r>
              <a:rPr lang="en-US" altLang="en-US" sz="2200" dirty="0">
                <a:latin typeface="Times New Roman" pitchFamily="18" charset="0"/>
              </a:rPr>
              <a:t/>
            </a:r>
            <a:br>
              <a:rPr lang="en-US" altLang="en-US" sz="2200" dirty="0">
                <a:latin typeface="Times New Roman" pitchFamily="18" charset="0"/>
              </a:rPr>
            </a:br>
            <a:r>
              <a:rPr lang="en-US" altLang="en-US" sz="2200" dirty="0">
                <a:latin typeface="Times New Roman" pitchFamily="18" charset="0"/>
              </a:rPr>
              <a:t>A. S</a:t>
            </a:r>
            <a:r>
              <a:rPr lang="en-US" altLang="en-US" sz="2200" dirty="0">
                <a:latin typeface="Times New Roman" pitchFamily="18" charset="0"/>
                <a:sym typeface="Wingdings" pitchFamily="2" charset="2"/>
              </a:rPr>
              <a:t> M E	B.  M S  E       C.  S E M</a:t>
            </a:r>
            <a:endParaRPr lang="en-US" altLang="en-US" sz="2200" dirty="0">
              <a:latin typeface="Times New Roman" pitchFamily="18" charset="0"/>
            </a:endParaRPr>
          </a:p>
          <a:p>
            <a:pPr marL="473716" indent="-473716">
              <a:spcBef>
                <a:spcPct val="50000"/>
              </a:spcBef>
            </a:pPr>
            <a:r>
              <a:rPr lang="en-US" altLang="en-US" sz="2200" b="1" dirty="0">
                <a:latin typeface="Times New Roman" pitchFamily="18" charset="0"/>
              </a:rPr>
              <a:t>2. Which of these cities was in the path of totality?</a:t>
            </a:r>
            <a:r>
              <a:rPr lang="en-US" altLang="en-US" sz="2200" dirty="0">
                <a:latin typeface="Times New Roman" pitchFamily="18" charset="0"/>
              </a:rPr>
              <a:t/>
            </a:r>
            <a:br>
              <a:rPr lang="en-US" altLang="en-US" sz="2200" dirty="0">
                <a:latin typeface="Times New Roman" pitchFamily="18" charset="0"/>
              </a:rPr>
            </a:br>
            <a:r>
              <a:rPr lang="en-US" altLang="en-US" sz="2200" dirty="0">
                <a:latin typeface="Times New Roman" pitchFamily="18" charset="0"/>
              </a:rPr>
              <a:t>A. Los Angeles, CA	</a:t>
            </a:r>
            <a:r>
              <a:rPr lang="en-US" altLang="en-US" sz="2200" dirty="0" smtClean="0">
                <a:latin typeface="Times New Roman" pitchFamily="18" charset="0"/>
              </a:rPr>
              <a:t>        B</a:t>
            </a:r>
            <a:r>
              <a:rPr lang="en-US" altLang="en-US" sz="2200" dirty="0">
                <a:latin typeface="Times New Roman" pitchFamily="18" charset="0"/>
              </a:rPr>
              <a:t>. Kansas City, KS	    C. Miami, FL</a:t>
            </a:r>
            <a:br>
              <a:rPr lang="en-US" altLang="en-US" sz="2200" dirty="0">
                <a:latin typeface="Times New Roman" pitchFamily="18" charset="0"/>
              </a:rPr>
            </a:br>
            <a:endParaRPr lang="en-US" altLang="en-US" sz="600" dirty="0">
              <a:latin typeface="Times New Roman" pitchFamily="18" charset="0"/>
            </a:endParaRPr>
          </a:p>
          <a:p>
            <a:pPr marL="473716" indent="-473716">
              <a:spcBef>
                <a:spcPct val="50000"/>
              </a:spcBef>
            </a:pPr>
            <a:r>
              <a:rPr lang="en-US" altLang="en-US" sz="2200" b="1" dirty="0">
                <a:latin typeface="Times New Roman" pitchFamily="18" charset="0"/>
              </a:rPr>
              <a:t>3. True or False?  It is safe to look at the sun when there isn’t an eclipse. </a:t>
            </a:r>
            <a:endParaRPr lang="en-US" altLang="en-US" sz="1100" dirty="0">
              <a:latin typeface="Times New Roman" pitchFamily="18" charset="0"/>
            </a:endParaRPr>
          </a:p>
          <a:p>
            <a:pPr marL="473716" indent="-473716">
              <a:spcBef>
                <a:spcPct val="50000"/>
              </a:spcBef>
            </a:pPr>
            <a:r>
              <a:rPr lang="en-US" altLang="en-US" sz="2200" b="1" dirty="0">
                <a:latin typeface="Times New Roman" pitchFamily="18" charset="0"/>
              </a:rPr>
              <a:t>4. When will the next eclipse be?   </a:t>
            </a:r>
            <a:r>
              <a:rPr lang="en-US" altLang="en-US" sz="2200" dirty="0">
                <a:latin typeface="Times New Roman" pitchFamily="18" charset="0"/>
              </a:rPr>
              <a:t>A.  2024        B. 2043        C. 3017</a:t>
            </a:r>
          </a:p>
          <a:p>
            <a:pPr marL="473716" indent="-473716">
              <a:spcBef>
                <a:spcPct val="50000"/>
              </a:spcBef>
            </a:pPr>
            <a:r>
              <a:rPr lang="en-US" altLang="en-US" sz="2200" b="1" dirty="0">
                <a:latin typeface="Times New Roman" pitchFamily="18" charset="0"/>
              </a:rPr>
              <a:t>5. How much larger is the sun than the moon?  </a:t>
            </a:r>
            <a:r>
              <a:rPr lang="en-US" altLang="en-US" sz="2200" dirty="0">
                <a:latin typeface="Times New Roman" pitchFamily="18" charset="0"/>
              </a:rPr>
              <a:t>A.  390     B. 400    C.  790</a:t>
            </a:r>
          </a:p>
          <a:p>
            <a:pPr marL="473716" indent="-473716">
              <a:spcBef>
                <a:spcPct val="50000"/>
              </a:spcBef>
            </a:pPr>
            <a:r>
              <a:rPr lang="en-US" altLang="en-US" sz="2200" b="1" dirty="0">
                <a:latin typeface="Times New Roman" pitchFamily="18" charset="0"/>
              </a:rPr>
              <a:t>6. Why does the moon appear to be the same size as the </a:t>
            </a:r>
            <a:r>
              <a:rPr lang="en-US" altLang="en-US" sz="2200" b="1" dirty="0" smtClean="0">
                <a:latin typeface="Times New Roman" pitchFamily="18" charset="0"/>
              </a:rPr>
              <a:t>sun?</a:t>
            </a:r>
            <a:r>
              <a:rPr lang="en-US" altLang="en-US" sz="2200" dirty="0" smtClean="0">
                <a:latin typeface="Times New Roman" pitchFamily="18" charset="0"/>
              </a:rPr>
              <a:t> </a:t>
            </a:r>
            <a:r>
              <a:rPr lang="en-US" altLang="en-US" sz="2200" dirty="0">
                <a:latin typeface="Times New Roman" pitchFamily="18" charset="0"/>
              </a:rPr>
              <a:t/>
            </a:r>
            <a:br>
              <a:rPr lang="en-US" altLang="en-US" sz="2200" dirty="0">
                <a:latin typeface="Times New Roman" pitchFamily="18" charset="0"/>
              </a:rPr>
            </a:br>
            <a:r>
              <a:rPr lang="en-US" altLang="en-US" sz="2200" dirty="0">
                <a:latin typeface="Times New Roman" pitchFamily="18" charset="0"/>
              </a:rPr>
              <a:t>A.  It is closer to Earth during a solar eclipse. </a:t>
            </a:r>
            <a:br>
              <a:rPr lang="en-US" altLang="en-US" sz="2200" dirty="0">
                <a:latin typeface="Times New Roman" pitchFamily="18" charset="0"/>
              </a:rPr>
            </a:br>
            <a:r>
              <a:rPr lang="en-US" altLang="en-US" sz="2200" dirty="0">
                <a:latin typeface="Times New Roman" pitchFamily="18" charset="0"/>
              </a:rPr>
              <a:t>B. It’s distance from earth is proportional to the sun making it appear the same size. </a:t>
            </a:r>
            <a:br>
              <a:rPr lang="en-US" altLang="en-US" sz="2200" dirty="0">
                <a:latin typeface="Times New Roman" pitchFamily="18" charset="0"/>
              </a:rPr>
            </a:br>
            <a:r>
              <a:rPr lang="en-US" altLang="en-US" sz="2200" dirty="0">
                <a:latin typeface="Times New Roman" pitchFamily="18" charset="0"/>
              </a:rPr>
              <a:t>C.  The sun’s corona is not as large during an eclipse making it appear smaller. </a:t>
            </a: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52679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 lIns="91433" tIns="45717" rIns="91433" bIns="45717" anchor="ctr">
            <a:spAutoFit/>
          </a:bodyPr>
          <a:lstStyle/>
          <a:p>
            <a:pPr algn="ctr" eaLnBrk="1" hangingPunct="1"/>
            <a:r>
              <a:rPr lang="en-US" altLang="en-US" sz="2800" b="1" dirty="0">
                <a:latin typeface="Times New Roman" pitchFamily="18" charset="0"/>
              </a:rPr>
              <a:t>The answers are …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623455" y="1143000"/>
            <a:ext cx="1801091" cy="428625"/>
          </a:xfrm>
          <a:prstGeom prst="rect">
            <a:avLst/>
          </a:prstGeom>
          <a:noFill/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4216" tIns="42108" rIns="84216" bIns="42108" numCol="1" rtlCol="0" anchor="t" anchorCtr="0" compatLnSpc="1">
            <a:prstTxWarp prst="textNoShape">
              <a:avLst/>
            </a:prstTxWarp>
          </a:bodyPr>
          <a:lstStyle/>
          <a:p>
            <a:pPr defTabSz="913805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463636" y="2000250"/>
            <a:ext cx="2286000" cy="428625"/>
          </a:xfrm>
          <a:prstGeom prst="rect">
            <a:avLst/>
          </a:prstGeom>
          <a:noFill/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4216" tIns="42108" rIns="84216" bIns="42108" numCol="1" rtlCol="0" anchor="t" anchorCtr="0" compatLnSpc="1">
            <a:prstTxWarp prst="textNoShape">
              <a:avLst/>
            </a:prstTxWarp>
          </a:bodyPr>
          <a:lstStyle/>
          <a:p>
            <a:pPr defTabSz="913805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385454" y="2615234"/>
            <a:ext cx="831273" cy="428625"/>
          </a:xfrm>
          <a:prstGeom prst="rect">
            <a:avLst/>
          </a:prstGeom>
          <a:noFill/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4216" tIns="42108" rIns="84216" bIns="42108" numCol="1" rtlCol="0" anchor="t" anchorCtr="0" compatLnSpc="1">
            <a:prstTxWarp prst="textNoShape">
              <a:avLst/>
            </a:prstTxWarp>
          </a:bodyPr>
          <a:lstStyle/>
          <a:p>
            <a:pPr defTabSz="913805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rial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156364" y="3143250"/>
            <a:ext cx="1177636" cy="428625"/>
          </a:xfrm>
          <a:prstGeom prst="rect">
            <a:avLst/>
          </a:prstGeom>
          <a:noFill/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4216" tIns="42108" rIns="84216" bIns="42108" numCol="1" rtlCol="0" anchor="t" anchorCtr="0" compatLnSpc="1">
            <a:prstTxWarp prst="textNoShape">
              <a:avLst/>
            </a:prstTxWarp>
          </a:bodyPr>
          <a:lstStyle/>
          <a:p>
            <a:pPr defTabSz="913805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rial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858000" y="3643313"/>
            <a:ext cx="969818" cy="428625"/>
          </a:xfrm>
          <a:prstGeom prst="rect">
            <a:avLst/>
          </a:prstGeom>
          <a:noFill/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4216" tIns="42108" rIns="84216" bIns="42108" numCol="1" rtlCol="0" anchor="t" anchorCtr="0" compatLnSpc="1">
            <a:prstTxWarp prst="textNoShape">
              <a:avLst/>
            </a:prstTxWarp>
          </a:bodyPr>
          <a:lstStyle/>
          <a:p>
            <a:pPr defTabSz="913805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rial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54182" y="5105400"/>
            <a:ext cx="8312727" cy="714375"/>
          </a:xfrm>
          <a:prstGeom prst="rect">
            <a:avLst/>
          </a:prstGeom>
          <a:noFill/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4216" tIns="42108" rIns="84216" bIns="42108" numCol="1" rtlCol="0" anchor="t" anchorCtr="0" compatLnSpc="1">
            <a:prstTxWarp prst="textNoShape">
              <a:avLst/>
            </a:prstTxWarp>
          </a:bodyPr>
          <a:lstStyle/>
          <a:p>
            <a:pPr defTabSz="913805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61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126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Tomm PC</dc:creator>
  <cp:lastModifiedBy>Tracy Tomm</cp:lastModifiedBy>
  <cp:revision>6</cp:revision>
  <dcterms:created xsi:type="dcterms:W3CDTF">2017-08-23T01:39:11Z</dcterms:created>
  <dcterms:modified xsi:type="dcterms:W3CDTF">2018-08-14T01:42:54Z</dcterms:modified>
</cp:coreProperties>
</file>