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7" r:id="rId4"/>
    <p:sldId id="262" r:id="rId5"/>
    <p:sldId id="263" r:id="rId6"/>
    <p:sldId id="269" r:id="rId7"/>
    <p:sldId id="264" r:id="rId8"/>
    <p:sldId id="258"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C68893-EA1A-4FE4-B94C-F00C06F702D9}" type="datetimeFigureOut">
              <a:rPr lang="en-US" smtClean="0"/>
              <a:pPr/>
              <a:t>2/12/2020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AB828-50EC-406F-A4DD-D3B935AD400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3AB828-50EC-406F-A4DD-D3B935AD4006}"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E57BF2-2BB7-4B11-9400-10ECE8E84D4B}"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57BF2-2BB7-4B11-9400-10ECE8E84D4B}"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57BF2-2BB7-4B11-9400-10ECE8E84D4B}"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57BF2-2BB7-4B11-9400-10ECE8E84D4B}"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E57BF2-2BB7-4B11-9400-10ECE8E84D4B}"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E57BF2-2BB7-4B11-9400-10ECE8E84D4B}"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E57BF2-2BB7-4B11-9400-10ECE8E84D4B}" type="datetimeFigureOut">
              <a:rPr lang="en-US" smtClean="0"/>
              <a:pPr/>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E57BF2-2BB7-4B11-9400-10ECE8E84D4B}" type="datetimeFigureOut">
              <a:rPr lang="en-US" smtClean="0"/>
              <a:pPr/>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57BF2-2BB7-4B11-9400-10ECE8E84D4B}" type="datetimeFigureOut">
              <a:rPr lang="en-US" smtClean="0"/>
              <a:pPr/>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57BF2-2BB7-4B11-9400-10ECE8E84D4B}"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57BF2-2BB7-4B11-9400-10ECE8E84D4B}"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6600-720C-47BC-BFCB-961C8E1ACB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57BF2-2BB7-4B11-9400-10ECE8E84D4B}" type="datetimeFigureOut">
              <a:rPr lang="en-US" smtClean="0"/>
              <a:pPr/>
              <a:t>2/12/2020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26600-720C-47BC-BFCB-961C8E1ACB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dlOPwVsI-O4"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6FF">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470025"/>
          </a:xfrm>
        </p:spPr>
        <p:txBody>
          <a:bodyPr>
            <a:noAutofit/>
          </a:bodyPr>
          <a:lstStyle/>
          <a:p>
            <a:r>
              <a:rPr lang="en-US" sz="8800" dirty="0" smtClean="0">
                <a:latin typeface="Cooper Black" pitchFamily="18" charset="0"/>
              </a:rPr>
              <a:t>Bubble Time</a:t>
            </a:r>
            <a:endParaRPr lang="en-US" sz="8800" dirty="0">
              <a:latin typeface="Cooper Black" pitchFamily="18" charset="0"/>
            </a:endParaRPr>
          </a:p>
        </p:txBody>
      </p:sp>
      <p:sp>
        <p:nvSpPr>
          <p:cNvPr id="3" name="Subtitle 2"/>
          <p:cNvSpPr>
            <a:spLocks noGrp="1"/>
          </p:cNvSpPr>
          <p:nvPr>
            <p:ph type="subTitle" idx="1"/>
          </p:nvPr>
        </p:nvSpPr>
        <p:spPr>
          <a:xfrm>
            <a:off x="4038600" y="2895600"/>
            <a:ext cx="4267200" cy="1752600"/>
          </a:xfrm>
        </p:spPr>
        <p:txBody>
          <a:bodyPr/>
          <a:lstStyle/>
          <a:p>
            <a:r>
              <a:rPr lang="en-US" b="1" dirty="0" smtClean="0">
                <a:solidFill>
                  <a:schemeClr val="tx1"/>
                </a:solidFill>
              </a:rPr>
              <a:t>Let’s help Patrick …</a:t>
            </a:r>
          </a:p>
          <a:p>
            <a:r>
              <a:rPr lang="en-US" b="1" dirty="0" smtClean="0">
                <a:solidFill>
                  <a:schemeClr val="tx1"/>
                </a:solidFill>
              </a:rPr>
              <a:t>Which brands make the biggest bubbles?</a:t>
            </a:r>
            <a:endParaRPr lang="en-US" b="1" dirty="0">
              <a:solidFill>
                <a:schemeClr val="tx1"/>
              </a:solidFill>
            </a:endParaRPr>
          </a:p>
        </p:txBody>
      </p:sp>
      <p:pic>
        <p:nvPicPr>
          <p:cNvPr id="1026" name="Picture 2" descr="C:\Users\ttomm\AppData\Local\Microsoft\Windows\INetCache\IE\S4OLZASG\8508062340_3a3bcb80d4_z[1].jpg"/>
          <p:cNvPicPr>
            <a:picLocks noChangeAspect="1" noChangeArrowheads="1"/>
          </p:cNvPicPr>
          <p:nvPr/>
        </p:nvPicPr>
        <p:blipFill>
          <a:blip r:embed="rId2" cstate="print"/>
          <a:srcRect/>
          <a:stretch>
            <a:fillRect/>
          </a:stretch>
        </p:blipFill>
        <p:spPr bwMode="auto">
          <a:xfrm rot="21235222">
            <a:off x="1143000" y="2667000"/>
            <a:ext cx="2211482" cy="2819400"/>
          </a:xfrm>
          <a:prstGeom prst="rect">
            <a:avLst/>
          </a:prstGeom>
          <a:noFill/>
        </p:spPr>
      </p:pic>
      <p:sp>
        <p:nvSpPr>
          <p:cNvPr id="5" name="TextBox 4"/>
          <p:cNvSpPr txBox="1"/>
          <p:nvPr/>
        </p:nvSpPr>
        <p:spPr>
          <a:xfrm>
            <a:off x="0" y="6477000"/>
            <a:ext cx="9144000" cy="338554"/>
          </a:xfrm>
          <a:prstGeom prst="rect">
            <a:avLst/>
          </a:prstGeom>
          <a:noFill/>
        </p:spPr>
        <p:txBody>
          <a:bodyPr wrap="square" rtlCol="0">
            <a:spAutoFit/>
          </a:bodyPr>
          <a:lstStyle/>
          <a:p>
            <a:pPr algn="ctr"/>
            <a:r>
              <a:rPr lang="en-US" sz="1600" dirty="0" smtClean="0"/>
              <a:t>T. Tomm 2003  </a:t>
            </a:r>
            <a:r>
              <a:rPr lang="en-US" sz="1600" dirty="0" smtClean="0"/>
              <a:t>       Updated 2020       </a:t>
            </a:r>
            <a:r>
              <a:rPr lang="en-US" sz="1600" dirty="0" smtClean="0"/>
              <a:t>http://sciencespot.net/</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63000" cy="461665"/>
          </a:xfrm>
          <a:prstGeom prst="rect">
            <a:avLst/>
          </a:prstGeom>
        </p:spPr>
        <p:txBody>
          <a:bodyPr wrap="square">
            <a:spAutoFit/>
          </a:bodyPr>
          <a:lstStyle/>
          <a:p>
            <a:r>
              <a:rPr lang="en-US" sz="2400" b="1" dirty="0" smtClean="0">
                <a:latin typeface="Times New Roman" pitchFamily="18" charset="0"/>
                <a:cs typeface="Times New Roman" pitchFamily="18" charset="0"/>
              </a:rPr>
              <a:t>Bubble Time Results</a:t>
            </a:r>
            <a:endParaRPr lang="en-US" sz="2800" b="1" dirty="0">
              <a:latin typeface="Times New Roman" pitchFamily="18" charset="0"/>
              <a:cs typeface="Times New Roman" pitchFamily="18" charset="0"/>
            </a:endParaRPr>
          </a:p>
        </p:txBody>
      </p:sp>
      <p:sp>
        <p:nvSpPr>
          <p:cNvPr id="3" name="Rectangle 2"/>
          <p:cNvSpPr/>
          <p:nvPr/>
        </p:nvSpPr>
        <p:spPr>
          <a:xfrm>
            <a:off x="152400" y="3733800"/>
            <a:ext cx="8763000" cy="707886"/>
          </a:xfrm>
          <a:prstGeom prst="rect">
            <a:avLst/>
          </a:prstGeom>
        </p:spPr>
        <p:txBody>
          <a:bodyPr wrap="square">
            <a:spAutoFit/>
          </a:bodyPr>
          <a:lstStyle/>
          <a:p>
            <a:pPr marL="457200" indent="-457200"/>
            <a:r>
              <a:rPr lang="en-US" sz="2000" b="1" i="1" dirty="0" smtClean="0">
                <a:latin typeface="Times New Roman" pitchFamily="18" charset="0"/>
                <a:cs typeface="Times New Roman" pitchFamily="18" charset="0"/>
              </a:rPr>
              <a:t>4. Which brand would you recommend Patrick use in the contest?  Why? </a:t>
            </a:r>
          </a:p>
          <a:p>
            <a:pPr marL="457200" indent="-457200">
              <a:buAutoNum type="arabicPeriod" startAt="2"/>
            </a:pPr>
            <a:endParaRPr lang="en-US" sz="2000" b="1" i="1" dirty="0" smtClean="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685800" y="685800"/>
          <a:ext cx="7924800" cy="2758440"/>
        </p:xfrm>
        <a:graphic>
          <a:graphicData uri="http://schemas.openxmlformats.org/drawingml/2006/table">
            <a:tbl>
              <a:tblPr/>
              <a:tblGrid>
                <a:gridCol w="1584960"/>
                <a:gridCol w="1584960"/>
                <a:gridCol w="1584960"/>
                <a:gridCol w="1584960"/>
                <a:gridCol w="1584960"/>
              </a:tblGrid>
              <a:tr h="200025">
                <a:tc>
                  <a:txBody>
                    <a:bodyPr/>
                    <a:lstStyle/>
                    <a:p>
                      <a:pPr algn="r" rtl="0" fontAlgn="b"/>
                      <a:r>
                        <a:rPr lang="en-US" b="1" dirty="0" smtClean="0"/>
                        <a:t>Brand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Double Bubble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Big League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Cry Baby</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Extra</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r" rtl="0" fontAlgn="b"/>
                      <a:r>
                        <a:rPr lang="en-US" b="1" dirty="0" smtClean="0"/>
                        <a:t>AVERAGES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5.63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3.92</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4.19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426720">
                <a:tc>
                  <a:txBody>
                    <a:bodyPr/>
                    <a:lstStyle/>
                    <a:p>
                      <a:pPr rtl="0" fontAlgn="b"/>
                      <a:endParaRPr lang="en-US"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18EBF2"/>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Class Averages</a:t>
                      </a:r>
                    </a:p>
                  </a:txBody>
                  <a:tcPr marL="28575" marR="28575" marT="19050" marB="19050" anchor="b">
                    <a:lnL w="9525" cap="flat" cmpd="sng" algn="ctr">
                      <a:solidFill>
                        <a:srgbClr val="18EBF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18EBF2"/>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ctr" rtl="0" fontAlgn="b"/>
                      <a:r>
                        <a:rPr lang="en-US" b="1" dirty="0"/>
                        <a:t>2nd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5.57</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3.85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3rd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4.93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5.55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3.13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3.68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7th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5.40</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5.78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4.79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4.64</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6" name="Rectangle 5"/>
          <p:cNvSpPr/>
          <p:nvPr/>
        </p:nvSpPr>
        <p:spPr>
          <a:xfrm rot="20887747">
            <a:off x="2535414" y="1352593"/>
            <a:ext cx="3657091" cy="1323439"/>
          </a:xfrm>
          <a:prstGeom prst="rect">
            <a:avLst/>
          </a:prstGeom>
          <a:solidFill>
            <a:srgbClr val="FF0000"/>
          </a:solidFill>
        </p:spPr>
        <p:txBody>
          <a:bodyPr wrap="none" lIns="91440" tIns="45720" rIns="91440" bIns="45720">
            <a:spAutoFit/>
          </a:bodyPr>
          <a:lstStyle/>
          <a:p>
            <a:pPr algn="ctr"/>
            <a:r>
              <a:rPr lang="en-US" sz="8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SAMPLE</a:t>
            </a:r>
            <a:endParaRPr lang="en-US" sz="8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63000" cy="461665"/>
          </a:xfrm>
          <a:prstGeom prst="rect">
            <a:avLst/>
          </a:prstGeom>
        </p:spPr>
        <p:txBody>
          <a:bodyPr wrap="square">
            <a:spAutoFit/>
          </a:bodyPr>
          <a:lstStyle/>
          <a:p>
            <a:r>
              <a:rPr lang="en-US" sz="2400" b="1" dirty="0" smtClean="0">
                <a:latin typeface="Times New Roman" pitchFamily="18" charset="0"/>
                <a:cs typeface="Times New Roman" pitchFamily="18" charset="0"/>
              </a:rPr>
              <a:t>Bubble Time Results</a:t>
            </a:r>
            <a:endParaRPr lang="en-US" sz="2800" b="1" dirty="0">
              <a:latin typeface="Times New Roman" pitchFamily="18" charset="0"/>
              <a:cs typeface="Times New Roman" pitchFamily="18" charset="0"/>
            </a:endParaRPr>
          </a:p>
        </p:txBody>
      </p:sp>
      <p:sp>
        <p:nvSpPr>
          <p:cNvPr id="3" name="Rectangle 2"/>
          <p:cNvSpPr/>
          <p:nvPr/>
        </p:nvSpPr>
        <p:spPr>
          <a:xfrm>
            <a:off x="152400" y="3733800"/>
            <a:ext cx="8763000" cy="400110"/>
          </a:xfrm>
          <a:prstGeom prst="rect">
            <a:avLst/>
          </a:prstGeom>
        </p:spPr>
        <p:txBody>
          <a:bodyPr wrap="square">
            <a:spAutoFit/>
          </a:bodyPr>
          <a:lstStyle/>
          <a:p>
            <a:pPr marL="457200" indent="-457200"/>
            <a:r>
              <a:rPr lang="en-US" sz="2000" b="1" i="1" dirty="0" smtClean="0">
                <a:latin typeface="Times New Roman" pitchFamily="18" charset="0"/>
                <a:cs typeface="Times New Roman" pitchFamily="18" charset="0"/>
              </a:rPr>
              <a:t>5.  Is the data accurate and reliable? Explain. </a:t>
            </a:r>
            <a:endParaRPr lang="en-US" sz="2400" i="1"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685800" y="685800"/>
          <a:ext cx="7924800" cy="2735580"/>
        </p:xfrm>
        <a:graphic>
          <a:graphicData uri="http://schemas.openxmlformats.org/drawingml/2006/table">
            <a:tbl>
              <a:tblPr/>
              <a:tblGrid>
                <a:gridCol w="1584960"/>
                <a:gridCol w="1584960"/>
                <a:gridCol w="1584960"/>
                <a:gridCol w="1584960"/>
                <a:gridCol w="1584960"/>
              </a:tblGrid>
              <a:tr h="200025">
                <a:tc>
                  <a:txBody>
                    <a:bodyPr/>
                    <a:lstStyle/>
                    <a:p>
                      <a:pPr algn="r" rtl="0" fontAlgn="b"/>
                      <a:r>
                        <a:rPr lang="en-US" b="1" dirty="0" smtClean="0"/>
                        <a:t>Brand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Double Bubble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Big League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Cry Baby</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Extra</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r" rtl="0" fontAlgn="b"/>
                      <a:r>
                        <a:rPr lang="en-US" b="1" dirty="0" smtClean="0"/>
                        <a:t>AVERAGES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5.63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3.92</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4.19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rtl="0" fontAlgn="b"/>
                      <a:endParaRPr lang="en-US"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18EBF2"/>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Class Averages</a:t>
                      </a:r>
                    </a:p>
                  </a:txBody>
                  <a:tcPr marL="28575" marR="28575" marT="19050" marB="19050" anchor="b">
                    <a:lnL w="9525" cap="flat" cmpd="sng" algn="ctr">
                      <a:solidFill>
                        <a:srgbClr val="18EBF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18EBF2"/>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ctr" rtl="0" fontAlgn="b"/>
                      <a:r>
                        <a:rPr lang="en-US" b="1" dirty="0"/>
                        <a:t>2nd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5.57</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3.85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3rd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4.93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5.55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3.13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3.68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7th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5.40</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5.78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4.79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4.64</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6" name="Rectangle 5"/>
          <p:cNvSpPr/>
          <p:nvPr/>
        </p:nvSpPr>
        <p:spPr>
          <a:xfrm rot="20887747">
            <a:off x="2535414" y="1352593"/>
            <a:ext cx="3657091" cy="1323439"/>
          </a:xfrm>
          <a:prstGeom prst="rect">
            <a:avLst/>
          </a:prstGeom>
          <a:solidFill>
            <a:srgbClr val="FF0000"/>
          </a:solidFill>
        </p:spPr>
        <p:txBody>
          <a:bodyPr wrap="none" lIns="91440" tIns="45720" rIns="91440" bIns="45720">
            <a:spAutoFit/>
          </a:bodyPr>
          <a:lstStyle/>
          <a:p>
            <a:pPr algn="ctr"/>
            <a:r>
              <a:rPr lang="en-US" sz="8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SAMPLE</a:t>
            </a:r>
            <a:endParaRPr lang="en-US" sz="8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63000" cy="3200876"/>
          </a:xfrm>
          <a:prstGeom prst="rect">
            <a:avLst/>
          </a:prstGeom>
        </p:spPr>
        <p:txBody>
          <a:bodyPr wrap="square">
            <a:spAutoFit/>
          </a:bodyPr>
          <a:lstStyle/>
          <a:p>
            <a:r>
              <a:rPr lang="en-US" sz="2400" b="1" dirty="0" smtClean="0">
                <a:latin typeface="Times New Roman" pitchFamily="18" charset="0"/>
                <a:cs typeface="Times New Roman" pitchFamily="18" charset="0"/>
              </a:rPr>
              <a:t>Bubble Time</a:t>
            </a:r>
          </a:p>
          <a:p>
            <a:endParaRPr lang="en-US" sz="6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Patrick loves bubble gum and would like to be able to blow bigger bubbles than anyone else in Bikini Bottom.  To prepare for the Bikini Bottom Big Bubble Contest, he bought four different brands of bubble gum and needs your help to find the brand that creates the biggest bubbles. </a:t>
            </a:r>
          </a:p>
          <a:p>
            <a:endParaRPr lang="en-US" sz="2400" b="1" dirty="0" smtClean="0">
              <a:latin typeface="Times New Roman" pitchFamily="18" charset="0"/>
              <a:cs typeface="Times New Roman" pitchFamily="18" charset="0"/>
            </a:endParaRPr>
          </a:p>
          <a:p>
            <a:endParaRPr lang="en-US" sz="2800" b="1" dirty="0">
              <a:latin typeface="Times New Roman" pitchFamily="18" charset="0"/>
              <a:cs typeface="Times New Roman" pitchFamily="18" charset="0"/>
            </a:endParaRPr>
          </a:p>
        </p:txBody>
      </p:sp>
      <p:sp>
        <p:nvSpPr>
          <p:cNvPr id="3" name="Rectangle 2"/>
          <p:cNvSpPr/>
          <p:nvPr/>
        </p:nvSpPr>
        <p:spPr>
          <a:xfrm>
            <a:off x="152400" y="2971800"/>
            <a:ext cx="8763000" cy="1938992"/>
          </a:xfrm>
          <a:prstGeom prst="rect">
            <a:avLst/>
          </a:prstGeom>
        </p:spPr>
        <p:txBody>
          <a:bodyPr wrap="square">
            <a:spAutoFit/>
          </a:bodyPr>
          <a:lstStyle/>
          <a:p>
            <a:r>
              <a:rPr lang="en-US" sz="2000" b="1" dirty="0">
                <a:latin typeface="Times New Roman" pitchFamily="18" charset="0"/>
                <a:cs typeface="Times New Roman" pitchFamily="18" charset="0"/>
              </a:rPr>
              <a:t>Part A:  Identifying Variables &amp; Controls</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1) What is the independent variable in this experiment?   </a:t>
            </a:r>
            <a:r>
              <a:rPr lang="en-US" sz="2000" dirty="0" smtClean="0">
                <a:latin typeface="Times New Roman" pitchFamily="18" charset="0"/>
                <a:cs typeface="Times New Roman" pitchFamily="18" charset="0"/>
              </a:rPr>
              <a:t>____________________</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2) What is the dependent variable in this experiment?   </a:t>
            </a:r>
            <a:r>
              <a:rPr lang="en-US" sz="2000" dirty="0" smtClean="0">
                <a:latin typeface="Times New Roman" pitchFamily="18" charset="0"/>
                <a:cs typeface="Times New Roman" pitchFamily="18" charset="0"/>
              </a:rPr>
              <a:t>_____________________</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63000" cy="1569660"/>
          </a:xfrm>
          <a:prstGeom prst="rect">
            <a:avLst/>
          </a:prstGeom>
        </p:spPr>
        <p:txBody>
          <a:bodyPr wrap="square">
            <a:spAutoFit/>
          </a:bodyPr>
          <a:lstStyle/>
          <a:p>
            <a:pPr algn="just"/>
            <a:r>
              <a:rPr lang="en-US" sz="2400" b="1" dirty="0" smtClean="0">
                <a:latin typeface="Times New Roman" pitchFamily="18" charset="0"/>
                <a:cs typeface="Times New Roman" pitchFamily="18" charset="0"/>
              </a:rPr>
              <a:t>3) What other variables would be involved in this experiment?   List at least three and explain how will you set up your experiment to control these variables. </a:t>
            </a:r>
          </a:p>
          <a:p>
            <a:pPr algn="just"/>
            <a:endParaRPr lang="en-US" sz="2400" b="1" dirty="0" smtClean="0">
              <a:latin typeface="Times New Roman" pitchFamily="18" charset="0"/>
              <a:cs typeface="Times New Roman" pitchFamily="18" charset="0"/>
            </a:endParaRPr>
          </a:p>
        </p:txBody>
      </p:sp>
      <p:sp>
        <p:nvSpPr>
          <p:cNvPr id="3" name="Rectangle 2"/>
          <p:cNvSpPr/>
          <p:nvPr/>
        </p:nvSpPr>
        <p:spPr>
          <a:xfrm>
            <a:off x="228600" y="1600200"/>
            <a:ext cx="8763000" cy="4770537"/>
          </a:xfrm>
          <a:prstGeom prst="rect">
            <a:avLst/>
          </a:prstGeom>
        </p:spPr>
        <p:txBody>
          <a:bodyPr wrap="square">
            <a:spAutoFit/>
          </a:bodyPr>
          <a:lstStyle/>
          <a:p>
            <a:r>
              <a:rPr lang="en-US" sz="2000" i="1" dirty="0" smtClean="0">
                <a:latin typeface="Times New Roman" pitchFamily="18" charset="0"/>
                <a:cs typeface="Times New Roman" pitchFamily="18" charset="0"/>
              </a:rPr>
              <a:t>Bubble Blowing Ability </a:t>
            </a: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Bubble Gum Brand  </a:t>
            </a: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Measurement </a:t>
            </a:r>
            <a:r>
              <a:rPr lang="en-US" sz="2000" i="1" dirty="0" smtClean="0">
                <a:latin typeface="Times New Roman" pitchFamily="18" charset="0"/>
                <a:cs typeface="Times New Roman" pitchFamily="18" charset="0"/>
              </a:rPr>
              <a:t>Errors</a:t>
            </a: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Other?</a:t>
            </a:r>
            <a:endParaRPr lang="en-US" sz="2000" i="1" dirty="0" smtClean="0">
              <a:latin typeface="Times New Roman" pitchFamily="18" charset="0"/>
              <a:cs typeface="Times New Roman" pitchFamily="18" charset="0"/>
            </a:endParaRPr>
          </a:p>
          <a:p>
            <a:endParaRPr lang="en-US" sz="2000" b="1" i="1" dirty="0">
              <a:latin typeface="Times New Roman" pitchFamily="18" charset="0"/>
              <a:cs typeface="Times New Roman" pitchFamily="18" charset="0"/>
            </a:endParaRPr>
          </a:p>
          <a:p>
            <a:endParaRPr lang="en-US" sz="2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63000" cy="1569660"/>
          </a:xfrm>
          <a:prstGeom prst="rect">
            <a:avLst/>
          </a:prstGeom>
        </p:spPr>
        <p:txBody>
          <a:bodyPr wrap="square">
            <a:spAutoFit/>
          </a:bodyPr>
          <a:lstStyle/>
          <a:p>
            <a:pPr algn="just"/>
            <a:r>
              <a:rPr lang="en-US" sz="2400" b="1" dirty="0" smtClean="0">
                <a:latin typeface="Times New Roman" pitchFamily="18" charset="0"/>
                <a:cs typeface="Times New Roman" pitchFamily="18" charset="0"/>
              </a:rPr>
              <a:t>3) What other variables would be involved in this experiment?   List at least three and explain how will you set up your experiment to control these variables. </a:t>
            </a:r>
          </a:p>
          <a:p>
            <a:pPr algn="just"/>
            <a:endParaRPr lang="en-US" sz="2400" b="1" dirty="0" smtClean="0">
              <a:latin typeface="Times New Roman" pitchFamily="18" charset="0"/>
              <a:cs typeface="Times New Roman" pitchFamily="18" charset="0"/>
            </a:endParaRPr>
          </a:p>
        </p:txBody>
      </p:sp>
      <p:sp>
        <p:nvSpPr>
          <p:cNvPr id="3" name="Rectangle 2"/>
          <p:cNvSpPr/>
          <p:nvPr/>
        </p:nvSpPr>
        <p:spPr>
          <a:xfrm>
            <a:off x="228600" y="1600200"/>
            <a:ext cx="8763000" cy="3231654"/>
          </a:xfrm>
          <a:prstGeom prst="rect">
            <a:avLst/>
          </a:prstGeom>
        </p:spPr>
        <p:txBody>
          <a:bodyPr wrap="square">
            <a:spAutoFit/>
          </a:bodyPr>
          <a:lstStyle/>
          <a:p>
            <a:r>
              <a:rPr lang="en-US" sz="2000" i="1" dirty="0" smtClean="0">
                <a:latin typeface="Times New Roman" pitchFamily="18" charset="0"/>
                <a:cs typeface="Times New Roman" pitchFamily="18" charset="0"/>
              </a:rPr>
              <a:t>Bubble Blowing Ability </a:t>
            </a: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Bubble Gum Brand  </a:t>
            </a:r>
          </a:p>
          <a:p>
            <a:endParaRPr lang="en-US" sz="2000" i="1" dirty="0" smtClean="0">
              <a:latin typeface="Times New Roman" pitchFamily="18" charset="0"/>
              <a:cs typeface="Times New Roman" pitchFamily="18" charset="0"/>
            </a:endParaRPr>
          </a:p>
          <a:p>
            <a:endParaRPr lang="en-US" sz="2000" i="1" dirty="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Measurement Errors</a:t>
            </a:r>
          </a:p>
          <a:p>
            <a:endParaRPr lang="en-US" sz="2000" b="1" i="1" dirty="0">
              <a:latin typeface="Times New Roman" pitchFamily="18" charset="0"/>
              <a:cs typeface="Times New Roman" pitchFamily="18" charset="0"/>
            </a:endParaRPr>
          </a:p>
          <a:p>
            <a:endParaRPr lang="en-US" sz="2400" i="1" dirty="0">
              <a:latin typeface="Times New Roman" pitchFamily="18" charset="0"/>
              <a:cs typeface="Times New Roman" pitchFamily="18" charset="0"/>
            </a:endParaRPr>
          </a:p>
        </p:txBody>
      </p:sp>
      <p:sp>
        <p:nvSpPr>
          <p:cNvPr id="5" name="Rectangle 4"/>
          <p:cNvSpPr/>
          <p:nvPr/>
        </p:nvSpPr>
        <p:spPr>
          <a:xfrm>
            <a:off x="2743200" y="1447800"/>
            <a:ext cx="6248400" cy="1077218"/>
          </a:xfrm>
          <a:prstGeom prst="rect">
            <a:avLst/>
          </a:prstGeom>
        </p:spPr>
        <p:txBody>
          <a:bodyPr wrap="square">
            <a:spAutoFit/>
          </a:bodyPr>
          <a:lstStyle/>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rPr>
              <a:t>Chew time </a:t>
            </a:r>
            <a:r>
              <a:rPr lang="en-US" b="1" i="1" dirty="0" smtClean="0">
                <a:solidFill>
                  <a:srgbClr val="FF0000"/>
                </a:solidFill>
                <a:latin typeface="Times New Roman" pitchFamily="18" charset="0"/>
                <a:cs typeface="Times New Roman" pitchFamily="18" charset="0"/>
                <a:sym typeface="Wingdings" pitchFamily="2" charset="2"/>
              </a:rPr>
              <a:t> Need to chew all at the same amount of </a:t>
            </a:r>
            <a:r>
              <a:rPr lang="en-US" b="1" i="1" dirty="0" smtClean="0">
                <a:solidFill>
                  <a:srgbClr val="FF0000"/>
                </a:solidFill>
                <a:latin typeface="Times New Roman" pitchFamily="18" charset="0"/>
                <a:cs typeface="Times New Roman" pitchFamily="18" charset="0"/>
                <a:sym typeface="Wingdings" pitchFamily="2" charset="2"/>
              </a:rPr>
              <a:t>time</a:t>
            </a:r>
          </a:p>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 </a:t>
            </a:r>
            <a:r>
              <a:rPr lang="en-US" b="1" i="1" dirty="0" smtClean="0">
                <a:solidFill>
                  <a:srgbClr val="FF0000"/>
                </a:solidFill>
                <a:latin typeface="Times New Roman" pitchFamily="18" charset="0"/>
                <a:cs typeface="Times New Roman" pitchFamily="18" charset="0"/>
                <a:sym typeface="Wingdings" pitchFamily="2" charset="2"/>
              </a:rPr>
              <a:t>Technique </a:t>
            </a:r>
            <a:r>
              <a:rPr lang="en-US" b="1" i="1" dirty="0" smtClean="0">
                <a:solidFill>
                  <a:srgbClr val="FF0000"/>
                </a:solidFill>
                <a:latin typeface="Times New Roman" pitchFamily="18" charset="0"/>
                <a:cs typeface="Times New Roman" pitchFamily="18" charset="0"/>
                <a:sym typeface="Wingdings" pitchFamily="2" charset="2"/>
              </a:rPr>
              <a:t>Need to blow bubbles the same way every time (consistency) using the same method and amount of </a:t>
            </a:r>
            <a:r>
              <a:rPr lang="en-US" b="1" i="1" dirty="0" smtClean="0">
                <a:solidFill>
                  <a:srgbClr val="FF0000"/>
                </a:solidFill>
                <a:latin typeface="Times New Roman" pitchFamily="18" charset="0"/>
                <a:cs typeface="Times New Roman" pitchFamily="18" charset="0"/>
                <a:sym typeface="Wingdings" pitchFamily="2" charset="2"/>
              </a:rPr>
              <a:t>air</a:t>
            </a:r>
            <a:endParaRPr lang="en-US" b="1" i="1" dirty="0" smtClean="0">
              <a:solidFill>
                <a:srgbClr val="FF0000"/>
              </a:solidFill>
              <a:latin typeface="Times New Roman" pitchFamily="18" charset="0"/>
              <a:cs typeface="Times New Roman" pitchFamily="18" charset="0"/>
              <a:sym typeface="Wingdings" pitchFamily="2" charset="2"/>
            </a:endParaRPr>
          </a:p>
        </p:txBody>
      </p:sp>
      <p:sp>
        <p:nvSpPr>
          <p:cNvPr id="6" name="Rectangle 5"/>
          <p:cNvSpPr/>
          <p:nvPr/>
        </p:nvSpPr>
        <p:spPr>
          <a:xfrm>
            <a:off x="2667000" y="2667000"/>
            <a:ext cx="6248400" cy="1077218"/>
          </a:xfrm>
          <a:prstGeom prst="rect">
            <a:avLst/>
          </a:prstGeom>
        </p:spPr>
        <p:txBody>
          <a:bodyPr wrap="square">
            <a:spAutoFit/>
          </a:bodyPr>
          <a:lstStyle/>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 </a:t>
            </a:r>
            <a:r>
              <a:rPr lang="en-US" b="1" i="1" dirty="0" smtClean="0">
                <a:solidFill>
                  <a:srgbClr val="FF0000"/>
                </a:solidFill>
                <a:latin typeface="Times New Roman" pitchFamily="18" charset="0"/>
                <a:cs typeface="Times New Roman" pitchFamily="18" charset="0"/>
                <a:sym typeface="Wingdings" pitchFamily="2" charset="2"/>
              </a:rPr>
              <a:t>Number of brands  How many do we need to test?</a:t>
            </a:r>
            <a:endParaRPr lang="en-US" i="1" dirty="0" smtClean="0">
              <a:solidFill>
                <a:srgbClr val="FF0000"/>
              </a:solidFill>
            </a:endParaRPr>
          </a:p>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Size &amp; Mass </a:t>
            </a:r>
            <a:r>
              <a:rPr lang="en-US" b="1" i="1" dirty="0" smtClean="0">
                <a:solidFill>
                  <a:srgbClr val="FF0000"/>
                </a:solidFill>
                <a:latin typeface="Times New Roman" pitchFamily="18" charset="0"/>
                <a:cs typeface="Times New Roman" pitchFamily="18" charset="0"/>
                <a:sym typeface="Wingdings" pitchFamily="2" charset="2"/>
              </a:rPr>
              <a:t>– Compare before and after to see how much sugar/flavorings are in </a:t>
            </a:r>
            <a:r>
              <a:rPr lang="en-US" b="1" i="1" dirty="0" smtClean="0">
                <a:solidFill>
                  <a:srgbClr val="FF0000"/>
                </a:solidFill>
                <a:latin typeface="Times New Roman" pitchFamily="18" charset="0"/>
                <a:cs typeface="Times New Roman" pitchFamily="18" charset="0"/>
                <a:sym typeface="Wingdings" pitchFamily="2" charset="2"/>
              </a:rPr>
              <a:t>it (OPTIONAL)</a:t>
            </a:r>
            <a:endParaRPr lang="en-US" b="1" i="1" dirty="0" smtClean="0">
              <a:solidFill>
                <a:srgbClr val="FF0000"/>
              </a:solidFill>
              <a:latin typeface="Times New Roman" pitchFamily="18" charset="0"/>
              <a:cs typeface="Times New Roman" pitchFamily="18" charset="0"/>
              <a:sym typeface="Wingdings" pitchFamily="2" charset="2"/>
            </a:endParaRPr>
          </a:p>
        </p:txBody>
      </p:sp>
      <p:sp>
        <p:nvSpPr>
          <p:cNvPr id="7" name="Rectangle 6"/>
          <p:cNvSpPr/>
          <p:nvPr/>
        </p:nvSpPr>
        <p:spPr>
          <a:xfrm>
            <a:off x="381000" y="4114800"/>
            <a:ext cx="8534400" cy="1785104"/>
          </a:xfrm>
          <a:prstGeom prst="rect">
            <a:avLst/>
          </a:prstGeom>
        </p:spPr>
        <p:txBody>
          <a:bodyPr wrap="square">
            <a:spAutoFit/>
          </a:bodyPr>
          <a:lstStyle/>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Number </a:t>
            </a:r>
            <a:r>
              <a:rPr lang="en-US" b="1" i="1" dirty="0" smtClean="0">
                <a:solidFill>
                  <a:srgbClr val="FF0000"/>
                </a:solidFill>
                <a:latin typeface="Times New Roman" pitchFamily="18" charset="0"/>
                <a:cs typeface="Times New Roman" pitchFamily="18" charset="0"/>
                <a:sym typeface="Wingdings" pitchFamily="2" charset="2"/>
              </a:rPr>
              <a:t>of trials  Use best 5 out of 7</a:t>
            </a:r>
          </a:p>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Observations </a:t>
            </a:r>
            <a:r>
              <a:rPr lang="en-US" b="1" i="1" dirty="0" smtClean="0">
                <a:solidFill>
                  <a:srgbClr val="FF0000"/>
                </a:solidFill>
                <a:latin typeface="Times New Roman" pitchFamily="18" charset="0"/>
                <a:cs typeface="Times New Roman" pitchFamily="18" charset="0"/>
                <a:sym typeface="Wingdings" pitchFamily="2" charset="2"/>
              </a:rPr>
              <a:t>– Make notes about how elastic it is, how easy it is to blow bubbles, its texture, stickiness, etc</a:t>
            </a:r>
            <a:r>
              <a:rPr lang="en-US" b="1" i="1" dirty="0" smtClean="0">
                <a:solidFill>
                  <a:srgbClr val="FF0000"/>
                </a:solidFill>
                <a:latin typeface="Times New Roman" pitchFamily="18" charset="0"/>
                <a:cs typeface="Times New Roman" pitchFamily="18" charset="0"/>
                <a:sym typeface="Wingdings" pitchFamily="2" charset="2"/>
              </a:rPr>
              <a:t>.</a:t>
            </a:r>
          </a:p>
          <a:p>
            <a:pPr>
              <a:spcBef>
                <a:spcPts val="600"/>
              </a:spcBef>
              <a:spcAft>
                <a:spcPts val="600"/>
              </a:spcAft>
              <a:buFont typeface="Arial" pitchFamily="34" charset="0"/>
              <a:buChar char="•"/>
            </a:pPr>
            <a:r>
              <a:rPr lang="en-US" b="1" i="1" dirty="0" smtClean="0">
                <a:solidFill>
                  <a:srgbClr val="FF0000"/>
                </a:solidFill>
                <a:latin typeface="Times New Roman" pitchFamily="18" charset="0"/>
                <a:cs typeface="Times New Roman" pitchFamily="18" charset="0"/>
                <a:sym typeface="Wingdings" pitchFamily="2" charset="2"/>
              </a:rPr>
              <a:t>Measurement  Need to measure the same way every time; </a:t>
            </a:r>
            <a:r>
              <a:rPr lang="en-US" b="1" i="1" dirty="0" smtClean="0">
                <a:solidFill>
                  <a:srgbClr val="FF0000"/>
                </a:solidFill>
                <a:latin typeface="Times New Roman" pitchFamily="18" charset="0"/>
                <a:cs typeface="Times New Roman" pitchFamily="18" charset="0"/>
                <a:sym typeface="Wingdings" pitchFamily="2" charset="2"/>
              </a:rPr>
              <a:t>use chart and </a:t>
            </a:r>
            <a:r>
              <a:rPr lang="en-US" b="1" i="1" dirty="0" smtClean="0">
                <a:solidFill>
                  <a:srgbClr val="FF0000"/>
                </a:solidFill>
                <a:latin typeface="Times New Roman" pitchFamily="18" charset="0"/>
                <a:cs typeface="Times New Roman" pitchFamily="18" charset="0"/>
                <a:sym typeface="Wingdings" pitchFamily="2" charset="2"/>
              </a:rPr>
              <a:t>phones to </a:t>
            </a:r>
            <a:r>
              <a:rPr lang="en-US" b="1" i="1" dirty="0" smtClean="0">
                <a:solidFill>
                  <a:srgbClr val="FF0000"/>
                </a:solidFill>
                <a:latin typeface="Times New Roman" pitchFamily="18" charset="0"/>
                <a:cs typeface="Times New Roman" pitchFamily="18" charset="0"/>
                <a:sym typeface="Wingdings" pitchFamily="2" charset="2"/>
              </a:rPr>
              <a:t>improve accuracy</a:t>
            </a:r>
            <a:endParaRPr lang="en-US" i="1" dirty="0">
              <a:solidFill>
                <a:srgbClr val="FF0000"/>
              </a:solidFill>
            </a:endParaRPr>
          </a:p>
        </p:txBody>
      </p:sp>
      <p:sp>
        <p:nvSpPr>
          <p:cNvPr id="8" name="TextBox 7"/>
          <p:cNvSpPr txBox="1"/>
          <p:nvPr/>
        </p:nvSpPr>
        <p:spPr>
          <a:xfrm rot="895838">
            <a:off x="5638800" y="533400"/>
            <a:ext cx="2895600" cy="369332"/>
          </a:xfrm>
          <a:prstGeom prst="rect">
            <a:avLst/>
          </a:prstGeom>
          <a:solidFill>
            <a:srgbClr val="FFFF00"/>
          </a:solidFill>
        </p:spPr>
        <p:txBody>
          <a:bodyPr wrap="square" rtlCol="0">
            <a:spAutoFit/>
          </a:bodyPr>
          <a:lstStyle/>
          <a:p>
            <a:pPr algn="ctr"/>
            <a:r>
              <a:rPr lang="en-US" b="1" dirty="0" smtClean="0">
                <a:solidFill>
                  <a:srgbClr val="FF0000"/>
                </a:solidFill>
              </a:rPr>
              <a:t>POSSIBLE RESPONSES</a:t>
            </a:r>
            <a:endParaRPr lang="en-US" b="1" dirty="0">
              <a:solidFill>
                <a:srgbClr val="FF0000"/>
              </a:solidFill>
            </a:endParaRPr>
          </a:p>
        </p:txBody>
      </p:sp>
      <p:pic>
        <p:nvPicPr>
          <p:cNvPr id="1026" name="Picture 2" descr="C:\Users\ttomm\AppData\Local\Microsoft\Windows\INetCache\IE\1O1O3NNB\LT3WE[1].png">
            <a:hlinkClick r:id="rId2"/>
          </p:cNvPr>
          <p:cNvPicPr>
            <a:picLocks noChangeAspect="1" noChangeArrowheads="1"/>
          </p:cNvPicPr>
          <p:nvPr/>
        </p:nvPicPr>
        <p:blipFill>
          <a:blip r:embed="rId3" cstate="print"/>
          <a:srcRect/>
          <a:stretch>
            <a:fillRect/>
          </a:stretch>
        </p:blipFill>
        <p:spPr bwMode="auto">
          <a:xfrm>
            <a:off x="7848600" y="5943600"/>
            <a:ext cx="1053092" cy="766203"/>
          </a:xfrm>
          <a:prstGeom prst="rect">
            <a:avLst/>
          </a:prstGeom>
          <a:noFill/>
        </p:spPr>
      </p:pic>
      <p:sp>
        <p:nvSpPr>
          <p:cNvPr id="10" name="TextBox 9"/>
          <p:cNvSpPr txBox="1"/>
          <p:nvPr/>
        </p:nvSpPr>
        <p:spPr>
          <a:xfrm>
            <a:off x="4191000" y="6172200"/>
            <a:ext cx="3656300" cy="369332"/>
          </a:xfrm>
          <a:prstGeom prst="rect">
            <a:avLst/>
          </a:prstGeom>
          <a:solidFill>
            <a:srgbClr val="FFFF00"/>
          </a:solidFill>
        </p:spPr>
        <p:txBody>
          <a:bodyPr wrap="square" rtlCol="0">
            <a:spAutoFit/>
          </a:bodyPr>
          <a:lstStyle/>
          <a:p>
            <a:pPr algn="ctr"/>
            <a:r>
              <a:rPr lang="en-US" b="1" dirty="0" smtClean="0">
                <a:solidFill>
                  <a:srgbClr val="FF0000"/>
                </a:solidFill>
              </a:rPr>
              <a:t>Dude Perfect Bubblegum Challenge</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54107"/>
          </a:xfrm>
          <a:prstGeom prst="rect">
            <a:avLst/>
          </a:prstGeom>
          <a:solidFill>
            <a:schemeClr val="accent2">
              <a:lumMod val="40000"/>
              <a:lumOff val="60000"/>
            </a:schemeClr>
          </a:solidFill>
        </p:spPr>
        <p:txBody>
          <a:bodyPr wrap="square">
            <a:spAutoFit/>
          </a:bodyPr>
          <a:lstStyle/>
          <a:p>
            <a:pPr algn="ctr"/>
            <a:r>
              <a:rPr lang="en-US" sz="3200" b="1" dirty="0" smtClean="0">
                <a:latin typeface="Times New Roman" pitchFamily="18" charset="0"/>
                <a:cs typeface="Times New Roman" pitchFamily="18" charset="0"/>
              </a:rPr>
              <a:t>Bubble Time Experiment Procedure</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Be sure to include all the info from the questions </a:t>
            </a:r>
            <a:r>
              <a:rPr lang="en-US" sz="2400" b="1" dirty="0" smtClean="0">
                <a:latin typeface="Times New Roman" pitchFamily="18" charset="0"/>
                <a:cs typeface="Times New Roman" pitchFamily="18" charset="0"/>
              </a:rPr>
              <a:t>we discussed!  </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4" y="76200"/>
            <a:ext cx="8715216" cy="1631216"/>
          </a:xfrm>
          <a:prstGeom prst="rect">
            <a:avLst/>
          </a:prstGeom>
        </p:spPr>
        <p:txBody>
          <a:bodyPr wrap="square">
            <a:spAutoFit/>
          </a:bodyPr>
          <a:lstStyle/>
          <a:p>
            <a:r>
              <a:rPr lang="en-US" sz="2000" b="1" dirty="0" smtClean="0">
                <a:latin typeface="Times New Roman" pitchFamily="18" charset="0"/>
                <a:cs typeface="Times New Roman" pitchFamily="18" charset="0"/>
              </a:rPr>
              <a:t>Part B:  Experiment</a:t>
            </a:r>
            <a:r>
              <a:rPr lang="en-US" sz="2000" dirty="0" smtClean="0">
                <a:latin typeface="Times New Roman" pitchFamily="18" charset="0"/>
                <a:cs typeface="Times New Roman" pitchFamily="18" charset="0"/>
              </a:rPr>
              <a:t> - Write an experiment </a:t>
            </a:r>
            <a:r>
              <a:rPr lang="en-US" sz="2000" u="sng" dirty="0" smtClean="0">
                <a:latin typeface="Times New Roman" pitchFamily="18" charset="0"/>
                <a:cs typeface="Times New Roman" pitchFamily="18" charset="0"/>
              </a:rPr>
              <a:t>on the page below this worksheet</a:t>
            </a:r>
            <a:r>
              <a:rPr lang="en-US" sz="2000" dirty="0" smtClean="0">
                <a:latin typeface="Times New Roman" pitchFamily="18" charset="0"/>
                <a:cs typeface="Times New Roman" pitchFamily="18" charset="0"/>
              </a:rPr>
              <a:t> to test the bubble power of the bubble gum brands and help Patrick win the contest.  Remember to include all the necessary parts to ensure your results are accurate and reliable. </a:t>
            </a:r>
          </a:p>
          <a:p>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3" name="Rectangle 2"/>
          <p:cNvSpPr/>
          <p:nvPr/>
        </p:nvSpPr>
        <p:spPr>
          <a:xfrm>
            <a:off x="228600" y="1600200"/>
            <a:ext cx="8686800" cy="4154984"/>
          </a:xfrm>
          <a:prstGeom prst="rect">
            <a:avLst/>
          </a:prstGeom>
        </p:spPr>
        <p:txBody>
          <a:bodyPr wrap="square">
            <a:spAutoFit/>
          </a:bodyPr>
          <a:lstStyle/>
          <a:p>
            <a:r>
              <a:rPr lang="en-US" sz="2400" b="1" i="1" dirty="0" smtClean="0">
                <a:solidFill>
                  <a:srgbClr val="FF0000"/>
                </a:solidFill>
              </a:rPr>
              <a:t>Procedure:</a:t>
            </a:r>
            <a:endParaRPr lang="en-US" sz="2400" i="1" dirty="0" smtClean="0">
              <a:solidFill>
                <a:srgbClr val="FF0000"/>
              </a:solidFill>
            </a:endParaRPr>
          </a:p>
          <a:p>
            <a:r>
              <a:rPr lang="en-US" sz="2400" i="1" dirty="0" smtClean="0">
                <a:solidFill>
                  <a:srgbClr val="FF0000"/>
                </a:solidFill>
              </a:rPr>
              <a:t>1 - </a:t>
            </a:r>
            <a:r>
              <a:rPr lang="en-US" sz="2400" i="1" dirty="0" smtClean="0">
                <a:solidFill>
                  <a:srgbClr val="FF0000"/>
                </a:solidFill>
              </a:rPr>
              <a:t>Chew </a:t>
            </a:r>
            <a:r>
              <a:rPr lang="en-US" sz="2400" i="1" dirty="0" smtClean="0">
                <a:solidFill>
                  <a:srgbClr val="FF0000"/>
                </a:solidFill>
              </a:rPr>
              <a:t>gum for two minutes. </a:t>
            </a:r>
          </a:p>
          <a:p>
            <a:r>
              <a:rPr lang="en-US" sz="2400" i="1" dirty="0" smtClean="0">
                <a:solidFill>
                  <a:srgbClr val="FF0000"/>
                </a:solidFill>
              </a:rPr>
              <a:t>2 </a:t>
            </a:r>
            <a:r>
              <a:rPr lang="en-US" sz="2400" i="1" dirty="0" smtClean="0">
                <a:solidFill>
                  <a:srgbClr val="FF0000"/>
                </a:solidFill>
              </a:rPr>
              <a:t>- Blow one bubble and have the group mates determine the length (distance from the lips). Record in the chart.</a:t>
            </a:r>
          </a:p>
          <a:p>
            <a:r>
              <a:rPr lang="en-US" sz="2400" i="1" dirty="0" smtClean="0">
                <a:solidFill>
                  <a:srgbClr val="FF0000"/>
                </a:solidFill>
              </a:rPr>
              <a:t>3 </a:t>
            </a:r>
            <a:r>
              <a:rPr lang="en-US" sz="2400" i="1" dirty="0" smtClean="0">
                <a:solidFill>
                  <a:srgbClr val="FF0000"/>
                </a:solidFill>
              </a:rPr>
              <a:t>- Repeat #4 six more times using the same method. Record each in the chart.</a:t>
            </a:r>
          </a:p>
          <a:p>
            <a:r>
              <a:rPr lang="en-US" sz="2400" i="1" dirty="0" smtClean="0">
                <a:solidFill>
                  <a:srgbClr val="FF0000"/>
                </a:solidFill>
              </a:rPr>
              <a:t>4 </a:t>
            </a:r>
            <a:r>
              <a:rPr lang="en-US" sz="2400" i="1" dirty="0" smtClean="0">
                <a:solidFill>
                  <a:srgbClr val="FF0000"/>
                </a:solidFill>
              </a:rPr>
              <a:t>- Use the best 5 scores to calculate the average.  Record in the chart along with any observations you made (texture, elasticity, thickness, etc.)</a:t>
            </a:r>
          </a:p>
          <a:p>
            <a:r>
              <a:rPr lang="en-US" sz="2400" i="1" dirty="0" smtClean="0">
                <a:solidFill>
                  <a:srgbClr val="FF0000"/>
                </a:solidFill>
              </a:rPr>
              <a:t>5 </a:t>
            </a:r>
            <a:r>
              <a:rPr lang="en-US" sz="2400" i="1" dirty="0" smtClean="0">
                <a:solidFill>
                  <a:srgbClr val="FF0000"/>
                </a:solidFill>
              </a:rPr>
              <a:t>- Repeat steps 1-6 for the other four brands. Record data in the chart. </a:t>
            </a:r>
            <a:endParaRPr lang="en-US" sz="2400" i="1" dirty="0">
              <a:solidFill>
                <a:srgbClr val="FF0000"/>
              </a:solidFill>
            </a:endParaRPr>
          </a:p>
        </p:txBody>
      </p:sp>
      <p:sp>
        <p:nvSpPr>
          <p:cNvPr id="5" name="TextBox 4"/>
          <p:cNvSpPr txBox="1"/>
          <p:nvPr/>
        </p:nvSpPr>
        <p:spPr>
          <a:xfrm rot="300632">
            <a:off x="5256498" y="1281191"/>
            <a:ext cx="2895600" cy="369332"/>
          </a:xfrm>
          <a:prstGeom prst="rect">
            <a:avLst/>
          </a:prstGeom>
          <a:solidFill>
            <a:srgbClr val="FFFF00"/>
          </a:solidFill>
        </p:spPr>
        <p:txBody>
          <a:bodyPr wrap="square" rtlCol="0">
            <a:spAutoFit/>
          </a:bodyPr>
          <a:lstStyle/>
          <a:p>
            <a:pPr algn="ctr"/>
            <a:r>
              <a:rPr lang="en-US" b="1" dirty="0" smtClean="0">
                <a:solidFill>
                  <a:srgbClr val="FF0000"/>
                </a:solidFill>
              </a:rPr>
              <a:t>SAMPLE PROCEDURE</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0" y="162580"/>
            <a:ext cx="9144000" cy="523220"/>
          </a:xfrm>
          <a:prstGeom prst="rect">
            <a:avLst/>
          </a:prstGeom>
          <a:solidFill>
            <a:schemeClr val="tx1"/>
          </a:solidFill>
          <a:ln w="9525">
            <a:noFill/>
            <a:miter lim="800000"/>
            <a:headEnd/>
            <a:tailEnd/>
          </a:ln>
          <a:effectLst/>
        </p:spPr>
        <p:txBody>
          <a:bodyPr wrap="square" anchor="ctr">
            <a:spAutoFit/>
          </a:bodyPr>
          <a:lstStyle/>
          <a:p>
            <a:r>
              <a:rPr lang="en-US" sz="2800" b="1" dirty="0" smtClean="0">
                <a:solidFill>
                  <a:schemeClr val="bg1"/>
                </a:solidFill>
                <a:latin typeface="Times New Roman" pitchFamily="18" charset="0"/>
              </a:rPr>
              <a:t>TIME TO TEST</a:t>
            </a:r>
            <a:endParaRPr lang="en-US" sz="2800" b="1" dirty="0">
              <a:solidFill>
                <a:schemeClr val="bg1"/>
              </a:solidFill>
              <a:latin typeface="Times New Roman" pitchFamily="18" charset="0"/>
            </a:endParaRPr>
          </a:p>
        </p:txBody>
      </p:sp>
      <p:sp>
        <p:nvSpPr>
          <p:cNvPr id="3102" name="Text Box 30"/>
          <p:cNvSpPr txBox="1">
            <a:spLocks noChangeArrowheads="1"/>
          </p:cNvSpPr>
          <p:nvPr/>
        </p:nvSpPr>
        <p:spPr bwMode="auto">
          <a:xfrm>
            <a:off x="228600" y="990600"/>
            <a:ext cx="8686800" cy="4524315"/>
          </a:xfrm>
          <a:prstGeom prst="rect">
            <a:avLst/>
          </a:prstGeom>
          <a:noFill/>
          <a:ln w="9525">
            <a:noFill/>
            <a:miter lim="800000"/>
            <a:headEnd/>
            <a:tailEnd/>
          </a:ln>
          <a:effectLst/>
        </p:spPr>
        <p:txBody>
          <a:bodyPr wrap="square">
            <a:spAutoFit/>
          </a:bodyPr>
          <a:lstStyle/>
          <a:p>
            <a:pPr marL="457200" indent="-457200"/>
            <a:r>
              <a:rPr lang="en-US" sz="2400" b="1" dirty="0" smtClean="0">
                <a:latin typeface="Times New Roman" pitchFamily="18" charset="0"/>
                <a:cs typeface="Times New Roman" pitchFamily="18" charset="0"/>
              </a:rPr>
              <a:t>Which brand are we testing today? </a:t>
            </a:r>
            <a:r>
              <a:rPr lang="en-US" sz="2400" b="1" dirty="0" smtClean="0">
                <a:latin typeface="Times New Roman" pitchFamily="18" charset="0"/>
                <a:cs typeface="Times New Roman" pitchFamily="18" charset="0"/>
              </a:rPr>
              <a:t>_______________________</a:t>
            </a:r>
          </a:p>
          <a:p>
            <a:pPr marL="457200" indent="-457200"/>
            <a:endParaRPr lang="en-US" sz="2400" b="1" dirty="0" smtClean="0">
              <a:latin typeface="Times New Roman" pitchFamily="18" charset="0"/>
              <a:cs typeface="Times New Roman" pitchFamily="18" charset="0"/>
            </a:endParaRPr>
          </a:p>
          <a:p>
            <a:pPr marL="457200" indent="-457200"/>
            <a:r>
              <a:rPr lang="en-US" sz="2400" b="1" dirty="0" smtClean="0">
                <a:latin typeface="Times New Roman" pitchFamily="18" charset="0"/>
                <a:cs typeface="Times New Roman" pitchFamily="18" charset="0"/>
              </a:rPr>
              <a:t>What do we need to do? </a:t>
            </a:r>
            <a:endParaRPr lang="en-US" sz="2400" b="1" dirty="0" smtClean="0">
              <a:latin typeface="Times New Roman" pitchFamily="18" charset="0"/>
              <a:cs typeface="Times New Roman" pitchFamily="18" charset="0"/>
            </a:endParaRPr>
          </a:p>
          <a:p>
            <a:pPr marL="457200" indent="-457200"/>
            <a:endParaRPr lang="en-US" sz="2400" b="1" dirty="0" smtClean="0">
              <a:latin typeface="Times New Roman" pitchFamily="18" charset="0"/>
              <a:cs typeface="Times New Roman" pitchFamily="18" charset="0"/>
            </a:endParaRPr>
          </a:p>
          <a:p>
            <a:pPr marL="457200" indent="-457200"/>
            <a:r>
              <a:rPr lang="en-US" sz="2400" b="1" i="1" dirty="0" smtClean="0">
                <a:latin typeface="Times New Roman" pitchFamily="18" charset="0"/>
                <a:cs typeface="Times New Roman" pitchFamily="18" charset="0"/>
              </a:rPr>
              <a:t>1</a:t>
            </a:r>
            <a:r>
              <a:rPr lang="en-US" sz="2400" b="1" i="1" baseline="30000" dirty="0" smtClean="0">
                <a:latin typeface="Times New Roman" pitchFamily="18" charset="0"/>
                <a:cs typeface="Times New Roman" pitchFamily="18" charset="0"/>
              </a:rPr>
              <a:t>st</a:t>
            </a:r>
            <a:r>
              <a:rPr lang="en-US" sz="2400" b="1" i="1" dirty="0" smtClean="0">
                <a:latin typeface="Times New Roman" pitchFamily="18" charset="0"/>
                <a:cs typeface="Times New Roman" pitchFamily="18" charset="0"/>
              </a:rPr>
              <a:t> – Chew the gum for ____ minutes. </a:t>
            </a:r>
            <a:endParaRPr lang="en-US" sz="2400" b="1" i="1" dirty="0" smtClean="0">
              <a:latin typeface="Times New Roman" pitchFamily="18" charset="0"/>
              <a:cs typeface="Times New Roman" pitchFamily="18" charset="0"/>
            </a:endParaRPr>
          </a:p>
          <a:p>
            <a:pPr marL="457200" indent="-457200"/>
            <a:endParaRPr lang="en-US" sz="2400" b="1" i="1" dirty="0" smtClean="0">
              <a:latin typeface="Times New Roman" pitchFamily="18" charset="0"/>
              <a:cs typeface="Times New Roman" pitchFamily="18" charset="0"/>
            </a:endParaRPr>
          </a:p>
          <a:p>
            <a:pPr marL="457200" indent="-457200"/>
            <a:r>
              <a:rPr lang="en-US" sz="2400" b="1" i="1" dirty="0" smtClean="0">
                <a:latin typeface="Times New Roman" pitchFamily="18" charset="0"/>
                <a:cs typeface="Times New Roman" pitchFamily="18" charset="0"/>
              </a:rPr>
              <a:t>2</a:t>
            </a:r>
            <a:r>
              <a:rPr lang="en-US" sz="2400" b="1" i="1" baseline="30000" dirty="0" smtClean="0">
                <a:latin typeface="Times New Roman" pitchFamily="18" charset="0"/>
                <a:cs typeface="Times New Roman" pitchFamily="18" charset="0"/>
              </a:rPr>
              <a:t>nd</a:t>
            </a:r>
            <a:r>
              <a:rPr lang="en-US" sz="2400" b="1" i="1" dirty="0" smtClean="0">
                <a:latin typeface="Times New Roman" pitchFamily="18" charset="0"/>
                <a:cs typeface="Times New Roman" pitchFamily="18" charset="0"/>
              </a:rPr>
              <a:t> – Try blowing bubbles ____ times and have someone measure each attempt. </a:t>
            </a:r>
            <a:endParaRPr lang="en-US" sz="2400" b="1" i="1" dirty="0" smtClean="0">
              <a:latin typeface="Times New Roman" pitchFamily="18" charset="0"/>
              <a:cs typeface="Times New Roman" pitchFamily="18" charset="0"/>
            </a:endParaRPr>
          </a:p>
          <a:p>
            <a:pPr marL="457200" indent="-457200"/>
            <a:endParaRPr lang="en-US" sz="2400" b="1" i="1" dirty="0" smtClean="0">
              <a:latin typeface="Times New Roman" pitchFamily="18" charset="0"/>
              <a:cs typeface="Times New Roman" pitchFamily="18" charset="0"/>
            </a:endParaRPr>
          </a:p>
          <a:p>
            <a:pPr marL="457200" indent="-457200"/>
            <a:r>
              <a:rPr lang="en-US" sz="2400" b="1" i="1" dirty="0" smtClean="0">
                <a:latin typeface="Times New Roman" pitchFamily="18" charset="0"/>
                <a:cs typeface="Times New Roman" pitchFamily="18" charset="0"/>
              </a:rPr>
              <a:t>3</a:t>
            </a:r>
            <a:r>
              <a:rPr lang="en-US" sz="2400" b="1" i="1" baseline="30000" dirty="0" smtClean="0">
                <a:latin typeface="Times New Roman" pitchFamily="18" charset="0"/>
                <a:cs typeface="Times New Roman" pitchFamily="18" charset="0"/>
              </a:rPr>
              <a:t>rd</a:t>
            </a:r>
            <a:r>
              <a:rPr lang="en-US" sz="2400" b="1" i="1" dirty="0" smtClean="0">
                <a:latin typeface="Times New Roman" pitchFamily="18" charset="0"/>
                <a:cs typeface="Times New Roman" pitchFamily="18" charset="0"/>
              </a:rPr>
              <a:t> – Record the size of the bubbles </a:t>
            </a:r>
            <a:r>
              <a:rPr lang="en-US" sz="2400" b="1" i="1" dirty="0" smtClean="0">
                <a:latin typeface="Times New Roman" pitchFamily="18" charset="0"/>
                <a:cs typeface="Times New Roman" pitchFamily="18" charset="0"/>
              </a:rPr>
              <a:t>cm </a:t>
            </a:r>
            <a:r>
              <a:rPr lang="en-US" sz="2400" b="1" i="1" dirty="0" smtClean="0">
                <a:latin typeface="Times New Roman" pitchFamily="18" charset="0"/>
                <a:cs typeface="Times New Roman" pitchFamily="18" charset="0"/>
              </a:rPr>
              <a:t>in your </a:t>
            </a:r>
            <a:r>
              <a:rPr lang="en-US" sz="2400" b="1" i="1" dirty="0" smtClean="0">
                <a:latin typeface="Times New Roman" pitchFamily="18" charset="0"/>
                <a:cs typeface="Times New Roman" pitchFamily="18" charset="0"/>
              </a:rPr>
              <a:t>chart and calculate the average.</a:t>
            </a:r>
            <a:endParaRPr lang="en-US" sz="2400" b="1" i="1" dirty="0" smtClean="0">
              <a:latin typeface="Times New Roman" pitchFamily="18" charset="0"/>
              <a:cs typeface="Times New Roman" pitchFamily="18" charset="0"/>
            </a:endParaRPr>
          </a:p>
          <a:p>
            <a:pPr marL="457200" indent="-457200"/>
            <a:endParaRPr lang="en-US" sz="2400" b="1" i="1" dirty="0" smtClean="0">
              <a:latin typeface="Times New Roman" pitchFamily="18" charset="0"/>
              <a:cs typeface="Times New Roman" pitchFamily="18" charset="0"/>
            </a:endParaRPr>
          </a:p>
        </p:txBody>
      </p:sp>
      <p:pic>
        <p:nvPicPr>
          <p:cNvPr id="6146" name="Picture 2" descr="http://3.bp.blogspot.com/_9MvHZ59zz0c/SvmydL0rHmI/AAAAAAAAAM8/oh0ADirRBsY/s200/SpongeBobandPatrickBlowingBubbleGumNickMagazineCoverartbyShermCohen.jpg"/>
          <p:cNvPicPr>
            <a:picLocks noChangeAspect="1" noChangeArrowheads="1"/>
          </p:cNvPicPr>
          <p:nvPr/>
        </p:nvPicPr>
        <p:blipFill>
          <a:blip r:embed="rId2" cstate="print"/>
          <a:srcRect/>
          <a:stretch>
            <a:fillRect/>
          </a:stretch>
        </p:blipFill>
        <p:spPr bwMode="auto">
          <a:xfrm>
            <a:off x="7239000" y="5162549"/>
            <a:ext cx="1905000" cy="1695451"/>
          </a:xfrm>
          <a:prstGeom prst="rect">
            <a:avLst/>
          </a:prstGeom>
          <a:noFill/>
        </p:spPr>
      </p:pic>
      <p:sp>
        <p:nvSpPr>
          <p:cNvPr id="5" name="TextBox 4"/>
          <p:cNvSpPr txBox="1"/>
          <p:nvPr/>
        </p:nvSpPr>
        <p:spPr>
          <a:xfrm>
            <a:off x="228600" y="6324600"/>
            <a:ext cx="4038600" cy="369332"/>
          </a:xfrm>
          <a:prstGeom prst="rect">
            <a:avLst/>
          </a:prstGeom>
          <a:solidFill>
            <a:srgbClr val="FFFF00"/>
          </a:solidFill>
        </p:spPr>
        <p:txBody>
          <a:bodyPr wrap="square" rtlCol="0">
            <a:spAutoFit/>
          </a:bodyPr>
          <a:lstStyle/>
          <a:p>
            <a:pPr algn="ctr"/>
            <a:r>
              <a:rPr lang="en-US" b="1" dirty="0" smtClean="0">
                <a:solidFill>
                  <a:srgbClr val="FF0000"/>
                </a:solidFill>
              </a:rPr>
              <a:t>Repeat for other brands tested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61665"/>
          </a:xfrm>
          <a:prstGeom prst="rect">
            <a:avLst/>
          </a:prstGeom>
          <a:solidFill>
            <a:srgbClr val="FF99FF"/>
          </a:solidFill>
        </p:spPr>
        <p:txBody>
          <a:bodyPr wrap="square">
            <a:spAutoFit/>
          </a:bodyPr>
          <a:lstStyle/>
          <a:p>
            <a:pPr algn="ctr"/>
            <a:r>
              <a:rPr lang="en-US" sz="2400" b="1" dirty="0" smtClean="0">
                <a:latin typeface="Times New Roman" pitchFamily="18" charset="0"/>
                <a:cs typeface="Times New Roman" pitchFamily="18" charset="0"/>
              </a:rPr>
              <a:t>Bubble Time Results</a:t>
            </a:r>
            <a:endParaRPr lang="en-US" sz="2800" b="1" dirty="0">
              <a:latin typeface="Times New Roman" pitchFamily="18" charset="0"/>
              <a:cs typeface="Times New Roman" pitchFamily="18" charset="0"/>
            </a:endParaRPr>
          </a:p>
        </p:txBody>
      </p:sp>
      <p:sp>
        <p:nvSpPr>
          <p:cNvPr id="3" name="Rectangle 2"/>
          <p:cNvSpPr/>
          <p:nvPr/>
        </p:nvSpPr>
        <p:spPr>
          <a:xfrm>
            <a:off x="152400" y="3733800"/>
            <a:ext cx="8763000" cy="1323439"/>
          </a:xfrm>
          <a:prstGeom prst="rect">
            <a:avLst/>
          </a:prstGeom>
        </p:spPr>
        <p:txBody>
          <a:bodyPr wrap="square">
            <a:spAutoFit/>
          </a:bodyPr>
          <a:lstStyle/>
          <a:p>
            <a:r>
              <a:rPr lang="en-US" sz="2000" b="1" i="1" dirty="0" smtClean="0">
                <a:latin typeface="Times New Roman" pitchFamily="18" charset="0"/>
                <a:cs typeface="Times New Roman" pitchFamily="18" charset="0"/>
              </a:rPr>
              <a:t>Go to Google Drive </a:t>
            </a:r>
            <a:r>
              <a:rPr lang="en-US" sz="2000" b="1" i="1" dirty="0" smtClean="0">
                <a:latin typeface="Times New Roman" pitchFamily="18" charset="0"/>
                <a:cs typeface="Times New Roman" pitchFamily="18" charset="0"/>
                <a:sym typeface="Wingdings" pitchFamily="2" charset="2"/>
              </a:rPr>
              <a:t> Shared with Me  Patrick’s Bubble Gum Challenge to see the results for all classes.</a:t>
            </a:r>
          </a:p>
          <a:p>
            <a:endParaRPr lang="en-US" sz="2000" b="1" i="1" dirty="0">
              <a:latin typeface="Times New Roman" pitchFamily="18" charset="0"/>
              <a:cs typeface="Times New Roman" pitchFamily="18" charset="0"/>
              <a:sym typeface="Wingdings" pitchFamily="2" charset="2"/>
            </a:endParaRPr>
          </a:p>
          <a:p>
            <a:endParaRPr lang="en-US" sz="2000" b="1" i="1" dirty="0" smtClean="0">
              <a:latin typeface="Times New Roman" pitchFamily="18" charset="0"/>
              <a:cs typeface="Times New Roman" pitchFamily="18" charset="0"/>
              <a:sym typeface="Wingdings" pitchFamily="2" charset="2"/>
            </a:endParaRPr>
          </a:p>
        </p:txBody>
      </p:sp>
      <p:graphicFrame>
        <p:nvGraphicFramePr>
          <p:cNvPr id="5" name="Table 4"/>
          <p:cNvGraphicFramePr>
            <a:graphicFrameLocks noGrp="1"/>
          </p:cNvGraphicFramePr>
          <p:nvPr/>
        </p:nvGraphicFramePr>
        <p:xfrm>
          <a:off x="685800" y="685800"/>
          <a:ext cx="7924800" cy="2735580"/>
        </p:xfrm>
        <a:graphic>
          <a:graphicData uri="http://schemas.openxmlformats.org/drawingml/2006/table">
            <a:tbl>
              <a:tblPr/>
              <a:tblGrid>
                <a:gridCol w="1584960"/>
                <a:gridCol w="1584960"/>
                <a:gridCol w="1584960"/>
                <a:gridCol w="1584960"/>
                <a:gridCol w="1584960"/>
              </a:tblGrid>
              <a:tr h="200025">
                <a:tc>
                  <a:txBody>
                    <a:bodyPr/>
                    <a:lstStyle/>
                    <a:p>
                      <a:pPr algn="r" rtl="0" fontAlgn="b"/>
                      <a:r>
                        <a:rPr lang="en-US" b="1" dirty="0" smtClean="0"/>
                        <a:t>Brand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Double Bubble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Big League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Cry Baby</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Extra</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r" rtl="0" fontAlgn="b"/>
                      <a:r>
                        <a:rPr lang="en-US" b="1" dirty="0" smtClean="0"/>
                        <a:t>AVERAGES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5.63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3.92</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4.19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rtl="0" fontAlgn="b"/>
                      <a:endParaRPr lang="en-US"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18EBF2"/>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Class Averages</a:t>
                      </a:r>
                    </a:p>
                  </a:txBody>
                  <a:tcPr marL="28575" marR="28575" marT="19050" marB="19050" anchor="b">
                    <a:lnL w="9525" cap="flat" cmpd="sng" algn="ctr">
                      <a:solidFill>
                        <a:srgbClr val="18EBF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18EBF2"/>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ctr" rtl="0" fontAlgn="b"/>
                      <a:r>
                        <a:rPr lang="en-US" b="1" dirty="0"/>
                        <a:t>2nd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5.57</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3.85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3rd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4.93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5.55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3.13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3.68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7th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5.40</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5.78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4.79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4.64</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6" name="Rectangle 5"/>
          <p:cNvSpPr/>
          <p:nvPr/>
        </p:nvSpPr>
        <p:spPr>
          <a:xfrm rot="20887747">
            <a:off x="2535414" y="1352593"/>
            <a:ext cx="3657091" cy="1323439"/>
          </a:xfrm>
          <a:prstGeom prst="rect">
            <a:avLst/>
          </a:prstGeom>
          <a:solidFill>
            <a:srgbClr val="FF0000"/>
          </a:solidFill>
        </p:spPr>
        <p:txBody>
          <a:bodyPr wrap="none" lIns="91440" tIns="45720" rIns="91440" bIns="45720">
            <a:spAutoFit/>
          </a:bodyPr>
          <a:lstStyle/>
          <a:p>
            <a:pPr algn="ctr"/>
            <a:r>
              <a:rPr lang="en-US" sz="8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SAMPLE</a:t>
            </a:r>
            <a:endParaRPr lang="en-US" sz="8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4038600"/>
            <a:ext cx="8763000" cy="2000548"/>
          </a:xfrm>
          <a:prstGeom prst="rect">
            <a:avLst/>
          </a:prstGeom>
        </p:spPr>
        <p:txBody>
          <a:bodyPr wrap="square">
            <a:spAutoFit/>
          </a:bodyPr>
          <a:lstStyle/>
          <a:p>
            <a:pPr lvl="0"/>
            <a:r>
              <a:rPr lang="en-US" sz="2000" dirty="0" smtClean="0"/>
              <a:t>1) Which brand had the highest average for YOU?  ________________________</a:t>
            </a:r>
          </a:p>
          <a:p>
            <a:r>
              <a:rPr lang="en-US" sz="2000" dirty="0" smtClean="0"/>
              <a:t> </a:t>
            </a:r>
          </a:p>
          <a:p>
            <a:pPr lvl="0"/>
            <a:r>
              <a:rPr lang="en-US" sz="2000" dirty="0" smtClean="0"/>
              <a:t>2) Which brand had the highest average OVERALL?  ________________________</a:t>
            </a:r>
          </a:p>
          <a:p>
            <a:r>
              <a:rPr lang="en-US" sz="2000" dirty="0" smtClean="0"/>
              <a:t>	</a:t>
            </a:r>
          </a:p>
          <a:p>
            <a:pPr lvl="0"/>
            <a:r>
              <a:rPr lang="en-US" sz="2000" dirty="0" smtClean="0"/>
              <a:t>3) Did your results match the overall results?  Explain using the data.</a:t>
            </a:r>
          </a:p>
          <a:p>
            <a:pPr marL="457200" indent="-457200">
              <a:buAutoNum type="arabicPeriod"/>
            </a:pPr>
            <a:endParaRPr lang="en-US" sz="2400" i="1"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685800" y="228600"/>
          <a:ext cx="7924800" cy="2735580"/>
        </p:xfrm>
        <a:graphic>
          <a:graphicData uri="http://schemas.openxmlformats.org/drawingml/2006/table">
            <a:tbl>
              <a:tblPr/>
              <a:tblGrid>
                <a:gridCol w="1584960"/>
                <a:gridCol w="1584960"/>
                <a:gridCol w="1584960"/>
                <a:gridCol w="1584960"/>
                <a:gridCol w="1584960"/>
              </a:tblGrid>
              <a:tr h="200025">
                <a:tc>
                  <a:txBody>
                    <a:bodyPr/>
                    <a:lstStyle/>
                    <a:p>
                      <a:pPr algn="r" rtl="0" fontAlgn="b"/>
                      <a:r>
                        <a:rPr lang="en-US" b="1" dirty="0" smtClean="0"/>
                        <a:t>Brand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Double Bubble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Big League</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Cry Baby</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b="1" dirty="0" smtClean="0"/>
                        <a:t>Extra</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r" rtl="0" fontAlgn="b"/>
                      <a:r>
                        <a:rPr lang="en-US" b="1" dirty="0" smtClean="0"/>
                        <a:t>AVERAGES </a:t>
                      </a:r>
                      <a:r>
                        <a:rPr lang="en-US" b="1" dirty="0" smtClean="0">
                          <a:sym typeface="Wingdings" pitchFamily="2" charset="2"/>
                        </a:rPr>
                        <a:t></a:t>
                      </a:r>
                      <a:endParaRPr lang="en-US" b="1"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dirty="0"/>
                        <a:t>5.63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3.92</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r>
                        <a:rPr lang="en-US" sz="2400" b="1"/>
                        <a:t>4.19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rtl="0" fontAlgn="b"/>
                      <a:endParaRPr lang="en-US"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18EBF2"/>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Class Averages</a:t>
                      </a:r>
                    </a:p>
                  </a:txBody>
                  <a:tcPr marL="28575" marR="28575" marT="19050" marB="19050" anchor="b">
                    <a:lnL w="9525" cap="flat" cmpd="sng" algn="ctr">
                      <a:solidFill>
                        <a:srgbClr val="18EBF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18EBF2"/>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dirty="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algn="ctr" rtl="0" fontAlgn="b"/>
                      <a:endParaRPr lang="en-US" sz="2400"/>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r>
              <a:tr h="200025">
                <a:tc>
                  <a:txBody>
                    <a:bodyPr/>
                    <a:lstStyle/>
                    <a:p>
                      <a:pPr algn="ctr" rtl="0" fontAlgn="b"/>
                      <a:r>
                        <a:rPr lang="en-US" b="1" dirty="0"/>
                        <a:t>2nd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5.57</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3.85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4.26</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3rd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4.93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5.55</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3.13</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3.68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0025">
                <a:tc>
                  <a:txBody>
                    <a:bodyPr/>
                    <a:lstStyle/>
                    <a:p>
                      <a:pPr algn="ctr" rtl="0" fontAlgn="b"/>
                      <a:r>
                        <a:rPr lang="en-US" b="1" dirty="0"/>
                        <a:t>7th Hour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5.40</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a:t>5.78</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4.79</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2400" b="1" dirty="0"/>
                        <a:t>4.64</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4" name="Rectangle 3"/>
          <p:cNvSpPr/>
          <p:nvPr/>
        </p:nvSpPr>
        <p:spPr>
          <a:xfrm rot="20887747">
            <a:off x="2535414" y="895393"/>
            <a:ext cx="3657091" cy="1323439"/>
          </a:xfrm>
          <a:prstGeom prst="rect">
            <a:avLst/>
          </a:prstGeom>
          <a:solidFill>
            <a:srgbClr val="FF0000"/>
          </a:solidFill>
        </p:spPr>
        <p:txBody>
          <a:bodyPr wrap="none" lIns="91440" tIns="45720" rIns="91440" bIns="45720">
            <a:spAutoFit/>
          </a:bodyPr>
          <a:lstStyle/>
          <a:p>
            <a:pPr algn="ctr"/>
            <a:r>
              <a:rPr lang="en-US" sz="8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SAMPLE</a:t>
            </a:r>
            <a:endParaRPr lang="en-US" sz="8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629</Words>
  <Application>Microsoft Office PowerPoint</Application>
  <PresentationFormat>On-screen Show (4:3)</PresentationFormat>
  <Paragraphs>186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Bubble Time</vt:lpstr>
      <vt:lpstr>Slide 2</vt:lpstr>
      <vt:lpstr>Slide 3</vt:lpstr>
      <vt:lpstr>Slide 4</vt:lpstr>
      <vt:lpstr>Slide 5</vt:lpstr>
      <vt:lpstr>Slide 6</vt:lpstr>
      <vt:lpstr>Slide 7</vt:lpstr>
      <vt:lpstr>Slide 8</vt:lpstr>
      <vt:lpstr>Slide 9</vt:lpstr>
      <vt:lpstr>Slide 10</vt:lpstr>
      <vt:lpstr>Slide 11</vt:lpstr>
    </vt:vector>
  </TitlesOfParts>
  <Company>126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Bubble Time</dc:title>
  <dc:creator>Tracy Tomm</dc:creator>
  <cp:lastModifiedBy>Tracy Tomm</cp:lastModifiedBy>
  <cp:revision>6</cp:revision>
  <dcterms:created xsi:type="dcterms:W3CDTF">2018-08-20T21:17:47Z</dcterms:created>
  <dcterms:modified xsi:type="dcterms:W3CDTF">2020-02-12T17:14:49Z</dcterms:modified>
</cp:coreProperties>
</file>