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256" r:id="rId3"/>
    <p:sldId id="472" r:id="rId4"/>
    <p:sldId id="480" r:id="rId5"/>
    <p:sldId id="474" r:id="rId6"/>
    <p:sldId id="476" r:id="rId7"/>
    <p:sldId id="479" r:id="rId8"/>
    <p:sldId id="477" r:id="rId9"/>
    <p:sldId id="475" r:id="rId10"/>
    <p:sldId id="473" r:id="rId11"/>
    <p:sldId id="482" r:id="rId12"/>
    <p:sldId id="47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8CD88-4E15-4B76-A072-382A94C158A6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EFACAA-2479-4215-8901-E96566269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96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8B5B35-524D-4E21-8002-E5A086AECB8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101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8B5B35-524D-4E21-8002-E5A086AECB8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620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8B5B35-524D-4E21-8002-E5A086AECB8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362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8B5B35-524D-4E21-8002-E5A086AECB8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23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8B5B35-524D-4E21-8002-E5A086AECB8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058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8B5B35-524D-4E21-8002-E5A086AECB8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35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8B5B35-524D-4E21-8002-E5A086AECB8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8662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8B5B35-524D-4E21-8002-E5A086AECB8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204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8B5B35-524D-4E21-8002-E5A086AECB8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9838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8B5B35-524D-4E21-8002-E5A086AECB8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526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512" y="2129731"/>
            <a:ext cx="7772978" cy="147042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024" y="3885904"/>
            <a:ext cx="6401954" cy="1753195"/>
          </a:xfrm>
        </p:spPr>
        <p:txBody>
          <a:bodyPr/>
          <a:lstStyle>
            <a:lvl1pPr marL="0" indent="0" algn="ctr">
              <a:buNone/>
              <a:defRPr/>
            </a:lvl1pPr>
            <a:lvl2pPr marL="428625" indent="0" algn="ctr">
              <a:buNone/>
              <a:defRPr/>
            </a:lvl2pPr>
            <a:lvl3pPr marL="857250" indent="0" algn="ctr">
              <a:buNone/>
              <a:defRPr/>
            </a:lvl3pPr>
            <a:lvl4pPr marL="1285875" indent="0" algn="ctr">
              <a:buNone/>
              <a:defRPr/>
            </a:lvl4pPr>
            <a:lvl5pPr marL="1714500" indent="0" algn="ctr">
              <a:buNone/>
              <a:defRPr/>
            </a:lvl5pPr>
            <a:lvl6pPr marL="2143125" indent="0" algn="ctr">
              <a:buNone/>
              <a:defRPr/>
            </a:lvl6pPr>
            <a:lvl7pPr marL="2571750" indent="0" algn="ctr">
              <a:buNone/>
              <a:defRPr/>
            </a:lvl7pPr>
            <a:lvl8pPr marL="3000375" indent="0" algn="ctr">
              <a:buNone/>
              <a:defRPr/>
            </a:lvl8pPr>
            <a:lvl9pPr marL="34290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A1486-6AFD-4B44-A358-771CDA8BE0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34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8235B4-3941-460F-96EB-52B1DE587B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08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977" y="275334"/>
            <a:ext cx="2056535" cy="5850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490" y="275334"/>
            <a:ext cx="6033943" cy="5850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271711-B00E-4099-99E0-F51E1F5DBC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04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917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7690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293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188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7616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8835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0751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63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F2A56B-2E26-444E-A08D-84B9CC18D4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484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8771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5860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4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035" y="4406802"/>
            <a:ext cx="7771534" cy="1361777"/>
          </a:xfrm>
        </p:spPr>
        <p:txBody>
          <a:bodyPr anchor="t"/>
          <a:lstStyle>
            <a:lvl1pPr algn="l">
              <a:defRPr sz="375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035" y="2906613"/>
            <a:ext cx="7771534" cy="1500188"/>
          </a:xfrm>
        </p:spPr>
        <p:txBody>
          <a:bodyPr anchor="b"/>
          <a:lstStyle>
            <a:lvl1pPr marL="0" indent="0">
              <a:buNone/>
              <a:defRPr sz="1875"/>
            </a:lvl1pPr>
            <a:lvl2pPr marL="428625" indent="0">
              <a:buNone/>
              <a:defRPr sz="1688"/>
            </a:lvl2pPr>
            <a:lvl3pPr marL="857250" indent="0">
              <a:buNone/>
              <a:defRPr sz="1500"/>
            </a:lvl3pPr>
            <a:lvl4pPr marL="1285875" indent="0">
              <a:buNone/>
              <a:defRPr sz="1313"/>
            </a:lvl4pPr>
            <a:lvl5pPr marL="1714500" indent="0">
              <a:buNone/>
              <a:defRPr sz="1313"/>
            </a:lvl5pPr>
            <a:lvl6pPr marL="2143125" indent="0">
              <a:buNone/>
              <a:defRPr sz="1313"/>
            </a:lvl6pPr>
            <a:lvl7pPr marL="2571750" indent="0">
              <a:buNone/>
              <a:defRPr sz="1313"/>
            </a:lvl7pPr>
            <a:lvl8pPr marL="3000375" indent="0">
              <a:buNone/>
              <a:defRPr sz="1313"/>
            </a:lvl8pPr>
            <a:lvl9pPr marL="3429000" indent="0">
              <a:buNone/>
              <a:defRPr sz="13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7231BC-A466-4D08-81C8-96A71F2F4F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161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489" y="1599904"/>
            <a:ext cx="4045238" cy="4525863"/>
          </a:xfrm>
        </p:spPr>
        <p:txBody>
          <a:bodyPr/>
          <a:lstStyle>
            <a:lvl1pPr>
              <a:defRPr sz="2625"/>
            </a:lvl1pPr>
            <a:lvl2pPr>
              <a:defRPr sz="2250"/>
            </a:lvl2pPr>
            <a:lvl3pPr>
              <a:defRPr sz="1875"/>
            </a:lvl3pPr>
            <a:lvl4pPr>
              <a:defRPr sz="1688"/>
            </a:lvl4pPr>
            <a:lvl5pPr>
              <a:defRPr sz="1688"/>
            </a:lvl5pPr>
            <a:lvl6pPr>
              <a:defRPr sz="1688"/>
            </a:lvl6pPr>
            <a:lvl7pPr>
              <a:defRPr sz="1688"/>
            </a:lvl7pPr>
            <a:lvl8pPr>
              <a:defRPr sz="1688"/>
            </a:lvl8pPr>
            <a:lvl9pPr>
              <a:defRPr sz="168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273" y="1599904"/>
            <a:ext cx="4045239" cy="4525863"/>
          </a:xfrm>
        </p:spPr>
        <p:txBody>
          <a:bodyPr/>
          <a:lstStyle>
            <a:lvl1pPr>
              <a:defRPr sz="2625"/>
            </a:lvl1pPr>
            <a:lvl2pPr>
              <a:defRPr sz="2250"/>
            </a:lvl2pPr>
            <a:lvl3pPr>
              <a:defRPr sz="1875"/>
            </a:lvl3pPr>
            <a:lvl4pPr>
              <a:defRPr sz="1688"/>
            </a:lvl4pPr>
            <a:lvl5pPr>
              <a:defRPr sz="1688"/>
            </a:lvl5pPr>
            <a:lvl6pPr>
              <a:defRPr sz="1688"/>
            </a:lvl6pPr>
            <a:lvl7pPr>
              <a:defRPr sz="1688"/>
            </a:lvl7pPr>
            <a:lvl8pPr>
              <a:defRPr sz="1688"/>
            </a:lvl8pPr>
            <a:lvl9pPr>
              <a:defRPr sz="168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DADFBA-62A7-4DD9-A62C-AAFC593D9B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984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489" y="1534420"/>
            <a:ext cx="4039466" cy="639961"/>
          </a:xfrm>
        </p:spPr>
        <p:txBody>
          <a:bodyPr anchor="b"/>
          <a:lstStyle>
            <a:lvl1pPr marL="0" indent="0">
              <a:buNone/>
              <a:defRPr sz="2250" b="1"/>
            </a:lvl1pPr>
            <a:lvl2pPr marL="428625" indent="0">
              <a:buNone/>
              <a:defRPr sz="1875" b="1"/>
            </a:lvl2pPr>
            <a:lvl3pPr marL="857250" indent="0">
              <a:buNone/>
              <a:defRPr sz="1688" b="1"/>
            </a:lvl3pPr>
            <a:lvl4pPr marL="1285875" indent="0">
              <a:buNone/>
              <a:defRPr sz="1500" b="1"/>
            </a:lvl4pPr>
            <a:lvl5pPr marL="1714500" indent="0">
              <a:buNone/>
              <a:defRPr sz="1500" b="1"/>
            </a:lvl5pPr>
            <a:lvl6pPr marL="2143125" indent="0">
              <a:buNone/>
              <a:defRPr sz="1500" b="1"/>
            </a:lvl6pPr>
            <a:lvl7pPr marL="2571750" indent="0">
              <a:buNone/>
              <a:defRPr sz="1500" b="1"/>
            </a:lvl7pPr>
            <a:lvl8pPr marL="3000375" indent="0">
              <a:buNone/>
              <a:defRPr sz="1500" b="1"/>
            </a:lvl8pPr>
            <a:lvl9pPr marL="3429000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489" y="2174380"/>
            <a:ext cx="4039466" cy="3951386"/>
          </a:xfrm>
        </p:spPr>
        <p:txBody>
          <a:bodyPr/>
          <a:lstStyle>
            <a:lvl1pPr>
              <a:defRPr sz="2250"/>
            </a:lvl1pPr>
            <a:lvl2pPr>
              <a:defRPr sz="1875"/>
            </a:lvl2pPr>
            <a:lvl3pPr>
              <a:defRPr sz="1688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603" y="1534420"/>
            <a:ext cx="4040909" cy="639961"/>
          </a:xfrm>
        </p:spPr>
        <p:txBody>
          <a:bodyPr anchor="b"/>
          <a:lstStyle>
            <a:lvl1pPr marL="0" indent="0">
              <a:buNone/>
              <a:defRPr sz="2250" b="1"/>
            </a:lvl1pPr>
            <a:lvl2pPr marL="428625" indent="0">
              <a:buNone/>
              <a:defRPr sz="1875" b="1"/>
            </a:lvl2pPr>
            <a:lvl3pPr marL="857250" indent="0">
              <a:buNone/>
              <a:defRPr sz="1688" b="1"/>
            </a:lvl3pPr>
            <a:lvl4pPr marL="1285875" indent="0">
              <a:buNone/>
              <a:defRPr sz="1500" b="1"/>
            </a:lvl4pPr>
            <a:lvl5pPr marL="1714500" indent="0">
              <a:buNone/>
              <a:defRPr sz="1500" b="1"/>
            </a:lvl5pPr>
            <a:lvl6pPr marL="2143125" indent="0">
              <a:buNone/>
              <a:defRPr sz="1500" b="1"/>
            </a:lvl6pPr>
            <a:lvl7pPr marL="2571750" indent="0">
              <a:buNone/>
              <a:defRPr sz="1500" b="1"/>
            </a:lvl7pPr>
            <a:lvl8pPr marL="3000375" indent="0">
              <a:buNone/>
              <a:defRPr sz="1500" b="1"/>
            </a:lvl8pPr>
            <a:lvl9pPr marL="3429000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603" y="2174380"/>
            <a:ext cx="4040909" cy="3951386"/>
          </a:xfrm>
        </p:spPr>
        <p:txBody>
          <a:bodyPr/>
          <a:lstStyle>
            <a:lvl1pPr>
              <a:defRPr sz="2250"/>
            </a:lvl1pPr>
            <a:lvl2pPr>
              <a:defRPr sz="1875"/>
            </a:lvl2pPr>
            <a:lvl3pPr>
              <a:defRPr sz="1688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89280B-0129-428C-A848-963A7C743E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618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1F05B5-AD7E-492E-AB94-DFEBC2A712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41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511516-13D3-4280-819C-D22172B6D6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74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90" y="272358"/>
            <a:ext cx="3007591" cy="1162347"/>
          </a:xfrm>
        </p:spPr>
        <p:txBody>
          <a:bodyPr anchor="b"/>
          <a:lstStyle>
            <a:lvl1pPr algn="l">
              <a:defRPr sz="187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763" y="272356"/>
            <a:ext cx="5111750" cy="5853410"/>
          </a:xfrm>
        </p:spPr>
        <p:txBody>
          <a:bodyPr/>
          <a:lstStyle>
            <a:lvl1pPr>
              <a:defRPr sz="3000"/>
            </a:lvl1pPr>
            <a:lvl2pPr>
              <a:defRPr sz="2625"/>
            </a:lvl2pPr>
            <a:lvl3pPr>
              <a:defRPr sz="2250"/>
            </a:lvl3pPr>
            <a:lvl4pPr>
              <a:defRPr sz="1875"/>
            </a:lvl4pPr>
            <a:lvl5pPr>
              <a:defRPr sz="1875"/>
            </a:lvl5pPr>
            <a:lvl6pPr>
              <a:defRPr sz="1875"/>
            </a:lvl6pPr>
            <a:lvl7pPr>
              <a:defRPr sz="1875"/>
            </a:lvl7pPr>
            <a:lvl8pPr>
              <a:defRPr sz="1875"/>
            </a:lvl8pPr>
            <a:lvl9pPr>
              <a:defRPr sz="18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490" y="1434704"/>
            <a:ext cx="3007591" cy="4691063"/>
          </a:xfrm>
        </p:spPr>
        <p:txBody>
          <a:bodyPr/>
          <a:lstStyle>
            <a:lvl1pPr marL="0" indent="0">
              <a:buNone/>
              <a:defRPr sz="1313"/>
            </a:lvl1pPr>
            <a:lvl2pPr marL="428625" indent="0">
              <a:buNone/>
              <a:defRPr sz="1125"/>
            </a:lvl2pPr>
            <a:lvl3pPr marL="857250" indent="0">
              <a:buNone/>
              <a:defRPr sz="938"/>
            </a:lvl3pPr>
            <a:lvl4pPr marL="1285875" indent="0">
              <a:buNone/>
              <a:defRPr sz="844"/>
            </a:lvl4pPr>
            <a:lvl5pPr marL="1714500" indent="0">
              <a:buNone/>
              <a:defRPr sz="844"/>
            </a:lvl5pPr>
            <a:lvl6pPr marL="2143125" indent="0">
              <a:buNone/>
              <a:defRPr sz="844"/>
            </a:lvl6pPr>
            <a:lvl7pPr marL="2571750" indent="0">
              <a:buNone/>
              <a:defRPr sz="844"/>
            </a:lvl7pPr>
            <a:lvl8pPr marL="3000375" indent="0">
              <a:buNone/>
              <a:defRPr sz="844"/>
            </a:lvl8pPr>
            <a:lvl9pPr marL="3429000" indent="0">
              <a:buNone/>
              <a:defRPr sz="8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D3B16A-238B-4AC9-9335-0700375DE9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025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432" y="4801196"/>
            <a:ext cx="5486978" cy="565547"/>
          </a:xfrm>
        </p:spPr>
        <p:txBody>
          <a:bodyPr anchor="b"/>
          <a:lstStyle>
            <a:lvl1pPr algn="l">
              <a:defRPr sz="187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432" y="613172"/>
            <a:ext cx="5486978" cy="4115098"/>
          </a:xfrm>
        </p:spPr>
        <p:txBody>
          <a:bodyPr/>
          <a:lstStyle>
            <a:lvl1pPr marL="0" indent="0">
              <a:buNone/>
              <a:defRPr sz="3000"/>
            </a:lvl1pPr>
            <a:lvl2pPr marL="428625" indent="0">
              <a:buNone/>
              <a:defRPr sz="2625"/>
            </a:lvl2pPr>
            <a:lvl3pPr marL="857250" indent="0">
              <a:buNone/>
              <a:defRPr sz="2250"/>
            </a:lvl3pPr>
            <a:lvl4pPr marL="1285875" indent="0">
              <a:buNone/>
              <a:defRPr sz="1875"/>
            </a:lvl4pPr>
            <a:lvl5pPr marL="1714500" indent="0">
              <a:buNone/>
              <a:defRPr sz="1875"/>
            </a:lvl5pPr>
            <a:lvl6pPr marL="2143125" indent="0">
              <a:buNone/>
              <a:defRPr sz="1875"/>
            </a:lvl6pPr>
            <a:lvl7pPr marL="2571750" indent="0">
              <a:buNone/>
              <a:defRPr sz="1875"/>
            </a:lvl7pPr>
            <a:lvl8pPr marL="3000375" indent="0">
              <a:buNone/>
              <a:defRPr sz="1875"/>
            </a:lvl8pPr>
            <a:lvl9pPr marL="3429000" indent="0">
              <a:buNone/>
              <a:defRPr sz="187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432" y="5366743"/>
            <a:ext cx="5486978" cy="805161"/>
          </a:xfrm>
        </p:spPr>
        <p:txBody>
          <a:bodyPr/>
          <a:lstStyle>
            <a:lvl1pPr marL="0" indent="0">
              <a:buNone/>
              <a:defRPr sz="1313"/>
            </a:lvl1pPr>
            <a:lvl2pPr marL="428625" indent="0">
              <a:buNone/>
              <a:defRPr sz="1125"/>
            </a:lvl2pPr>
            <a:lvl3pPr marL="857250" indent="0">
              <a:buNone/>
              <a:defRPr sz="938"/>
            </a:lvl3pPr>
            <a:lvl4pPr marL="1285875" indent="0">
              <a:buNone/>
              <a:defRPr sz="844"/>
            </a:lvl4pPr>
            <a:lvl5pPr marL="1714500" indent="0">
              <a:buNone/>
              <a:defRPr sz="844"/>
            </a:lvl5pPr>
            <a:lvl6pPr marL="2143125" indent="0">
              <a:buNone/>
              <a:defRPr sz="844"/>
            </a:lvl6pPr>
            <a:lvl7pPr marL="2571750" indent="0">
              <a:buNone/>
              <a:defRPr sz="844"/>
            </a:lvl7pPr>
            <a:lvl8pPr marL="3000375" indent="0">
              <a:buNone/>
              <a:defRPr sz="844"/>
            </a:lvl8pPr>
            <a:lvl9pPr marL="3429000" indent="0">
              <a:buNone/>
              <a:defRPr sz="8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AF5A77-0392-4E62-AB32-EB7D86F960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819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489" y="275333"/>
            <a:ext cx="822902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276" tIns="49638" rIns="99276" bIns="496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489" y="1599904"/>
            <a:ext cx="8229023" cy="452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276" tIns="49638" rIns="99276" bIns="496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489" y="6244828"/>
            <a:ext cx="213302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276" tIns="49638" rIns="99276" bIns="49638" numCol="1" anchor="t" anchorCtr="0" compatLnSpc="1">
            <a:prstTxWarp prst="textNoShape">
              <a:avLst/>
            </a:prstTxWarp>
          </a:bodyPr>
          <a:lstStyle>
            <a:lvl1pPr>
              <a:defRPr sz="1406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489" y="6244828"/>
            <a:ext cx="289502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276" tIns="49638" rIns="99276" bIns="49638" numCol="1" anchor="t" anchorCtr="0" compatLnSpc="1">
            <a:prstTxWarp prst="textNoShape">
              <a:avLst/>
            </a:prstTxWarp>
          </a:bodyPr>
          <a:lstStyle>
            <a:lvl1pPr algn="ctr">
              <a:defRPr sz="1406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489" y="6244828"/>
            <a:ext cx="213302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276" tIns="49638" rIns="99276" bIns="49638" numCol="1" anchor="t" anchorCtr="0" compatLnSpc="1">
            <a:prstTxWarp prst="textNoShape">
              <a:avLst/>
            </a:prstTxWarp>
          </a:bodyPr>
          <a:lstStyle>
            <a:lvl1pPr algn="r">
              <a:defRPr sz="1406"/>
            </a:lvl1pPr>
          </a:lstStyle>
          <a:p>
            <a:fld id="{7AD57FA7-C4DA-4E9C-98C0-6E479C33B1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72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30176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30176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2pPr>
      <a:lvl3pPr algn="ctr" defTabSz="930176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3pPr>
      <a:lvl4pPr algn="ctr" defTabSz="930176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4pPr>
      <a:lvl5pPr algn="ctr" defTabSz="930176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5pPr>
      <a:lvl6pPr marL="428625" algn="ctr" defTabSz="930176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6pPr>
      <a:lvl7pPr marL="857250" algn="ctr" defTabSz="930176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7pPr>
      <a:lvl8pPr marL="1285875" algn="ctr" defTabSz="930176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8pPr>
      <a:lvl9pPr marL="1714500" algn="ctr" defTabSz="930176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9pPr>
    </p:titleStyle>
    <p:bodyStyle>
      <a:lvl1pPr marL="349747" indent="-349747" algn="l" defTabSz="930176" rtl="0" eaLnBrk="0" fontAlgn="base" hangingPunct="0">
        <a:spcBef>
          <a:spcPct val="20000"/>
        </a:spcBef>
        <a:spcAft>
          <a:spcPct val="0"/>
        </a:spcAft>
        <a:buChar char="•"/>
        <a:defRPr sz="3281">
          <a:solidFill>
            <a:schemeClr val="tx1"/>
          </a:solidFill>
          <a:latin typeface="+mn-lt"/>
          <a:ea typeface="+mn-ea"/>
          <a:cs typeface="+mn-cs"/>
        </a:defRPr>
      </a:lvl1pPr>
      <a:lvl2pPr marL="756047" indent="-290215" algn="l" defTabSz="930176" rtl="0" eaLnBrk="0" fontAlgn="base" hangingPunct="0">
        <a:spcBef>
          <a:spcPct val="20000"/>
        </a:spcBef>
        <a:spcAft>
          <a:spcPct val="0"/>
        </a:spcAft>
        <a:buChar char="–"/>
        <a:defRPr sz="2813">
          <a:solidFill>
            <a:schemeClr val="tx1"/>
          </a:solidFill>
          <a:latin typeface="+mn-lt"/>
        </a:defRPr>
      </a:lvl2pPr>
      <a:lvl3pPr marL="1163836" indent="-233661" algn="l" defTabSz="930176" rtl="0" eaLnBrk="0" fontAlgn="base" hangingPunct="0">
        <a:spcBef>
          <a:spcPct val="20000"/>
        </a:spcBef>
        <a:spcAft>
          <a:spcPct val="0"/>
        </a:spcAft>
        <a:buChar char="•"/>
        <a:defRPr sz="2438">
          <a:solidFill>
            <a:schemeClr val="tx1"/>
          </a:solidFill>
          <a:latin typeface="+mn-lt"/>
        </a:defRPr>
      </a:lvl3pPr>
      <a:lvl4pPr marL="1628180" indent="-232172" algn="l" defTabSz="930176" rtl="0" eaLnBrk="0" fontAlgn="base" hangingPunct="0">
        <a:spcBef>
          <a:spcPct val="20000"/>
        </a:spcBef>
        <a:spcAft>
          <a:spcPct val="0"/>
        </a:spcAft>
        <a:buChar char="–"/>
        <a:defRPr sz="2063">
          <a:solidFill>
            <a:schemeClr val="tx1"/>
          </a:solidFill>
          <a:latin typeface="+mn-lt"/>
        </a:defRPr>
      </a:lvl4pPr>
      <a:lvl5pPr marL="2094012" indent="-232172" algn="l" defTabSz="930176" rtl="0" eaLnBrk="0" fontAlgn="base" hangingPunct="0">
        <a:spcBef>
          <a:spcPct val="20000"/>
        </a:spcBef>
        <a:spcAft>
          <a:spcPct val="0"/>
        </a:spcAft>
        <a:buChar char="»"/>
        <a:defRPr sz="2063">
          <a:solidFill>
            <a:schemeClr val="tx1"/>
          </a:solidFill>
          <a:latin typeface="+mn-lt"/>
        </a:defRPr>
      </a:lvl5pPr>
      <a:lvl6pPr marL="2522637" indent="-232172" algn="l" defTabSz="930176" rtl="0" fontAlgn="base">
        <a:spcBef>
          <a:spcPct val="20000"/>
        </a:spcBef>
        <a:spcAft>
          <a:spcPct val="0"/>
        </a:spcAft>
        <a:buChar char="»"/>
        <a:defRPr sz="2063">
          <a:solidFill>
            <a:schemeClr val="tx1"/>
          </a:solidFill>
          <a:latin typeface="+mn-lt"/>
        </a:defRPr>
      </a:lvl6pPr>
      <a:lvl7pPr marL="2951262" indent="-232172" algn="l" defTabSz="930176" rtl="0" fontAlgn="base">
        <a:spcBef>
          <a:spcPct val="20000"/>
        </a:spcBef>
        <a:spcAft>
          <a:spcPct val="0"/>
        </a:spcAft>
        <a:buChar char="»"/>
        <a:defRPr sz="2063">
          <a:solidFill>
            <a:schemeClr val="tx1"/>
          </a:solidFill>
          <a:latin typeface="+mn-lt"/>
        </a:defRPr>
      </a:lvl7pPr>
      <a:lvl8pPr marL="3379887" indent="-232172" algn="l" defTabSz="930176" rtl="0" fontAlgn="base">
        <a:spcBef>
          <a:spcPct val="20000"/>
        </a:spcBef>
        <a:spcAft>
          <a:spcPct val="0"/>
        </a:spcAft>
        <a:buChar char="»"/>
        <a:defRPr sz="2063">
          <a:solidFill>
            <a:schemeClr val="tx1"/>
          </a:solidFill>
          <a:latin typeface="+mn-lt"/>
        </a:defRPr>
      </a:lvl8pPr>
      <a:lvl9pPr marL="3808512" indent="-232172" algn="l" defTabSz="930176" rtl="0" fontAlgn="base">
        <a:spcBef>
          <a:spcPct val="20000"/>
        </a:spcBef>
        <a:spcAft>
          <a:spcPct val="0"/>
        </a:spcAft>
        <a:buChar char="»"/>
        <a:defRPr sz="206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1pPr>
      <a:lvl2pPr marL="4286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3pPr>
      <a:lvl4pPr marL="12858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7145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1431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5717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0003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4290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648E4-CDFF-4360-8958-2213EEEACA8F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B1EBE-B38D-45D1-89AB-E330579BA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6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kplawver/3234320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hyperlink" Target="https://creativecommons.org/licenses/by-nc/3.0/" TargetMode="External"/><Relationship Id="rId4" Type="http://schemas.openxmlformats.org/officeDocument/2006/relationships/hyperlink" Target="http://sciencespot.net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iddleschoolscience.com/2015/06/25/cup-stacking-collaboration-challenge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xN70ktR0j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reyfusdragon.blogspot.com/2010/12/december-vacation-movies.html" TargetMode="Externa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indoor, food, table, red&#10;&#10;Description automatically generated">
            <a:extLst>
              <a:ext uri="{FF2B5EF4-FFF2-40B4-BE49-F238E27FC236}">
                <a16:creationId xmlns:a16="http://schemas.microsoft.com/office/drawing/2014/main" id="{967208F2-4362-402F-AFF1-37C3B1D0EAF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85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7660" t="22153" r="6730" b="29281"/>
          <a:stretch/>
        </p:blipFill>
        <p:spPr>
          <a:xfrm>
            <a:off x="0" y="1350565"/>
            <a:ext cx="9144000" cy="413590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AF17433-C5A4-459E-93D0-A2CD8188EEC5}"/>
              </a:ext>
            </a:extLst>
          </p:cNvPr>
          <p:cNvSpPr txBox="1"/>
          <p:nvPr/>
        </p:nvSpPr>
        <p:spPr>
          <a:xfrm>
            <a:off x="5345723" y="6457890"/>
            <a:ext cx="36716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/>
              <a:t>Presentation by T. Tomm 2019   </a:t>
            </a:r>
            <a:r>
              <a:rPr lang="en-US" sz="1400" i="1" dirty="0">
                <a:hlinkClick r:id="rId4"/>
              </a:rPr>
              <a:t>sciencespot.net</a:t>
            </a:r>
            <a:endParaRPr lang="en-US" sz="1400" i="1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970ABDC3-75AB-4076-89A2-442CD8A81B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34" y="1857212"/>
            <a:ext cx="8876713" cy="2700998"/>
          </a:xfrm>
        </p:spPr>
        <p:txBody>
          <a:bodyPr>
            <a:normAutofit/>
          </a:bodyPr>
          <a:lstStyle/>
          <a:p>
            <a:r>
              <a:rPr lang="en-US" sz="8800" dirty="0">
                <a:latin typeface="Cooper Black" panose="0208090404030B020404" pitchFamily="18" charset="0"/>
              </a:rPr>
              <a:t>Super Stackers</a:t>
            </a:r>
            <a:br>
              <a:rPr lang="en-US" sz="8800" dirty="0">
                <a:latin typeface="Cooper Black" panose="0208090404030B020404" pitchFamily="18" charset="0"/>
              </a:rPr>
            </a:br>
            <a:r>
              <a:rPr lang="en-US" sz="8800" dirty="0">
                <a:latin typeface="Cooper Black" panose="0208090404030B020404" pitchFamily="18" charset="0"/>
              </a:rPr>
              <a:t>Challenge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F55F61-1790-4A4A-BBF4-7582422BE6CD}"/>
              </a:ext>
            </a:extLst>
          </p:cNvPr>
          <p:cNvSpPr txBox="1"/>
          <p:nvPr/>
        </p:nvSpPr>
        <p:spPr>
          <a:xfrm>
            <a:off x="508000" y="6330950"/>
            <a:ext cx="812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www.flickr.com/photos/kplawver/3234320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5" tooltip="https://creativecommons.org/licenses/by-nc/3.0/"/>
              </a:rPr>
              <a:t>CC BY-NC</a:t>
            </a:r>
            <a:endParaRPr lang="en-US" sz="90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46EF277-74CC-4AE2-9B72-9D59A7C79DB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4" y="40464"/>
            <a:ext cx="2356909" cy="931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271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14288" y="233839"/>
            <a:ext cx="746521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071" tIns="46536" rIns="93071" bIns="46536" anchor="b"/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endParaRPr lang="en-US" sz="3469" dirty="0">
              <a:solidFill>
                <a:srgbClr val="333399">
                  <a:lumMod val="75000"/>
                </a:srgbClr>
              </a:solidFill>
              <a:latin typeface="GrilledCheese BTN Toasted" pitchFamily="34" charset="0"/>
            </a:endParaRP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28575" y="1177036"/>
            <a:ext cx="9115425" cy="5403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3071" tIns="46536" rIns="93071" bIns="46536">
            <a:spAutoFit/>
          </a:bodyPr>
          <a:lstStyle/>
          <a:p>
            <a:pPr marL="457200" indent="-457200" defTabSz="857250"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0000"/>
                </a:solidFill>
                <a:latin typeface="Arial" charset="0"/>
              </a:rPr>
              <a:t>How many plastic cups do Americans use in a day?  Month?  Year?</a:t>
            </a:r>
          </a:p>
          <a:p>
            <a:pPr marL="457200" indent="-457200" defTabSz="857250"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0000"/>
                </a:solidFill>
                <a:latin typeface="Arial" charset="0"/>
              </a:rPr>
              <a:t>What natural resources are used to make plastics?</a:t>
            </a:r>
          </a:p>
          <a:p>
            <a:pPr marL="457200" indent="-457200" defTabSz="857250"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0000"/>
                </a:solidFill>
                <a:latin typeface="Arial" charset="0"/>
              </a:rPr>
              <a:t>Are the resources renewable or nonrenewable?</a:t>
            </a:r>
          </a:p>
          <a:p>
            <a:pPr marL="457200" indent="-457200" defTabSz="857250"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0000"/>
                </a:solidFill>
                <a:latin typeface="Arial" charset="0"/>
              </a:rPr>
              <a:t>How long does it take a plastic cup to decompose?  </a:t>
            </a:r>
          </a:p>
          <a:p>
            <a:pPr marL="457200" indent="-457200" defTabSz="857250"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0000"/>
                </a:solidFill>
                <a:latin typeface="Arial" charset="0"/>
              </a:rPr>
              <a:t>Can plastic cups be recycled?</a:t>
            </a:r>
          </a:p>
          <a:p>
            <a:pPr marL="457200" indent="-457200" defTabSz="857250"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0000"/>
                </a:solidFill>
                <a:latin typeface="Arial" charset="0"/>
              </a:rPr>
              <a:t>How can plastic cups be reused?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287" y="175393"/>
            <a:ext cx="9115425" cy="78483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r>
              <a:rPr lang="en-US" sz="4500" kern="10" dirty="0">
                <a:ln w="31750">
                  <a:noFill/>
                  <a:round/>
                  <a:headEnd/>
                  <a:tailEnd/>
                </a:ln>
                <a:solidFill>
                  <a:srgbClr val="FFFF00"/>
                </a:solidFill>
                <a:latin typeface="Cooper Black" panose="0208090404030B020404" pitchFamily="18" charset="0"/>
              </a:rPr>
              <a:t>Look it up …</a:t>
            </a:r>
          </a:p>
        </p:txBody>
      </p:sp>
    </p:spTree>
    <p:extLst>
      <p:ext uri="{BB962C8B-B14F-4D97-AF65-F5344CB8AC3E}">
        <p14:creationId xmlns:p14="http://schemas.microsoft.com/office/powerpoint/2010/main" val="3830744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14288" y="233839"/>
            <a:ext cx="746521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071" tIns="46536" rIns="93071" bIns="46536" anchor="b"/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endParaRPr lang="en-US" sz="3469" dirty="0">
              <a:solidFill>
                <a:srgbClr val="333399">
                  <a:lumMod val="75000"/>
                </a:srgbClr>
              </a:solidFill>
              <a:latin typeface="GrilledCheese BTN Toasted" pitchFamily="34" charset="0"/>
            </a:endParaRP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56272" y="1018669"/>
            <a:ext cx="9001125" cy="494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3071" tIns="46536" rIns="93071" bIns="46536">
            <a:spAutoFit/>
          </a:bodyPr>
          <a:lstStyle/>
          <a:p>
            <a:pPr defTabSz="857250" fontAlgn="base">
              <a:spcBef>
                <a:spcPct val="50000"/>
              </a:spcBef>
              <a:spcAft>
                <a:spcPct val="0"/>
              </a:spcAft>
            </a:pPr>
            <a:r>
              <a:rPr lang="en-US" sz="3000" dirty="0">
                <a:solidFill>
                  <a:srgbClr val="000000"/>
                </a:solidFill>
                <a:latin typeface="Arial" charset="0"/>
              </a:rPr>
              <a:t>Design a challenge for your classmates using the plastic cups and </a:t>
            </a:r>
            <a:r>
              <a:rPr lang="en-US" sz="3000" dirty="0" err="1">
                <a:solidFill>
                  <a:srgbClr val="000000"/>
                </a:solidFill>
                <a:latin typeface="Arial" charset="0"/>
              </a:rPr>
              <a:t>rubberband</a:t>
            </a:r>
            <a:r>
              <a:rPr lang="en-US" sz="3000" dirty="0">
                <a:solidFill>
                  <a:srgbClr val="000000"/>
                </a:solidFill>
                <a:latin typeface="Arial" charset="0"/>
              </a:rPr>
              <a:t>/string apparatus.</a:t>
            </a:r>
          </a:p>
          <a:p>
            <a:pPr defTabSz="857250" fontAlgn="base">
              <a:spcBef>
                <a:spcPct val="50000"/>
              </a:spcBef>
              <a:spcAft>
                <a:spcPct val="0"/>
              </a:spcAft>
            </a:pPr>
            <a:r>
              <a:rPr lang="en-US" sz="3000" dirty="0">
                <a:solidFill>
                  <a:srgbClr val="000000"/>
                </a:solidFill>
                <a:latin typeface="Arial" charset="0"/>
              </a:rPr>
              <a:t>What will be your rules?</a:t>
            </a:r>
          </a:p>
          <a:p>
            <a:pPr defTabSz="857250" fontAlgn="base">
              <a:spcBef>
                <a:spcPct val="50000"/>
              </a:spcBef>
              <a:spcAft>
                <a:spcPct val="0"/>
              </a:spcAft>
            </a:pPr>
            <a:endParaRPr lang="en-US" sz="3000" dirty="0">
              <a:solidFill>
                <a:srgbClr val="000000"/>
              </a:solidFill>
              <a:latin typeface="Arial" charset="0"/>
            </a:endParaRPr>
          </a:p>
          <a:p>
            <a:pPr defTabSz="857250" fontAlgn="base">
              <a:spcBef>
                <a:spcPct val="50000"/>
              </a:spcBef>
              <a:spcAft>
                <a:spcPct val="0"/>
              </a:spcAft>
            </a:pPr>
            <a:endParaRPr lang="en-US" sz="3000" dirty="0">
              <a:solidFill>
                <a:srgbClr val="000000"/>
              </a:solidFill>
              <a:latin typeface="Arial" charset="0"/>
            </a:endParaRPr>
          </a:p>
          <a:p>
            <a:pPr defTabSz="857250" fontAlgn="base">
              <a:spcBef>
                <a:spcPct val="50000"/>
              </a:spcBef>
              <a:spcAft>
                <a:spcPct val="0"/>
              </a:spcAft>
            </a:pPr>
            <a:r>
              <a:rPr lang="en-US" sz="3000" dirty="0">
                <a:solidFill>
                  <a:srgbClr val="000000"/>
                </a:solidFill>
                <a:latin typeface="Arial" charset="0"/>
              </a:rPr>
              <a:t>Use Google slides to describe your challenge.  You may use your laptop or phone to take pictures.</a:t>
            </a:r>
          </a:p>
          <a:p>
            <a:pPr defTabSz="857250" fontAlgn="base">
              <a:spcBef>
                <a:spcPct val="50000"/>
              </a:spcBef>
              <a:spcAft>
                <a:spcPct val="0"/>
              </a:spcAft>
            </a:pPr>
            <a:r>
              <a:rPr lang="en-US" sz="3000" dirty="0">
                <a:solidFill>
                  <a:srgbClr val="000000"/>
                </a:solidFill>
                <a:latin typeface="Arial" charset="0"/>
              </a:rPr>
              <a:t>Share the completed slide with your teacher.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068" y="20509"/>
            <a:ext cx="9115425" cy="78483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 defTabSz="857250" fontAlgn="base">
              <a:spcBef>
                <a:spcPct val="0"/>
              </a:spcBef>
              <a:spcAft>
                <a:spcPct val="0"/>
              </a:spcAft>
            </a:pPr>
            <a:r>
              <a:rPr lang="en-US" sz="4500" kern="10" dirty="0">
                <a:ln w="31750">
                  <a:noFill/>
                  <a:round/>
                  <a:headEnd/>
                  <a:tailEnd/>
                </a:ln>
                <a:solidFill>
                  <a:srgbClr val="FFFF00"/>
                </a:solidFill>
                <a:latin typeface="Cooper Black" panose="0208090404030B020404" pitchFamily="18" charset="0"/>
              </a:rPr>
              <a:t>Bonus Challenge – Your Turn</a:t>
            </a:r>
          </a:p>
        </p:txBody>
      </p:sp>
    </p:spTree>
    <p:extLst>
      <p:ext uri="{BB962C8B-B14F-4D97-AF65-F5344CB8AC3E}">
        <p14:creationId xmlns:p14="http://schemas.microsoft.com/office/powerpoint/2010/main" val="3430363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14288" y="233839"/>
            <a:ext cx="746521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071" tIns="46536" rIns="93071" bIns="46536" anchor="b"/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endParaRPr lang="en-US" sz="3469" dirty="0">
              <a:solidFill>
                <a:srgbClr val="333399">
                  <a:lumMod val="75000"/>
                </a:srgbClr>
              </a:solidFill>
              <a:latin typeface="GrilledCheese BTN Toasted" pitchFamily="34" charset="0"/>
            </a:endParaRP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71439" y="1214439"/>
            <a:ext cx="9001125" cy="3541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3071" tIns="46536" rIns="93071" bIns="46536">
            <a:spAutoFit/>
          </a:bodyPr>
          <a:lstStyle/>
          <a:p>
            <a:pPr defTabSz="857250"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Your team will complete a series of challenges using </a:t>
            </a:r>
            <a:br>
              <a:rPr lang="en-US" sz="2800" dirty="0">
                <a:solidFill>
                  <a:srgbClr val="000000"/>
                </a:solidFill>
                <a:latin typeface="Arial" charset="0"/>
              </a:rPr>
            </a:br>
            <a:r>
              <a:rPr lang="en-US" sz="2800" dirty="0">
                <a:solidFill>
                  <a:srgbClr val="000000"/>
                </a:solidFill>
                <a:latin typeface="Arial" charset="0"/>
              </a:rPr>
              <a:t>only the materials provided – plastic cups, </a:t>
            </a:r>
            <a:r>
              <a:rPr lang="en-US" sz="2800" dirty="0" err="1">
                <a:solidFill>
                  <a:srgbClr val="000000"/>
                </a:solidFill>
                <a:latin typeface="Arial" charset="0"/>
              </a:rPr>
              <a:t>rubberbands</a:t>
            </a:r>
            <a:r>
              <a:rPr lang="en-US" sz="2800" dirty="0">
                <a:solidFill>
                  <a:srgbClr val="000000"/>
                </a:solidFill>
                <a:latin typeface="Arial" charset="0"/>
              </a:rPr>
              <a:t>, and string.</a:t>
            </a:r>
          </a:p>
          <a:p>
            <a:pPr defTabSz="857250"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You are not allowed to touch the cups with anything except the rubber band (and the small part of the string attached to the </a:t>
            </a:r>
            <a:r>
              <a:rPr lang="en-US" sz="2800" dirty="0" err="1">
                <a:solidFill>
                  <a:srgbClr val="000000"/>
                </a:solidFill>
                <a:latin typeface="Arial" charset="0"/>
              </a:rPr>
              <a:t>rubberband</a:t>
            </a:r>
            <a:r>
              <a:rPr lang="en-US" sz="2800" dirty="0">
                <a:solidFill>
                  <a:srgbClr val="000000"/>
                </a:solidFill>
                <a:latin typeface="Arial" charset="0"/>
              </a:rPr>
              <a:t>.)</a:t>
            </a:r>
          </a:p>
          <a:p>
            <a:pPr defTabSz="857250"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Each challenge will have specific design requirements.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575" y="20509"/>
            <a:ext cx="9115425" cy="78483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 defTabSz="857250" fontAlgn="base">
              <a:spcBef>
                <a:spcPct val="0"/>
              </a:spcBef>
              <a:spcAft>
                <a:spcPct val="0"/>
              </a:spcAft>
            </a:pPr>
            <a:r>
              <a:rPr lang="en-US" sz="4500" b="1" kern="10" dirty="0">
                <a:ln w="31750">
                  <a:noFill/>
                  <a:round/>
                  <a:headEnd/>
                  <a:tailEnd/>
                </a:ln>
                <a:solidFill>
                  <a:srgbClr val="FFFF00"/>
                </a:solidFill>
                <a:latin typeface="Cooper Black" panose="0208090404030B020404" pitchFamily="18" charset="0"/>
              </a:rPr>
              <a:t>The Challenges</a:t>
            </a:r>
          </a:p>
        </p:txBody>
      </p:sp>
    </p:spTree>
    <p:extLst>
      <p:ext uri="{BB962C8B-B14F-4D97-AF65-F5344CB8AC3E}">
        <p14:creationId xmlns:p14="http://schemas.microsoft.com/office/powerpoint/2010/main" val="3288786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14288" y="233839"/>
            <a:ext cx="746521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071" tIns="46536" rIns="93071" bIns="46536" anchor="b"/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endParaRPr lang="en-US" sz="3469" dirty="0">
              <a:solidFill>
                <a:srgbClr val="333399">
                  <a:lumMod val="75000"/>
                </a:srgbClr>
              </a:solidFill>
              <a:latin typeface="GrilledCheese BTN Toasted" pitchFamily="34" charset="0"/>
            </a:endParaRP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101560" y="1749966"/>
            <a:ext cx="5298583" cy="39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3071" tIns="46536" rIns="93071" bIns="46536">
            <a:spAutoFit/>
          </a:bodyPr>
          <a:lstStyle/>
          <a:p>
            <a:pPr defTabSz="857250"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As team members pull on the</a:t>
            </a:r>
            <a:br>
              <a:rPr lang="en-US" sz="2800" dirty="0">
                <a:solidFill>
                  <a:srgbClr val="000000"/>
                </a:solidFill>
                <a:latin typeface="Arial" charset="0"/>
              </a:rPr>
            </a:br>
            <a:r>
              <a:rPr lang="en-US" sz="2800" dirty="0">
                <a:solidFill>
                  <a:srgbClr val="000000"/>
                </a:solidFill>
                <a:latin typeface="Arial" charset="0"/>
              </a:rPr>
              <a:t>string with different amounts of force, it will cause the rubber band to stretch or compress.</a:t>
            </a:r>
          </a:p>
          <a:p>
            <a:pPr defTabSz="857250"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Work together to operate the apparatus to pick up, move, and release cups as needed. </a:t>
            </a:r>
          </a:p>
          <a:p>
            <a:pPr defTabSz="857250"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Practice with one cup.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575" y="20509"/>
            <a:ext cx="9115425" cy="78483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 defTabSz="857250" fontAlgn="base">
              <a:spcBef>
                <a:spcPct val="0"/>
              </a:spcBef>
              <a:spcAft>
                <a:spcPct val="0"/>
              </a:spcAft>
            </a:pPr>
            <a:r>
              <a:rPr lang="en-US" sz="4500" kern="10" dirty="0">
                <a:ln w="31750">
                  <a:noFill/>
                  <a:round/>
                  <a:headEnd/>
                  <a:tailEnd/>
                </a:ln>
                <a:solidFill>
                  <a:srgbClr val="FFFF00"/>
                </a:solidFill>
                <a:latin typeface="Cooper Black" panose="0208090404030B020404" pitchFamily="18" charset="0"/>
              </a:rPr>
              <a:t>The Apparatus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1831C4-114B-453F-AB83-C3B531BC964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8415"/>
          <a:stretch/>
        </p:blipFill>
        <p:spPr>
          <a:xfrm>
            <a:off x="5456565" y="1855138"/>
            <a:ext cx="3451349" cy="271452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F177BF1-5535-4230-9777-1984113EA8C0}"/>
              </a:ext>
            </a:extLst>
          </p:cNvPr>
          <p:cNvSpPr/>
          <p:nvPr/>
        </p:nvSpPr>
        <p:spPr>
          <a:xfrm>
            <a:off x="5937096" y="4998146"/>
            <a:ext cx="27238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57250"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000000"/>
                </a:solidFill>
                <a:latin typeface="Arial" charset="0"/>
              </a:rPr>
              <a:t>Questions?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DB293F9-E73B-4BEC-BDCA-2E4D229E056E}"/>
              </a:ext>
            </a:extLst>
          </p:cNvPr>
          <p:cNvSpPr/>
          <p:nvPr/>
        </p:nvSpPr>
        <p:spPr>
          <a:xfrm>
            <a:off x="101561" y="6330708"/>
            <a:ext cx="91154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hlinkClick r:id="rId4"/>
              </a:rPr>
              <a:t>Image: https://middleschoolscience.com/2015/06/25/cup-stacking-collaboration-challenge/</a:t>
            </a:r>
            <a:endParaRPr lang="en-US" sz="1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B852663-DE68-4E35-B069-79C3BC464B2A}"/>
              </a:ext>
            </a:extLst>
          </p:cNvPr>
          <p:cNvSpPr/>
          <p:nvPr/>
        </p:nvSpPr>
        <p:spPr>
          <a:xfrm>
            <a:off x="101560" y="1113441"/>
            <a:ext cx="88063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57250"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Loop 4 strings through a </a:t>
            </a:r>
            <a:r>
              <a:rPr lang="en-US" sz="2800" dirty="0" err="1">
                <a:solidFill>
                  <a:srgbClr val="000000"/>
                </a:solidFill>
                <a:latin typeface="Arial" charset="0"/>
              </a:rPr>
              <a:t>rubberband</a:t>
            </a:r>
            <a:r>
              <a:rPr lang="en-US" sz="2800" dirty="0">
                <a:solidFill>
                  <a:srgbClr val="000000"/>
                </a:solidFill>
                <a:latin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9541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14288" y="233839"/>
            <a:ext cx="746521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071" tIns="46536" rIns="93071" bIns="46536" anchor="b"/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endParaRPr lang="en-US" sz="3469" dirty="0">
              <a:solidFill>
                <a:srgbClr val="333399">
                  <a:lumMod val="75000"/>
                </a:srgbClr>
              </a:solidFill>
              <a:latin typeface="GrilledCheese BTN Toasted" pitchFamily="34" charset="0"/>
            </a:endParaRP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0" y="1018669"/>
            <a:ext cx="9001125" cy="1017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3071" tIns="46536" rIns="93071" bIns="46536">
            <a:spAutoFit/>
          </a:bodyPr>
          <a:lstStyle/>
          <a:p>
            <a:pPr algn="ctr" defTabSz="857250" fontAlgn="base">
              <a:spcBef>
                <a:spcPct val="50000"/>
              </a:spcBef>
              <a:spcAft>
                <a:spcPct val="0"/>
              </a:spcAft>
            </a:pPr>
            <a:r>
              <a:rPr lang="en-US" sz="3000" dirty="0">
                <a:solidFill>
                  <a:srgbClr val="000000"/>
                </a:solidFill>
                <a:latin typeface="Arial" charset="0"/>
              </a:rPr>
              <a:t>Use your apparatus to transform the stack of cups into a row of cups. Cups should be upside-down.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068" y="20509"/>
            <a:ext cx="9115425" cy="78483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 defTabSz="857250" fontAlgn="base">
              <a:spcBef>
                <a:spcPct val="0"/>
              </a:spcBef>
              <a:spcAft>
                <a:spcPct val="0"/>
              </a:spcAft>
            </a:pPr>
            <a:r>
              <a:rPr lang="en-US" sz="4500" kern="10" dirty="0">
                <a:ln w="31750">
                  <a:noFill/>
                  <a:round/>
                  <a:headEnd/>
                  <a:tailEnd/>
                </a:ln>
                <a:solidFill>
                  <a:srgbClr val="FFFF00"/>
                </a:solidFill>
                <a:latin typeface="Cooper Black" panose="0208090404030B020404" pitchFamily="18" charset="0"/>
              </a:rPr>
              <a:t>Challenge 1 – Stack to Row</a:t>
            </a:r>
          </a:p>
        </p:txBody>
      </p:sp>
      <p:sp>
        <p:nvSpPr>
          <p:cNvPr id="5" name="Flowchart: Manual Operation 4">
            <a:extLst>
              <a:ext uri="{FF2B5EF4-FFF2-40B4-BE49-F238E27FC236}">
                <a16:creationId xmlns:a16="http://schemas.microsoft.com/office/drawing/2014/main" id="{770CBEE0-E484-4CAA-83DD-E8BD6E187099}"/>
              </a:ext>
            </a:extLst>
          </p:cNvPr>
          <p:cNvSpPr/>
          <p:nvPr/>
        </p:nvSpPr>
        <p:spPr bwMode="auto">
          <a:xfrm flipH="1" flipV="1">
            <a:off x="235626" y="3854547"/>
            <a:ext cx="1005840" cy="1188720"/>
          </a:xfrm>
          <a:prstGeom prst="flowChartManualOperation">
            <a:avLst/>
          </a:prstGeom>
          <a:solidFill>
            <a:srgbClr val="FF0000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Flowchart: Manual Operation 8">
            <a:extLst>
              <a:ext uri="{FF2B5EF4-FFF2-40B4-BE49-F238E27FC236}">
                <a16:creationId xmlns:a16="http://schemas.microsoft.com/office/drawing/2014/main" id="{B4C404C5-5246-404E-9A40-CB5ADE86B18D}"/>
              </a:ext>
            </a:extLst>
          </p:cNvPr>
          <p:cNvSpPr/>
          <p:nvPr/>
        </p:nvSpPr>
        <p:spPr bwMode="auto">
          <a:xfrm flipH="1" flipV="1">
            <a:off x="235626" y="3682745"/>
            <a:ext cx="1005840" cy="1188720"/>
          </a:xfrm>
          <a:prstGeom prst="flowChartManualOperation">
            <a:avLst/>
          </a:prstGeom>
          <a:solidFill>
            <a:srgbClr val="FF0000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Flowchart: Manual Operation 10">
            <a:extLst>
              <a:ext uri="{FF2B5EF4-FFF2-40B4-BE49-F238E27FC236}">
                <a16:creationId xmlns:a16="http://schemas.microsoft.com/office/drawing/2014/main" id="{6A9EF232-87BA-4EF6-8D22-C02875999AD4}"/>
              </a:ext>
            </a:extLst>
          </p:cNvPr>
          <p:cNvSpPr/>
          <p:nvPr/>
        </p:nvSpPr>
        <p:spPr bwMode="auto">
          <a:xfrm flipH="1" flipV="1">
            <a:off x="235626" y="3510942"/>
            <a:ext cx="1005840" cy="1188720"/>
          </a:xfrm>
          <a:prstGeom prst="flowChartManualOperation">
            <a:avLst/>
          </a:prstGeom>
          <a:solidFill>
            <a:srgbClr val="FF0000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Flowchart: Manual Operation 11">
            <a:extLst>
              <a:ext uri="{FF2B5EF4-FFF2-40B4-BE49-F238E27FC236}">
                <a16:creationId xmlns:a16="http://schemas.microsoft.com/office/drawing/2014/main" id="{CA815434-652B-4D2D-BE58-165C3189BDC3}"/>
              </a:ext>
            </a:extLst>
          </p:cNvPr>
          <p:cNvSpPr/>
          <p:nvPr/>
        </p:nvSpPr>
        <p:spPr bwMode="auto">
          <a:xfrm flipH="1" flipV="1">
            <a:off x="235626" y="3339139"/>
            <a:ext cx="1005840" cy="1188720"/>
          </a:xfrm>
          <a:prstGeom prst="flowChartManualOperation">
            <a:avLst/>
          </a:prstGeom>
          <a:solidFill>
            <a:srgbClr val="FF0000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Flowchart: Manual Operation 12">
            <a:extLst>
              <a:ext uri="{FF2B5EF4-FFF2-40B4-BE49-F238E27FC236}">
                <a16:creationId xmlns:a16="http://schemas.microsoft.com/office/drawing/2014/main" id="{8B6751A5-776A-4C60-B02D-487657A52B2E}"/>
              </a:ext>
            </a:extLst>
          </p:cNvPr>
          <p:cNvSpPr/>
          <p:nvPr/>
        </p:nvSpPr>
        <p:spPr bwMode="auto">
          <a:xfrm flipH="1" flipV="1">
            <a:off x="235626" y="3167336"/>
            <a:ext cx="1005840" cy="1188720"/>
          </a:xfrm>
          <a:prstGeom prst="flowChartManualOperation">
            <a:avLst/>
          </a:prstGeom>
          <a:solidFill>
            <a:srgbClr val="FF0000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Flowchart: Manual Operation 13">
            <a:extLst>
              <a:ext uri="{FF2B5EF4-FFF2-40B4-BE49-F238E27FC236}">
                <a16:creationId xmlns:a16="http://schemas.microsoft.com/office/drawing/2014/main" id="{913FA834-94F4-4F4D-98F9-D6C0231CEE31}"/>
              </a:ext>
            </a:extLst>
          </p:cNvPr>
          <p:cNvSpPr/>
          <p:nvPr/>
        </p:nvSpPr>
        <p:spPr bwMode="auto">
          <a:xfrm flipH="1" flipV="1">
            <a:off x="235626" y="2995533"/>
            <a:ext cx="1005840" cy="1188720"/>
          </a:xfrm>
          <a:prstGeom prst="flowChartManualOperation">
            <a:avLst/>
          </a:prstGeom>
          <a:solidFill>
            <a:srgbClr val="FF0000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0CB54D0-8B1C-4409-B229-0397142133DB}"/>
              </a:ext>
            </a:extLst>
          </p:cNvPr>
          <p:cNvGrpSpPr/>
          <p:nvPr/>
        </p:nvGrpSpPr>
        <p:grpSpPr>
          <a:xfrm>
            <a:off x="2096799" y="3630072"/>
            <a:ext cx="6923566" cy="1068603"/>
            <a:chOff x="2077563" y="4171140"/>
            <a:chExt cx="6923566" cy="1068603"/>
          </a:xfrm>
        </p:grpSpPr>
        <p:sp>
          <p:nvSpPr>
            <p:cNvPr id="22" name="Flowchart: Manual Operation 21">
              <a:extLst>
                <a:ext uri="{FF2B5EF4-FFF2-40B4-BE49-F238E27FC236}">
                  <a16:creationId xmlns:a16="http://schemas.microsoft.com/office/drawing/2014/main" id="{D9B44924-2613-48CD-AAE3-D3CB1AF16EB6}"/>
                </a:ext>
              </a:extLst>
            </p:cNvPr>
            <p:cNvSpPr/>
            <p:nvPr/>
          </p:nvSpPr>
          <p:spPr bwMode="auto">
            <a:xfrm flipH="1" flipV="1">
              <a:off x="2077563" y="4203421"/>
              <a:ext cx="1005840" cy="1036320"/>
            </a:xfrm>
            <a:prstGeom prst="flowChartManualOperation">
              <a:avLst/>
            </a:prstGeom>
            <a:solidFill>
              <a:srgbClr val="FF0000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921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Flowchart: Manual Operation 22">
              <a:extLst>
                <a:ext uri="{FF2B5EF4-FFF2-40B4-BE49-F238E27FC236}">
                  <a16:creationId xmlns:a16="http://schemas.microsoft.com/office/drawing/2014/main" id="{8B9E96F9-C070-49D8-B14A-787BC925C601}"/>
                </a:ext>
              </a:extLst>
            </p:cNvPr>
            <p:cNvSpPr/>
            <p:nvPr/>
          </p:nvSpPr>
          <p:spPr bwMode="auto">
            <a:xfrm flipH="1" flipV="1">
              <a:off x="3261108" y="4171140"/>
              <a:ext cx="1005840" cy="1036320"/>
            </a:xfrm>
            <a:prstGeom prst="flowChartManualOperation">
              <a:avLst/>
            </a:prstGeom>
            <a:solidFill>
              <a:srgbClr val="FF0000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921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Flowchart: Manual Operation 23">
              <a:extLst>
                <a:ext uri="{FF2B5EF4-FFF2-40B4-BE49-F238E27FC236}">
                  <a16:creationId xmlns:a16="http://schemas.microsoft.com/office/drawing/2014/main" id="{E7E8EF3C-C9CD-4218-AC14-C882ABA49942}"/>
                </a:ext>
              </a:extLst>
            </p:cNvPr>
            <p:cNvSpPr/>
            <p:nvPr/>
          </p:nvSpPr>
          <p:spPr bwMode="auto">
            <a:xfrm flipH="1" flipV="1">
              <a:off x="4444653" y="4181901"/>
              <a:ext cx="1005840" cy="1036320"/>
            </a:xfrm>
            <a:prstGeom prst="flowChartManualOperation">
              <a:avLst/>
            </a:prstGeom>
            <a:solidFill>
              <a:srgbClr val="FF0000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921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Flowchart: Manual Operation 24">
              <a:extLst>
                <a:ext uri="{FF2B5EF4-FFF2-40B4-BE49-F238E27FC236}">
                  <a16:creationId xmlns:a16="http://schemas.microsoft.com/office/drawing/2014/main" id="{BE6A09D5-84BA-45B0-B840-68A188A8263C}"/>
                </a:ext>
              </a:extLst>
            </p:cNvPr>
            <p:cNvSpPr/>
            <p:nvPr/>
          </p:nvSpPr>
          <p:spPr bwMode="auto">
            <a:xfrm flipH="1" flipV="1">
              <a:off x="5628198" y="4192662"/>
              <a:ext cx="1005840" cy="1036320"/>
            </a:xfrm>
            <a:prstGeom prst="flowChartManualOperation">
              <a:avLst/>
            </a:prstGeom>
            <a:solidFill>
              <a:srgbClr val="FF0000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921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Flowchart: Manual Operation 25">
              <a:extLst>
                <a:ext uri="{FF2B5EF4-FFF2-40B4-BE49-F238E27FC236}">
                  <a16:creationId xmlns:a16="http://schemas.microsoft.com/office/drawing/2014/main" id="{7F210765-F1FC-4414-9394-FD56F4FBEB29}"/>
                </a:ext>
              </a:extLst>
            </p:cNvPr>
            <p:cNvSpPr/>
            <p:nvPr/>
          </p:nvSpPr>
          <p:spPr bwMode="auto">
            <a:xfrm flipH="1" flipV="1">
              <a:off x="6811743" y="4203423"/>
              <a:ext cx="1005840" cy="1036320"/>
            </a:xfrm>
            <a:prstGeom prst="flowChartManualOperation">
              <a:avLst/>
            </a:prstGeom>
            <a:solidFill>
              <a:srgbClr val="FF0000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921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Flowchart: Manual Operation 26">
              <a:extLst>
                <a:ext uri="{FF2B5EF4-FFF2-40B4-BE49-F238E27FC236}">
                  <a16:creationId xmlns:a16="http://schemas.microsoft.com/office/drawing/2014/main" id="{F93EC38E-91EA-460C-BE36-5522F64D4920}"/>
                </a:ext>
              </a:extLst>
            </p:cNvPr>
            <p:cNvSpPr/>
            <p:nvPr/>
          </p:nvSpPr>
          <p:spPr bwMode="auto">
            <a:xfrm flipH="1" flipV="1">
              <a:off x="7995289" y="4203423"/>
              <a:ext cx="1005840" cy="1036320"/>
            </a:xfrm>
            <a:prstGeom prst="flowChartManualOperation">
              <a:avLst/>
            </a:prstGeom>
            <a:solidFill>
              <a:srgbClr val="FF0000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921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7" name="Arrow: Right 6">
            <a:extLst>
              <a:ext uri="{FF2B5EF4-FFF2-40B4-BE49-F238E27FC236}">
                <a16:creationId xmlns:a16="http://schemas.microsoft.com/office/drawing/2014/main" id="{FA4E9607-2D24-45DF-9B5F-1F83B7FBA827}"/>
              </a:ext>
            </a:extLst>
          </p:cNvPr>
          <p:cNvSpPr/>
          <p:nvPr/>
        </p:nvSpPr>
        <p:spPr bwMode="auto">
          <a:xfrm>
            <a:off x="1373246" y="3742004"/>
            <a:ext cx="591773" cy="506437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31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14288" y="233839"/>
            <a:ext cx="746521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071" tIns="46536" rIns="93071" bIns="46536" anchor="b"/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endParaRPr lang="en-US" sz="3469" dirty="0">
              <a:solidFill>
                <a:srgbClr val="333399">
                  <a:lumMod val="75000"/>
                </a:srgbClr>
              </a:solidFill>
              <a:latin typeface="GrilledCheese BTN Toasted" pitchFamily="34" charset="0"/>
            </a:endParaRP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0" y="1018669"/>
            <a:ext cx="9001125" cy="1017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3071" tIns="46536" rIns="93071" bIns="46536">
            <a:spAutoFit/>
          </a:bodyPr>
          <a:lstStyle/>
          <a:p>
            <a:pPr algn="ctr" defTabSz="857250" fontAlgn="base">
              <a:spcBef>
                <a:spcPct val="50000"/>
              </a:spcBef>
              <a:spcAft>
                <a:spcPct val="0"/>
              </a:spcAft>
            </a:pPr>
            <a:r>
              <a:rPr lang="en-US" sz="3000" dirty="0">
                <a:solidFill>
                  <a:srgbClr val="000000"/>
                </a:solidFill>
                <a:latin typeface="Arial" charset="0"/>
              </a:rPr>
              <a:t>Use your to transform the row of cups into a pyramid. Cups should be upside-down.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068" y="20509"/>
            <a:ext cx="9115425" cy="78483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 defTabSz="857250" fontAlgn="base">
              <a:spcBef>
                <a:spcPct val="0"/>
              </a:spcBef>
              <a:spcAft>
                <a:spcPct val="0"/>
              </a:spcAft>
            </a:pPr>
            <a:r>
              <a:rPr lang="en-US" sz="4500" kern="10" dirty="0">
                <a:ln w="31750">
                  <a:noFill/>
                  <a:round/>
                  <a:headEnd/>
                  <a:tailEnd/>
                </a:ln>
                <a:solidFill>
                  <a:srgbClr val="FFFF00"/>
                </a:solidFill>
                <a:latin typeface="Cooper Black" panose="0208090404030B020404" pitchFamily="18" charset="0"/>
              </a:rPr>
              <a:t>Challenge 2 – Row to Pyramid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FA4E9607-2D24-45DF-9B5F-1F83B7FBA827}"/>
              </a:ext>
            </a:extLst>
          </p:cNvPr>
          <p:cNvSpPr/>
          <p:nvPr/>
        </p:nvSpPr>
        <p:spPr bwMode="auto">
          <a:xfrm flipV="1">
            <a:off x="5201120" y="3928472"/>
            <a:ext cx="591773" cy="506437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5A06DAE-8CEB-4CCE-99C2-7E6D91B85AF1}"/>
              </a:ext>
            </a:extLst>
          </p:cNvPr>
          <p:cNvGrpSpPr/>
          <p:nvPr/>
        </p:nvGrpSpPr>
        <p:grpSpPr>
          <a:xfrm>
            <a:off x="5470983" y="2605689"/>
            <a:ext cx="3372931" cy="3162765"/>
            <a:chOff x="5628198" y="2076978"/>
            <a:chExt cx="3372931" cy="3162765"/>
          </a:xfrm>
        </p:grpSpPr>
        <p:sp>
          <p:nvSpPr>
            <p:cNvPr id="21" name="Flowchart: Manual Operation 20">
              <a:extLst>
                <a:ext uri="{FF2B5EF4-FFF2-40B4-BE49-F238E27FC236}">
                  <a16:creationId xmlns:a16="http://schemas.microsoft.com/office/drawing/2014/main" id="{A5B2BB96-14DD-49E9-B3CB-FF99F87400AD}"/>
                </a:ext>
              </a:extLst>
            </p:cNvPr>
            <p:cNvSpPr/>
            <p:nvPr/>
          </p:nvSpPr>
          <p:spPr bwMode="auto">
            <a:xfrm flipH="1" flipV="1">
              <a:off x="6811743" y="2076978"/>
              <a:ext cx="1005840" cy="1036320"/>
            </a:xfrm>
            <a:prstGeom prst="flowChartManualOperation">
              <a:avLst/>
            </a:prstGeom>
            <a:solidFill>
              <a:srgbClr val="FF0000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921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Flowchart: Manual Operation 27">
              <a:extLst>
                <a:ext uri="{FF2B5EF4-FFF2-40B4-BE49-F238E27FC236}">
                  <a16:creationId xmlns:a16="http://schemas.microsoft.com/office/drawing/2014/main" id="{15E0D925-0A64-4B2F-9261-5B742465CE7D}"/>
                </a:ext>
              </a:extLst>
            </p:cNvPr>
            <p:cNvSpPr/>
            <p:nvPr/>
          </p:nvSpPr>
          <p:spPr bwMode="auto">
            <a:xfrm flipH="1" flipV="1">
              <a:off x="7440321" y="3116633"/>
              <a:ext cx="1005840" cy="1036320"/>
            </a:xfrm>
            <a:prstGeom prst="flowChartManualOperation">
              <a:avLst/>
            </a:prstGeom>
            <a:solidFill>
              <a:srgbClr val="FF0000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921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Flowchart: Manual Operation 28">
              <a:extLst>
                <a:ext uri="{FF2B5EF4-FFF2-40B4-BE49-F238E27FC236}">
                  <a16:creationId xmlns:a16="http://schemas.microsoft.com/office/drawing/2014/main" id="{FEA7E8E6-EEAE-4ABF-9C29-4D757AF0BE05}"/>
                </a:ext>
              </a:extLst>
            </p:cNvPr>
            <p:cNvSpPr/>
            <p:nvPr/>
          </p:nvSpPr>
          <p:spPr bwMode="auto">
            <a:xfrm flipH="1" flipV="1">
              <a:off x="6308823" y="3134820"/>
              <a:ext cx="1005840" cy="1036320"/>
            </a:xfrm>
            <a:prstGeom prst="flowChartManualOperation">
              <a:avLst/>
            </a:prstGeom>
            <a:solidFill>
              <a:srgbClr val="FF0000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921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Flowchart: Manual Operation 29">
              <a:extLst>
                <a:ext uri="{FF2B5EF4-FFF2-40B4-BE49-F238E27FC236}">
                  <a16:creationId xmlns:a16="http://schemas.microsoft.com/office/drawing/2014/main" id="{15A1B854-80C0-4AB3-8D64-C28828C489CC}"/>
                </a:ext>
              </a:extLst>
            </p:cNvPr>
            <p:cNvSpPr/>
            <p:nvPr/>
          </p:nvSpPr>
          <p:spPr bwMode="auto">
            <a:xfrm flipH="1" flipV="1">
              <a:off x="5628198" y="4192662"/>
              <a:ext cx="1005840" cy="1036320"/>
            </a:xfrm>
            <a:prstGeom prst="flowChartManualOperation">
              <a:avLst/>
            </a:prstGeom>
            <a:solidFill>
              <a:srgbClr val="FF0000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921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Flowchart: Manual Operation 30">
              <a:extLst>
                <a:ext uri="{FF2B5EF4-FFF2-40B4-BE49-F238E27FC236}">
                  <a16:creationId xmlns:a16="http://schemas.microsoft.com/office/drawing/2014/main" id="{790245CF-6D1B-4835-9F4E-513566E4E9BF}"/>
                </a:ext>
              </a:extLst>
            </p:cNvPr>
            <p:cNvSpPr/>
            <p:nvPr/>
          </p:nvSpPr>
          <p:spPr bwMode="auto">
            <a:xfrm flipH="1" flipV="1">
              <a:off x="6811743" y="4203423"/>
              <a:ext cx="1005840" cy="1036320"/>
            </a:xfrm>
            <a:prstGeom prst="flowChartManualOperation">
              <a:avLst/>
            </a:prstGeom>
            <a:solidFill>
              <a:srgbClr val="FF0000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921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Flowchart: Manual Operation 31">
              <a:extLst>
                <a:ext uri="{FF2B5EF4-FFF2-40B4-BE49-F238E27FC236}">
                  <a16:creationId xmlns:a16="http://schemas.microsoft.com/office/drawing/2014/main" id="{51C29D96-8AC1-4A05-89C1-ED80F0586D1F}"/>
                </a:ext>
              </a:extLst>
            </p:cNvPr>
            <p:cNvSpPr/>
            <p:nvPr/>
          </p:nvSpPr>
          <p:spPr bwMode="auto">
            <a:xfrm flipH="1" flipV="1">
              <a:off x="7995289" y="4203423"/>
              <a:ext cx="1005840" cy="1036320"/>
            </a:xfrm>
            <a:prstGeom prst="flowChartManualOperation">
              <a:avLst/>
            </a:prstGeom>
            <a:solidFill>
              <a:srgbClr val="FF0000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921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82950733-11EB-4049-AB48-EBD665061A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69" y="3715122"/>
            <a:ext cx="4829849" cy="981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661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14288" y="233839"/>
            <a:ext cx="746521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071" tIns="46536" rIns="93071" bIns="46536" anchor="b"/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endParaRPr lang="en-US" sz="3469" dirty="0">
              <a:solidFill>
                <a:srgbClr val="333399">
                  <a:lumMod val="75000"/>
                </a:srgbClr>
              </a:solidFill>
              <a:latin typeface="GrilledCheese BTN Toasted" pitchFamily="34" charset="0"/>
            </a:endParaRP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0" y="1018669"/>
            <a:ext cx="9001125" cy="1017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3071" tIns="46536" rIns="93071" bIns="46536">
            <a:spAutoFit/>
          </a:bodyPr>
          <a:lstStyle/>
          <a:p>
            <a:pPr algn="ctr" defTabSz="857250" fontAlgn="base">
              <a:spcBef>
                <a:spcPct val="50000"/>
              </a:spcBef>
              <a:spcAft>
                <a:spcPct val="0"/>
              </a:spcAft>
            </a:pPr>
            <a:r>
              <a:rPr lang="en-US" sz="3000" dirty="0">
                <a:solidFill>
                  <a:srgbClr val="000000"/>
                </a:solidFill>
                <a:latin typeface="Arial" charset="0"/>
              </a:rPr>
              <a:t>Use your apparatus to transform the pyramid of upside-down cups into a row of cups (right-side up).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068" y="20509"/>
            <a:ext cx="9115425" cy="78483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 defTabSz="857250" fontAlgn="base">
              <a:spcBef>
                <a:spcPct val="0"/>
              </a:spcBef>
              <a:spcAft>
                <a:spcPct val="0"/>
              </a:spcAft>
            </a:pPr>
            <a:r>
              <a:rPr lang="en-US" sz="4500" kern="10" dirty="0">
                <a:ln w="31750">
                  <a:noFill/>
                  <a:round/>
                  <a:headEnd/>
                  <a:tailEnd/>
                </a:ln>
                <a:solidFill>
                  <a:srgbClr val="FFFF00"/>
                </a:solidFill>
                <a:latin typeface="Cooper Black" panose="0208090404030B020404" pitchFamily="18" charset="0"/>
              </a:rPr>
              <a:t>Challenge 3 – Pyramid to Row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FA4E9607-2D24-45DF-9B5F-1F83B7FBA827}"/>
              </a:ext>
            </a:extLst>
          </p:cNvPr>
          <p:cNvSpPr/>
          <p:nvPr/>
        </p:nvSpPr>
        <p:spPr bwMode="auto">
          <a:xfrm flipV="1">
            <a:off x="3099970" y="4071995"/>
            <a:ext cx="591773" cy="506437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5A06DAE-8CEB-4CCE-99C2-7E6D91B85AF1}"/>
              </a:ext>
            </a:extLst>
          </p:cNvPr>
          <p:cNvGrpSpPr/>
          <p:nvPr/>
        </p:nvGrpSpPr>
        <p:grpSpPr>
          <a:xfrm>
            <a:off x="407217" y="2848702"/>
            <a:ext cx="2635241" cy="2572711"/>
            <a:chOff x="5628198" y="2076978"/>
            <a:chExt cx="3372931" cy="3162765"/>
          </a:xfrm>
        </p:grpSpPr>
        <p:sp>
          <p:nvSpPr>
            <p:cNvPr id="21" name="Flowchart: Manual Operation 20">
              <a:extLst>
                <a:ext uri="{FF2B5EF4-FFF2-40B4-BE49-F238E27FC236}">
                  <a16:creationId xmlns:a16="http://schemas.microsoft.com/office/drawing/2014/main" id="{A5B2BB96-14DD-49E9-B3CB-FF99F87400AD}"/>
                </a:ext>
              </a:extLst>
            </p:cNvPr>
            <p:cNvSpPr/>
            <p:nvPr/>
          </p:nvSpPr>
          <p:spPr bwMode="auto">
            <a:xfrm flipH="1" flipV="1">
              <a:off x="6811743" y="2076978"/>
              <a:ext cx="1005840" cy="1036320"/>
            </a:xfrm>
            <a:prstGeom prst="flowChartManualOperation">
              <a:avLst/>
            </a:prstGeom>
            <a:solidFill>
              <a:srgbClr val="FF0000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921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Flowchart: Manual Operation 27">
              <a:extLst>
                <a:ext uri="{FF2B5EF4-FFF2-40B4-BE49-F238E27FC236}">
                  <a16:creationId xmlns:a16="http://schemas.microsoft.com/office/drawing/2014/main" id="{15E0D925-0A64-4B2F-9261-5B742465CE7D}"/>
                </a:ext>
              </a:extLst>
            </p:cNvPr>
            <p:cNvSpPr/>
            <p:nvPr/>
          </p:nvSpPr>
          <p:spPr bwMode="auto">
            <a:xfrm flipH="1" flipV="1">
              <a:off x="7440321" y="3116633"/>
              <a:ext cx="1005840" cy="1036320"/>
            </a:xfrm>
            <a:prstGeom prst="flowChartManualOperation">
              <a:avLst/>
            </a:prstGeom>
            <a:solidFill>
              <a:srgbClr val="FF0000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921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Flowchart: Manual Operation 28">
              <a:extLst>
                <a:ext uri="{FF2B5EF4-FFF2-40B4-BE49-F238E27FC236}">
                  <a16:creationId xmlns:a16="http://schemas.microsoft.com/office/drawing/2014/main" id="{FEA7E8E6-EEAE-4ABF-9C29-4D757AF0BE05}"/>
                </a:ext>
              </a:extLst>
            </p:cNvPr>
            <p:cNvSpPr/>
            <p:nvPr/>
          </p:nvSpPr>
          <p:spPr bwMode="auto">
            <a:xfrm flipH="1" flipV="1">
              <a:off x="6308823" y="3134820"/>
              <a:ext cx="1005840" cy="1036320"/>
            </a:xfrm>
            <a:prstGeom prst="flowChartManualOperation">
              <a:avLst/>
            </a:prstGeom>
            <a:solidFill>
              <a:srgbClr val="FF0000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921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Flowchart: Manual Operation 29">
              <a:extLst>
                <a:ext uri="{FF2B5EF4-FFF2-40B4-BE49-F238E27FC236}">
                  <a16:creationId xmlns:a16="http://schemas.microsoft.com/office/drawing/2014/main" id="{15A1B854-80C0-4AB3-8D64-C28828C489CC}"/>
                </a:ext>
              </a:extLst>
            </p:cNvPr>
            <p:cNvSpPr/>
            <p:nvPr/>
          </p:nvSpPr>
          <p:spPr bwMode="auto">
            <a:xfrm flipH="1" flipV="1">
              <a:off x="5628198" y="4192662"/>
              <a:ext cx="1005840" cy="1036320"/>
            </a:xfrm>
            <a:prstGeom prst="flowChartManualOperation">
              <a:avLst/>
            </a:prstGeom>
            <a:solidFill>
              <a:srgbClr val="FF0000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921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Flowchart: Manual Operation 30">
              <a:extLst>
                <a:ext uri="{FF2B5EF4-FFF2-40B4-BE49-F238E27FC236}">
                  <a16:creationId xmlns:a16="http://schemas.microsoft.com/office/drawing/2014/main" id="{790245CF-6D1B-4835-9F4E-513566E4E9BF}"/>
                </a:ext>
              </a:extLst>
            </p:cNvPr>
            <p:cNvSpPr/>
            <p:nvPr/>
          </p:nvSpPr>
          <p:spPr bwMode="auto">
            <a:xfrm flipH="1" flipV="1">
              <a:off x="6811743" y="4203423"/>
              <a:ext cx="1005840" cy="1036320"/>
            </a:xfrm>
            <a:prstGeom prst="flowChartManualOperation">
              <a:avLst/>
            </a:prstGeom>
            <a:solidFill>
              <a:srgbClr val="FF0000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921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Flowchart: Manual Operation 31">
              <a:extLst>
                <a:ext uri="{FF2B5EF4-FFF2-40B4-BE49-F238E27FC236}">
                  <a16:creationId xmlns:a16="http://schemas.microsoft.com/office/drawing/2014/main" id="{51C29D96-8AC1-4A05-89C1-ED80F0586D1F}"/>
                </a:ext>
              </a:extLst>
            </p:cNvPr>
            <p:cNvSpPr/>
            <p:nvPr/>
          </p:nvSpPr>
          <p:spPr bwMode="auto">
            <a:xfrm flipH="1" flipV="1">
              <a:off x="7995289" y="4203423"/>
              <a:ext cx="1005840" cy="1036320"/>
            </a:xfrm>
            <a:prstGeom prst="flowChartManualOperation">
              <a:avLst/>
            </a:prstGeom>
            <a:solidFill>
              <a:srgbClr val="FF0000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921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82950733-11EB-4049-AB48-EBD665061A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3906934" y="3834607"/>
            <a:ext cx="4829849" cy="981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704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14288" y="233839"/>
            <a:ext cx="746521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071" tIns="46536" rIns="93071" bIns="46536" anchor="b"/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endParaRPr lang="en-US" sz="3469" dirty="0">
              <a:solidFill>
                <a:srgbClr val="333399">
                  <a:lumMod val="75000"/>
                </a:srgbClr>
              </a:solidFill>
              <a:latin typeface="GrilledCheese BTN Toasted" pitchFamily="34" charset="0"/>
            </a:endParaRP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159636" y="1192012"/>
            <a:ext cx="7174522" cy="147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3071" tIns="46536" rIns="93071" bIns="46536">
            <a:spAutoFit/>
          </a:bodyPr>
          <a:lstStyle/>
          <a:p>
            <a:pPr defTabSz="857250" fontAlgn="base">
              <a:spcBef>
                <a:spcPct val="50000"/>
              </a:spcBef>
              <a:spcAft>
                <a:spcPct val="0"/>
              </a:spcAft>
            </a:pPr>
            <a:r>
              <a:rPr lang="en-US" sz="3000" dirty="0">
                <a:solidFill>
                  <a:srgbClr val="000000"/>
                </a:solidFill>
                <a:latin typeface="Arial" charset="0"/>
              </a:rPr>
              <a:t>Use your apparatus to transform the row of right-side up cups into a stack with the cups in pairs as shown.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068" y="20509"/>
            <a:ext cx="9115425" cy="78483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 defTabSz="857250" fontAlgn="base">
              <a:spcBef>
                <a:spcPct val="0"/>
              </a:spcBef>
              <a:spcAft>
                <a:spcPct val="0"/>
              </a:spcAft>
            </a:pPr>
            <a:r>
              <a:rPr lang="en-US" sz="4500" kern="10" dirty="0">
                <a:ln w="31750">
                  <a:noFill/>
                  <a:round/>
                  <a:headEnd/>
                  <a:tailEnd/>
                </a:ln>
                <a:solidFill>
                  <a:srgbClr val="FFFF00"/>
                </a:solidFill>
                <a:latin typeface="Cooper Black" panose="0208090404030B020404" pitchFamily="18" charset="0"/>
              </a:rPr>
              <a:t>Challenge 4 – Row to Stack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FA4E9607-2D24-45DF-9B5F-1F83B7FBA827}"/>
              </a:ext>
            </a:extLst>
          </p:cNvPr>
          <p:cNvSpPr/>
          <p:nvPr/>
        </p:nvSpPr>
        <p:spPr bwMode="auto">
          <a:xfrm flipV="1">
            <a:off x="5916268" y="4150720"/>
            <a:ext cx="1198522" cy="783253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EC5CDC7-8D0B-45ED-A00D-05F1724FCF61}"/>
              </a:ext>
            </a:extLst>
          </p:cNvPr>
          <p:cNvGrpSpPr/>
          <p:nvPr/>
        </p:nvGrpSpPr>
        <p:grpSpPr>
          <a:xfrm>
            <a:off x="7753119" y="970690"/>
            <a:ext cx="806717" cy="5587362"/>
            <a:chOff x="7202961" y="1095661"/>
            <a:chExt cx="806717" cy="5587362"/>
          </a:xfrm>
        </p:grpSpPr>
        <p:sp>
          <p:nvSpPr>
            <p:cNvPr id="9" name="Flowchart: Manual Operation 8">
              <a:extLst>
                <a:ext uri="{FF2B5EF4-FFF2-40B4-BE49-F238E27FC236}">
                  <a16:creationId xmlns:a16="http://schemas.microsoft.com/office/drawing/2014/main" id="{B4C404C5-5246-404E-9A40-CB5ADE86B18D}"/>
                </a:ext>
              </a:extLst>
            </p:cNvPr>
            <p:cNvSpPr/>
            <p:nvPr/>
          </p:nvSpPr>
          <p:spPr bwMode="auto">
            <a:xfrm flipH="1" flipV="1">
              <a:off x="7202961" y="2030718"/>
              <a:ext cx="806717" cy="912079"/>
            </a:xfrm>
            <a:prstGeom prst="flowChartManualOperation">
              <a:avLst/>
            </a:prstGeom>
            <a:solidFill>
              <a:srgbClr val="FF0000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921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Flowchart: Manual Operation 10">
              <a:extLst>
                <a:ext uri="{FF2B5EF4-FFF2-40B4-BE49-F238E27FC236}">
                  <a16:creationId xmlns:a16="http://schemas.microsoft.com/office/drawing/2014/main" id="{6A9EF232-87BA-4EF6-8D22-C02875999AD4}"/>
                </a:ext>
              </a:extLst>
            </p:cNvPr>
            <p:cNvSpPr/>
            <p:nvPr/>
          </p:nvSpPr>
          <p:spPr bwMode="auto">
            <a:xfrm flipH="1">
              <a:off x="7202961" y="2965775"/>
              <a:ext cx="806717" cy="912079"/>
            </a:xfrm>
            <a:prstGeom prst="flowChartManualOperation">
              <a:avLst/>
            </a:prstGeom>
            <a:solidFill>
              <a:srgbClr val="FF0000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921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Flowchart: Manual Operation 11">
              <a:extLst>
                <a:ext uri="{FF2B5EF4-FFF2-40B4-BE49-F238E27FC236}">
                  <a16:creationId xmlns:a16="http://schemas.microsoft.com/office/drawing/2014/main" id="{CA815434-652B-4D2D-BE58-165C3189BDC3}"/>
                </a:ext>
              </a:extLst>
            </p:cNvPr>
            <p:cNvSpPr/>
            <p:nvPr/>
          </p:nvSpPr>
          <p:spPr bwMode="auto">
            <a:xfrm flipH="1" flipV="1">
              <a:off x="7202961" y="3900832"/>
              <a:ext cx="806717" cy="912079"/>
            </a:xfrm>
            <a:prstGeom prst="flowChartManualOperation">
              <a:avLst/>
            </a:prstGeom>
            <a:solidFill>
              <a:srgbClr val="FF0000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921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Flowchart: Manual Operation 12">
              <a:extLst>
                <a:ext uri="{FF2B5EF4-FFF2-40B4-BE49-F238E27FC236}">
                  <a16:creationId xmlns:a16="http://schemas.microsoft.com/office/drawing/2014/main" id="{8B6751A5-776A-4C60-B02D-487657A52B2E}"/>
                </a:ext>
              </a:extLst>
            </p:cNvPr>
            <p:cNvSpPr/>
            <p:nvPr/>
          </p:nvSpPr>
          <p:spPr bwMode="auto">
            <a:xfrm flipH="1">
              <a:off x="7202961" y="4835889"/>
              <a:ext cx="806717" cy="912079"/>
            </a:xfrm>
            <a:prstGeom prst="flowChartManualOperation">
              <a:avLst/>
            </a:prstGeom>
            <a:solidFill>
              <a:srgbClr val="FF0000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921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Flowchart: Manual Operation 13">
              <a:extLst>
                <a:ext uri="{FF2B5EF4-FFF2-40B4-BE49-F238E27FC236}">
                  <a16:creationId xmlns:a16="http://schemas.microsoft.com/office/drawing/2014/main" id="{913FA834-94F4-4F4D-98F9-D6C0231CEE31}"/>
                </a:ext>
              </a:extLst>
            </p:cNvPr>
            <p:cNvSpPr/>
            <p:nvPr/>
          </p:nvSpPr>
          <p:spPr bwMode="auto">
            <a:xfrm flipH="1" flipV="1">
              <a:off x="7202961" y="5770944"/>
              <a:ext cx="806717" cy="912079"/>
            </a:xfrm>
            <a:prstGeom prst="flowChartManualOperation">
              <a:avLst/>
            </a:prstGeom>
            <a:solidFill>
              <a:srgbClr val="FF0000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921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Flowchart: Manual Operation 20">
              <a:extLst>
                <a:ext uri="{FF2B5EF4-FFF2-40B4-BE49-F238E27FC236}">
                  <a16:creationId xmlns:a16="http://schemas.microsoft.com/office/drawing/2014/main" id="{8DE30371-B464-48D6-B61D-DB75E88B7F37}"/>
                </a:ext>
              </a:extLst>
            </p:cNvPr>
            <p:cNvSpPr/>
            <p:nvPr/>
          </p:nvSpPr>
          <p:spPr bwMode="auto">
            <a:xfrm flipH="1">
              <a:off x="7202961" y="1095661"/>
              <a:ext cx="806717" cy="912079"/>
            </a:xfrm>
            <a:prstGeom prst="flowChartManualOperation">
              <a:avLst/>
            </a:prstGeom>
            <a:solidFill>
              <a:srgbClr val="FF0000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921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EA9EBBDE-ED4C-4E1D-8AC4-818094E431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448091" y="4051741"/>
            <a:ext cx="4829849" cy="981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128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14288" y="233839"/>
            <a:ext cx="746521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071" tIns="46536" rIns="93071" bIns="46536" anchor="b"/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endParaRPr lang="en-US" sz="3469" dirty="0">
              <a:solidFill>
                <a:srgbClr val="333399">
                  <a:lumMod val="75000"/>
                </a:srgbClr>
              </a:solidFill>
              <a:latin typeface="GrilledCheese BTN Toasted" pitchFamily="34" charset="0"/>
            </a:endParaRP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316853" y="1376839"/>
            <a:ext cx="8509853" cy="4018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3071" tIns="46536" rIns="93071" bIns="46536">
            <a:spAutoFit/>
          </a:bodyPr>
          <a:lstStyle/>
          <a:p>
            <a:pPr marL="457200" indent="-457200" defTabSz="857250"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0000"/>
                </a:solidFill>
                <a:latin typeface="Arial" charset="0"/>
              </a:rPr>
              <a:t>Which challenge was the easiest? Why?</a:t>
            </a:r>
          </a:p>
          <a:p>
            <a:pPr marL="457200" indent="-457200" defTabSz="857250"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000">
                <a:solidFill>
                  <a:srgbClr val="000000"/>
                </a:solidFill>
                <a:latin typeface="Arial" charset="0"/>
              </a:rPr>
              <a:t>Which challenge was </a:t>
            </a:r>
            <a:r>
              <a:rPr lang="en-US" sz="3000" dirty="0">
                <a:solidFill>
                  <a:srgbClr val="000000"/>
                </a:solidFill>
                <a:latin typeface="Arial" charset="0"/>
              </a:rPr>
              <a:t>the most difficult?  Why?</a:t>
            </a:r>
          </a:p>
          <a:p>
            <a:pPr marL="457200" indent="-457200" defTabSz="857250"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0000"/>
                </a:solidFill>
                <a:latin typeface="Arial" charset="0"/>
              </a:rPr>
              <a:t>Did your team develop any tricks to make the challenges easier?  Explain.</a:t>
            </a:r>
          </a:p>
          <a:p>
            <a:pPr marL="457200" indent="-457200" defTabSz="857250"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0000"/>
                </a:solidFill>
                <a:latin typeface="Arial" charset="0"/>
              </a:rPr>
              <a:t>How would the difficulty change if you were only allowed to use nonverbal communication (no talking)?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068" y="20509"/>
            <a:ext cx="9115425" cy="78483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 defTabSz="857250" fontAlgn="base">
              <a:spcBef>
                <a:spcPct val="0"/>
              </a:spcBef>
              <a:spcAft>
                <a:spcPct val="0"/>
              </a:spcAft>
            </a:pPr>
            <a:r>
              <a:rPr lang="en-US" sz="4500" kern="10" dirty="0">
                <a:ln w="31750">
                  <a:noFill/>
                  <a:round/>
                  <a:headEnd/>
                  <a:tailEnd/>
                </a:ln>
                <a:solidFill>
                  <a:srgbClr val="FFFF00"/>
                </a:solidFill>
                <a:latin typeface="Cooper Black" panose="0208090404030B020404" pitchFamily="18" charset="0"/>
              </a:rPr>
              <a:t>Discuss It</a:t>
            </a:r>
          </a:p>
        </p:txBody>
      </p:sp>
    </p:spTree>
    <p:extLst>
      <p:ext uri="{BB962C8B-B14F-4D97-AF65-F5344CB8AC3E}">
        <p14:creationId xmlns:p14="http://schemas.microsoft.com/office/powerpoint/2010/main" val="4266836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14288" y="233839"/>
            <a:ext cx="746521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071" tIns="46536" rIns="93071" bIns="46536" anchor="b"/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endParaRPr lang="en-US" sz="3469" dirty="0">
              <a:solidFill>
                <a:srgbClr val="333399">
                  <a:lumMod val="75000"/>
                </a:srgbClr>
              </a:solidFill>
              <a:latin typeface="GrilledCheese BTN Toasted" pitchFamily="34" charset="0"/>
            </a:endParaRP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0" y="1486957"/>
            <a:ext cx="9115425" cy="4018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3071" tIns="46536" rIns="93071" bIns="46536">
            <a:spAutoFit/>
          </a:bodyPr>
          <a:lstStyle/>
          <a:p>
            <a:pPr marL="457200" indent="-457200" defTabSz="857250"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0000"/>
                </a:solidFill>
                <a:latin typeface="Arial" charset="0"/>
              </a:rPr>
              <a:t>What does it mean to be “single-use”?</a:t>
            </a:r>
          </a:p>
          <a:p>
            <a:pPr marL="457200" indent="-457200" defTabSz="857250"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0000"/>
                </a:solidFill>
                <a:latin typeface="Arial" charset="0"/>
              </a:rPr>
              <a:t> What process is used to make cups and bowls?</a:t>
            </a:r>
          </a:p>
          <a:p>
            <a:pPr marL="457200" indent="-457200" defTabSz="857250"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0000"/>
                </a:solidFill>
                <a:latin typeface="Arial" charset="0"/>
              </a:rPr>
              <a:t>What does it mean for a material to be malleable?</a:t>
            </a:r>
          </a:p>
          <a:p>
            <a:pPr marL="457200" indent="-457200" defTabSz="857250"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0000"/>
                </a:solidFill>
                <a:latin typeface="Arial" charset="0"/>
              </a:rPr>
              <a:t>How long does it take to form a cup?</a:t>
            </a:r>
          </a:p>
          <a:p>
            <a:pPr marL="457200" indent="-457200" defTabSz="857250"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0000"/>
                </a:solidFill>
                <a:latin typeface="Arial" charset="0"/>
              </a:rPr>
              <a:t>What happens to the leftover plastic?</a:t>
            </a:r>
          </a:p>
          <a:p>
            <a:pPr marL="457200" indent="-457200" defTabSz="857250"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0000"/>
                </a:solidFill>
                <a:latin typeface="Arial" charset="0"/>
              </a:rPr>
              <a:t>How does this project relate to STEAM?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287" y="175393"/>
            <a:ext cx="9115425" cy="78483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r>
              <a:rPr lang="en-US" sz="4500" kern="10" dirty="0">
                <a:ln w="31750">
                  <a:noFill/>
                  <a:round/>
                  <a:headEnd/>
                  <a:tailEnd/>
                </a:ln>
                <a:solidFill>
                  <a:srgbClr val="FFFF00"/>
                </a:solidFill>
                <a:latin typeface="Cooper Black" panose="0208090404030B020404" pitchFamily="18" charset="0"/>
              </a:rPr>
              <a:t>Solo Cup Basics</a:t>
            </a:r>
          </a:p>
        </p:txBody>
      </p:sp>
      <p:pic>
        <p:nvPicPr>
          <p:cNvPr id="5" name="Picture 4">
            <a:hlinkClick r:id="rId3"/>
            <a:extLst>
              <a:ext uri="{FF2B5EF4-FFF2-40B4-BE49-F238E27FC236}">
                <a16:creationId xmlns:a16="http://schemas.microsoft.com/office/drawing/2014/main" id="{DEFF2B42-D936-494D-A86F-2EB75130EE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335028" y="335386"/>
            <a:ext cx="1158356" cy="113803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B740B89-BFB4-4E03-B655-D0B72E79418D}"/>
              </a:ext>
            </a:extLst>
          </p:cNvPr>
          <p:cNvSpPr/>
          <p:nvPr/>
        </p:nvSpPr>
        <p:spPr>
          <a:xfrm>
            <a:off x="3580825" y="6375655"/>
            <a:ext cx="5415087" cy="383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hlinkClick r:id="rId3"/>
              </a:rPr>
              <a:t>https://www.youtube.com/watch?v=oxN70ktR0jg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56740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21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21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409</Words>
  <Application>Microsoft Office PowerPoint</Application>
  <PresentationFormat>On-screen Show (4:3)</PresentationFormat>
  <Paragraphs>59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Cooper Black</vt:lpstr>
      <vt:lpstr>GrilledCheese BTN Toasted</vt:lpstr>
      <vt:lpstr>Default Design</vt:lpstr>
      <vt:lpstr>Office Theme</vt:lpstr>
      <vt:lpstr>Super Stackers Challenge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STEAM CHALLENGES</dc:title>
  <dc:creator>Tracy Tomm</dc:creator>
  <cp:lastModifiedBy>Tracy Tomm</cp:lastModifiedBy>
  <cp:revision>22</cp:revision>
  <dcterms:created xsi:type="dcterms:W3CDTF">2019-08-01T17:06:29Z</dcterms:created>
  <dcterms:modified xsi:type="dcterms:W3CDTF">2019-09-15T18:21:32Z</dcterms:modified>
</cp:coreProperties>
</file>