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472" r:id="rId4"/>
    <p:sldId id="480" r:id="rId5"/>
    <p:sldId id="474" r:id="rId6"/>
    <p:sldId id="476" r:id="rId7"/>
    <p:sldId id="479" r:id="rId8"/>
    <p:sldId id="477" r:id="rId9"/>
    <p:sldId id="475" r:id="rId10"/>
    <p:sldId id="473" r:id="rId11"/>
    <p:sldId id="482" r:id="rId12"/>
    <p:sldId id="4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8CD88-4E15-4B76-A072-382A94C158A6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FACAA-2479-4215-8901-E96566269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0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2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2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23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5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35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20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83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8B5B35-524D-4E21-8002-E5A086AEC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2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12" y="2129731"/>
            <a:ext cx="7772978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24" y="3885904"/>
            <a:ext cx="6401954" cy="1753195"/>
          </a:xfrm>
        </p:spPr>
        <p:txBody>
          <a:bodyPr/>
          <a:lstStyle>
            <a:lvl1pPr marL="0" indent="0" algn="ctr">
              <a:buNone/>
              <a:defRPr/>
            </a:lvl1pPr>
            <a:lvl2pPr marL="428625" indent="0" algn="ctr">
              <a:buNone/>
              <a:defRPr/>
            </a:lvl2pPr>
            <a:lvl3pPr marL="857250" indent="0" algn="ctr">
              <a:buNone/>
              <a:defRPr/>
            </a:lvl3pPr>
            <a:lvl4pPr marL="1285875" indent="0" algn="ctr">
              <a:buNone/>
              <a:defRPr/>
            </a:lvl4pPr>
            <a:lvl5pPr marL="1714500" indent="0" algn="ctr">
              <a:buNone/>
              <a:defRPr/>
            </a:lvl5pPr>
            <a:lvl6pPr marL="2143125" indent="0" algn="ctr">
              <a:buNone/>
              <a:defRPr/>
            </a:lvl6pPr>
            <a:lvl7pPr marL="2571750" indent="0" algn="ctr">
              <a:buNone/>
              <a:defRPr/>
            </a:lvl7pPr>
            <a:lvl8pPr marL="3000375" indent="0" algn="ctr">
              <a:buNone/>
              <a:defRPr/>
            </a:lvl8pPr>
            <a:lvl9pPr marL="34290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A1486-6AFD-4B44-A358-771CDA8BE0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235B4-3941-460F-96EB-52B1DE587B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0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77" y="275334"/>
            <a:ext cx="2056535" cy="5850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0" y="275334"/>
            <a:ext cx="6033943" cy="5850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71711-B00E-4099-99E0-F51E1F5DB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04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1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29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8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61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3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751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6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2A56B-2E26-444E-A08D-84B9CC18D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7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86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4406802"/>
            <a:ext cx="7771534" cy="1361777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906613"/>
            <a:ext cx="7771534" cy="1500188"/>
          </a:xfrm>
        </p:spPr>
        <p:txBody>
          <a:bodyPr anchor="b"/>
          <a:lstStyle>
            <a:lvl1pPr marL="0" indent="0">
              <a:buNone/>
              <a:defRPr sz="1875"/>
            </a:lvl1pPr>
            <a:lvl2pPr marL="428625" indent="0">
              <a:buNone/>
              <a:defRPr sz="1688"/>
            </a:lvl2pPr>
            <a:lvl3pPr marL="857250" indent="0">
              <a:buNone/>
              <a:defRPr sz="1500"/>
            </a:lvl3pPr>
            <a:lvl4pPr marL="1285875" indent="0">
              <a:buNone/>
              <a:defRPr sz="1313"/>
            </a:lvl4pPr>
            <a:lvl5pPr marL="1714500" indent="0">
              <a:buNone/>
              <a:defRPr sz="1313"/>
            </a:lvl5pPr>
            <a:lvl6pPr marL="2143125" indent="0">
              <a:buNone/>
              <a:defRPr sz="1313"/>
            </a:lvl6pPr>
            <a:lvl7pPr marL="2571750" indent="0">
              <a:buNone/>
              <a:defRPr sz="1313"/>
            </a:lvl7pPr>
            <a:lvl8pPr marL="3000375" indent="0">
              <a:buNone/>
              <a:defRPr sz="1313"/>
            </a:lvl8pPr>
            <a:lvl9pPr marL="3429000" indent="0">
              <a:buNone/>
              <a:defRPr sz="13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231BC-A466-4D08-81C8-96A71F2F4F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599904"/>
            <a:ext cx="4045238" cy="45258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599904"/>
            <a:ext cx="4045239" cy="452586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ADFBA-62A7-4DD9-A62C-AAFC593D9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8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4420"/>
            <a:ext cx="4039466" cy="639961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4380"/>
            <a:ext cx="4039466" cy="3951386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534420"/>
            <a:ext cx="4040909" cy="639961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174380"/>
            <a:ext cx="4040909" cy="3951386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9280B-0129-428C-A848-963A7C743E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1F05B5-AD7E-492E-AB94-DFEBC2A712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1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11516-13D3-4280-819C-D22172B6D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7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2358"/>
            <a:ext cx="3007591" cy="1162347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3" y="272356"/>
            <a:ext cx="5111750" cy="5853410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0" y="1434704"/>
            <a:ext cx="3007591" cy="4691063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3B16A-238B-4AC9-9335-0700375DE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4801196"/>
            <a:ext cx="5486978" cy="565547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613172"/>
            <a:ext cx="5486978" cy="4115098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5366743"/>
            <a:ext cx="5486978" cy="805161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F5A77-0392-4E62-AB32-EB7D86F96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89" y="275333"/>
            <a:ext cx="82290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89" y="1599904"/>
            <a:ext cx="8229023" cy="45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89" y="6244828"/>
            <a:ext cx="2133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>
              <a:defRPr sz="1406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89" y="6244828"/>
            <a:ext cx="2895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ctr">
              <a:defRPr sz="1406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6244828"/>
            <a:ext cx="21330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>
            <a:lvl1pPr algn="r">
              <a:defRPr sz="1406"/>
            </a:lvl1pPr>
          </a:lstStyle>
          <a:p>
            <a:fld id="{7AD57FA7-C4DA-4E9C-98C0-6E479C33B1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7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defTabSz="930176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28625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857250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285875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714500" algn="ctr" defTabSz="930176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9747" indent="-349747" algn="l" defTabSz="930176" rtl="0" eaLnBrk="0" fontAlgn="base" hangingPunct="0">
        <a:spcBef>
          <a:spcPct val="20000"/>
        </a:spcBef>
        <a:spcAft>
          <a:spcPct val="0"/>
        </a:spcAft>
        <a:buChar char="•"/>
        <a:defRPr sz="3281">
          <a:solidFill>
            <a:schemeClr val="tx1"/>
          </a:solidFill>
          <a:latin typeface="+mn-lt"/>
          <a:ea typeface="+mn-ea"/>
          <a:cs typeface="+mn-cs"/>
        </a:defRPr>
      </a:lvl1pPr>
      <a:lvl2pPr marL="756047" indent="-290215" algn="l" defTabSz="930176" rtl="0" eaLnBrk="0" fontAlgn="base" hangingPunct="0">
        <a:spcBef>
          <a:spcPct val="20000"/>
        </a:spcBef>
        <a:spcAft>
          <a:spcPct val="0"/>
        </a:spcAft>
        <a:buChar char="–"/>
        <a:defRPr sz="2813">
          <a:solidFill>
            <a:schemeClr val="tx1"/>
          </a:solidFill>
          <a:latin typeface="+mn-lt"/>
        </a:defRPr>
      </a:lvl2pPr>
      <a:lvl3pPr marL="1163836" indent="-233661" algn="l" defTabSz="930176" rtl="0" eaLnBrk="0" fontAlgn="base" hangingPunct="0">
        <a:spcBef>
          <a:spcPct val="20000"/>
        </a:spcBef>
        <a:spcAft>
          <a:spcPct val="0"/>
        </a:spcAft>
        <a:buChar char="•"/>
        <a:defRPr sz="2438">
          <a:solidFill>
            <a:schemeClr val="tx1"/>
          </a:solidFill>
          <a:latin typeface="+mn-lt"/>
        </a:defRPr>
      </a:lvl3pPr>
      <a:lvl4pPr marL="1628180" indent="-232172" algn="l" defTabSz="930176" rtl="0" eaLnBrk="0" fontAlgn="base" hangingPunct="0">
        <a:spcBef>
          <a:spcPct val="20000"/>
        </a:spcBef>
        <a:spcAft>
          <a:spcPct val="0"/>
        </a:spcAft>
        <a:buChar char="–"/>
        <a:defRPr sz="2063">
          <a:solidFill>
            <a:schemeClr val="tx1"/>
          </a:solidFill>
          <a:latin typeface="+mn-lt"/>
        </a:defRPr>
      </a:lvl4pPr>
      <a:lvl5pPr marL="2094012" indent="-232172" algn="l" defTabSz="930176" rtl="0" eaLnBrk="0" fontAlgn="base" hangingPunct="0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5pPr>
      <a:lvl6pPr marL="2522637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6pPr>
      <a:lvl7pPr marL="2951262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7pPr>
      <a:lvl8pPr marL="3379887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8pPr>
      <a:lvl9pPr marL="3808512" indent="-232172" algn="l" defTabSz="930176" rtl="0" fontAlgn="base">
        <a:spcBef>
          <a:spcPct val="20000"/>
        </a:spcBef>
        <a:spcAft>
          <a:spcPct val="0"/>
        </a:spcAft>
        <a:buChar char="»"/>
        <a:defRPr sz="206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48E4-CDFF-4360-8958-2213EEEACA8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1EBE-B38D-45D1-89AB-E330579BA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6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kplawver/323432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sciencespot.net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iddleschoolscience.com/2015/06/25/cup-stacking-collaboration-challeng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xN70ktR0j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reyfusdragon.blogspot.com/2010/12/december-vacation-movies.html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food, table, red&#10;&#10;Description automatically generated">
            <a:extLst>
              <a:ext uri="{FF2B5EF4-FFF2-40B4-BE49-F238E27FC236}">
                <a16:creationId xmlns:a16="http://schemas.microsoft.com/office/drawing/2014/main" id="{967208F2-4362-402F-AFF1-37C3B1D0EA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7660" t="22153" r="6730" b="29281"/>
          <a:stretch/>
        </p:blipFill>
        <p:spPr>
          <a:xfrm>
            <a:off x="0" y="1350565"/>
            <a:ext cx="9144000" cy="4135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F17433-C5A4-459E-93D0-A2CD8188EEC5}"/>
              </a:ext>
            </a:extLst>
          </p:cNvPr>
          <p:cNvSpPr txBox="1"/>
          <p:nvPr/>
        </p:nvSpPr>
        <p:spPr>
          <a:xfrm>
            <a:off x="5345723" y="6457890"/>
            <a:ext cx="3671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Presentation by T. Tomm 2019   </a:t>
            </a:r>
            <a:r>
              <a:rPr lang="en-US" sz="1400" i="1" dirty="0">
                <a:hlinkClick r:id="rId4"/>
              </a:rPr>
              <a:t>sciencespot.net</a:t>
            </a:r>
            <a:endParaRPr lang="en-US" sz="1400" i="1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70ABDC3-75AB-4076-89A2-442CD8A81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4" y="1857212"/>
            <a:ext cx="8876713" cy="2700998"/>
          </a:xfrm>
        </p:spPr>
        <p:txBody>
          <a:bodyPr>
            <a:normAutofit/>
          </a:bodyPr>
          <a:lstStyle/>
          <a:p>
            <a:r>
              <a:rPr lang="en-US" sz="8800" dirty="0">
                <a:latin typeface="Cooper Black" panose="0208090404030B020404" pitchFamily="18" charset="0"/>
              </a:rPr>
              <a:t>Super Stackers</a:t>
            </a:r>
            <a:br>
              <a:rPr lang="en-US" sz="8800" dirty="0">
                <a:latin typeface="Cooper Black" panose="0208090404030B020404" pitchFamily="18" charset="0"/>
              </a:rPr>
            </a:br>
            <a:r>
              <a:rPr lang="en-US" sz="8800" dirty="0">
                <a:latin typeface="Cooper Black" panose="0208090404030B020404" pitchFamily="18" charset="0"/>
              </a:rPr>
              <a:t>Challenge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F55F61-1790-4A4A-BBF4-7582422BE6CD}"/>
              </a:ext>
            </a:extLst>
          </p:cNvPr>
          <p:cNvSpPr txBox="1"/>
          <p:nvPr/>
        </p:nvSpPr>
        <p:spPr>
          <a:xfrm>
            <a:off x="508000" y="6330950"/>
            <a:ext cx="812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kplawver/3234320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nc/3.0/"/>
              </a:rPr>
              <a:t>CC BY-NC</a:t>
            </a:r>
            <a:endParaRPr lang="en-US" sz="9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6EF277-74CC-4AE2-9B72-9D59A7C79D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" y="40464"/>
            <a:ext cx="2356909" cy="93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7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28575" y="1177036"/>
            <a:ext cx="9115425" cy="540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How many plastic cups do Americans use in a day?  Month?  Year?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natural resources are used to make plastics?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Are the resources renewable or nonrenewable?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How long does it take a plastic cup to decompose?  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Can plastic cups be recycled?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How can plastic cups be reused?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" y="175393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Look it up …</a:t>
            </a:r>
          </a:p>
        </p:txBody>
      </p:sp>
    </p:spTree>
    <p:extLst>
      <p:ext uri="{BB962C8B-B14F-4D97-AF65-F5344CB8AC3E}">
        <p14:creationId xmlns:p14="http://schemas.microsoft.com/office/powerpoint/2010/main" val="3830744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56272" y="1018669"/>
            <a:ext cx="9001125" cy="49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Design a challenge for your classmates using the plastic cups and </a:t>
            </a:r>
            <a:r>
              <a:rPr lang="en-US" sz="3000" dirty="0" err="1">
                <a:solidFill>
                  <a:srgbClr val="000000"/>
                </a:solidFill>
                <a:latin typeface="Arial" charset="0"/>
              </a:rPr>
              <a:t>rubberband</a:t>
            </a:r>
            <a:r>
              <a:rPr lang="en-US" sz="3000" dirty="0">
                <a:solidFill>
                  <a:srgbClr val="000000"/>
                </a:solidFill>
                <a:latin typeface="Arial" charset="0"/>
              </a:rPr>
              <a:t>/string apparatus.</a:t>
            </a: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will be your rules?</a:t>
            </a: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" charset="0"/>
            </a:endParaRP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Arial" charset="0"/>
            </a:endParaRP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Use Google slides to describe your challenge.  You may use your laptop or phone to take pictures.</a:t>
            </a: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Share the completed slide with your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68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Bonus Challenge – Your Turn</a:t>
            </a:r>
          </a:p>
        </p:txBody>
      </p:sp>
    </p:spTree>
    <p:extLst>
      <p:ext uri="{BB962C8B-B14F-4D97-AF65-F5344CB8AC3E}">
        <p14:creationId xmlns:p14="http://schemas.microsoft.com/office/powerpoint/2010/main" val="343036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71439" y="1214439"/>
            <a:ext cx="9001125" cy="354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Your team will complete a series of challenges using </a:t>
            </a:r>
            <a:br>
              <a:rPr lang="en-US" sz="2800" dirty="0">
                <a:solidFill>
                  <a:srgbClr val="000000"/>
                </a:solidFill>
                <a:latin typeface="Arial" charset="0"/>
              </a:rPr>
            </a:b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only the materials provided – plastic cups,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rubberbands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and string.</a:t>
            </a: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You are not allowed to touch the cups with anything except the rubber band (and the small part of the string attached to the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rubberband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.)</a:t>
            </a: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Each challenge will have specific design requirements.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5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b="1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The Challenges</a:t>
            </a:r>
          </a:p>
        </p:txBody>
      </p:sp>
    </p:spTree>
    <p:extLst>
      <p:ext uri="{BB962C8B-B14F-4D97-AF65-F5344CB8AC3E}">
        <p14:creationId xmlns:p14="http://schemas.microsoft.com/office/powerpoint/2010/main" val="328878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01560" y="1749966"/>
            <a:ext cx="5298583" cy="39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As team members pull on the</a:t>
            </a:r>
            <a:br>
              <a:rPr lang="en-US" sz="2800" dirty="0">
                <a:solidFill>
                  <a:srgbClr val="000000"/>
                </a:solidFill>
                <a:latin typeface="Arial" charset="0"/>
              </a:rPr>
            </a:br>
            <a:r>
              <a:rPr lang="en-US" sz="2800" dirty="0">
                <a:solidFill>
                  <a:srgbClr val="000000"/>
                </a:solidFill>
                <a:latin typeface="Arial" charset="0"/>
              </a:rPr>
              <a:t>string with different amounts of force, it will cause the rubber band to stretch or compress.</a:t>
            </a: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Work together to operate the apparatus to pick up, move, and release cups as needed. </a:t>
            </a:r>
          </a:p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Practice with one cup.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5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The Apparatus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1831C4-114B-453F-AB83-C3B531BC96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415"/>
          <a:stretch/>
        </p:blipFill>
        <p:spPr>
          <a:xfrm>
            <a:off x="5456565" y="1855138"/>
            <a:ext cx="3451349" cy="27145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F177BF1-5535-4230-9777-1984113EA8C0}"/>
              </a:ext>
            </a:extLst>
          </p:cNvPr>
          <p:cNvSpPr/>
          <p:nvPr/>
        </p:nvSpPr>
        <p:spPr>
          <a:xfrm>
            <a:off x="5937096" y="4998146"/>
            <a:ext cx="2723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>Questions?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B293F9-E73B-4BEC-BDCA-2E4D229E056E}"/>
              </a:ext>
            </a:extLst>
          </p:cNvPr>
          <p:cNvSpPr/>
          <p:nvPr/>
        </p:nvSpPr>
        <p:spPr>
          <a:xfrm>
            <a:off x="101561" y="6330708"/>
            <a:ext cx="9115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4"/>
              </a:rPr>
              <a:t>Image: https://middleschoolscience.com/2015/06/25/cup-stacking-collaboration-challenge/</a:t>
            </a: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852663-DE68-4E35-B069-79C3BC464B2A}"/>
              </a:ext>
            </a:extLst>
          </p:cNvPr>
          <p:cNvSpPr/>
          <p:nvPr/>
        </p:nvSpPr>
        <p:spPr>
          <a:xfrm>
            <a:off x="101560" y="1113441"/>
            <a:ext cx="88063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Loop 4 strings through a </a:t>
            </a: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rubberband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54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0" y="1018669"/>
            <a:ext cx="9001125" cy="101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algn="ctr"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Use your apparatus to transform the stack of cups into a row of cups. Cups should be upside-down.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68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Challenge 1 – Stack to Row</a:t>
            </a:r>
          </a:p>
        </p:txBody>
      </p:sp>
      <p:sp>
        <p:nvSpPr>
          <p:cNvPr id="5" name="Flowchart: Manual Operation 4">
            <a:extLst>
              <a:ext uri="{FF2B5EF4-FFF2-40B4-BE49-F238E27FC236}">
                <a16:creationId xmlns:a16="http://schemas.microsoft.com/office/drawing/2014/main" id="{770CBEE0-E484-4CAA-83DD-E8BD6E187099}"/>
              </a:ext>
            </a:extLst>
          </p:cNvPr>
          <p:cNvSpPr/>
          <p:nvPr/>
        </p:nvSpPr>
        <p:spPr bwMode="auto">
          <a:xfrm flipH="1" flipV="1">
            <a:off x="235626" y="3854547"/>
            <a:ext cx="1005840" cy="1188720"/>
          </a:xfrm>
          <a:prstGeom prst="flowChartManualOperation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Manual Operation 8">
            <a:extLst>
              <a:ext uri="{FF2B5EF4-FFF2-40B4-BE49-F238E27FC236}">
                <a16:creationId xmlns:a16="http://schemas.microsoft.com/office/drawing/2014/main" id="{B4C404C5-5246-404E-9A40-CB5ADE86B18D}"/>
              </a:ext>
            </a:extLst>
          </p:cNvPr>
          <p:cNvSpPr/>
          <p:nvPr/>
        </p:nvSpPr>
        <p:spPr bwMode="auto">
          <a:xfrm flipH="1" flipV="1">
            <a:off x="235626" y="3682745"/>
            <a:ext cx="1005840" cy="1188720"/>
          </a:xfrm>
          <a:prstGeom prst="flowChartManualOperation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Manual Operation 10">
            <a:extLst>
              <a:ext uri="{FF2B5EF4-FFF2-40B4-BE49-F238E27FC236}">
                <a16:creationId xmlns:a16="http://schemas.microsoft.com/office/drawing/2014/main" id="{6A9EF232-87BA-4EF6-8D22-C02875999AD4}"/>
              </a:ext>
            </a:extLst>
          </p:cNvPr>
          <p:cNvSpPr/>
          <p:nvPr/>
        </p:nvSpPr>
        <p:spPr bwMode="auto">
          <a:xfrm flipH="1" flipV="1">
            <a:off x="235626" y="3510942"/>
            <a:ext cx="1005840" cy="1188720"/>
          </a:xfrm>
          <a:prstGeom prst="flowChartManualOperation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Manual Operation 11">
            <a:extLst>
              <a:ext uri="{FF2B5EF4-FFF2-40B4-BE49-F238E27FC236}">
                <a16:creationId xmlns:a16="http://schemas.microsoft.com/office/drawing/2014/main" id="{CA815434-652B-4D2D-BE58-165C3189BDC3}"/>
              </a:ext>
            </a:extLst>
          </p:cNvPr>
          <p:cNvSpPr/>
          <p:nvPr/>
        </p:nvSpPr>
        <p:spPr bwMode="auto">
          <a:xfrm flipH="1" flipV="1">
            <a:off x="235626" y="3339139"/>
            <a:ext cx="1005840" cy="1188720"/>
          </a:xfrm>
          <a:prstGeom prst="flowChartManualOperation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Manual Operation 12">
            <a:extLst>
              <a:ext uri="{FF2B5EF4-FFF2-40B4-BE49-F238E27FC236}">
                <a16:creationId xmlns:a16="http://schemas.microsoft.com/office/drawing/2014/main" id="{8B6751A5-776A-4C60-B02D-487657A52B2E}"/>
              </a:ext>
            </a:extLst>
          </p:cNvPr>
          <p:cNvSpPr/>
          <p:nvPr/>
        </p:nvSpPr>
        <p:spPr bwMode="auto">
          <a:xfrm flipH="1" flipV="1">
            <a:off x="235626" y="3167336"/>
            <a:ext cx="1005840" cy="1188720"/>
          </a:xfrm>
          <a:prstGeom prst="flowChartManualOperation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lowchart: Manual Operation 13">
            <a:extLst>
              <a:ext uri="{FF2B5EF4-FFF2-40B4-BE49-F238E27FC236}">
                <a16:creationId xmlns:a16="http://schemas.microsoft.com/office/drawing/2014/main" id="{913FA834-94F4-4F4D-98F9-D6C0231CEE31}"/>
              </a:ext>
            </a:extLst>
          </p:cNvPr>
          <p:cNvSpPr/>
          <p:nvPr/>
        </p:nvSpPr>
        <p:spPr bwMode="auto">
          <a:xfrm flipH="1" flipV="1">
            <a:off x="235626" y="2995533"/>
            <a:ext cx="1005840" cy="1188720"/>
          </a:xfrm>
          <a:prstGeom prst="flowChartManualOperation">
            <a:avLst/>
          </a:prstGeom>
          <a:solidFill>
            <a:srgbClr val="FF0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CB54D0-8B1C-4409-B229-0397142133DB}"/>
              </a:ext>
            </a:extLst>
          </p:cNvPr>
          <p:cNvGrpSpPr/>
          <p:nvPr/>
        </p:nvGrpSpPr>
        <p:grpSpPr>
          <a:xfrm>
            <a:off x="2096799" y="3630072"/>
            <a:ext cx="6923566" cy="1068603"/>
            <a:chOff x="2077563" y="4171140"/>
            <a:chExt cx="6923566" cy="1068603"/>
          </a:xfrm>
        </p:grpSpPr>
        <p:sp>
          <p:nvSpPr>
            <p:cNvPr id="22" name="Flowchart: Manual Operation 21">
              <a:extLst>
                <a:ext uri="{FF2B5EF4-FFF2-40B4-BE49-F238E27FC236}">
                  <a16:creationId xmlns:a16="http://schemas.microsoft.com/office/drawing/2014/main" id="{D9B44924-2613-48CD-AAE3-D3CB1AF16EB6}"/>
                </a:ext>
              </a:extLst>
            </p:cNvPr>
            <p:cNvSpPr/>
            <p:nvPr/>
          </p:nvSpPr>
          <p:spPr bwMode="auto">
            <a:xfrm flipH="1" flipV="1">
              <a:off x="2077563" y="4203421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Flowchart: Manual Operation 22">
              <a:extLst>
                <a:ext uri="{FF2B5EF4-FFF2-40B4-BE49-F238E27FC236}">
                  <a16:creationId xmlns:a16="http://schemas.microsoft.com/office/drawing/2014/main" id="{8B9E96F9-C070-49D8-B14A-787BC925C601}"/>
                </a:ext>
              </a:extLst>
            </p:cNvPr>
            <p:cNvSpPr/>
            <p:nvPr/>
          </p:nvSpPr>
          <p:spPr bwMode="auto">
            <a:xfrm flipH="1" flipV="1">
              <a:off x="3261108" y="4171140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lowchart: Manual Operation 23">
              <a:extLst>
                <a:ext uri="{FF2B5EF4-FFF2-40B4-BE49-F238E27FC236}">
                  <a16:creationId xmlns:a16="http://schemas.microsoft.com/office/drawing/2014/main" id="{E7E8EF3C-C9CD-4218-AC14-C882ABA49942}"/>
                </a:ext>
              </a:extLst>
            </p:cNvPr>
            <p:cNvSpPr/>
            <p:nvPr/>
          </p:nvSpPr>
          <p:spPr bwMode="auto">
            <a:xfrm flipH="1" flipV="1">
              <a:off x="4444653" y="4181901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Flowchart: Manual Operation 24">
              <a:extLst>
                <a:ext uri="{FF2B5EF4-FFF2-40B4-BE49-F238E27FC236}">
                  <a16:creationId xmlns:a16="http://schemas.microsoft.com/office/drawing/2014/main" id="{BE6A09D5-84BA-45B0-B840-68A188A8263C}"/>
                </a:ext>
              </a:extLst>
            </p:cNvPr>
            <p:cNvSpPr/>
            <p:nvPr/>
          </p:nvSpPr>
          <p:spPr bwMode="auto">
            <a:xfrm flipH="1" flipV="1">
              <a:off x="5628198" y="4192662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Flowchart: Manual Operation 25">
              <a:extLst>
                <a:ext uri="{FF2B5EF4-FFF2-40B4-BE49-F238E27FC236}">
                  <a16:creationId xmlns:a16="http://schemas.microsoft.com/office/drawing/2014/main" id="{7F210765-F1FC-4414-9394-FD56F4FBEB29}"/>
                </a:ext>
              </a:extLst>
            </p:cNvPr>
            <p:cNvSpPr/>
            <p:nvPr/>
          </p:nvSpPr>
          <p:spPr bwMode="auto">
            <a:xfrm flipH="1" flipV="1">
              <a:off x="6811743" y="420342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Flowchart: Manual Operation 26">
              <a:extLst>
                <a:ext uri="{FF2B5EF4-FFF2-40B4-BE49-F238E27FC236}">
                  <a16:creationId xmlns:a16="http://schemas.microsoft.com/office/drawing/2014/main" id="{F93EC38E-91EA-460C-BE36-5522F64D4920}"/>
                </a:ext>
              </a:extLst>
            </p:cNvPr>
            <p:cNvSpPr/>
            <p:nvPr/>
          </p:nvSpPr>
          <p:spPr bwMode="auto">
            <a:xfrm flipH="1" flipV="1">
              <a:off x="7995289" y="420342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Arrow: Right 6">
            <a:extLst>
              <a:ext uri="{FF2B5EF4-FFF2-40B4-BE49-F238E27FC236}">
                <a16:creationId xmlns:a16="http://schemas.microsoft.com/office/drawing/2014/main" id="{FA4E9607-2D24-45DF-9B5F-1F83B7FBA827}"/>
              </a:ext>
            </a:extLst>
          </p:cNvPr>
          <p:cNvSpPr/>
          <p:nvPr/>
        </p:nvSpPr>
        <p:spPr bwMode="auto">
          <a:xfrm>
            <a:off x="1373246" y="3742004"/>
            <a:ext cx="591773" cy="50643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0" y="1018669"/>
            <a:ext cx="9001125" cy="101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algn="ctr"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Use your to transform the row of cups into a pyramid. Cups should be upside-down.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68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Challenge 2 – Row to Pyramid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A4E9607-2D24-45DF-9B5F-1F83B7FBA827}"/>
              </a:ext>
            </a:extLst>
          </p:cNvPr>
          <p:cNvSpPr/>
          <p:nvPr/>
        </p:nvSpPr>
        <p:spPr bwMode="auto">
          <a:xfrm flipV="1">
            <a:off x="5201120" y="3928472"/>
            <a:ext cx="591773" cy="50643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5A06DAE-8CEB-4CCE-99C2-7E6D91B85AF1}"/>
              </a:ext>
            </a:extLst>
          </p:cNvPr>
          <p:cNvGrpSpPr/>
          <p:nvPr/>
        </p:nvGrpSpPr>
        <p:grpSpPr>
          <a:xfrm>
            <a:off x="5470983" y="2605689"/>
            <a:ext cx="3372931" cy="3162765"/>
            <a:chOff x="5628198" y="2076978"/>
            <a:chExt cx="3372931" cy="3162765"/>
          </a:xfrm>
        </p:grpSpPr>
        <p:sp>
          <p:nvSpPr>
            <p:cNvPr id="21" name="Flowchart: Manual Operation 20">
              <a:extLst>
                <a:ext uri="{FF2B5EF4-FFF2-40B4-BE49-F238E27FC236}">
                  <a16:creationId xmlns:a16="http://schemas.microsoft.com/office/drawing/2014/main" id="{A5B2BB96-14DD-49E9-B3CB-FF99F87400AD}"/>
                </a:ext>
              </a:extLst>
            </p:cNvPr>
            <p:cNvSpPr/>
            <p:nvPr/>
          </p:nvSpPr>
          <p:spPr bwMode="auto">
            <a:xfrm flipH="1" flipV="1">
              <a:off x="6811743" y="2076978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Flowchart: Manual Operation 27">
              <a:extLst>
                <a:ext uri="{FF2B5EF4-FFF2-40B4-BE49-F238E27FC236}">
                  <a16:creationId xmlns:a16="http://schemas.microsoft.com/office/drawing/2014/main" id="{15E0D925-0A64-4B2F-9261-5B742465CE7D}"/>
                </a:ext>
              </a:extLst>
            </p:cNvPr>
            <p:cNvSpPr/>
            <p:nvPr/>
          </p:nvSpPr>
          <p:spPr bwMode="auto">
            <a:xfrm flipH="1" flipV="1">
              <a:off x="7440321" y="311663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lowchart: Manual Operation 28">
              <a:extLst>
                <a:ext uri="{FF2B5EF4-FFF2-40B4-BE49-F238E27FC236}">
                  <a16:creationId xmlns:a16="http://schemas.microsoft.com/office/drawing/2014/main" id="{FEA7E8E6-EEAE-4ABF-9C29-4D757AF0BE05}"/>
                </a:ext>
              </a:extLst>
            </p:cNvPr>
            <p:cNvSpPr/>
            <p:nvPr/>
          </p:nvSpPr>
          <p:spPr bwMode="auto">
            <a:xfrm flipH="1" flipV="1">
              <a:off x="6308823" y="3134820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lowchart: Manual Operation 29">
              <a:extLst>
                <a:ext uri="{FF2B5EF4-FFF2-40B4-BE49-F238E27FC236}">
                  <a16:creationId xmlns:a16="http://schemas.microsoft.com/office/drawing/2014/main" id="{15A1B854-80C0-4AB3-8D64-C28828C489CC}"/>
                </a:ext>
              </a:extLst>
            </p:cNvPr>
            <p:cNvSpPr/>
            <p:nvPr/>
          </p:nvSpPr>
          <p:spPr bwMode="auto">
            <a:xfrm flipH="1" flipV="1">
              <a:off x="5628198" y="4192662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Flowchart: Manual Operation 30">
              <a:extLst>
                <a:ext uri="{FF2B5EF4-FFF2-40B4-BE49-F238E27FC236}">
                  <a16:creationId xmlns:a16="http://schemas.microsoft.com/office/drawing/2014/main" id="{790245CF-6D1B-4835-9F4E-513566E4E9BF}"/>
                </a:ext>
              </a:extLst>
            </p:cNvPr>
            <p:cNvSpPr/>
            <p:nvPr/>
          </p:nvSpPr>
          <p:spPr bwMode="auto">
            <a:xfrm flipH="1" flipV="1">
              <a:off x="6811743" y="420342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Flowchart: Manual Operation 31">
              <a:extLst>
                <a:ext uri="{FF2B5EF4-FFF2-40B4-BE49-F238E27FC236}">
                  <a16:creationId xmlns:a16="http://schemas.microsoft.com/office/drawing/2014/main" id="{51C29D96-8AC1-4A05-89C1-ED80F0586D1F}"/>
                </a:ext>
              </a:extLst>
            </p:cNvPr>
            <p:cNvSpPr/>
            <p:nvPr/>
          </p:nvSpPr>
          <p:spPr bwMode="auto">
            <a:xfrm flipH="1" flipV="1">
              <a:off x="7995289" y="420342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2950733-11EB-4049-AB48-EBD665061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69" y="3715122"/>
            <a:ext cx="4829849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6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0" y="1018669"/>
            <a:ext cx="9001125" cy="101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algn="ctr"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Use your apparatus to transform the pyramid of upside-down cups into a row of cups (right-side up).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68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Challenge 3 – Pyramid to Row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A4E9607-2D24-45DF-9B5F-1F83B7FBA827}"/>
              </a:ext>
            </a:extLst>
          </p:cNvPr>
          <p:cNvSpPr/>
          <p:nvPr/>
        </p:nvSpPr>
        <p:spPr bwMode="auto">
          <a:xfrm flipV="1">
            <a:off x="3099970" y="4071995"/>
            <a:ext cx="591773" cy="506437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5A06DAE-8CEB-4CCE-99C2-7E6D91B85AF1}"/>
              </a:ext>
            </a:extLst>
          </p:cNvPr>
          <p:cNvGrpSpPr/>
          <p:nvPr/>
        </p:nvGrpSpPr>
        <p:grpSpPr>
          <a:xfrm>
            <a:off x="407217" y="2848702"/>
            <a:ext cx="2635241" cy="2572711"/>
            <a:chOff x="5628198" y="2076978"/>
            <a:chExt cx="3372931" cy="3162765"/>
          </a:xfrm>
        </p:grpSpPr>
        <p:sp>
          <p:nvSpPr>
            <p:cNvPr id="21" name="Flowchart: Manual Operation 20">
              <a:extLst>
                <a:ext uri="{FF2B5EF4-FFF2-40B4-BE49-F238E27FC236}">
                  <a16:creationId xmlns:a16="http://schemas.microsoft.com/office/drawing/2014/main" id="{A5B2BB96-14DD-49E9-B3CB-FF99F87400AD}"/>
                </a:ext>
              </a:extLst>
            </p:cNvPr>
            <p:cNvSpPr/>
            <p:nvPr/>
          </p:nvSpPr>
          <p:spPr bwMode="auto">
            <a:xfrm flipH="1" flipV="1">
              <a:off x="6811743" y="2076978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Flowchart: Manual Operation 27">
              <a:extLst>
                <a:ext uri="{FF2B5EF4-FFF2-40B4-BE49-F238E27FC236}">
                  <a16:creationId xmlns:a16="http://schemas.microsoft.com/office/drawing/2014/main" id="{15E0D925-0A64-4B2F-9261-5B742465CE7D}"/>
                </a:ext>
              </a:extLst>
            </p:cNvPr>
            <p:cNvSpPr/>
            <p:nvPr/>
          </p:nvSpPr>
          <p:spPr bwMode="auto">
            <a:xfrm flipH="1" flipV="1">
              <a:off x="7440321" y="311663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Flowchart: Manual Operation 28">
              <a:extLst>
                <a:ext uri="{FF2B5EF4-FFF2-40B4-BE49-F238E27FC236}">
                  <a16:creationId xmlns:a16="http://schemas.microsoft.com/office/drawing/2014/main" id="{FEA7E8E6-EEAE-4ABF-9C29-4D757AF0BE05}"/>
                </a:ext>
              </a:extLst>
            </p:cNvPr>
            <p:cNvSpPr/>
            <p:nvPr/>
          </p:nvSpPr>
          <p:spPr bwMode="auto">
            <a:xfrm flipH="1" flipV="1">
              <a:off x="6308823" y="3134820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Flowchart: Manual Operation 29">
              <a:extLst>
                <a:ext uri="{FF2B5EF4-FFF2-40B4-BE49-F238E27FC236}">
                  <a16:creationId xmlns:a16="http://schemas.microsoft.com/office/drawing/2014/main" id="{15A1B854-80C0-4AB3-8D64-C28828C489CC}"/>
                </a:ext>
              </a:extLst>
            </p:cNvPr>
            <p:cNvSpPr/>
            <p:nvPr/>
          </p:nvSpPr>
          <p:spPr bwMode="auto">
            <a:xfrm flipH="1" flipV="1">
              <a:off x="5628198" y="4192662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Flowchart: Manual Operation 30">
              <a:extLst>
                <a:ext uri="{FF2B5EF4-FFF2-40B4-BE49-F238E27FC236}">
                  <a16:creationId xmlns:a16="http://schemas.microsoft.com/office/drawing/2014/main" id="{790245CF-6D1B-4835-9F4E-513566E4E9BF}"/>
                </a:ext>
              </a:extLst>
            </p:cNvPr>
            <p:cNvSpPr/>
            <p:nvPr/>
          </p:nvSpPr>
          <p:spPr bwMode="auto">
            <a:xfrm flipH="1" flipV="1">
              <a:off x="6811743" y="420342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Flowchart: Manual Operation 31">
              <a:extLst>
                <a:ext uri="{FF2B5EF4-FFF2-40B4-BE49-F238E27FC236}">
                  <a16:creationId xmlns:a16="http://schemas.microsoft.com/office/drawing/2014/main" id="{51C29D96-8AC1-4A05-89C1-ED80F0586D1F}"/>
                </a:ext>
              </a:extLst>
            </p:cNvPr>
            <p:cNvSpPr/>
            <p:nvPr/>
          </p:nvSpPr>
          <p:spPr bwMode="auto">
            <a:xfrm flipH="1" flipV="1">
              <a:off x="7995289" y="4203423"/>
              <a:ext cx="1005840" cy="1036320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2950733-11EB-4049-AB48-EBD665061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3906934" y="3834607"/>
            <a:ext cx="4829849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0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59636" y="1192012"/>
            <a:ext cx="7174522" cy="147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defTabSz="857250" fontAlgn="base">
              <a:spcBef>
                <a:spcPct val="5000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Use your apparatus to transform the row of right-side up cups into a stack with the cups in pairs as shown.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68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Challenge 4 – Row to Stack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A4E9607-2D24-45DF-9B5F-1F83B7FBA827}"/>
              </a:ext>
            </a:extLst>
          </p:cNvPr>
          <p:cNvSpPr/>
          <p:nvPr/>
        </p:nvSpPr>
        <p:spPr bwMode="auto">
          <a:xfrm flipV="1">
            <a:off x="5916268" y="4150720"/>
            <a:ext cx="1198522" cy="783253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21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C5CDC7-8D0B-45ED-A00D-05F1724FCF61}"/>
              </a:ext>
            </a:extLst>
          </p:cNvPr>
          <p:cNvGrpSpPr/>
          <p:nvPr/>
        </p:nvGrpSpPr>
        <p:grpSpPr>
          <a:xfrm>
            <a:off x="7753119" y="970690"/>
            <a:ext cx="806717" cy="5587362"/>
            <a:chOff x="7202961" y="1095661"/>
            <a:chExt cx="806717" cy="5587362"/>
          </a:xfrm>
        </p:grpSpPr>
        <p:sp>
          <p:nvSpPr>
            <p:cNvPr id="9" name="Flowchart: Manual Operation 8">
              <a:extLst>
                <a:ext uri="{FF2B5EF4-FFF2-40B4-BE49-F238E27FC236}">
                  <a16:creationId xmlns:a16="http://schemas.microsoft.com/office/drawing/2014/main" id="{B4C404C5-5246-404E-9A40-CB5ADE86B18D}"/>
                </a:ext>
              </a:extLst>
            </p:cNvPr>
            <p:cNvSpPr/>
            <p:nvPr/>
          </p:nvSpPr>
          <p:spPr bwMode="auto">
            <a:xfrm flipH="1" flipV="1">
              <a:off x="7202961" y="2030718"/>
              <a:ext cx="806717" cy="912079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lowchart: Manual Operation 10">
              <a:extLst>
                <a:ext uri="{FF2B5EF4-FFF2-40B4-BE49-F238E27FC236}">
                  <a16:creationId xmlns:a16="http://schemas.microsoft.com/office/drawing/2014/main" id="{6A9EF232-87BA-4EF6-8D22-C02875999AD4}"/>
                </a:ext>
              </a:extLst>
            </p:cNvPr>
            <p:cNvSpPr/>
            <p:nvPr/>
          </p:nvSpPr>
          <p:spPr bwMode="auto">
            <a:xfrm flipH="1">
              <a:off x="7202961" y="2965775"/>
              <a:ext cx="806717" cy="912079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lowchart: Manual Operation 11">
              <a:extLst>
                <a:ext uri="{FF2B5EF4-FFF2-40B4-BE49-F238E27FC236}">
                  <a16:creationId xmlns:a16="http://schemas.microsoft.com/office/drawing/2014/main" id="{CA815434-652B-4D2D-BE58-165C3189BDC3}"/>
                </a:ext>
              </a:extLst>
            </p:cNvPr>
            <p:cNvSpPr/>
            <p:nvPr/>
          </p:nvSpPr>
          <p:spPr bwMode="auto">
            <a:xfrm flipH="1" flipV="1">
              <a:off x="7202961" y="3900832"/>
              <a:ext cx="806717" cy="912079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Flowchart: Manual Operation 12">
              <a:extLst>
                <a:ext uri="{FF2B5EF4-FFF2-40B4-BE49-F238E27FC236}">
                  <a16:creationId xmlns:a16="http://schemas.microsoft.com/office/drawing/2014/main" id="{8B6751A5-776A-4C60-B02D-487657A52B2E}"/>
                </a:ext>
              </a:extLst>
            </p:cNvPr>
            <p:cNvSpPr/>
            <p:nvPr/>
          </p:nvSpPr>
          <p:spPr bwMode="auto">
            <a:xfrm flipH="1">
              <a:off x="7202961" y="4835889"/>
              <a:ext cx="806717" cy="912079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Flowchart: Manual Operation 13">
              <a:extLst>
                <a:ext uri="{FF2B5EF4-FFF2-40B4-BE49-F238E27FC236}">
                  <a16:creationId xmlns:a16="http://schemas.microsoft.com/office/drawing/2014/main" id="{913FA834-94F4-4F4D-98F9-D6C0231CEE31}"/>
                </a:ext>
              </a:extLst>
            </p:cNvPr>
            <p:cNvSpPr/>
            <p:nvPr/>
          </p:nvSpPr>
          <p:spPr bwMode="auto">
            <a:xfrm flipH="1" flipV="1">
              <a:off x="7202961" y="5770944"/>
              <a:ext cx="806717" cy="912079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lowchart: Manual Operation 20">
              <a:extLst>
                <a:ext uri="{FF2B5EF4-FFF2-40B4-BE49-F238E27FC236}">
                  <a16:creationId xmlns:a16="http://schemas.microsoft.com/office/drawing/2014/main" id="{8DE30371-B464-48D6-B61D-DB75E88B7F37}"/>
                </a:ext>
              </a:extLst>
            </p:cNvPr>
            <p:cNvSpPr/>
            <p:nvPr/>
          </p:nvSpPr>
          <p:spPr bwMode="auto">
            <a:xfrm flipH="1">
              <a:off x="7202961" y="1095661"/>
              <a:ext cx="806717" cy="912079"/>
            </a:xfrm>
            <a:prstGeom prst="flowChartManualOperation">
              <a:avLst/>
            </a:prstGeom>
            <a:solidFill>
              <a:srgbClr val="FF0000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921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EA9EBBDE-ED4C-4E1D-8AC4-818094E431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48091" y="4051741"/>
            <a:ext cx="4829849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2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316853" y="1376839"/>
            <a:ext cx="8509853" cy="401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Which challenge was the easiest? Why?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>
                <a:solidFill>
                  <a:srgbClr val="000000"/>
                </a:solidFill>
                <a:latin typeface="Arial" charset="0"/>
              </a:rPr>
              <a:t>Which challenge was </a:t>
            </a:r>
            <a:r>
              <a:rPr lang="en-US" sz="3000" dirty="0">
                <a:solidFill>
                  <a:srgbClr val="000000"/>
                </a:solidFill>
                <a:latin typeface="Arial" charset="0"/>
              </a:rPr>
              <a:t>the most difficult?  Why?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Did your team develop any tricks to make the challenges easier?  Explain.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How would the difficulty change if you were only allowed to use nonverbal communication (no talking)?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68" y="20509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Discuss It</a:t>
            </a:r>
          </a:p>
        </p:txBody>
      </p:sp>
    </p:spTree>
    <p:extLst>
      <p:ext uri="{BB962C8B-B14F-4D97-AF65-F5344CB8AC3E}">
        <p14:creationId xmlns:p14="http://schemas.microsoft.com/office/powerpoint/2010/main" val="426683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4288" y="233839"/>
            <a:ext cx="746521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071" tIns="46536" rIns="93071" bIns="46536" anchor="b"/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endParaRPr lang="en-US" sz="3469" dirty="0">
              <a:solidFill>
                <a:srgbClr val="333399">
                  <a:lumMod val="75000"/>
                </a:srgbClr>
              </a:solidFill>
              <a:latin typeface="GrilledCheese BTN Toasted" pitchFamily="34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0" y="1486957"/>
            <a:ext cx="9115425" cy="401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3071" tIns="46536" rIns="93071" bIns="46536">
            <a:spAutoFit/>
          </a:bodyPr>
          <a:lstStyle/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does it mean to be “single-use”?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 What process is used to make cups and bowls?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does it mean for a material to be malleable?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How long does it take to form a cup?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What happens to the leftover plastic?</a:t>
            </a:r>
          </a:p>
          <a:p>
            <a:pPr marL="457200" indent="-457200" defTabSz="857250"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Arial" charset="0"/>
              </a:rPr>
              <a:t>How does this project relate to STEAM?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" y="175393"/>
            <a:ext cx="9115425" cy="7848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defTabSz="857250" fontAlgn="base">
              <a:spcBef>
                <a:spcPct val="0"/>
              </a:spcBef>
              <a:spcAft>
                <a:spcPct val="0"/>
              </a:spcAft>
            </a:pPr>
            <a:r>
              <a:rPr lang="en-US" sz="4500" kern="10" dirty="0">
                <a:ln w="31750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Cooper Black" panose="0208090404030B020404" pitchFamily="18" charset="0"/>
              </a:rPr>
              <a:t>Solo Cup Basics</a:t>
            </a: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DEFF2B42-D936-494D-A86F-2EB75130EE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335028" y="335386"/>
            <a:ext cx="1158356" cy="11380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B740B89-BFB4-4E03-B655-D0B72E79418D}"/>
              </a:ext>
            </a:extLst>
          </p:cNvPr>
          <p:cNvSpPr/>
          <p:nvPr/>
        </p:nvSpPr>
        <p:spPr>
          <a:xfrm>
            <a:off x="3580825" y="6375655"/>
            <a:ext cx="5415087" cy="383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https://www.youtube.com/watch?v=oxN70ktR0jg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674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21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409</Words>
  <Application>Microsoft Office PowerPoint</Application>
  <PresentationFormat>On-screen Show (4:3)</PresentationFormat>
  <Paragraphs>59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Cooper Black</vt:lpstr>
      <vt:lpstr>GrilledCheese BTN Toasted</vt:lpstr>
      <vt:lpstr>Default Design</vt:lpstr>
      <vt:lpstr>Office Theme</vt:lpstr>
      <vt:lpstr>Super Stackers Challenge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 CHALLENGES</dc:title>
  <dc:creator>Tracy Tomm</dc:creator>
  <cp:lastModifiedBy>Tracy Tomm</cp:lastModifiedBy>
  <cp:revision>22</cp:revision>
  <dcterms:created xsi:type="dcterms:W3CDTF">2019-08-01T17:06:29Z</dcterms:created>
  <dcterms:modified xsi:type="dcterms:W3CDTF">2019-09-15T18:21:32Z</dcterms:modified>
</cp:coreProperties>
</file>