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56" r:id="rId3"/>
    <p:sldId id="482" r:id="rId4"/>
    <p:sldId id="473" r:id="rId5"/>
    <p:sldId id="481" r:id="rId6"/>
    <p:sldId id="489" r:id="rId7"/>
    <p:sldId id="490" r:id="rId8"/>
    <p:sldId id="491" r:id="rId9"/>
    <p:sldId id="492" r:id="rId10"/>
    <p:sldId id="493" r:id="rId11"/>
    <p:sldId id="494" r:id="rId12"/>
    <p:sldId id="495" r:id="rId13"/>
    <p:sldId id="48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8CD88-4E15-4B76-A072-382A94C158A6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EFACAA-2479-4215-8901-E96566269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96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8B5B35-524D-4E21-8002-E5A086AECB8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862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8B5B35-524D-4E21-8002-E5A086AECB8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983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8B5B35-524D-4E21-8002-E5A086AECB8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23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8F6294-484E-44FF-AD41-94CFE3B60C42}" type="slidenum">
              <a:rPr lang="en-US"/>
              <a:pPr/>
              <a:t>5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09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8B5B35-524D-4E21-8002-E5A086AECB8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013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512" y="2129731"/>
            <a:ext cx="7772978" cy="147042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024" y="3885904"/>
            <a:ext cx="6401954" cy="1753195"/>
          </a:xfrm>
        </p:spPr>
        <p:txBody>
          <a:bodyPr/>
          <a:lstStyle>
            <a:lvl1pPr marL="0" indent="0" algn="ctr">
              <a:buNone/>
              <a:defRPr/>
            </a:lvl1pPr>
            <a:lvl2pPr marL="428625" indent="0" algn="ctr">
              <a:buNone/>
              <a:defRPr/>
            </a:lvl2pPr>
            <a:lvl3pPr marL="857250" indent="0" algn="ctr">
              <a:buNone/>
              <a:defRPr/>
            </a:lvl3pPr>
            <a:lvl4pPr marL="1285875" indent="0" algn="ctr">
              <a:buNone/>
              <a:defRPr/>
            </a:lvl4pPr>
            <a:lvl5pPr marL="1714500" indent="0" algn="ctr">
              <a:buNone/>
              <a:defRPr/>
            </a:lvl5pPr>
            <a:lvl6pPr marL="2143125" indent="0" algn="ctr">
              <a:buNone/>
              <a:defRPr/>
            </a:lvl6pPr>
            <a:lvl7pPr marL="2571750" indent="0" algn="ctr">
              <a:buNone/>
              <a:defRPr/>
            </a:lvl7pPr>
            <a:lvl8pPr marL="3000375" indent="0" algn="ctr">
              <a:buNone/>
              <a:defRPr/>
            </a:lvl8pPr>
            <a:lvl9pPr marL="34290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A1486-6AFD-4B44-A358-771CDA8BE0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4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8235B4-3941-460F-96EB-52B1DE587B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08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977" y="275334"/>
            <a:ext cx="2056535" cy="5850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490" y="275334"/>
            <a:ext cx="6033943" cy="5850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271711-B00E-4099-99E0-F51E1F5DBC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04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917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7690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29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88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61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835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0751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63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F2A56B-2E26-444E-A08D-84B9CC18D4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484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8771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5860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648E4-CDFF-4360-8958-2213EEEACA8F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1EBE-B38D-45D1-89AB-E330579BA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4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035" y="4406802"/>
            <a:ext cx="7771534" cy="1361777"/>
          </a:xfrm>
        </p:spPr>
        <p:txBody>
          <a:bodyPr anchor="t"/>
          <a:lstStyle>
            <a:lvl1pPr algn="l">
              <a:defRPr sz="37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035" y="2906613"/>
            <a:ext cx="7771534" cy="1500188"/>
          </a:xfrm>
        </p:spPr>
        <p:txBody>
          <a:bodyPr anchor="b"/>
          <a:lstStyle>
            <a:lvl1pPr marL="0" indent="0">
              <a:buNone/>
              <a:defRPr sz="1875"/>
            </a:lvl1pPr>
            <a:lvl2pPr marL="428625" indent="0">
              <a:buNone/>
              <a:defRPr sz="1688"/>
            </a:lvl2pPr>
            <a:lvl3pPr marL="857250" indent="0">
              <a:buNone/>
              <a:defRPr sz="1500"/>
            </a:lvl3pPr>
            <a:lvl4pPr marL="1285875" indent="0">
              <a:buNone/>
              <a:defRPr sz="1313"/>
            </a:lvl4pPr>
            <a:lvl5pPr marL="1714500" indent="0">
              <a:buNone/>
              <a:defRPr sz="1313"/>
            </a:lvl5pPr>
            <a:lvl6pPr marL="2143125" indent="0">
              <a:buNone/>
              <a:defRPr sz="1313"/>
            </a:lvl6pPr>
            <a:lvl7pPr marL="2571750" indent="0">
              <a:buNone/>
              <a:defRPr sz="1313"/>
            </a:lvl7pPr>
            <a:lvl8pPr marL="3000375" indent="0">
              <a:buNone/>
              <a:defRPr sz="1313"/>
            </a:lvl8pPr>
            <a:lvl9pPr marL="3429000" indent="0">
              <a:buNone/>
              <a:defRPr sz="13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7231BC-A466-4D08-81C8-96A71F2F4F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6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489" y="1599904"/>
            <a:ext cx="4045238" cy="4525863"/>
          </a:xfrm>
        </p:spPr>
        <p:txBody>
          <a:bodyPr/>
          <a:lstStyle>
            <a:lvl1pPr>
              <a:defRPr sz="2625"/>
            </a:lvl1pPr>
            <a:lvl2pPr>
              <a:defRPr sz="2250"/>
            </a:lvl2pPr>
            <a:lvl3pPr>
              <a:defRPr sz="1875"/>
            </a:lvl3pPr>
            <a:lvl4pPr>
              <a:defRPr sz="1688"/>
            </a:lvl4pPr>
            <a:lvl5pPr>
              <a:defRPr sz="1688"/>
            </a:lvl5pPr>
            <a:lvl6pPr>
              <a:defRPr sz="1688"/>
            </a:lvl6pPr>
            <a:lvl7pPr>
              <a:defRPr sz="1688"/>
            </a:lvl7pPr>
            <a:lvl8pPr>
              <a:defRPr sz="1688"/>
            </a:lvl8pPr>
            <a:lvl9pPr>
              <a:defRPr sz="168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273" y="1599904"/>
            <a:ext cx="4045239" cy="4525863"/>
          </a:xfrm>
        </p:spPr>
        <p:txBody>
          <a:bodyPr/>
          <a:lstStyle>
            <a:lvl1pPr>
              <a:defRPr sz="2625"/>
            </a:lvl1pPr>
            <a:lvl2pPr>
              <a:defRPr sz="2250"/>
            </a:lvl2pPr>
            <a:lvl3pPr>
              <a:defRPr sz="1875"/>
            </a:lvl3pPr>
            <a:lvl4pPr>
              <a:defRPr sz="1688"/>
            </a:lvl4pPr>
            <a:lvl5pPr>
              <a:defRPr sz="1688"/>
            </a:lvl5pPr>
            <a:lvl6pPr>
              <a:defRPr sz="1688"/>
            </a:lvl6pPr>
            <a:lvl7pPr>
              <a:defRPr sz="1688"/>
            </a:lvl7pPr>
            <a:lvl8pPr>
              <a:defRPr sz="1688"/>
            </a:lvl8pPr>
            <a:lvl9pPr>
              <a:defRPr sz="168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DADFBA-62A7-4DD9-A62C-AAFC593D9B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984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89" y="1534420"/>
            <a:ext cx="4039466" cy="639961"/>
          </a:xfrm>
        </p:spPr>
        <p:txBody>
          <a:bodyPr anchor="b"/>
          <a:lstStyle>
            <a:lvl1pPr marL="0" indent="0">
              <a:buNone/>
              <a:defRPr sz="2250" b="1"/>
            </a:lvl1pPr>
            <a:lvl2pPr marL="428625" indent="0">
              <a:buNone/>
              <a:defRPr sz="1875" b="1"/>
            </a:lvl2pPr>
            <a:lvl3pPr marL="857250" indent="0">
              <a:buNone/>
              <a:defRPr sz="1688" b="1"/>
            </a:lvl3pPr>
            <a:lvl4pPr marL="1285875" indent="0">
              <a:buNone/>
              <a:defRPr sz="1500" b="1"/>
            </a:lvl4pPr>
            <a:lvl5pPr marL="1714500" indent="0">
              <a:buNone/>
              <a:defRPr sz="1500" b="1"/>
            </a:lvl5pPr>
            <a:lvl6pPr marL="2143125" indent="0">
              <a:buNone/>
              <a:defRPr sz="1500" b="1"/>
            </a:lvl6pPr>
            <a:lvl7pPr marL="2571750" indent="0">
              <a:buNone/>
              <a:defRPr sz="1500" b="1"/>
            </a:lvl7pPr>
            <a:lvl8pPr marL="3000375" indent="0">
              <a:buNone/>
              <a:defRPr sz="1500" b="1"/>
            </a:lvl8pPr>
            <a:lvl9pPr marL="3429000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89" y="2174380"/>
            <a:ext cx="4039466" cy="3951386"/>
          </a:xfrm>
        </p:spPr>
        <p:txBody>
          <a:bodyPr/>
          <a:lstStyle>
            <a:lvl1pPr>
              <a:defRPr sz="2250"/>
            </a:lvl1pPr>
            <a:lvl2pPr>
              <a:defRPr sz="1875"/>
            </a:lvl2pPr>
            <a:lvl3pPr>
              <a:defRPr sz="1688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603" y="1534420"/>
            <a:ext cx="4040909" cy="639961"/>
          </a:xfrm>
        </p:spPr>
        <p:txBody>
          <a:bodyPr anchor="b"/>
          <a:lstStyle>
            <a:lvl1pPr marL="0" indent="0">
              <a:buNone/>
              <a:defRPr sz="2250" b="1"/>
            </a:lvl1pPr>
            <a:lvl2pPr marL="428625" indent="0">
              <a:buNone/>
              <a:defRPr sz="1875" b="1"/>
            </a:lvl2pPr>
            <a:lvl3pPr marL="857250" indent="0">
              <a:buNone/>
              <a:defRPr sz="1688" b="1"/>
            </a:lvl3pPr>
            <a:lvl4pPr marL="1285875" indent="0">
              <a:buNone/>
              <a:defRPr sz="1500" b="1"/>
            </a:lvl4pPr>
            <a:lvl5pPr marL="1714500" indent="0">
              <a:buNone/>
              <a:defRPr sz="1500" b="1"/>
            </a:lvl5pPr>
            <a:lvl6pPr marL="2143125" indent="0">
              <a:buNone/>
              <a:defRPr sz="1500" b="1"/>
            </a:lvl6pPr>
            <a:lvl7pPr marL="2571750" indent="0">
              <a:buNone/>
              <a:defRPr sz="1500" b="1"/>
            </a:lvl7pPr>
            <a:lvl8pPr marL="3000375" indent="0">
              <a:buNone/>
              <a:defRPr sz="1500" b="1"/>
            </a:lvl8pPr>
            <a:lvl9pPr marL="3429000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603" y="2174380"/>
            <a:ext cx="4040909" cy="3951386"/>
          </a:xfrm>
        </p:spPr>
        <p:txBody>
          <a:bodyPr/>
          <a:lstStyle>
            <a:lvl1pPr>
              <a:defRPr sz="2250"/>
            </a:lvl1pPr>
            <a:lvl2pPr>
              <a:defRPr sz="1875"/>
            </a:lvl2pPr>
            <a:lvl3pPr>
              <a:defRPr sz="1688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89280B-0129-428C-A848-963A7C743E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18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1F05B5-AD7E-492E-AB94-DFEBC2A712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41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511516-13D3-4280-819C-D22172B6D6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7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90" y="272358"/>
            <a:ext cx="3007591" cy="1162347"/>
          </a:xfrm>
        </p:spPr>
        <p:txBody>
          <a:bodyPr anchor="b"/>
          <a:lstStyle>
            <a:lvl1pPr algn="l">
              <a:defRPr sz="187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763" y="272356"/>
            <a:ext cx="5111750" cy="5853410"/>
          </a:xfrm>
        </p:spPr>
        <p:txBody>
          <a:bodyPr/>
          <a:lstStyle>
            <a:lvl1pPr>
              <a:defRPr sz="3000"/>
            </a:lvl1pPr>
            <a:lvl2pPr>
              <a:defRPr sz="2625"/>
            </a:lvl2pPr>
            <a:lvl3pPr>
              <a:defRPr sz="2250"/>
            </a:lvl3pPr>
            <a:lvl4pPr>
              <a:defRPr sz="1875"/>
            </a:lvl4pPr>
            <a:lvl5pPr>
              <a:defRPr sz="1875"/>
            </a:lvl5pPr>
            <a:lvl6pPr>
              <a:defRPr sz="1875"/>
            </a:lvl6pPr>
            <a:lvl7pPr>
              <a:defRPr sz="1875"/>
            </a:lvl7pPr>
            <a:lvl8pPr>
              <a:defRPr sz="1875"/>
            </a:lvl8pPr>
            <a:lvl9pPr>
              <a:defRPr sz="18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490" y="1434704"/>
            <a:ext cx="3007591" cy="4691063"/>
          </a:xfrm>
        </p:spPr>
        <p:txBody>
          <a:bodyPr/>
          <a:lstStyle>
            <a:lvl1pPr marL="0" indent="0">
              <a:buNone/>
              <a:defRPr sz="1313"/>
            </a:lvl1pPr>
            <a:lvl2pPr marL="428625" indent="0">
              <a:buNone/>
              <a:defRPr sz="1125"/>
            </a:lvl2pPr>
            <a:lvl3pPr marL="857250" indent="0">
              <a:buNone/>
              <a:defRPr sz="938"/>
            </a:lvl3pPr>
            <a:lvl4pPr marL="1285875" indent="0">
              <a:buNone/>
              <a:defRPr sz="844"/>
            </a:lvl4pPr>
            <a:lvl5pPr marL="1714500" indent="0">
              <a:buNone/>
              <a:defRPr sz="844"/>
            </a:lvl5pPr>
            <a:lvl6pPr marL="2143125" indent="0">
              <a:buNone/>
              <a:defRPr sz="844"/>
            </a:lvl6pPr>
            <a:lvl7pPr marL="2571750" indent="0">
              <a:buNone/>
              <a:defRPr sz="844"/>
            </a:lvl7pPr>
            <a:lvl8pPr marL="3000375" indent="0">
              <a:buNone/>
              <a:defRPr sz="844"/>
            </a:lvl8pPr>
            <a:lvl9pPr marL="3429000" indent="0">
              <a:buNone/>
              <a:defRPr sz="8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D3B16A-238B-4AC9-9335-0700375DE9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25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432" y="4801196"/>
            <a:ext cx="5486978" cy="565547"/>
          </a:xfrm>
        </p:spPr>
        <p:txBody>
          <a:bodyPr anchor="b"/>
          <a:lstStyle>
            <a:lvl1pPr algn="l">
              <a:defRPr sz="187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432" y="613172"/>
            <a:ext cx="5486978" cy="4115098"/>
          </a:xfrm>
        </p:spPr>
        <p:txBody>
          <a:bodyPr/>
          <a:lstStyle>
            <a:lvl1pPr marL="0" indent="0">
              <a:buNone/>
              <a:defRPr sz="3000"/>
            </a:lvl1pPr>
            <a:lvl2pPr marL="428625" indent="0">
              <a:buNone/>
              <a:defRPr sz="2625"/>
            </a:lvl2pPr>
            <a:lvl3pPr marL="857250" indent="0">
              <a:buNone/>
              <a:defRPr sz="2250"/>
            </a:lvl3pPr>
            <a:lvl4pPr marL="1285875" indent="0">
              <a:buNone/>
              <a:defRPr sz="1875"/>
            </a:lvl4pPr>
            <a:lvl5pPr marL="1714500" indent="0">
              <a:buNone/>
              <a:defRPr sz="1875"/>
            </a:lvl5pPr>
            <a:lvl6pPr marL="2143125" indent="0">
              <a:buNone/>
              <a:defRPr sz="1875"/>
            </a:lvl6pPr>
            <a:lvl7pPr marL="2571750" indent="0">
              <a:buNone/>
              <a:defRPr sz="1875"/>
            </a:lvl7pPr>
            <a:lvl8pPr marL="3000375" indent="0">
              <a:buNone/>
              <a:defRPr sz="1875"/>
            </a:lvl8pPr>
            <a:lvl9pPr marL="3429000" indent="0">
              <a:buNone/>
              <a:defRPr sz="187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432" y="5366743"/>
            <a:ext cx="5486978" cy="805161"/>
          </a:xfrm>
        </p:spPr>
        <p:txBody>
          <a:bodyPr/>
          <a:lstStyle>
            <a:lvl1pPr marL="0" indent="0">
              <a:buNone/>
              <a:defRPr sz="1313"/>
            </a:lvl1pPr>
            <a:lvl2pPr marL="428625" indent="0">
              <a:buNone/>
              <a:defRPr sz="1125"/>
            </a:lvl2pPr>
            <a:lvl3pPr marL="857250" indent="0">
              <a:buNone/>
              <a:defRPr sz="938"/>
            </a:lvl3pPr>
            <a:lvl4pPr marL="1285875" indent="0">
              <a:buNone/>
              <a:defRPr sz="844"/>
            </a:lvl4pPr>
            <a:lvl5pPr marL="1714500" indent="0">
              <a:buNone/>
              <a:defRPr sz="844"/>
            </a:lvl5pPr>
            <a:lvl6pPr marL="2143125" indent="0">
              <a:buNone/>
              <a:defRPr sz="844"/>
            </a:lvl6pPr>
            <a:lvl7pPr marL="2571750" indent="0">
              <a:buNone/>
              <a:defRPr sz="844"/>
            </a:lvl7pPr>
            <a:lvl8pPr marL="3000375" indent="0">
              <a:buNone/>
              <a:defRPr sz="844"/>
            </a:lvl8pPr>
            <a:lvl9pPr marL="3429000" indent="0">
              <a:buNone/>
              <a:defRPr sz="8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AF5A77-0392-4E62-AB32-EB7D86F96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819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489" y="275333"/>
            <a:ext cx="822902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276" tIns="49638" rIns="99276" bIns="496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489" y="1599904"/>
            <a:ext cx="8229023" cy="452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489" y="6244828"/>
            <a:ext cx="213302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>
            <a:lvl1pPr>
              <a:defRPr sz="1406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489" y="6244828"/>
            <a:ext cx="289502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>
            <a:lvl1pPr algn="ctr">
              <a:defRPr sz="1406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489" y="6244828"/>
            <a:ext cx="213302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>
            <a:lvl1pPr algn="r">
              <a:defRPr sz="1406"/>
            </a:lvl1pPr>
          </a:lstStyle>
          <a:p>
            <a:fld id="{7AD57FA7-C4DA-4E9C-98C0-6E479C33B1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72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30176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30176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2pPr>
      <a:lvl3pPr algn="ctr" defTabSz="930176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3pPr>
      <a:lvl4pPr algn="ctr" defTabSz="930176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4pPr>
      <a:lvl5pPr algn="ctr" defTabSz="930176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5pPr>
      <a:lvl6pPr marL="428625" algn="ctr" defTabSz="930176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6pPr>
      <a:lvl7pPr marL="857250" algn="ctr" defTabSz="930176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7pPr>
      <a:lvl8pPr marL="1285875" algn="ctr" defTabSz="930176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8pPr>
      <a:lvl9pPr marL="1714500" algn="ctr" defTabSz="930176" rtl="0" fontAlgn="base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9pPr>
    </p:titleStyle>
    <p:bodyStyle>
      <a:lvl1pPr marL="349747" indent="-349747" algn="l" defTabSz="930176" rtl="0" eaLnBrk="0" fontAlgn="base" hangingPunct="0">
        <a:spcBef>
          <a:spcPct val="20000"/>
        </a:spcBef>
        <a:spcAft>
          <a:spcPct val="0"/>
        </a:spcAft>
        <a:buChar char="•"/>
        <a:defRPr sz="3281">
          <a:solidFill>
            <a:schemeClr val="tx1"/>
          </a:solidFill>
          <a:latin typeface="+mn-lt"/>
          <a:ea typeface="+mn-ea"/>
          <a:cs typeface="+mn-cs"/>
        </a:defRPr>
      </a:lvl1pPr>
      <a:lvl2pPr marL="756047" indent="-290215" algn="l" defTabSz="930176" rtl="0" eaLnBrk="0" fontAlgn="base" hangingPunct="0">
        <a:spcBef>
          <a:spcPct val="20000"/>
        </a:spcBef>
        <a:spcAft>
          <a:spcPct val="0"/>
        </a:spcAft>
        <a:buChar char="–"/>
        <a:defRPr sz="2813">
          <a:solidFill>
            <a:schemeClr val="tx1"/>
          </a:solidFill>
          <a:latin typeface="+mn-lt"/>
        </a:defRPr>
      </a:lvl2pPr>
      <a:lvl3pPr marL="1163836" indent="-233661" algn="l" defTabSz="930176" rtl="0" eaLnBrk="0" fontAlgn="base" hangingPunct="0">
        <a:spcBef>
          <a:spcPct val="20000"/>
        </a:spcBef>
        <a:spcAft>
          <a:spcPct val="0"/>
        </a:spcAft>
        <a:buChar char="•"/>
        <a:defRPr sz="2438">
          <a:solidFill>
            <a:schemeClr val="tx1"/>
          </a:solidFill>
          <a:latin typeface="+mn-lt"/>
        </a:defRPr>
      </a:lvl3pPr>
      <a:lvl4pPr marL="1628180" indent="-232172" algn="l" defTabSz="930176" rtl="0" eaLnBrk="0" fontAlgn="base" hangingPunct="0">
        <a:spcBef>
          <a:spcPct val="20000"/>
        </a:spcBef>
        <a:spcAft>
          <a:spcPct val="0"/>
        </a:spcAft>
        <a:buChar char="–"/>
        <a:defRPr sz="2063">
          <a:solidFill>
            <a:schemeClr val="tx1"/>
          </a:solidFill>
          <a:latin typeface="+mn-lt"/>
        </a:defRPr>
      </a:lvl4pPr>
      <a:lvl5pPr marL="2094012" indent="-232172" algn="l" defTabSz="930176" rtl="0" eaLnBrk="0" fontAlgn="base" hangingPunct="0">
        <a:spcBef>
          <a:spcPct val="20000"/>
        </a:spcBef>
        <a:spcAft>
          <a:spcPct val="0"/>
        </a:spcAft>
        <a:buChar char="»"/>
        <a:defRPr sz="2063">
          <a:solidFill>
            <a:schemeClr val="tx1"/>
          </a:solidFill>
          <a:latin typeface="+mn-lt"/>
        </a:defRPr>
      </a:lvl5pPr>
      <a:lvl6pPr marL="2522637" indent="-232172" algn="l" defTabSz="930176" rtl="0" fontAlgn="base">
        <a:spcBef>
          <a:spcPct val="20000"/>
        </a:spcBef>
        <a:spcAft>
          <a:spcPct val="0"/>
        </a:spcAft>
        <a:buChar char="»"/>
        <a:defRPr sz="2063">
          <a:solidFill>
            <a:schemeClr val="tx1"/>
          </a:solidFill>
          <a:latin typeface="+mn-lt"/>
        </a:defRPr>
      </a:lvl6pPr>
      <a:lvl7pPr marL="2951262" indent="-232172" algn="l" defTabSz="930176" rtl="0" fontAlgn="base">
        <a:spcBef>
          <a:spcPct val="20000"/>
        </a:spcBef>
        <a:spcAft>
          <a:spcPct val="0"/>
        </a:spcAft>
        <a:buChar char="»"/>
        <a:defRPr sz="2063">
          <a:solidFill>
            <a:schemeClr val="tx1"/>
          </a:solidFill>
          <a:latin typeface="+mn-lt"/>
        </a:defRPr>
      </a:lvl7pPr>
      <a:lvl8pPr marL="3379887" indent="-232172" algn="l" defTabSz="930176" rtl="0" fontAlgn="base">
        <a:spcBef>
          <a:spcPct val="20000"/>
        </a:spcBef>
        <a:spcAft>
          <a:spcPct val="0"/>
        </a:spcAft>
        <a:buChar char="»"/>
        <a:defRPr sz="2063">
          <a:solidFill>
            <a:schemeClr val="tx1"/>
          </a:solidFill>
          <a:latin typeface="+mn-lt"/>
        </a:defRPr>
      </a:lvl8pPr>
      <a:lvl9pPr marL="3808512" indent="-232172" algn="l" defTabSz="930176" rtl="0" fontAlgn="base">
        <a:spcBef>
          <a:spcPct val="20000"/>
        </a:spcBef>
        <a:spcAft>
          <a:spcPct val="0"/>
        </a:spcAft>
        <a:buChar char="»"/>
        <a:defRPr sz="206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1pPr>
      <a:lvl2pPr marL="4286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2858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1431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5717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4290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648E4-CDFF-4360-8958-2213EEEACA8F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B1EBE-B38D-45D1-89AB-E330579BA4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6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achschools.org/userfiles/28/Classes/4698/userfiles/28/my%20files/physical%20and%20chemical%20changes%202.pdf?id=14158" TargetMode="External"/><Relationship Id="rId2" Type="http://schemas.openxmlformats.org/officeDocument/2006/relationships/hyperlink" Target="http://sciencespot.net/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49BtB5dOwg&amp;t=65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reyfusdragon.blogspot.com/2010/12/december-vacation-movies.html" TargetMode="Externa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NOtoVBAz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reyfusdragon.blogspot.com/2010/12/december-vacation-movies.html" TargetMode="Externa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TKpMTz06qrU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://dreyfusdragon.blogspot.com/2010/12/december-vacation-movies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57A3D2F-C454-4CC5-9BBB-2D1B9820CA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66657" y="1771381"/>
            <a:ext cx="4610686" cy="4346418"/>
          </a:xfrm>
        </p:spPr>
        <p:txBody>
          <a:bodyPr>
            <a:normAutofit fontScale="92500"/>
          </a:bodyPr>
          <a:lstStyle/>
          <a:p>
            <a:r>
              <a:rPr lang="en-US" sz="9500" b="1" dirty="0">
                <a:solidFill>
                  <a:srgbClr val="FF0000"/>
                </a:solidFill>
                <a:latin typeface="Cooper Black" panose="0208090404030B020404" pitchFamily="18" charset="0"/>
              </a:rPr>
              <a:t>Time </a:t>
            </a:r>
            <a:br>
              <a:rPr lang="en-US" sz="9500" b="1" dirty="0">
                <a:solidFill>
                  <a:srgbClr val="FF0000"/>
                </a:solidFill>
                <a:latin typeface="Cooper Black" panose="0208090404030B020404" pitchFamily="18" charset="0"/>
              </a:rPr>
            </a:br>
            <a:r>
              <a:rPr lang="en-US" sz="9500" b="1" dirty="0">
                <a:solidFill>
                  <a:srgbClr val="FF0000"/>
                </a:solidFill>
                <a:latin typeface="Cooper Black" panose="0208090404030B020404" pitchFamily="18" charset="0"/>
              </a:rPr>
              <a:t>to </a:t>
            </a:r>
            <a:br>
              <a:rPr lang="en-US" sz="9500" b="1" dirty="0">
                <a:solidFill>
                  <a:srgbClr val="FF0000"/>
                </a:solidFill>
                <a:latin typeface="Cooper Black" panose="0208090404030B020404" pitchFamily="18" charset="0"/>
              </a:rPr>
            </a:br>
            <a:r>
              <a:rPr lang="en-US" sz="9500" b="1" dirty="0">
                <a:solidFill>
                  <a:srgbClr val="FF0000"/>
                </a:solidFill>
                <a:latin typeface="Cooper Black" panose="0208090404030B020404" pitchFamily="18" charset="0"/>
              </a:rPr>
              <a:t>Change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F17433-C5A4-459E-93D0-A2CD8188EEC5}"/>
              </a:ext>
            </a:extLst>
          </p:cNvPr>
          <p:cNvSpPr txBox="1"/>
          <p:nvPr/>
        </p:nvSpPr>
        <p:spPr>
          <a:xfrm>
            <a:off x="214532" y="5450053"/>
            <a:ext cx="8915462" cy="1269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Physical &amp; Chemical Changes</a:t>
            </a:r>
          </a:p>
          <a:p>
            <a:pPr algn="ctr"/>
            <a:endParaRPr lang="en-US" sz="1400" i="1" dirty="0"/>
          </a:p>
          <a:p>
            <a:pPr algn="ctr"/>
            <a:r>
              <a:rPr lang="en-US" sz="1400" i="1" dirty="0"/>
              <a:t>Presentation by T. Tomm 2019   </a:t>
            </a:r>
            <a:r>
              <a:rPr lang="en-US" sz="1400" i="1" dirty="0">
                <a:hlinkClick r:id="rId2"/>
              </a:rPr>
              <a:t>sciencespot.net</a:t>
            </a:r>
            <a:endParaRPr lang="en-US" sz="1400" i="1" dirty="0"/>
          </a:p>
          <a:p>
            <a:pPr algn="ctr"/>
            <a:endParaRPr lang="en-US" sz="1400" i="1" dirty="0"/>
          </a:p>
          <a:p>
            <a:pPr algn="ctr"/>
            <a:r>
              <a:rPr lang="en-US" sz="1050" i="1" dirty="0"/>
              <a:t>Image Source: </a:t>
            </a:r>
            <a:r>
              <a:rPr lang="en-US" sz="1050" dirty="0">
                <a:hlinkClick r:id="rId3"/>
              </a:rPr>
              <a:t>http://www.peachschools.org/userfiles/28/Classes/4698//userfiles/28/my%20files/physical%20and%20chemical%20changes%202.pdf?id=14158</a:t>
            </a:r>
            <a:endParaRPr lang="en-US" sz="1050" i="1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46EF277-74CC-4AE2-9B72-9D59A7C79D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127" y="295759"/>
            <a:ext cx="3165746" cy="1250816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A6FFA154-0992-4D04-AF65-6A083A4D80E6}"/>
              </a:ext>
            </a:extLst>
          </p:cNvPr>
          <p:cNvGrpSpPr/>
          <p:nvPr/>
        </p:nvGrpSpPr>
        <p:grpSpPr>
          <a:xfrm>
            <a:off x="6858258" y="716584"/>
            <a:ext cx="2271736" cy="5065203"/>
            <a:chOff x="6858258" y="139808"/>
            <a:chExt cx="2271736" cy="5065203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56CE437-08EA-4047-A83A-93C06D115DC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33519" t="68" r="34609" b="59816"/>
            <a:stretch/>
          </p:blipFill>
          <p:spPr>
            <a:xfrm>
              <a:off x="6939049" y="3515861"/>
              <a:ext cx="2110154" cy="1689150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47599363-B5B5-4620-BBF3-9F806C9F7A2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t="50000" r="65688" b="9884"/>
            <a:stretch/>
          </p:blipFill>
          <p:spPr>
            <a:xfrm>
              <a:off x="6858258" y="139808"/>
              <a:ext cx="2271736" cy="1689151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7578FEDD-10BA-498F-8E02-15E76BCE02A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37676" t="50000" r="35977" b="12731"/>
            <a:stretch/>
          </p:blipFill>
          <p:spPr>
            <a:xfrm>
              <a:off x="7121929" y="1913270"/>
              <a:ext cx="1744395" cy="1569272"/>
            </a:xfrm>
            <a:prstGeom prst="rect">
              <a:avLst/>
            </a:prstGeom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881A5113-DC88-4D8A-ADA5-8E7A64EFBF3A}"/>
              </a:ext>
            </a:extLst>
          </p:cNvPr>
          <p:cNvGrpSpPr/>
          <p:nvPr/>
        </p:nvGrpSpPr>
        <p:grpSpPr>
          <a:xfrm>
            <a:off x="48213" y="716584"/>
            <a:ext cx="2271735" cy="5065203"/>
            <a:chOff x="48213" y="1040135"/>
            <a:chExt cx="2271735" cy="5065203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679BBE12-D32A-4490-9117-642FAC765F7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65688" t="2619" b="57265"/>
            <a:stretch/>
          </p:blipFill>
          <p:spPr>
            <a:xfrm>
              <a:off x="48213" y="1040135"/>
              <a:ext cx="2271735" cy="168915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7366AB2F-2CAD-4C90-9254-8E54BEFF56D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r="65688" b="59884"/>
            <a:stretch/>
          </p:blipFill>
          <p:spPr>
            <a:xfrm>
              <a:off x="48213" y="4416188"/>
              <a:ext cx="2271735" cy="1689150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F6A78A53-F009-4CE9-B481-30254719DF9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68129" t="53869" r="4742" b="12731"/>
            <a:stretch/>
          </p:blipFill>
          <p:spPr>
            <a:xfrm>
              <a:off x="285994" y="2895060"/>
              <a:ext cx="1796173" cy="1406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34271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2">
            <a:extLst>
              <a:ext uri="{FF2B5EF4-FFF2-40B4-BE49-F238E27FC236}">
                <a16:creationId xmlns:a16="http://schemas.microsoft.com/office/drawing/2014/main" id="{D3FD73A1-D909-409C-9C6B-49605B975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71" y="258901"/>
            <a:ext cx="8958029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Experiment C:  Rocket Challenge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– Which combination of tablet size and the amount of water will result in the best reaction (the lid traveling the furthest)?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Make a prediction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 Which amount of water will result in the best “reaction”?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 think _______ of water and ________ of a tablet will result in the canister traveling the furthest distance, because: ____________________________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____________________________________________________________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Text Box 7">
            <a:extLst>
              <a:ext uri="{FF2B5EF4-FFF2-40B4-BE49-F238E27FC236}">
                <a16:creationId xmlns:a16="http://schemas.microsoft.com/office/drawing/2014/main" id="{5E2174DA-463B-4936-8846-593CFB4C1889}"/>
              </a:ext>
            </a:extLst>
          </p:cNvPr>
          <p:cNvSpPr txBox="1"/>
          <p:nvPr/>
        </p:nvSpPr>
        <p:spPr>
          <a:xfrm>
            <a:off x="832506" y="9148221"/>
            <a:ext cx="7920970" cy="2734217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Trial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Tablet Size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Water (mL)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Reaction Rating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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Observations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Challenge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½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74" name="Rectangle 4">
            <a:extLst>
              <a:ext uri="{FF2B5EF4-FFF2-40B4-BE49-F238E27FC236}">
                <a16:creationId xmlns:a16="http://schemas.microsoft.com/office/drawing/2014/main" id="{D2B47884-87AB-45A6-9779-82097FE59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971" y="3880061"/>
            <a:ext cx="895802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Results:  Complete the experiment following your teacher’s directions. Record your data and observations in the chart below.  </a:t>
            </a:r>
            <a:endParaRPr kumimoji="0" lang="en-US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70AE7DE7-B95C-4C45-B555-F74E19858B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936" y="4587947"/>
            <a:ext cx="8182128" cy="127874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8680" y="179694"/>
            <a:ext cx="8915400" cy="6247852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r>
              <a:rPr lang="en-US" sz="2000" b="1" u="sng" dirty="0"/>
              <a:t>Conclusion</a:t>
            </a:r>
          </a:p>
          <a:p>
            <a:endParaRPr lang="en-US" sz="2000" dirty="0"/>
          </a:p>
          <a:p>
            <a:r>
              <a:rPr lang="en-US" sz="2000" dirty="0"/>
              <a:t>1) What combinations resulted in the highest rating?  </a:t>
            </a:r>
          </a:p>
          <a:p>
            <a:r>
              <a:rPr lang="en-US" sz="2000" i="1" dirty="0">
                <a:solidFill>
                  <a:srgbClr val="FF0000"/>
                </a:solidFill>
              </a:rPr>
              <a:t>Describe the experiment in your own words by explaining </a:t>
            </a:r>
            <a:br>
              <a:rPr lang="en-US" sz="2000" i="1" dirty="0">
                <a:solidFill>
                  <a:srgbClr val="FF0000"/>
                </a:solidFill>
              </a:rPr>
            </a:br>
            <a:r>
              <a:rPr lang="en-US" sz="2000" i="1" dirty="0">
                <a:solidFill>
                  <a:srgbClr val="FF0000"/>
                </a:solidFill>
              </a:rPr>
              <a:t>what happened during the experiment in scientific terms.  </a:t>
            </a:r>
          </a:p>
          <a:p>
            <a:endParaRPr lang="en-US" sz="2000" i="1" dirty="0"/>
          </a:p>
          <a:p>
            <a:endParaRPr lang="en-US" sz="2000" i="1" dirty="0"/>
          </a:p>
          <a:p>
            <a:r>
              <a:rPr lang="en-US" sz="2000" dirty="0"/>
              <a:t>2) Was your prediction correct? Why or why not?</a:t>
            </a:r>
          </a:p>
          <a:p>
            <a:endParaRPr lang="en-US" sz="2000" i="1" dirty="0"/>
          </a:p>
          <a:p>
            <a:endParaRPr lang="en-US" sz="2000" i="1" dirty="0"/>
          </a:p>
          <a:p>
            <a:endParaRPr lang="en-US" sz="2000" i="1" dirty="0"/>
          </a:p>
          <a:p>
            <a:endParaRPr lang="en-US" sz="2000" i="1" dirty="0"/>
          </a:p>
          <a:p>
            <a:r>
              <a:rPr lang="en-US" sz="2000" b="1" u="sng" dirty="0"/>
              <a:t>Going Further</a:t>
            </a:r>
            <a:r>
              <a:rPr lang="en-US" sz="2000" b="1" dirty="0"/>
              <a:t>: </a:t>
            </a:r>
            <a:r>
              <a:rPr lang="en-US" sz="2000" dirty="0"/>
              <a:t>How would these variables affect the reaction?  Take a guess and them develop an experiment to test your hypothesis.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Water temperature – cold vs. hot </a:t>
            </a:r>
            <a:r>
              <a:rPr lang="en-US" sz="2000" dirty="0">
                <a:sym typeface="Wingdings" panose="05000000000000000000" pitchFamily="2" charset="2"/>
              </a:rPr>
              <a:t></a:t>
            </a:r>
            <a:r>
              <a:rPr lang="en-US" sz="2000" dirty="0"/>
              <a:t> </a:t>
            </a:r>
          </a:p>
          <a:p>
            <a:r>
              <a:rPr lang="en-US" sz="2000" dirty="0"/>
              <a:t> </a:t>
            </a:r>
          </a:p>
          <a:p>
            <a:endParaRPr lang="en-US" sz="2000" dirty="0"/>
          </a:p>
          <a:p>
            <a:r>
              <a:rPr lang="en-US" sz="2000" dirty="0"/>
              <a:t>Surface area – whole vs. crushed </a:t>
            </a:r>
            <a:r>
              <a:rPr lang="en-US" sz="2000" dirty="0">
                <a:sym typeface="Wingdings" panose="05000000000000000000" pitchFamily="2" charset="2"/>
              </a:rPr>
              <a:t></a:t>
            </a:r>
            <a:endParaRPr lang="en-US" sz="2000" dirty="0"/>
          </a:p>
          <a:p>
            <a:endParaRPr lang="en-US" sz="2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22B0159-3242-488C-912B-F102CC30F0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448" y="179694"/>
            <a:ext cx="1341582" cy="212167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4288" y="233839"/>
            <a:ext cx="746521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071" tIns="46536" rIns="93071" bIns="46536" anchor="b"/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endParaRPr lang="en-US" sz="3469" dirty="0">
              <a:solidFill>
                <a:srgbClr val="333399">
                  <a:lumMod val="75000"/>
                </a:srgbClr>
              </a:solidFill>
              <a:latin typeface="GrilledCheese BTN Toasted" pitchFamily="34" charset="0"/>
            </a:endParaRP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71436" y="805339"/>
            <a:ext cx="9001125" cy="5326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3071" tIns="46536" rIns="93071" bIns="46536">
            <a:spAutoFit/>
          </a:bodyPr>
          <a:lstStyle/>
          <a:p>
            <a:r>
              <a:rPr lang="en-US" sz="2400" b="1" dirty="0"/>
              <a:t>Explore the schoolyard to find examples of physical and chemical changes.  </a:t>
            </a:r>
            <a:endParaRPr lang="en-US" sz="2400" b="1" dirty="0">
              <a:solidFill>
                <a:srgbClr val="000000"/>
              </a:solidFill>
              <a:latin typeface="Arial" charset="0"/>
            </a:endParaRPr>
          </a:p>
          <a:p>
            <a:endParaRPr lang="en-US" sz="1400" b="1" dirty="0">
              <a:solidFill>
                <a:srgbClr val="000000"/>
              </a:solidFill>
              <a:latin typeface="Arial" charset="0"/>
            </a:endParaRPr>
          </a:p>
          <a:p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Use your smart phone, tablet, or other device to take pictures and/or record videos of the changes.</a:t>
            </a:r>
          </a:p>
          <a:p>
            <a:endParaRPr lang="en-US" sz="1200" b="1" dirty="0">
              <a:solidFill>
                <a:srgbClr val="000000"/>
              </a:solidFill>
              <a:latin typeface="Arial" charset="0"/>
            </a:endParaRPr>
          </a:p>
          <a:p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Create a slide show or video with at least 3 examples for each type of change along with </a:t>
            </a:r>
            <a:r>
              <a:rPr lang="en-US" sz="2400" b="1" u="sng" dirty="0">
                <a:solidFill>
                  <a:srgbClr val="000000"/>
                </a:solidFill>
                <a:latin typeface="Arial" charset="0"/>
              </a:rPr>
              <a:t>explanations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 – either written or included as narration.</a:t>
            </a:r>
          </a:p>
          <a:p>
            <a:endParaRPr lang="en-US" sz="1400" b="1" dirty="0">
              <a:solidFill>
                <a:srgbClr val="000000"/>
              </a:solidFill>
              <a:latin typeface="Arial" charset="0"/>
            </a:endParaRPr>
          </a:p>
          <a:p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The slide show must include at least 6 slides – one for each example.  The video should  be between 1-2 minutes in length. </a:t>
            </a:r>
          </a:p>
          <a:p>
            <a:endParaRPr lang="en-US" sz="1200" b="1" dirty="0">
              <a:solidFill>
                <a:srgbClr val="000000"/>
              </a:solidFill>
              <a:latin typeface="Arial" charset="0"/>
            </a:endParaRPr>
          </a:p>
          <a:p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Share the finished project with your teacher when you are finished. 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" y="-9682"/>
            <a:ext cx="914400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31750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Part C: Your Turn			Groups of 3</a:t>
            </a:r>
          </a:p>
        </p:txBody>
      </p:sp>
    </p:spTree>
    <p:extLst>
      <p:ext uri="{BB962C8B-B14F-4D97-AF65-F5344CB8AC3E}">
        <p14:creationId xmlns:p14="http://schemas.microsoft.com/office/powerpoint/2010/main" val="4023737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4288" y="233839"/>
            <a:ext cx="746521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071" tIns="46536" rIns="93071" bIns="46536" anchor="b"/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endParaRPr lang="en-US" sz="3469" dirty="0">
              <a:solidFill>
                <a:srgbClr val="333399">
                  <a:lumMod val="75000"/>
                </a:srgbClr>
              </a:solidFill>
              <a:latin typeface="GrilledCheese BTN Toasted" pitchFamily="34" charset="0"/>
            </a:endParaRP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71436" y="805339"/>
            <a:ext cx="9001125" cy="6064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3071" tIns="46536" rIns="93071" bIns="46536">
            <a:spAutoFit/>
          </a:bodyPr>
          <a:lstStyle/>
          <a:p>
            <a:r>
              <a:rPr lang="en-US" sz="2400" b="1" dirty="0"/>
              <a:t>1. What is the difference between physical and </a:t>
            </a:r>
            <a:br>
              <a:rPr lang="en-US" sz="2400" b="1" dirty="0"/>
            </a:br>
            <a:r>
              <a:rPr lang="en-US" sz="2400" b="1" dirty="0"/>
              <a:t>chemical changes? </a:t>
            </a:r>
          </a:p>
          <a:p>
            <a:endParaRPr lang="en-US" sz="2400" b="1" dirty="0">
              <a:solidFill>
                <a:srgbClr val="000000"/>
              </a:solidFill>
              <a:latin typeface="Arial" charset="0"/>
            </a:endParaRPr>
          </a:p>
          <a:p>
            <a:endParaRPr lang="en-US" sz="2400" b="1" dirty="0">
              <a:solidFill>
                <a:srgbClr val="000000"/>
              </a:solidFill>
              <a:latin typeface="Arial" charset="0"/>
            </a:endParaRPr>
          </a:p>
          <a:p>
            <a:endParaRPr lang="en-US" sz="2400" b="1" dirty="0">
              <a:solidFill>
                <a:srgbClr val="000000"/>
              </a:solidFill>
              <a:latin typeface="Arial" charset="0"/>
            </a:endParaRPr>
          </a:p>
          <a:p>
            <a:endParaRPr lang="en-US" sz="2400" b="1" dirty="0">
              <a:solidFill>
                <a:srgbClr val="000000"/>
              </a:solidFill>
              <a:latin typeface="Arial" charset="0"/>
            </a:endParaRPr>
          </a:p>
          <a:p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2. Lists examples for physical and chemical changes shown in the video.</a:t>
            </a:r>
          </a:p>
          <a:p>
            <a:endParaRPr lang="en-US" sz="2400" b="1" dirty="0">
              <a:solidFill>
                <a:srgbClr val="000000"/>
              </a:solidFill>
              <a:latin typeface="Arial" charset="0"/>
            </a:endParaRPr>
          </a:p>
          <a:p>
            <a:endParaRPr lang="en-US" sz="2400" dirty="0">
              <a:solidFill>
                <a:srgbClr val="000000"/>
              </a:solidFill>
              <a:latin typeface="Arial" charset="0"/>
            </a:endParaRPr>
          </a:p>
          <a:p>
            <a:endParaRPr lang="en-US" sz="2400" dirty="0">
              <a:solidFill>
                <a:srgbClr val="000000"/>
              </a:solidFill>
              <a:latin typeface="Arial" charset="0"/>
            </a:endParaRPr>
          </a:p>
          <a:p>
            <a:endParaRPr lang="en-US" sz="2400" dirty="0">
              <a:solidFill>
                <a:srgbClr val="000000"/>
              </a:solidFill>
              <a:latin typeface="Arial" charset="0"/>
            </a:endParaRPr>
          </a:p>
          <a:p>
            <a:endParaRPr lang="en-US" sz="2400" dirty="0">
              <a:solidFill>
                <a:srgbClr val="000000"/>
              </a:solidFill>
              <a:latin typeface="Arial" charset="0"/>
            </a:endParaRPr>
          </a:p>
          <a:p>
            <a:endParaRPr lang="en-US" sz="2400" dirty="0">
              <a:solidFill>
                <a:srgbClr val="000000"/>
              </a:solidFill>
              <a:latin typeface="Arial" charset="0"/>
            </a:endParaRPr>
          </a:p>
          <a:p>
            <a:endParaRPr lang="en-US" sz="2400" dirty="0">
              <a:solidFill>
                <a:srgbClr val="000000"/>
              </a:solidFill>
              <a:latin typeface="Arial" charset="0"/>
            </a:endParaRPr>
          </a:p>
          <a:p>
            <a:endParaRPr lang="en-US" sz="2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" y="-9682"/>
            <a:ext cx="914400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31750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Part A: Physical or Chemical?</a:t>
            </a:r>
          </a:p>
        </p:txBody>
      </p:sp>
      <p:pic>
        <p:nvPicPr>
          <p:cNvPr id="5" name="Picture 4">
            <a:hlinkClick r:id="rId3"/>
            <a:extLst>
              <a:ext uri="{FF2B5EF4-FFF2-40B4-BE49-F238E27FC236}">
                <a16:creationId xmlns:a16="http://schemas.microsoft.com/office/drawing/2014/main" id="{DEFF2B42-D936-494D-A86F-2EB75130EE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605986" y="148558"/>
            <a:ext cx="1340096" cy="131658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2356ACC-3882-4555-BF3C-5164F241AABE}"/>
              </a:ext>
            </a:extLst>
          </p:cNvPr>
          <p:cNvSpPr txBox="1"/>
          <p:nvPr/>
        </p:nvSpPr>
        <p:spPr>
          <a:xfrm>
            <a:off x="5110811" y="3920076"/>
            <a:ext cx="381837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CHEMICAL</a:t>
            </a:r>
            <a:br>
              <a:rPr lang="en-US" sz="2400" b="1" dirty="0">
                <a:solidFill>
                  <a:srgbClr val="FF0000"/>
                </a:solidFill>
                <a:latin typeface="Arial" charset="0"/>
              </a:rPr>
            </a:b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Baking cookies</a:t>
            </a:r>
          </a:p>
          <a:p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Burning wood</a:t>
            </a:r>
          </a:p>
          <a:p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Metal rusting</a:t>
            </a:r>
          </a:p>
          <a:p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Fireworks exploding</a:t>
            </a:r>
          </a:p>
          <a:p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Apple turning brown</a:t>
            </a:r>
          </a:p>
          <a:p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Digesting food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60E30D-2B3E-4D01-BB46-32CACD617248}"/>
              </a:ext>
            </a:extLst>
          </p:cNvPr>
          <p:cNvSpPr txBox="1"/>
          <p:nvPr/>
        </p:nvSpPr>
        <p:spPr>
          <a:xfrm>
            <a:off x="169912" y="3920076"/>
            <a:ext cx="48543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PHYSICAL </a:t>
            </a:r>
            <a:br>
              <a:rPr lang="en-US" sz="2400" b="1" dirty="0">
                <a:solidFill>
                  <a:srgbClr val="FF0000"/>
                </a:solidFill>
                <a:latin typeface="Arial" charset="0"/>
              </a:rPr>
            </a:b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Cutting or sewing cloth</a:t>
            </a:r>
          </a:p>
          <a:p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Water changing states (S, L, G)</a:t>
            </a:r>
          </a:p>
          <a:p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Dissolving sugar in water</a:t>
            </a:r>
          </a:p>
          <a:p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Mixing ingredients for cookies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840168-DC7B-49C2-9E3A-AD43A0604399}"/>
              </a:ext>
            </a:extLst>
          </p:cNvPr>
          <p:cNvSpPr txBox="1"/>
          <p:nvPr/>
        </p:nvSpPr>
        <p:spPr>
          <a:xfrm>
            <a:off x="466902" y="1620360"/>
            <a:ext cx="84791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A physical change is a change in size, shape, or state, but it is still the same substance.  A chemical change creates a new substance with different properties.</a:t>
            </a:r>
            <a:endParaRPr lang="en-US" sz="2800" dirty="0">
              <a:solidFill>
                <a:srgbClr val="FF0000"/>
              </a:solidFill>
              <a:latin typeface="Arial" charset="0"/>
            </a:endParaRPr>
          </a:p>
          <a:p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2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4288" y="233839"/>
            <a:ext cx="746521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071" tIns="46536" rIns="93071" bIns="46536" anchor="b"/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endParaRPr lang="en-US" sz="3469" dirty="0">
              <a:solidFill>
                <a:srgbClr val="333399">
                  <a:lumMod val="75000"/>
                </a:srgbClr>
              </a:solidFill>
              <a:latin typeface="GrilledCheese BTN Toasted" pitchFamily="34" charset="0"/>
            </a:endParaRP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71437" y="375741"/>
            <a:ext cx="9001125" cy="4618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3071" tIns="46536" rIns="93071" bIns="46536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3. True or False?  Physical changes can always be reversed to turn the substances back into their original state.</a:t>
            </a:r>
          </a:p>
          <a:p>
            <a:endParaRPr lang="en-US" sz="2400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Arial" charset="0"/>
              </a:rPr>
              <a:t>4. What are signs of a chemical change?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A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new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 substance is formed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May absorb or release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heat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May change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color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, produce an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odor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, create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sound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, release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gas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>, or produce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light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Usually cannot be </a:t>
            </a:r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undone</a:t>
            </a:r>
          </a:p>
          <a:p>
            <a:endParaRPr lang="en-US" sz="2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E8BD737-0124-4CEA-A33C-5FB775158B9C}"/>
              </a:ext>
            </a:extLst>
          </p:cNvPr>
          <p:cNvSpPr/>
          <p:nvPr/>
        </p:nvSpPr>
        <p:spPr bwMode="auto">
          <a:xfrm>
            <a:off x="1463041" y="233839"/>
            <a:ext cx="1125415" cy="661181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567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14288" y="233839"/>
            <a:ext cx="746521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071" tIns="46536" rIns="93071" bIns="46536" anchor="b"/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endParaRPr lang="en-US" sz="3469" dirty="0">
              <a:solidFill>
                <a:srgbClr val="333399">
                  <a:lumMod val="75000"/>
                </a:srgbClr>
              </a:solidFill>
              <a:latin typeface="GrilledCheese BTN Toasted" pitchFamily="34" charset="0"/>
            </a:endParaRP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71437" y="156677"/>
            <a:ext cx="9001125" cy="50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3071" tIns="46536" rIns="93071" bIns="46536">
            <a:spAutoFit/>
          </a:bodyPr>
          <a:lstStyle/>
          <a:p>
            <a:r>
              <a:rPr lang="en-US" sz="2400" b="1" dirty="0"/>
              <a:t>5. Circle all the examples you think are chemical changes. </a:t>
            </a:r>
          </a:p>
          <a:p>
            <a:pPr marL="514350" indent="-514350" defTabSz="857250" fontAlgn="base">
              <a:spcBef>
                <a:spcPts val="60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Smashing a piggy bank</a:t>
            </a:r>
          </a:p>
          <a:p>
            <a:pPr marL="514350" indent="-514350" defTabSz="857250" fontAlgn="base">
              <a:spcBef>
                <a:spcPts val="60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Fireworks</a:t>
            </a:r>
          </a:p>
          <a:p>
            <a:pPr marL="514350" indent="-514350" defTabSz="857250" fontAlgn="base">
              <a:spcBef>
                <a:spcPts val="60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Mentos in Diet Coke</a:t>
            </a:r>
          </a:p>
          <a:p>
            <a:pPr marL="514350" indent="-514350" defTabSz="857250" fontAlgn="base">
              <a:spcBef>
                <a:spcPts val="60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Cutting your hair</a:t>
            </a:r>
          </a:p>
          <a:p>
            <a:pPr marL="514350" indent="-514350" defTabSz="857250" fontAlgn="base">
              <a:spcBef>
                <a:spcPts val="60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Sodium with water</a:t>
            </a:r>
          </a:p>
          <a:p>
            <a:pPr marL="514350" indent="-514350" defTabSz="857250" fontAlgn="base">
              <a:spcBef>
                <a:spcPts val="60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Ice melting into water</a:t>
            </a:r>
          </a:p>
          <a:p>
            <a:pPr marL="514350" indent="-514350" defTabSz="857250" fontAlgn="base">
              <a:spcBef>
                <a:spcPts val="60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Cabbage juice mixed with substances</a:t>
            </a:r>
          </a:p>
          <a:p>
            <a:pPr marL="514350" indent="-514350" defTabSz="857250" fontAlgn="base">
              <a:spcBef>
                <a:spcPts val="60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Sugar dissolving in coffee</a:t>
            </a:r>
          </a:p>
          <a:p>
            <a:pPr marL="514350" indent="-514350" defTabSz="857250" fontAlgn="base">
              <a:spcBef>
                <a:spcPts val="600"/>
              </a:spcBef>
              <a:spcAft>
                <a:spcPts val="600"/>
              </a:spcAft>
              <a:buFont typeface="+mj-lt"/>
              <a:buAutoNum type="alphaUcPeriod"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Hammering metal to flatten it</a:t>
            </a:r>
            <a:endParaRPr lang="en-US" sz="2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DAFD416-CCBC-4EDE-A79C-15BAACB459BA}"/>
              </a:ext>
            </a:extLst>
          </p:cNvPr>
          <p:cNvGrpSpPr/>
          <p:nvPr/>
        </p:nvGrpSpPr>
        <p:grpSpPr>
          <a:xfrm>
            <a:off x="5317368" y="973116"/>
            <a:ext cx="3755194" cy="3342109"/>
            <a:chOff x="5317368" y="973116"/>
            <a:chExt cx="3755194" cy="3342109"/>
          </a:xfrm>
        </p:grpSpPr>
        <p:pic>
          <p:nvPicPr>
            <p:cNvPr id="5" name="Picture 4">
              <a:hlinkClick r:id="rId3"/>
              <a:extLst>
                <a:ext uri="{FF2B5EF4-FFF2-40B4-BE49-F238E27FC236}">
                  <a16:creationId xmlns:a16="http://schemas.microsoft.com/office/drawing/2014/main" id="{DEFF2B42-D936-494D-A86F-2EB75130EEB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5"/>
                </a:ext>
              </a:extLst>
            </a:blip>
            <a:stretch>
              <a:fillRect/>
            </a:stretch>
          </p:blipFill>
          <p:spPr>
            <a:xfrm>
              <a:off x="7058469" y="2713956"/>
              <a:ext cx="1629865" cy="1601269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0B54C2D-3295-4FC8-916C-F0C80640CA71}"/>
                </a:ext>
              </a:extLst>
            </p:cNvPr>
            <p:cNvSpPr txBox="1"/>
            <p:nvPr/>
          </p:nvSpPr>
          <p:spPr>
            <a:xfrm>
              <a:off x="5317368" y="973116"/>
              <a:ext cx="3755194" cy="1569660"/>
            </a:xfrm>
            <a:prstGeom prst="rect">
              <a:avLst/>
            </a:prstGeom>
            <a:solidFill>
              <a:srgbClr val="FF0000"/>
            </a:solidFill>
          </p:spPr>
          <p:txBody>
            <a:bodyPr wrap="square" rtlCol="0">
              <a:spAutoFit/>
            </a:bodyPr>
            <a:lstStyle/>
            <a:p>
              <a:pPr algn="ctr" defTabSz="85725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kern="10" dirty="0">
                  <a:ln w="31750">
                    <a:noFill/>
                    <a:round/>
                    <a:headEnd/>
                    <a:tailEnd/>
                  </a:ln>
                  <a:solidFill>
                    <a:srgbClr val="FFFF00"/>
                  </a:solidFill>
                  <a:latin typeface="Cooper Black" panose="0208090404030B020404" pitchFamily="18" charset="0"/>
                </a:rPr>
                <a:t>How many did you circle?</a:t>
              </a:r>
            </a:p>
            <a:p>
              <a:pPr algn="ctr" defTabSz="85725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kern="10" dirty="0">
                  <a:ln w="31750">
                    <a:noFill/>
                    <a:round/>
                    <a:headEnd/>
                    <a:tailEnd/>
                  </a:ln>
                  <a:solidFill>
                    <a:srgbClr val="FFFF00"/>
                  </a:solidFill>
                  <a:latin typeface="Cooper Black" panose="0208090404030B020404" pitchFamily="18" charset="0"/>
                </a:rPr>
                <a:t>Watch the video to check your answers.</a:t>
              </a:r>
            </a:p>
          </p:txBody>
        </p: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15ACDF40-A416-47AA-8E67-5193C58211B2}"/>
              </a:ext>
            </a:extLst>
          </p:cNvPr>
          <p:cNvSpPr/>
          <p:nvPr/>
        </p:nvSpPr>
        <p:spPr bwMode="auto">
          <a:xfrm>
            <a:off x="0" y="1116587"/>
            <a:ext cx="506437" cy="520504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4B33A76-CC42-4C8F-B114-EFC6AC38F4DE}"/>
              </a:ext>
            </a:extLst>
          </p:cNvPr>
          <p:cNvSpPr/>
          <p:nvPr/>
        </p:nvSpPr>
        <p:spPr bwMode="auto">
          <a:xfrm>
            <a:off x="14288" y="2663803"/>
            <a:ext cx="506437" cy="520504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B843FD9-6FEE-446B-A624-1B688EB5CCC2}"/>
              </a:ext>
            </a:extLst>
          </p:cNvPr>
          <p:cNvSpPr/>
          <p:nvPr/>
        </p:nvSpPr>
        <p:spPr bwMode="auto">
          <a:xfrm>
            <a:off x="14507" y="3669414"/>
            <a:ext cx="506437" cy="520504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921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90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6019800"/>
            <a:ext cx="8610600" cy="609600"/>
          </a:xfrm>
        </p:spPr>
        <p:txBody>
          <a:bodyPr/>
          <a:lstStyle/>
          <a:p>
            <a:pPr eaLnBrk="1" hangingPunct="1"/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</a:rPr>
              <a:t>8</a:t>
            </a:r>
            <a:r>
              <a:rPr lang="en-US" sz="4000" b="1" baseline="30000" dirty="0">
                <a:solidFill>
                  <a:schemeClr val="bg1"/>
                </a:solidFill>
                <a:latin typeface="Times New Roman" pitchFamily="18" charset="0"/>
              </a:rPr>
              <a:t>th</a:t>
            </a: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</a:rPr>
              <a:t> Grade Science</a:t>
            </a:r>
          </a:p>
        </p:txBody>
      </p:sp>
      <p:sp>
        <p:nvSpPr>
          <p:cNvPr id="2052" name="WordArt 5"/>
          <p:cNvSpPr>
            <a:spLocks noChangeArrowheads="1" noChangeShapeType="1" noTextEdit="1"/>
          </p:cNvSpPr>
          <p:nvPr/>
        </p:nvSpPr>
        <p:spPr bwMode="auto">
          <a:xfrm>
            <a:off x="1295400" y="1304781"/>
            <a:ext cx="6553200" cy="1143000"/>
          </a:xfrm>
          <a:prstGeom prst="rect">
            <a:avLst/>
          </a:prstGeom>
        </p:spPr>
        <p:txBody>
          <a:bodyPr wrap="none" lIns="91427" tIns="45714" rIns="91427" bIns="45714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571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Cooper Black"/>
              </a:rPr>
              <a:t>It’s time for …</a:t>
            </a:r>
          </a:p>
        </p:txBody>
      </p:sp>
      <p:pic>
        <p:nvPicPr>
          <p:cNvPr id="6" name="Picture 13" descr="MCj038258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800600"/>
            <a:ext cx="1752600" cy="1752600"/>
          </a:xfrm>
          <a:prstGeom prst="rect">
            <a:avLst/>
          </a:prstGeom>
          <a:noFill/>
        </p:spPr>
      </p:pic>
      <p:pic>
        <p:nvPicPr>
          <p:cNvPr id="7" name="Picture 18" descr="MCj0382586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4800600"/>
            <a:ext cx="1752600" cy="1752600"/>
          </a:xfrm>
          <a:prstGeom prst="rect">
            <a:avLst/>
          </a:prstGeom>
          <a:noFill/>
        </p:spPr>
      </p:pic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533400" y="2756153"/>
            <a:ext cx="8077200" cy="1846468"/>
          </a:xfrm>
          <a:prstGeom prst="rect">
            <a:avLst/>
          </a:prstGeom>
        </p:spPr>
        <p:txBody>
          <a:bodyPr wrap="none" lIns="91427" tIns="45714" rIns="91427" bIns="45714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571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Cooper Black"/>
              </a:rPr>
              <a:t>“Rocket Science”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BF282E-E32F-453F-84D9-AA0F526AF6CB}"/>
              </a:ext>
            </a:extLst>
          </p:cNvPr>
          <p:cNvSpPr txBox="1"/>
          <p:nvPr/>
        </p:nvSpPr>
        <p:spPr>
          <a:xfrm>
            <a:off x="1" y="-9682"/>
            <a:ext cx="914400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31750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Part B: Rocket Reactions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65190" y="3301565"/>
            <a:ext cx="8915400" cy="769429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endParaRPr lang="en-US" sz="2400" dirty="0"/>
          </a:p>
          <a:p>
            <a:endParaRPr lang="en-US" sz="2000" dirty="0"/>
          </a:p>
        </p:txBody>
      </p:sp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5EA0C2DB-6C02-4E86-BB95-879D55A45B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573472" y="869686"/>
            <a:ext cx="1158356" cy="1138033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EEE3A97-20FB-4429-B82D-B6EA843A0B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4373057"/>
            <a:ext cx="1740877" cy="229738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AFA6C56B-29EE-456E-8063-62D1697C14E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69477" y="5730192"/>
            <a:ext cx="604911" cy="95664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79C2D16-D347-4793-AF6C-6781F06F04C0}"/>
              </a:ext>
            </a:extLst>
          </p:cNvPr>
          <p:cNvSpPr txBox="1"/>
          <p:nvPr/>
        </p:nvSpPr>
        <p:spPr>
          <a:xfrm>
            <a:off x="200464" y="767119"/>
            <a:ext cx="8686800" cy="4062639"/>
          </a:xfrm>
          <a:prstGeom prst="rect">
            <a:avLst/>
          </a:prstGeom>
          <a:noFill/>
        </p:spPr>
        <p:txBody>
          <a:bodyPr wrap="square" lIns="91427" tIns="45714" rIns="91427" bIns="45714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000" dirty="0"/>
              <a:t>1. Identify each change below as either physical or chemical.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____ Breaking a tablet into smaller pieces 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____ Ripping the package to get the tablet out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____ The tablet dissolving in water</a:t>
            </a:r>
          </a:p>
          <a:p>
            <a:r>
              <a:rPr lang="en-US" sz="2000" dirty="0"/>
              <a:t>____ The citric acid in the tablet reacting with bicarbonate to produce CO</a:t>
            </a:r>
            <a:r>
              <a:rPr lang="en-US" sz="2000" baseline="-25000" dirty="0"/>
              <a:t>2   </a:t>
            </a:r>
          </a:p>
          <a:p>
            <a:r>
              <a:rPr lang="en-US" sz="2000" baseline="-25000" dirty="0"/>
              <a:t>               </a:t>
            </a:r>
            <a:r>
              <a:rPr lang="en-US" sz="2000" dirty="0"/>
              <a:t>gas.</a:t>
            </a:r>
          </a:p>
          <a:p>
            <a:endParaRPr lang="en-US" sz="2000" dirty="0"/>
          </a:p>
          <a:p>
            <a:r>
              <a:rPr lang="en-US" sz="2000" dirty="0"/>
              <a:t>2. What variables would be involved in an Alka Seltzer reaction? List them.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8448A1-3E7F-465E-94F0-AD53238ED6D1}"/>
              </a:ext>
            </a:extLst>
          </p:cNvPr>
          <p:cNvSpPr txBox="1"/>
          <p:nvPr/>
        </p:nvSpPr>
        <p:spPr>
          <a:xfrm>
            <a:off x="1" y="-9682"/>
            <a:ext cx="914400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defTabSz="857250" fontAlgn="base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ln w="31750">
                  <a:noFill/>
                  <a:round/>
                  <a:headEnd/>
                  <a:tailEnd/>
                </a:ln>
                <a:solidFill>
                  <a:srgbClr val="FFFF00"/>
                </a:solidFill>
                <a:latin typeface="Cooper Black" panose="0208090404030B020404" pitchFamily="18" charset="0"/>
              </a:rPr>
              <a:t>Part B: Rocket Reactions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F76342-13FA-47B1-A7A1-533F3F4B8A89}"/>
              </a:ext>
            </a:extLst>
          </p:cNvPr>
          <p:cNvSpPr/>
          <p:nvPr/>
        </p:nvSpPr>
        <p:spPr>
          <a:xfrm>
            <a:off x="7738482" y="1930495"/>
            <a:ext cx="1683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Alka Seltzer Reactions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A8F6CF-5F71-4423-9EDF-5EE7A949EFDE}"/>
              </a:ext>
            </a:extLst>
          </p:cNvPr>
          <p:cNvSpPr txBox="1"/>
          <p:nvPr/>
        </p:nvSpPr>
        <p:spPr>
          <a:xfrm>
            <a:off x="412172" y="1239186"/>
            <a:ext cx="586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P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FA4FEF-7D7F-4B52-8180-BD6BF43AD585}"/>
              </a:ext>
            </a:extLst>
          </p:cNvPr>
          <p:cNvSpPr txBox="1"/>
          <p:nvPr/>
        </p:nvSpPr>
        <p:spPr>
          <a:xfrm>
            <a:off x="423892" y="1715147"/>
            <a:ext cx="586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P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D4B37CE-0196-47EA-8673-0F08A97D52FA}"/>
              </a:ext>
            </a:extLst>
          </p:cNvPr>
          <p:cNvSpPr txBox="1"/>
          <p:nvPr/>
        </p:nvSpPr>
        <p:spPr>
          <a:xfrm>
            <a:off x="421546" y="2177037"/>
            <a:ext cx="586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P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5D96E9F-AABB-4093-94C0-5664A38F4086}"/>
              </a:ext>
            </a:extLst>
          </p:cNvPr>
          <p:cNvSpPr txBox="1"/>
          <p:nvPr/>
        </p:nvSpPr>
        <p:spPr>
          <a:xfrm>
            <a:off x="447334" y="2554519"/>
            <a:ext cx="586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C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CBFA57-64A9-43CF-9060-DD620A3BF96C}"/>
              </a:ext>
            </a:extLst>
          </p:cNvPr>
          <p:cNvSpPr txBox="1"/>
          <p:nvPr/>
        </p:nvSpPr>
        <p:spPr>
          <a:xfrm>
            <a:off x="2745567" y="4098700"/>
            <a:ext cx="5407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Tablet size</a:t>
            </a:r>
          </a:p>
          <a:p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Amount of water in film canister</a:t>
            </a:r>
          </a:p>
          <a:p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Temperature of water</a:t>
            </a:r>
          </a:p>
          <a:p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Shaking vs. not shaking</a:t>
            </a:r>
          </a:p>
          <a:p>
            <a:r>
              <a:rPr lang="en-US" sz="2400" b="1" dirty="0">
                <a:solidFill>
                  <a:srgbClr val="FF0000"/>
                </a:solidFill>
                <a:latin typeface="Arial" charset="0"/>
              </a:rPr>
              <a:t>Crushed vs. large pieces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44562"/>
          </a:xfrm>
          <a:solidFill>
            <a:srgbClr val="66FF33"/>
          </a:solidFill>
        </p:spPr>
        <p:txBody>
          <a:bodyPr/>
          <a:lstStyle/>
          <a:p>
            <a:r>
              <a:rPr lang="en-US" b="1" dirty="0">
                <a:latin typeface="Times New Roman" pitchFamily="18" charset="0"/>
              </a:rPr>
              <a:t>SAFETY RULES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66018"/>
            <a:ext cx="8686800" cy="5691982"/>
          </a:xfrm>
        </p:spPr>
        <p:txBody>
          <a:bodyPr/>
          <a:lstStyle/>
          <a:p>
            <a:pPr marL="1588" lvl="0" indent="-1588">
              <a:lnSpc>
                <a:spcPct val="80000"/>
              </a:lnSpc>
              <a:buNone/>
              <a:defRPr/>
            </a:pPr>
            <a:r>
              <a:rPr lang="en-US" sz="2800" b="1" dirty="0">
                <a:latin typeface="Times New Roman" pitchFamily="18" charset="0"/>
              </a:rPr>
              <a:t>You must wear SAFETY GOGGLES and may want an APRON!</a:t>
            </a:r>
          </a:p>
          <a:p>
            <a:pPr marL="1588" lvl="0" indent="-1588">
              <a:lnSpc>
                <a:spcPct val="80000"/>
              </a:lnSpc>
              <a:buNone/>
              <a:defRPr/>
            </a:pPr>
            <a:endParaRPr lang="en-US" sz="1800" b="1" dirty="0">
              <a:latin typeface="Times New Roman" pitchFamily="18" charset="0"/>
            </a:endParaRPr>
          </a:p>
          <a:p>
            <a:pPr marL="1588" indent="-1588">
              <a:lnSpc>
                <a:spcPct val="80000"/>
              </a:lnSpc>
              <a:buNone/>
              <a:defRPr/>
            </a:pPr>
            <a:r>
              <a:rPr lang="en-US" sz="2800" b="1" dirty="0">
                <a:latin typeface="Times New Roman" pitchFamily="18" charset="0"/>
              </a:rPr>
              <a:t>You need to stay out of the way of “loaded” canisters. Set them down carefully and move out of the way.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sure it is not located under any lights.</a:t>
            </a:r>
          </a:p>
          <a:p>
            <a:pPr marL="1588" lvl="0" indent="-1588">
              <a:lnSpc>
                <a:spcPct val="80000"/>
              </a:lnSpc>
              <a:buNone/>
              <a:defRPr/>
            </a:pPr>
            <a:endParaRPr lang="en-US" sz="1800" b="1" dirty="0">
              <a:latin typeface="Times New Roman" pitchFamily="18" charset="0"/>
            </a:endParaRPr>
          </a:p>
          <a:p>
            <a:pPr marL="1588" indent="-1588">
              <a:lnSpc>
                <a:spcPct val="80000"/>
              </a:lnSpc>
              <a:buNone/>
              <a:defRPr/>
            </a:pPr>
            <a:r>
              <a:rPr lang="en-US" sz="2800" b="1" dirty="0">
                <a:latin typeface="Times New Roman" pitchFamily="18" charset="0"/>
              </a:rPr>
              <a:t>Pay attention and listen to your teacher’s instructions. </a:t>
            </a:r>
            <a:endParaRPr lang="en-US" sz="1800" b="1" dirty="0">
              <a:latin typeface="Times New Roman" pitchFamily="18" charset="0"/>
            </a:endParaRPr>
          </a:p>
          <a:p>
            <a:pPr marL="1588" indent="-1588">
              <a:lnSpc>
                <a:spcPct val="80000"/>
              </a:lnSpc>
              <a:buNone/>
              <a:defRPr/>
            </a:pPr>
            <a:endParaRPr lang="en-US" sz="1800" b="1" dirty="0">
              <a:latin typeface="Times New Roman" pitchFamily="18" charset="0"/>
            </a:endParaRPr>
          </a:p>
          <a:p>
            <a:pPr marL="1588" indent="-1588">
              <a:lnSpc>
                <a:spcPct val="80000"/>
              </a:lnSpc>
              <a:buNone/>
              <a:defRPr/>
            </a:pPr>
            <a:r>
              <a:rPr 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will want to dry off the canister and make sure there is not any residue inside where the cap pops in place.</a:t>
            </a:r>
          </a:p>
          <a:p>
            <a:pPr marL="1588" indent="-1588">
              <a:lnSpc>
                <a:spcPct val="80000"/>
              </a:lnSpc>
              <a:buNone/>
              <a:defRPr/>
            </a:pPr>
            <a:endParaRPr lang="en-US" sz="1600" b="1" dirty="0">
              <a:latin typeface="Times New Roman" pitchFamily="18" charset="0"/>
            </a:endParaRPr>
          </a:p>
          <a:p>
            <a:pPr marL="1588" indent="-1588">
              <a:lnSpc>
                <a:spcPct val="80000"/>
              </a:lnSpc>
              <a:buNone/>
              <a:defRPr/>
            </a:pPr>
            <a:r>
              <a:rPr lang="en-US" sz="2800" b="1" dirty="0">
                <a:latin typeface="Times New Roman" pitchFamily="18" charset="0"/>
              </a:rPr>
              <a:t>Make sure you record the data in the chart. </a:t>
            </a:r>
          </a:p>
          <a:p>
            <a:pPr marL="1588" indent="-1588">
              <a:lnSpc>
                <a:spcPct val="80000"/>
              </a:lnSpc>
              <a:buNone/>
              <a:defRPr/>
            </a:pPr>
            <a:endParaRPr lang="en-US" sz="2800" b="1" dirty="0">
              <a:latin typeface="Times New Roman" pitchFamily="18" charset="0"/>
            </a:endParaRPr>
          </a:p>
          <a:p>
            <a:pPr marL="1588" indent="-1588">
              <a:lnSpc>
                <a:spcPct val="80000"/>
              </a:lnSpc>
              <a:buNone/>
              <a:defRPr/>
            </a:pPr>
            <a:r>
              <a:rPr lang="en-US" sz="2800" b="1" dirty="0">
                <a:latin typeface="Times New Roman" pitchFamily="18" charset="0"/>
              </a:rPr>
              <a:t>Everything must be cleaned up at the end of class.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715962"/>
          </a:xfrm>
          <a:solidFill>
            <a:schemeClr val="tx1"/>
          </a:solidFill>
        </p:spPr>
        <p:txBody>
          <a:bodyPr/>
          <a:lstStyle/>
          <a:p>
            <a:r>
              <a:rPr lang="en-US" sz="4800" b="1" dirty="0">
                <a:solidFill>
                  <a:schemeClr val="bg1"/>
                </a:solidFill>
                <a:latin typeface="Times New Roman" pitchFamily="18" charset="0"/>
              </a:rPr>
              <a:t>Directions</a:t>
            </a:r>
            <a:endParaRPr lang="en-US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28600" y="882401"/>
            <a:ext cx="8720528" cy="5715000"/>
          </a:xfrm>
          <a:prstGeom prst="rect">
            <a:avLst/>
          </a:prstGeom>
        </p:spPr>
        <p:txBody>
          <a:bodyPr/>
          <a:lstStyle/>
          <a:p>
            <a:pPr marL="1588" marR="0" lvl="0" indent="-1588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 – Get a FILM CANISTER</a:t>
            </a:r>
            <a:r>
              <a:rPr kumimoji="0" lang="en-US" sz="28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from your teacher and set it on a PAPER TOWEL</a:t>
            </a:r>
            <a:r>
              <a:rPr lang="en-US" sz="2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PLASTIC TUB on the TABLE. </a:t>
            </a:r>
          </a:p>
          <a:p>
            <a:pPr marL="1588" marR="0" lvl="0" indent="-1588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 – Fill the canister with a </a:t>
            </a:r>
            <a:r>
              <a:rPr lang="en-US" sz="2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</a:t>
            </a:r>
            <a:r>
              <a:rPr kumimoji="0" lang="en-US" sz="28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mL of water.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88" lvl="0" indent="-1588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/>
            </a:pPr>
            <a:b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 –Get a tablet from your teacher in the correct size.</a:t>
            </a:r>
          </a:p>
          <a:p>
            <a:pPr marL="1588" marR="0" lvl="0" indent="-1588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4 – When your</a:t>
            </a:r>
            <a:r>
              <a:rPr kumimoji="0" lang="en-US" sz="28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teacher says GO, w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ork with a partner to drop in the tablet and quickly put on the lid.</a:t>
            </a:r>
          </a:p>
          <a:p>
            <a:pPr marL="1588" marR="0" lvl="0" indent="-1588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88" marR="0" lvl="0" indent="-1588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kumimoji="0" lang="en-US" sz="28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- S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et it down in the tub and move away.  Wait for the reaction!</a:t>
            </a:r>
          </a:p>
          <a:p>
            <a:pPr marL="1588" marR="0" lvl="0" indent="-1588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88" marR="0" lvl="0" indent="-1588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– RECORD your results on your worksheet.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88" marR="0" lvl="0" indent="-1588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8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851" marR="0" lvl="0" indent="-342851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3128"/>
            <a:ext cx="9144000" cy="1051174"/>
          </a:xfrm>
          <a:solidFill>
            <a:schemeClr val="tx1"/>
          </a:solidFill>
        </p:spPr>
        <p:txBody>
          <a:bodyPr/>
          <a:lstStyle/>
          <a:p>
            <a:pPr algn="l"/>
            <a:r>
              <a:rPr lang="en-US" sz="2000" b="1" u="sng" dirty="0">
                <a:solidFill>
                  <a:schemeClr val="bg1"/>
                </a:solidFill>
              </a:rPr>
              <a:t>Experiment A:  Tablet Size </a:t>
            </a:r>
            <a:r>
              <a:rPr lang="en-US" sz="2000" b="1" dirty="0">
                <a:solidFill>
                  <a:schemeClr val="bg1"/>
                </a:solidFill>
              </a:rPr>
              <a:t>- </a:t>
            </a:r>
            <a:r>
              <a:rPr lang="en-US" sz="2000" dirty="0">
                <a:solidFill>
                  <a:schemeClr val="bg1"/>
                </a:solidFill>
              </a:rPr>
              <a:t>Complete the experiment following your teacher’s directions. Record your data and observations in the table as you complete the experiment.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4E9DA0-2D84-46CB-AF7A-2FB0EE5EB6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9385"/>
          <a:stretch/>
        </p:blipFill>
        <p:spPr>
          <a:xfrm>
            <a:off x="329666" y="1064302"/>
            <a:ext cx="8484668" cy="206864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08EF366-7C6D-4580-8650-481548D176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5870"/>
          <a:stretch/>
        </p:blipFill>
        <p:spPr>
          <a:xfrm>
            <a:off x="452085" y="4480174"/>
            <a:ext cx="8484668" cy="2247672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9DA1E36-AEA8-453A-8C62-9F19C3D2CAC6}"/>
              </a:ext>
            </a:extLst>
          </p:cNvPr>
          <p:cNvSpPr txBox="1">
            <a:spLocks/>
          </p:cNvSpPr>
          <p:nvPr/>
        </p:nvSpPr>
        <p:spPr bwMode="auto">
          <a:xfrm>
            <a:off x="0" y="3429000"/>
            <a:ext cx="9144000" cy="1051174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9276" tIns="49638" rIns="99276" bIns="49638" numCol="1" anchor="ctr" anchorCtr="0" compatLnSpc="1">
            <a:prstTxWarp prst="textNoShape">
              <a:avLst/>
            </a:prstTxWarp>
          </a:bodyPr>
          <a:lstStyle>
            <a:lvl1pPr algn="ctr" defTabSz="930176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930176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2"/>
                </a:solidFill>
                <a:latin typeface="Arial" charset="0"/>
              </a:defRPr>
            </a:lvl2pPr>
            <a:lvl3pPr algn="ctr" defTabSz="930176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2"/>
                </a:solidFill>
                <a:latin typeface="Arial" charset="0"/>
              </a:defRPr>
            </a:lvl3pPr>
            <a:lvl4pPr algn="ctr" defTabSz="930176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2"/>
                </a:solidFill>
                <a:latin typeface="Arial" charset="0"/>
              </a:defRPr>
            </a:lvl4pPr>
            <a:lvl5pPr algn="ctr" defTabSz="930176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2"/>
                </a:solidFill>
                <a:latin typeface="Arial" charset="0"/>
              </a:defRPr>
            </a:lvl5pPr>
            <a:lvl6pPr marL="428625" algn="ctr" defTabSz="930176" rtl="0" fontAlgn="base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2"/>
                </a:solidFill>
                <a:latin typeface="Arial" charset="0"/>
              </a:defRPr>
            </a:lvl6pPr>
            <a:lvl7pPr marL="857250" algn="ctr" defTabSz="930176" rtl="0" fontAlgn="base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2"/>
                </a:solidFill>
                <a:latin typeface="Arial" charset="0"/>
              </a:defRPr>
            </a:lvl7pPr>
            <a:lvl8pPr marL="1285875" algn="ctr" defTabSz="930176" rtl="0" fontAlgn="base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2"/>
                </a:solidFill>
                <a:latin typeface="Arial" charset="0"/>
              </a:defRPr>
            </a:lvl8pPr>
            <a:lvl9pPr marL="1714500" algn="ctr" defTabSz="930176" rtl="0" fontAlgn="base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sz="2000" b="1" u="sng" dirty="0">
                <a:solidFill>
                  <a:schemeClr val="bg1"/>
                </a:solidFill>
              </a:rPr>
              <a:t>Experiment B:  Amount of Water </a:t>
            </a:r>
            <a:r>
              <a:rPr lang="en-US" sz="2000" b="1" dirty="0">
                <a:solidFill>
                  <a:schemeClr val="bg1"/>
                </a:solidFill>
              </a:rPr>
              <a:t>- </a:t>
            </a:r>
            <a:r>
              <a:rPr lang="en-US" sz="2000" dirty="0">
                <a:solidFill>
                  <a:schemeClr val="bg1"/>
                </a:solidFill>
              </a:rPr>
              <a:t>Complete the experiment following your teacher’s directions. Record your data and observations in the table as you complete the experiment.  </a:t>
            </a:r>
          </a:p>
        </p:txBody>
      </p:sp>
    </p:spTree>
    <p:extLst>
      <p:ext uri="{BB962C8B-B14F-4D97-AF65-F5344CB8AC3E}">
        <p14:creationId xmlns:p14="http://schemas.microsoft.com/office/powerpoint/2010/main" val="218202914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921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758</Words>
  <Application>Microsoft Office PowerPoint</Application>
  <PresentationFormat>On-screen Show (4:3)</PresentationFormat>
  <Paragraphs>147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Arial Rounded MT Bold</vt:lpstr>
      <vt:lpstr>Calibri</vt:lpstr>
      <vt:lpstr>Calibri Light</vt:lpstr>
      <vt:lpstr>Cooper Black</vt:lpstr>
      <vt:lpstr>GrilledCheese BTN Toasted</vt:lpstr>
      <vt:lpstr>Times New Roman</vt:lpstr>
      <vt:lpstr>Default Design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SAFETY RULES</vt:lpstr>
      <vt:lpstr>Directions</vt:lpstr>
      <vt:lpstr>Experiment A:  Tablet Size - Complete the experiment following your teacher’s directions. Record your data and observations in the table as you complete the experiment.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STEAM CHALLENGES</dc:title>
  <dc:creator>Tracy Tomm</dc:creator>
  <cp:lastModifiedBy>Tracy Tomm</cp:lastModifiedBy>
  <cp:revision>38</cp:revision>
  <dcterms:created xsi:type="dcterms:W3CDTF">2019-08-01T17:06:29Z</dcterms:created>
  <dcterms:modified xsi:type="dcterms:W3CDTF">2019-09-25T01:21:49Z</dcterms:modified>
</cp:coreProperties>
</file>