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9" r:id="rId4"/>
    <p:sldId id="472" r:id="rId5"/>
    <p:sldId id="481" r:id="rId6"/>
    <p:sldId id="474" r:id="rId7"/>
    <p:sldId id="473" r:id="rId8"/>
    <p:sldId id="482" r:id="rId9"/>
    <p:sldId id="483" r:id="rId10"/>
    <p:sldId id="4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8CD88-4E15-4B76-A072-382A94C158A6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FACAA-2479-4215-8901-E965662690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9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0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15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23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3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6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96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81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512" y="2129731"/>
            <a:ext cx="7772978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024" y="3885904"/>
            <a:ext cx="6401954" cy="1753195"/>
          </a:xfrm>
        </p:spPr>
        <p:txBody>
          <a:bodyPr/>
          <a:lstStyle>
            <a:lvl1pPr marL="0" indent="0" algn="ctr">
              <a:buNone/>
              <a:defRPr/>
            </a:lvl1pPr>
            <a:lvl2pPr marL="428625" indent="0" algn="ctr">
              <a:buNone/>
              <a:defRPr/>
            </a:lvl2pPr>
            <a:lvl3pPr marL="857250" indent="0" algn="ctr">
              <a:buNone/>
              <a:defRPr/>
            </a:lvl3pPr>
            <a:lvl4pPr marL="1285875" indent="0" algn="ctr">
              <a:buNone/>
              <a:defRPr/>
            </a:lvl4pPr>
            <a:lvl5pPr marL="1714500" indent="0" algn="ctr">
              <a:buNone/>
              <a:defRPr/>
            </a:lvl5pPr>
            <a:lvl6pPr marL="2143125" indent="0" algn="ctr">
              <a:buNone/>
              <a:defRPr/>
            </a:lvl6pPr>
            <a:lvl7pPr marL="2571750" indent="0" algn="ctr">
              <a:buNone/>
              <a:defRPr/>
            </a:lvl7pPr>
            <a:lvl8pPr marL="3000375" indent="0" algn="ctr">
              <a:buNone/>
              <a:defRPr/>
            </a:lvl8pPr>
            <a:lvl9pPr marL="34290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A1486-6AFD-4B44-A358-771CDA8BE0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4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235B4-3941-460F-96EB-52B1DE587B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0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977" y="275334"/>
            <a:ext cx="2056535" cy="5850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90" y="275334"/>
            <a:ext cx="6033943" cy="5850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71711-B00E-4099-99E0-F51E1F5DBC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0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17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29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8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1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83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75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6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2A56B-2E26-444E-A08D-84B9CC18D4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8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77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86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802"/>
            <a:ext cx="7771534" cy="1361777"/>
          </a:xfrm>
        </p:spPr>
        <p:txBody>
          <a:bodyPr anchor="t"/>
          <a:lstStyle>
            <a:lvl1pPr algn="l">
              <a:defRPr sz="3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613"/>
            <a:ext cx="7771534" cy="1500188"/>
          </a:xfrm>
        </p:spPr>
        <p:txBody>
          <a:bodyPr anchor="b"/>
          <a:lstStyle>
            <a:lvl1pPr marL="0" indent="0">
              <a:buNone/>
              <a:defRPr sz="1875"/>
            </a:lvl1pPr>
            <a:lvl2pPr marL="428625" indent="0">
              <a:buNone/>
              <a:defRPr sz="1688"/>
            </a:lvl2pPr>
            <a:lvl3pPr marL="857250" indent="0">
              <a:buNone/>
              <a:defRPr sz="1500"/>
            </a:lvl3pPr>
            <a:lvl4pPr marL="1285875" indent="0">
              <a:buNone/>
              <a:defRPr sz="1313"/>
            </a:lvl4pPr>
            <a:lvl5pPr marL="1714500" indent="0">
              <a:buNone/>
              <a:defRPr sz="1313"/>
            </a:lvl5pPr>
            <a:lvl6pPr marL="2143125" indent="0">
              <a:buNone/>
              <a:defRPr sz="1313"/>
            </a:lvl6pPr>
            <a:lvl7pPr marL="2571750" indent="0">
              <a:buNone/>
              <a:defRPr sz="1313"/>
            </a:lvl7pPr>
            <a:lvl8pPr marL="3000375" indent="0">
              <a:buNone/>
              <a:defRPr sz="1313"/>
            </a:lvl8pPr>
            <a:lvl9pPr marL="3429000" indent="0">
              <a:buNone/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231BC-A466-4D08-81C8-96A71F2F4F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89" y="1599904"/>
            <a:ext cx="4045238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599904"/>
            <a:ext cx="4045239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ADFBA-62A7-4DD9-A62C-AAFC593D9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8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4420"/>
            <a:ext cx="4039466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4380"/>
            <a:ext cx="4039466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3" y="1534420"/>
            <a:ext cx="4040909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3" y="2174380"/>
            <a:ext cx="4040909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9280B-0129-428C-A848-963A7C743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F05B5-AD7E-492E-AB94-DFEBC2A712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11516-13D3-4280-819C-D22172B6D6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7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72358"/>
            <a:ext cx="3007591" cy="11623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3" y="272356"/>
            <a:ext cx="5111750" cy="5853410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0" y="1434704"/>
            <a:ext cx="3007591" cy="4691063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3B16A-238B-4AC9-9335-0700375DE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2" y="4801196"/>
            <a:ext cx="5486978" cy="5655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2" y="613172"/>
            <a:ext cx="5486978" cy="4115098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2" y="5366743"/>
            <a:ext cx="5486978" cy="805161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F5A77-0392-4E62-AB32-EB7D86F96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89" y="275333"/>
            <a:ext cx="82290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89" y="1599904"/>
            <a:ext cx="8229023" cy="45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>
              <a:defRPr sz="1406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89" y="6244828"/>
            <a:ext cx="2895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>
              <a:defRPr sz="1406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>
              <a:defRPr sz="1406"/>
            </a:lvl1pPr>
          </a:lstStyle>
          <a:p>
            <a:fld id="{7AD57FA7-C4DA-4E9C-98C0-6E479C33B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7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2862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85725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28587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71450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9747" indent="-349747" algn="l" defTabSz="930176" rtl="0" eaLnBrk="0" fontAlgn="base" hangingPunct="0">
        <a:spcBef>
          <a:spcPct val="20000"/>
        </a:spcBef>
        <a:spcAft>
          <a:spcPct val="0"/>
        </a:spcAft>
        <a:buChar char="•"/>
        <a:defRPr sz="3281">
          <a:solidFill>
            <a:schemeClr val="tx1"/>
          </a:solidFill>
          <a:latin typeface="+mn-lt"/>
          <a:ea typeface="+mn-ea"/>
          <a:cs typeface="+mn-cs"/>
        </a:defRPr>
      </a:lvl1pPr>
      <a:lvl2pPr marL="756047" indent="-290215" algn="l" defTabSz="930176" rtl="0" eaLnBrk="0" fontAlgn="base" hangingPunct="0">
        <a:spcBef>
          <a:spcPct val="20000"/>
        </a:spcBef>
        <a:spcAft>
          <a:spcPct val="0"/>
        </a:spcAft>
        <a:buChar char="–"/>
        <a:defRPr sz="2813">
          <a:solidFill>
            <a:schemeClr val="tx1"/>
          </a:solidFill>
          <a:latin typeface="+mn-lt"/>
        </a:defRPr>
      </a:lvl2pPr>
      <a:lvl3pPr marL="1163836" indent="-233661" algn="l" defTabSz="930176" rtl="0" eaLnBrk="0" fontAlgn="base" hangingPunct="0">
        <a:spcBef>
          <a:spcPct val="20000"/>
        </a:spcBef>
        <a:spcAft>
          <a:spcPct val="0"/>
        </a:spcAft>
        <a:buChar char="•"/>
        <a:defRPr sz="2438">
          <a:solidFill>
            <a:schemeClr val="tx1"/>
          </a:solidFill>
          <a:latin typeface="+mn-lt"/>
        </a:defRPr>
      </a:lvl3pPr>
      <a:lvl4pPr marL="1628180" indent="-232172" algn="l" defTabSz="930176" rtl="0" eaLnBrk="0" fontAlgn="base" hangingPunct="0">
        <a:spcBef>
          <a:spcPct val="20000"/>
        </a:spcBef>
        <a:spcAft>
          <a:spcPct val="0"/>
        </a:spcAft>
        <a:buChar char="–"/>
        <a:defRPr sz="2063">
          <a:solidFill>
            <a:schemeClr val="tx1"/>
          </a:solidFill>
          <a:latin typeface="+mn-lt"/>
        </a:defRPr>
      </a:lvl4pPr>
      <a:lvl5pPr marL="2094012" indent="-232172" algn="l" defTabSz="930176" rtl="0" eaLnBrk="0" fontAlgn="base" hangingPunct="0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5pPr>
      <a:lvl6pPr marL="252263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6pPr>
      <a:lvl7pPr marL="295126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7pPr>
      <a:lvl8pPr marL="337988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8pPr>
      <a:lvl9pPr marL="380851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48E4-CDFF-4360-8958-2213EEEACA8F}" type="datetimeFigureOut">
              <a:rPr lang="en-US" smtClean="0"/>
              <a:pPr/>
              <a:t>9/11/2019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1EBE-B38D-45D1-89AB-E330579BA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omantica354.wordpress.com/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hyperlink" Target="http://sciencespot.net/" TargetMode="Externa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pYnC-ONdX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reativecommons.org/licenses/by/3.0/" TargetMode="External"/><Relationship Id="rId5" Type="http://schemas.openxmlformats.org/officeDocument/2006/relationships/hyperlink" Target="http://dreyfusdragon.blogspot.com/2010/12/december-vacation-movies.html" TargetMode="Externa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pen.edu/openlearn/science-maths-technology/science/chemistry/separate-coloured-ink-experimen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cVpXiSttn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42D2A1-087A-49C7-B0CF-2C1602DF46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11581"/>
          <a:stretch/>
        </p:blipFill>
        <p:spPr>
          <a:xfrm>
            <a:off x="93196" y="51756"/>
            <a:ext cx="9144000" cy="632156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A86942-6D6C-43CF-9B57-18A2D3733769}"/>
              </a:ext>
            </a:extLst>
          </p:cNvPr>
          <p:cNvSpPr txBox="1"/>
          <p:nvPr/>
        </p:nvSpPr>
        <p:spPr>
          <a:xfrm>
            <a:off x="93196" y="6499107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romantica354.wordpress.com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nd/3.0/"/>
              </a:rPr>
              <a:t>CC BY-NC-ND</a:t>
            </a:r>
            <a:endParaRPr lang="en-US" sz="9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7A3D2F-C454-4CC5-9BBB-2D1B9820C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96" y="1888104"/>
            <a:ext cx="8760656" cy="3060263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oper Black" panose="0208090404030B020404" pitchFamily="18" charset="0"/>
              </a:rPr>
              <a:t>Science </a:t>
            </a:r>
            <a:br>
              <a:rPr lang="en-US" sz="9600" dirty="0">
                <a:latin typeface="Cooper Black" panose="0208090404030B020404" pitchFamily="18" charset="0"/>
              </a:rPr>
            </a:br>
            <a:r>
              <a:rPr lang="en-US" sz="9600" dirty="0">
                <a:latin typeface="Cooper Black" panose="0208090404030B020404" pitchFamily="18" charset="0"/>
              </a:rPr>
              <a:t>of Rainbows</a:t>
            </a:r>
          </a:p>
          <a:p>
            <a:endParaRPr lang="en-US" sz="9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F17433-C5A4-459E-93D0-A2CD8188EEC5}"/>
              </a:ext>
            </a:extLst>
          </p:cNvPr>
          <p:cNvSpPr txBox="1"/>
          <p:nvPr/>
        </p:nvSpPr>
        <p:spPr>
          <a:xfrm>
            <a:off x="5345723" y="6457890"/>
            <a:ext cx="3671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Presentation by T. Tomm 2019   </a:t>
            </a:r>
            <a:r>
              <a:rPr lang="en-US" sz="1400" i="1" dirty="0">
                <a:hlinkClick r:id="rId5"/>
              </a:rPr>
              <a:t>sciencespot.net</a:t>
            </a:r>
            <a:endParaRPr lang="en-US" sz="1400" i="1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6EF277-74CC-4AE2-9B72-9D59A7C79D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644" y="51756"/>
            <a:ext cx="3165746" cy="1250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271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1C82CDC5-9364-4216-8C37-FB3BF90C8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"/>
            <a:ext cx="8839200" cy="5794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Measuring Volume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66E2E9F-F800-4E04-8EE5-3D3139525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3160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60178176-8AB4-4C87-A1DA-6A0B0DCEE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400800"/>
            <a:ext cx="7772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000"/>
              <a:t>Top Image: http://www.tea.state.tx.us/student.assessment/resources/online/2006/grade8/science/images/20graphicaa.gif</a:t>
            </a:r>
            <a:br>
              <a:rPr lang="en-US" altLang="en-US" sz="1000"/>
            </a:br>
            <a:r>
              <a:rPr lang="en-US" altLang="en-US" sz="1000"/>
              <a:t>Bottom Image: http://morrisonlabs.com/meniscus.htm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32B3C8AC-6E28-4F23-8B74-0D59E053F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990600"/>
            <a:ext cx="480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000">
                <a:latin typeface="Times New Roman" panose="02020603050405020304" pitchFamily="18" charset="0"/>
              </a:rPr>
              <a:t>We will be using </a:t>
            </a:r>
            <a:r>
              <a:rPr lang="en-US" altLang="en-US" sz="2000" b="1">
                <a:latin typeface="Times New Roman" panose="02020603050405020304" pitchFamily="18" charset="0"/>
              </a:rPr>
              <a:t>graduated cylinders</a:t>
            </a:r>
            <a:r>
              <a:rPr lang="en-US" altLang="en-US" sz="2000">
                <a:latin typeface="Times New Roman" panose="02020603050405020304" pitchFamily="18" charset="0"/>
              </a:rPr>
              <a:t> to find the volume of liquids and other objects.</a:t>
            </a:r>
          </a:p>
        </p:txBody>
      </p:sp>
      <p:pic>
        <p:nvPicPr>
          <p:cNvPr id="5151" name="Picture 31">
            <a:extLst>
              <a:ext uri="{FF2B5EF4-FFF2-40B4-BE49-F238E27FC236}">
                <a16:creationId xmlns:a16="http://schemas.microsoft.com/office/drawing/2014/main" id="{9E29CD67-1AE2-4FA5-84E1-2748DCF19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2"/>
          <a:stretch>
            <a:fillRect/>
          </a:stretch>
        </p:blipFill>
        <p:spPr bwMode="auto">
          <a:xfrm>
            <a:off x="381000" y="838200"/>
            <a:ext cx="2411413" cy="311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52" name="Text Box 32">
            <a:extLst>
              <a:ext uri="{FF2B5EF4-FFF2-40B4-BE49-F238E27FC236}">
                <a16:creationId xmlns:a16="http://schemas.microsoft.com/office/drawing/2014/main" id="{730CF9D2-96C9-4185-8466-3ACF9EC83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082800"/>
            <a:ext cx="5943600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Read the measurement based on the bottom of the </a:t>
            </a:r>
            <a:r>
              <a:rPr lang="en-US" altLang="en-US" sz="2000" b="1" dirty="0">
                <a:latin typeface="Times New Roman" panose="02020603050405020304" pitchFamily="18" charset="0"/>
              </a:rPr>
              <a:t>meniscus</a:t>
            </a:r>
            <a:r>
              <a:rPr lang="en-US" altLang="en-US" sz="2000" dirty="0">
                <a:latin typeface="Times New Roman" panose="02020603050405020304" pitchFamily="18" charset="0"/>
              </a:rPr>
              <a:t> or curve. When using a real cylinder, make sure you are </a:t>
            </a:r>
            <a:r>
              <a:rPr lang="en-US" altLang="en-US" sz="2000" b="1" dirty="0">
                <a:latin typeface="Times New Roman" panose="02020603050405020304" pitchFamily="18" charset="0"/>
              </a:rPr>
              <a:t>eye-level </a:t>
            </a:r>
            <a:r>
              <a:rPr lang="en-US" altLang="en-US" sz="2000" dirty="0">
                <a:latin typeface="Times New Roman" panose="02020603050405020304" pitchFamily="18" charset="0"/>
              </a:rPr>
              <a:t>with the level of the water.</a:t>
            </a:r>
          </a:p>
          <a:p>
            <a:pPr algn="just"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What is the volume of water in the cylinder? _____</a:t>
            </a:r>
            <a:r>
              <a:rPr lang="en-US" altLang="en-US" sz="2000" dirty="0" err="1">
                <a:latin typeface="Times New Roman" panose="02020603050405020304" pitchFamily="18" charset="0"/>
              </a:rPr>
              <a:t>mL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5153" name="Line 33">
            <a:extLst>
              <a:ext uri="{FF2B5EF4-FFF2-40B4-BE49-F238E27FC236}">
                <a16:creationId xmlns:a16="http://schemas.microsoft.com/office/drawing/2014/main" id="{F164C6FD-6CE6-4B3E-A395-18F8875DB36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09800" y="1828800"/>
            <a:ext cx="990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58" name="Group 38">
            <a:extLst>
              <a:ext uri="{FF2B5EF4-FFF2-40B4-BE49-F238E27FC236}">
                <a16:creationId xmlns:a16="http://schemas.microsoft.com/office/drawing/2014/main" id="{A038E97A-142A-4FF3-8F17-E7CECE75066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310063"/>
            <a:ext cx="8305800" cy="1601787"/>
            <a:chOff x="336" y="2715"/>
            <a:chExt cx="5232" cy="1009"/>
          </a:xfrm>
        </p:grpSpPr>
        <p:pic>
          <p:nvPicPr>
            <p:cNvPr id="5155" name="Picture 35">
              <a:extLst>
                <a:ext uri="{FF2B5EF4-FFF2-40B4-BE49-F238E27FC236}">
                  <a16:creationId xmlns:a16="http://schemas.microsoft.com/office/drawing/2014/main" id="{D53937C3-8790-46DB-9570-6A7B9A6CDBB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" y="2715"/>
              <a:ext cx="1434" cy="10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56" name="Text Box 36">
              <a:extLst>
                <a:ext uri="{FF2B5EF4-FFF2-40B4-BE49-F238E27FC236}">
                  <a16:creationId xmlns:a16="http://schemas.microsoft.com/office/drawing/2014/main" id="{62008CF8-7018-4D29-AEFE-F0DAE0B1AC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791"/>
              <a:ext cx="3744" cy="8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Times New Roman" panose="02020603050405020304" pitchFamily="18" charset="0"/>
                </a:rPr>
                <a:t>What causes the </a:t>
              </a:r>
              <a:r>
                <a:rPr lang="en-US" altLang="en-US" sz="2000" b="1" dirty="0">
                  <a:latin typeface="Times New Roman" panose="02020603050405020304" pitchFamily="18" charset="0"/>
                </a:rPr>
                <a:t>meniscus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?</a:t>
              </a:r>
            </a:p>
            <a:p>
              <a:pPr algn="just">
                <a:spcBef>
                  <a:spcPct val="50000"/>
                </a:spcBef>
              </a:pPr>
              <a:r>
                <a:rPr lang="en-US" altLang="en-US" dirty="0">
                  <a:latin typeface="Times New Roman" panose="02020603050405020304" pitchFamily="18" charset="0"/>
                </a:rPr>
                <a:t>A concave meniscus occurs when the molecules of the liquid attract those of the container.  The glass attracts the water on the sides.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" y="6441"/>
            <a:ext cx="9115425" cy="76944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4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A: Measurement Challenge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A3F9E3-0934-44C7-B44B-3628267DA4EF}"/>
              </a:ext>
            </a:extLst>
          </p:cNvPr>
          <p:cNvSpPr/>
          <p:nvPr/>
        </p:nvSpPr>
        <p:spPr>
          <a:xfrm>
            <a:off x="204956" y="991850"/>
            <a:ext cx="89390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for </a:t>
            </a:r>
            <a:r>
              <a:rPr lang="en-US" altLang="en-US" sz="24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GROUP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Dry erase marker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Test tubes w/ rack (carry by the base)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small cups – 1 with red, 1 with yellow, and 1 with blue water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Graduated Cylinders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Eyedroppers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Challenge: 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 the directions on the next slide to complete this challenge.  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 carefully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accuracy is very important to get the correct results.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Before we begin 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…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Put the test tubes in each spot </a:t>
            </a: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A, B, C, D, E, F  </a:t>
            </a:r>
            <a:b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 the small beakers with colored water –red, yellow, and blue.</a:t>
            </a:r>
          </a:p>
        </p:txBody>
      </p:sp>
    </p:spTree>
    <p:extLst>
      <p:ext uri="{BB962C8B-B14F-4D97-AF65-F5344CB8AC3E}">
        <p14:creationId xmlns:p14="http://schemas.microsoft.com/office/powerpoint/2010/main" val="3288786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Directions: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A3F9E3-0934-44C7-B44B-3628267DA4EF}"/>
              </a:ext>
            </a:extLst>
          </p:cNvPr>
          <p:cNvSpPr/>
          <p:nvPr/>
        </p:nvSpPr>
        <p:spPr>
          <a:xfrm>
            <a:off x="317278" y="1018669"/>
            <a:ext cx="8480867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Measure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the beaker of red water  and add to A.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Measure 18 mL from the beaker of yellow water and add to C.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Measure 18 mL from the beaker of blue water and add to E.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4 - Measure 4 mL from C and pour into D.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Measure 7 mL from E and add to D.  Mix.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Measure 4 mL from the beaker of blue water and add to F.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– Measure  7 mL from the beaker of red water and to F.  Mix.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Measure 8 mL from A and pour into B.  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– Measure 3 mL from C and add to B.  Mix.</a:t>
            </a:r>
          </a:p>
          <a:p>
            <a:pPr lvl="0" eaLnBrk="0" fontAlgn="base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Done? Show your teacher and then complete the chart on your worksheet based on your results.</a:t>
            </a:r>
          </a:p>
        </p:txBody>
      </p:sp>
    </p:spTree>
    <p:extLst>
      <p:ext uri="{BB962C8B-B14F-4D97-AF65-F5344CB8AC3E}">
        <p14:creationId xmlns:p14="http://schemas.microsoft.com/office/powerpoint/2010/main" val="147508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42875" y="867938"/>
            <a:ext cx="9001125" cy="520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Chart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How did your results compare to other groups?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Why was accuracy important in this lab?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" y="20645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A Continued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" y="1440995"/>
            <a:ext cx="826465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23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190499" y="1254719"/>
            <a:ext cx="8763000" cy="4710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is ROYGBIV?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How do rainbows form?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is the importance of “42”?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000000"/>
                </a:solidFill>
                <a:latin typeface="Arial" charset="0"/>
              </a:rPr>
              <a:t>What exactly is “white” light?</a:t>
            </a:r>
          </a:p>
          <a:p>
            <a:pPr marL="457200" indent="-457200" defTabSz="857250" fontAlgn="base">
              <a:spcBef>
                <a:spcPct val="5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3000" i="1" dirty="0">
                <a:solidFill>
                  <a:srgbClr val="000000"/>
                </a:solidFill>
                <a:latin typeface="Arial" charset="0"/>
              </a:rPr>
              <a:t>Look it up … </a:t>
            </a:r>
            <a:br>
              <a:rPr lang="en-US" sz="3000" i="1" dirty="0">
                <a:solidFill>
                  <a:srgbClr val="000000"/>
                </a:solidFill>
                <a:latin typeface="Arial" charset="0"/>
              </a:rPr>
            </a:br>
            <a:r>
              <a:rPr lang="en-US" sz="3000" i="1" dirty="0">
                <a:solidFill>
                  <a:srgbClr val="000000"/>
                </a:solidFill>
                <a:latin typeface="Arial" charset="0"/>
              </a:rPr>
              <a:t>What are sun dogs?  </a:t>
            </a:r>
            <a:br>
              <a:rPr lang="en-US" sz="3000" i="1" dirty="0">
                <a:solidFill>
                  <a:srgbClr val="000000"/>
                </a:solidFill>
                <a:latin typeface="Arial" charset="0"/>
              </a:rPr>
            </a:br>
            <a:r>
              <a:rPr lang="en-US" sz="3000" i="1" dirty="0">
                <a:solidFill>
                  <a:srgbClr val="000000"/>
                </a:solidFill>
                <a:latin typeface="Arial" charset="0"/>
              </a:rPr>
              <a:t>What are moon dogs?</a:t>
            </a:r>
            <a:br>
              <a:rPr lang="en-US" sz="3000" i="1" dirty="0">
                <a:solidFill>
                  <a:srgbClr val="000000"/>
                </a:solidFill>
                <a:latin typeface="Arial" charset="0"/>
              </a:rPr>
            </a:br>
            <a:endParaRPr lang="en-US" sz="3000" i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" y="6577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Science of Rainbows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DEFF2B42-D936-494D-A86F-2EB75130EE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335028" y="335386"/>
            <a:ext cx="1158356" cy="11380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D7ED65-4920-4661-AB4E-4DCB26A34C1E}"/>
              </a:ext>
            </a:extLst>
          </p:cNvPr>
          <p:cNvSpPr txBox="1"/>
          <p:nvPr/>
        </p:nvSpPr>
        <p:spPr>
          <a:xfrm>
            <a:off x="0" y="6567191"/>
            <a:ext cx="35808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>
                <a:hlinkClick r:id="rId5" tooltip="http://dreyfusdragon.blogspot.com/2010/12/december-vacation-movies.html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6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40B89-BFB4-4E03-B655-D0B72E79418D}"/>
              </a:ext>
            </a:extLst>
          </p:cNvPr>
          <p:cNvSpPr/>
          <p:nvPr/>
        </p:nvSpPr>
        <p:spPr>
          <a:xfrm>
            <a:off x="3693392" y="6544107"/>
            <a:ext cx="53304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>
                <a:hlinkClick r:id="rId3"/>
              </a:rPr>
              <a:t>Video Link: https://www.youtube.com/watch?v=5pYnC-ONdXQ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4140567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83035" y="860799"/>
            <a:ext cx="8793679" cy="526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soluble markers – red, yellow, blue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paper – 1 circle per person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Beaker of water with eyedropper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three dots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center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filer paper as shown above.</a:t>
            </a:r>
          </a:p>
          <a:p>
            <a:pPr marL="457200" indent="-457200"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the filter paper on top of a cup </a:t>
            </a:r>
          </a:p>
          <a:p>
            <a:pPr marL="457200" indent="-457200"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THREE drops of water TO THE CENTER of the paper one at a time waiting a few seconds between drops.</a:t>
            </a:r>
          </a:p>
          <a:p>
            <a:pPr marL="457200" indent="-457200"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adding drops of water one at a time until the water reaches the edges of the paper. </a:t>
            </a:r>
          </a:p>
          <a:p>
            <a:pPr marL="457200" indent="-457200">
              <a:buAutoNum type="arabicPeriod" startAt="2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water has reached the edge of the paper, record your observations on your worksheet.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" y="6577"/>
            <a:ext cx="9115425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0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Extension Activity: Color Wheels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F55F688-3BC9-4F38-BC6C-F019CADDB781}"/>
              </a:ext>
            </a:extLst>
          </p:cNvPr>
          <p:cNvGrpSpPr/>
          <p:nvPr/>
        </p:nvGrpSpPr>
        <p:grpSpPr>
          <a:xfrm>
            <a:off x="6513342" y="805340"/>
            <a:ext cx="1899138" cy="1839386"/>
            <a:chOff x="6203852" y="960223"/>
            <a:chExt cx="2576183" cy="2576183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947900F-9DC7-42B4-BC45-6613979024DC}"/>
                </a:ext>
              </a:extLst>
            </p:cNvPr>
            <p:cNvSpPr/>
            <p:nvPr/>
          </p:nvSpPr>
          <p:spPr bwMode="auto">
            <a:xfrm>
              <a:off x="6203852" y="960223"/>
              <a:ext cx="2576183" cy="2576183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921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DEA9CED-0649-4C3D-B36D-F4F6BBAF8E7B}"/>
                </a:ext>
              </a:extLst>
            </p:cNvPr>
            <p:cNvGrpSpPr/>
            <p:nvPr/>
          </p:nvGrpSpPr>
          <p:grpSpPr>
            <a:xfrm>
              <a:off x="7147282" y="1973324"/>
              <a:ext cx="689322" cy="549980"/>
              <a:chOff x="7275867" y="2103558"/>
              <a:chExt cx="554995" cy="337045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B3A923AF-7682-4B69-B61A-944479461C9C}"/>
                  </a:ext>
                </a:extLst>
              </p:cNvPr>
              <p:cNvSpPr/>
              <p:nvPr/>
            </p:nvSpPr>
            <p:spPr bwMode="auto">
              <a:xfrm>
                <a:off x="7409946" y="2103558"/>
                <a:ext cx="274320" cy="182880"/>
              </a:xfrm>
              <a:prstGeom prst="ellipse">
                <a:avLst/>
              </a:prstGeom>
              <a:solidFill>
                <a:srgbClr val="FF00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921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B2051DA7-3BAB-4C67-B40D-73C479214BFC}"/>
                  </a:ext>
                </a:extLst>
              </p:cNvPr>
              <p:cNvSpPr/>
              <p:nvPr/>
            </p:nvSpPr>
            <p:spPr bwMode="auto">
              <a:xfrm>
                <a:off x="7275867" y="2256899"/>
                <a:ext cx="274320" cy="18288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921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EDDF9FF-1D81-4EC2-BBA2-78282D0B9F62}"/>
                  </a:ext>
                </a:extLst>
              </p:cNvPr>
              <p:cNvSpPr/>
              <p:nvPr/>
            </p:nvSpPr>
            <p:spPr bwMode="auto">
              <a:xfrm>
                <a:off x="7556542" y="2257723"/>
                <a:ext cx="274320" cy="182880"/>
              </a:xfrm>
              <a:prstGeom prst="ellipse">
                <a:avLst/>
              </a:pr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9218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3982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225631" y="1130033"/>
            <a:ext cx="8692736" cy="341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What were your results?  Explain using words and diagrams.</a:t>
            </a: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Work with your tablemates to write a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for each with examples.</a:t>
            </a:r>
          </a:p>
          <a:p>
            <a:pPr eaLnBrk="0" fontAlgn="base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colors</a:t>
            </a:r>
          </a:p>
          <a:p>
            <a:pPr eaLnBrk="0" fontAlgn="base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colors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7" y="20645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Discuss It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2ED5E7-AEEE-4CDF-8336-B7F5C7DEF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5606" y="1842073"/>
            <a:ext cx="2347801" cy="224503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53129EA-FADD-4727-8803-FBA1ACB7037E}"/>
              </a:ext>
            </a:extLst>
          </p:cNvPr>
          <p:cNvSpPr/>
          <p:nvPr/>
        </p:nvSpPr>
        <p:spPr>
          <a:xfrm>
            <a:off x="4572000" y="627570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050" dirty="0">
                <a:hlinkClick r:id="rId4"/>
              </a:rPr>
              <a:t>Image: https://www.open.edu/openlearn/science-maths-technology/science/chemistry/separate-coloured-ink-experiment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06795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225631" y="1130033"/>
            <a:ext cx="8692736" cy="554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cool color challenge will you try?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Watch the video to get ideas. </a:t>
            </a:r>
          </a:p>
          <a:p>
            <a:pPr eaLnBrk="0" fontAlgn="base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may work with a partner.  Bring the materials you’ll need to class tomorrow and be prepared to share it with your classmates. </a:t>
            </a:r>
          </a:p>
          <a:p>
            <a:pPr eaLnBrk="0" fontAlgn="base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Questions:</a:t>
            </a:r>
          </a:p>
          <a:p>
            <a:pPr eaLnBrk="0" fontAlgn="base" hangingPunct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0" fontAlgn="base" hangingPunct="0"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did you observe as you completed your experiment? </a:t>
            </a:r>
          </a:p>
          <a:p>
            <a:pPr marL="457200" indent="-457200" eaLnBrk="0" fontAlgn="base" hangingPunct="0">
              <a:buAutoNum type="arabi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0" fontAlgn="base" hangingPunct="0"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did you experiment compare to the one in the video?</a:t>
            </a:r>
          </a:p>
          <a:p>
            <a:pPr marL="457200" indent="-457200" eaLnBrk="0" fontAlgn="base" hangingPunct="0">
              <a:buAutoNum type="arabicParenR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0" fontAlgn="base" hangingPunct="0">
              <a:buAutoNum type="arabicParenR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scientific terms, explain your observations.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287" y="20645"/>
            <a:ext cx="9115425" cy="7848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45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Challenge:  Cool Colors</a:t>
            </a:r>
          </a:p>
        </p:txBody>
      </p:sp>
      <p:pic>
        <p:nvPicPr>
          <p:cNvPr id="9" name="Picture 2" descr="C:\Users\Tracy\AppData\Local\Microsoft\Windows\Temporary Internet Files\Content.IE5\7MESSNV1\MC900432653[1].png">
            <a:hlinkClick r:id="rId3"/>
            <a:extLst>
              <a:ext uri="{FF2B5EF4-FFF2-40B4-BE49-F238E27FC236}">
                <a16:creationId xmlns:a16="http://schemas.microsoft.com/office/drawing/2014/main" id="{0B4D2C5A-602A-4E0E-B7E9-D2C403A513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91643" y="121406"/>
            <a:ext cx="1719245" cy="1719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6027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557</Words>
  <Application>Microsoft Office PowerPoint</Application>
  <PresentationFormat>On-screen Show (4:3)</PresentationFormat>
  <Paragraphs>90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Cooper Black</vt:lpstr>
      <vt:lpstr>GrilledCheese BTN Toasted</vt:lpstr>
      <vt:lpstr>Times New Roman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 CHALLENGES</dc:title>
  <dc:creator>Tracy Tomm</dc:creator>
  <cp:lastModifiedBy>Tracy Tomm</cp:lastModifiedBy>
  <cp:revision>44</cp:revision>
  <dcterms:created xsi:type="dcterms:W3CDTF">2019-08-01T17:06:29Z</dcterms:created>
  <dcterms:modified xsi:type="dcterms:W3CDTF">2019-09-12T02:37:17Z</dcterms:modified>
</cp:coreProperties>
</file>