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6" r:id="rId3"/>
    <p:sldId id="472" r:id="rId4"/>
    <p:sldId id="474" r:id="rId5"/>
    <p:sldId id="473" r:id="rId6"/>
    <p:sldId id="475" r:id="rId7"/>
    <p:sldId id="477" r:id="rId8"/>
    <p:sldId id="476" r:id="rId9"/>
    <p:sldId id="478" r:id="rId10"/>
    <p:sldId id="480" r:id="rId11"/>
    <p:sldId id="4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8CD88-4E15-4B76-A072-382A94C158A6}" type="datetimeFigureOut">
              <a:rPr lang="en-US" smtClean="0"/>
              <a:t>9/11/2019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FACAA-2479-4215-8901-E965662690BC}" type="slidenum">
              <a:rPr lang="en-US" smtClean="0"/>
              <a:t>‹#›</a:t>
            </a:fld>
            <a:endParaRPr lang="en-US"/>
          </a:p>
        </p:txBody>
      </p:sp>
    </p:spTree>
    <p:extLst>
      <p:ext uri="{BB962C8B-B14F-4D97-AF65-F5344CB8AC3E}">
        <p14:creationId xmlns:p14="http://schemas.microsoft.com/office/powerpoint/2010/main" val="387519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91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352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98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749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799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804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633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866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024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29731"/>
            <a:ext cx="7772978" cy="1470422"/>
          </a:xfrm>
        </p:spPr>
        <p:txBody>
          <a:bodyPr/>
          <a:lstStyle/>
          <a:p>
            <a:r>
              <a:rPr lang="en-US"/>
              <a:t>Click to edit Master title style</a:t>
            </a:r>
          </a:p>
        </p:txBody>
      </p:sp>
      <p:sp>
        <p:nvSpPr>
          <p:cNvPr id="3" name="Subtitle 2"/>
          <p:cNvSpPr>
            <a:spLocks noGrp="1"/>
          </p:cNvSpPr>
          <p:nvPr>
            <p:ph type="subTitle" idx="1"/>
          </p:nvPr>
        </p:nvSpPr>
        <p:spPr>
          <a:xfrm>
            <a:off x="1371024" y="3885904"/>
            <a:ext cx="6401954"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98A1486-6AFD-4B44-A358-771CDA8BE064}" type="slidenum">
              <a:rPr lang="en-US"/>
              <a:pPr/>
              <a:t>‹#›</a:t>
            </a:fld>
            <a:endParaRPr lang="en-US"/>
          </a:p>
        </p:txBody>
      </p:sp>
    </p:spTree>
    <p:extLst>
      <p:ext uri="{BB962C8B-B14F-4D97-AF65-F5344CB8AC3E}">
        <p14:creationId xmlns:p14="http://schemas.microsoft.com/office/powerpoint/2010/main" val="225334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38235B4-3941-460F-96EB-52B1DE587B1A}" type="slidenum">
              <a:rPr lang="en-US"/>
              <a:pPr/>
              <a:t>‹#›</a:t>
            </a:fld>
            <a:endParaRPr lang="en-US"/>
          </a:p>
        </p:txBody>
      </p:sp>
    </p:spTree>
    <p:extLst>
      <p:ext uri="{BB962C8B-B14F-4D97-AF65-F5344CB8AC3E}">
        <p14:creationId xmlns:p14="http://schemas.microsoft.com/office/powerpoint/2010/main" val="235750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5334"/>
            <a:ext cx="205653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490" y="275334"/>
            <a:ext cx="6033943"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271711-B00E-4099-99E0-F51E1F5DBC29}" type="slidenum">
              <a:rPr lang="en-US"/>
              <a:pPr/>
              <a:t>‹#›</a:t>
            </a:fld>
            <a:endParaRPr lang="en-US"/>
          </a:p>
        </p:txBody>
      </p:sp>
    </p:spTree>
    <p:extLst>
      <p:ext uri="{BB962C8B-B14F-4D97-AF65-F5344CB8AC3E}">
        <p14:creationId xmlns:p14="http://schemas.microsoft.com/office/powerpoint/2010/main" val="301970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211491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31277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648E4-CDFF-4360-8958-2213EEEACA8F}"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76862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3648E4-CDFF-4360-8958-2213EEEACA8F}"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390418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648E4-CDFF-4360-8958-2213EEEACA8F}"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134576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3648E4-CDFF-4360-8958-2213EEEACA8F}"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326788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648E4-CDFF-4360-8958-2213EEEACA8F}"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63407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648E4-CDFF-4360-8958-2213EEEACA8F}"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311636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0F2A56B-2E26-444E-A08D-84B9CC18D4C1}" type="slidenum">
              <a:rPr lang="en-US"/>
              <a:pPr/>
              <a:t>‹#›</a:t>
            </a:fld>
            <a:endParaRPr lang="en-US"/>
          </a:p>
        </p:txBody>
      </p:sp>
    </p:spTree>
    <p:extLst>
      <p:ext uri="{BB962C8B-B14F-4D97-AF65-F5344CB8AC3E}">
        <p14:creationId xmlns:p14="http://schemas.microsoft.com/office/powerpoint/2010/main" val="95064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648E4-CDFF-4360-8958-2213EEEACA8F}"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314187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369258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t>‹#›</a:t>
            </a:fld>
            <a:endParaRPr lang="en-US"/>
          </a:p>
        </p:txBody>
      </p:sp>
    </p:spTree>
    <p:extLst>
      <p:ext uri="{BB962C8B-B14F-4D97-AF65-F5344CB8AC3E}">
        <p14:creationId xmlns:p14="http://schemas.microsoft.com/office/powerpoint/2010/main" val="185834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802"/>
            <a:ext cx="7771534"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723035" y="2906613"/>
            <a:ext cx="7771534"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B7231BC-A466-4D08-81C8-96A71F2F4FD1}" type="slidenum">
              <a:rPr lang="en-US"/>
              <a:pPr/>
              <a:t>‹#›</a:t>
            </a:fld>
            <a:endParaRPr lang="en-US"/>
          </a:p>
        </p:txBody>
      </p:sp>
    </p:spTree>
    <p:extLst>
      <p:ext uri="{BB962C8B-B14F-4D97-AF65-F5344CB8AC3E}">
        <p14:creationId xmlns:p14="http://schemas.microsoft.com/office/powerpoint/2010/main" val="249016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489" y="1599904"/>
            <a:ext cx="4045238"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904"/>
            <a:ext cx="4045239"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BDADFBA-62A7-4DD9-A62C-AAFC593D9BF0}" type="slidenum">
              <a:rPr lang="en-US"/>
              <a:pPr/>
              <a:t>‹#›</a:t>
            </a:fld>
            <a:endParaRPr lang="en-US"/>
          </a:p>
        </p:txBody>
      </p:sp>
    </p:spTree>
    <p:extLst>
      <p:ext uri="{BB962C8B-B14F-4D97-AF65-F5344CB8AC3E}">
        <p14:creationId xmlns:p14="http://schemas.microsoft.com/office/powerpoint/2010/main" val="376898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4420"/>
            <a:ext cx="403946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89" y="2174380"/>
            <a:ext cx="403946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3" y="1534420"/>
            <a:ext cx="4040909"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03" y="2174380"/>
            <a:ext cx="4040909"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389280B-0129-428C-A848-963A7C743EAF}" type="slidenum">
              <a:rPr lang="en-US"/>
              <a:pPr/>
              <a:t>‹#›</a:t>
            </a:fld>
            <a:endParaRPr lang="en-US"/>
          </a:p>
        </p:txBody>
      </p:sp>
    </p:spTree>
    <p:extLst>
      <p:ext uri="{BB962C8B-B14F-4D97-AF65-F5344CB8AC3E}">
        <p14:creationId xmlns:p14="http://schemas.microsoft.com/office/powerpoint/2010/main" val="21526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31F05B5-AD7E-492E-AB94-DFEBC2A71272}" type="slidenum">
              <a:rPr lang="en-US"/>
              <a:pPr/>
              <a:t>‹#›</a:t>
            </a:fld>
            <a:endParaRPr lang="en-US"/>
          </a:p>
        </p:txBody>
      </p:sp>
    </p:spTree>
    <p:extLst>
      <p:ext uri="{BB962C8B-B14F-4D97-AF65-F5344CB8AC3E}">
        <p14:creationId xmlns:p14="http://schemas.microsoft.com/office/powerpoint/2010/main" val="405241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9511516-13D3-4280-819C-D22172B6D6B3}" type="slidenum">
              <a:rPr lang="en-US"/>
              <a:pPr/>
              <a:t>‹#›</a:t>
            </a:fld>
            <a:endParaRPr lang="en-US"/>
          </a:p>
        </p:txBody>
      </p:sp>
    </p:spTree>
    <p:extLst>
      <p:ext uri="{BB962C8B-B14F-4D97-AF65-F5344CB8AC3E}">
        <p14:creationId xmlns:p14="http://schemas.microsoft.com/office/powerpoint/2010/main" val="196747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2358"/>
            <a:ext cx="3007591"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574763" y="272356"/>
            <a:ext cx="5111750"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0" y="1434704"/>
            <a:ext cx="3007591"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D3B16A-238B-4AC9-9335-0700375DE9BD}" type="slidenum">
              <a:rPr lang="en-US"/>
              <a:pPr/>
              <a:t>‹#›</a:t>
            </a:fld>
            <a:endParaRPr lang="en-US"/>
          </a:p>
        </p:txBody>
      </p:sp>
    </p:spTree>
    <p:extLst>
      <p:ext uri="{BB962C8B-B14F-4D97-AF65-F5344CB8AC3E}">
        <p14:creationId xmlns:p14="http://schemas.microsoft.com/office/powerpoint/2010/main" val="359202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1196"/>
            <a:ext cx="5486978"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792432" y="613172"/>
            <a:ext cx="5486978"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1792432" y="5366743"/>
            <a:ext cx="5486978"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AF5A77-0392-4E62-AB32-EB7D86F9605A}" type="slidenum">
              <a:rPr lang="en-US"/>
              <a:pPr/>
              <a:t>‹#›</a:t>
            </a:fld>
            <a:endParaRPr lang="en-US"/>
          </a:p>
        </p:txBody>
      </p:sp>
    </p:spTree>
    <p:extLst>
      <p:ext uri="{BB962C8B-B14F-4D97-AF65-F5344CB8AC3E}">
        <p14:creationId xmlns:p14="http://schemas.microsoft.com/office/powerpoint/2010/main" val="369181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89" y="275333"/>
            <a:ext cx="8229023" cy="1143000"/>
          </a:xfrm>
          <a:prstGeom prst="rect">
            <a:avLst/>
          </a:prstGeom>
          <a:noFill/>
          <a:ln w="9525">
            <a:noFill/>
            <a:miter lim="800000"/>
            <a:headEnd/>
            <a:tailEnd/>
          </a:ln>
        </p:spPr>
        <p:txBody>
          <a:bodyPr vert="horz" wrap="square" lIns="99276" tIns="49638" rIns="99276" bIns="496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489" y="1599904"/>
            <a:ext cx="8229023" cy="4525863"/>
          </a:xfrm>
          <a:prstGeom prst="rect">
            <a:avLst/>
          </a:prstGeom>
          <a:noFill/>
          <a:ln w="9525">
            <a:noFill/>
            <a:miter lim="800000"/>
            <a:headEnd/>
            <a:tailEnd/>
          </a:ln>
        </p:spPr>
        <p:txBody>
          <a:bodyPr vert="horz" wrap="square" lIns="99276" tIns="49638" rIns="99276" bIns="496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489" y="6244828"/>
            <a:ext cx="2133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defRPr sz="1406"/>
            </a:lvl1pPr>
          </a:lstStyle>
          <a:p>
            <a:endParaRPr lang="en-US"/>
          </a:p>
        </p:txBody>
      </p:sp>
      <p:sp>
        <p:nvSpPr>
          <p:cNvPr id="1029" name="Rectangle 5"/>
          <p:cNvSpPr>
            <a:spLocks noGrp="1" noChangeArrowheads="1"/>
          </p:cNvSpPr>
          <p:nvPr>
            <p:ph type="ftr" sz="quarter" idx="3"/>
          </p:nvPr>
        </p:nvSpPr>
        <p:spPr bwMode="auto">
          <a:xfrm>
            <a:off x="3124489" y="6244828"/>
            <a:ext cx="2895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ctr">
              <a:defRPr sz="1406"/>
            </a:lvl1pPr>
          </a:lstStyle>
          <a:p>
            <a:endParaRPr lang="en-US"/>
          </a:p>
        </p:txBody>
      </p:sp>
      <p:sp>
        <p:nvSpPr>
          <p:cNvPr id="1030" name="Rectangle 6"/>
          <p:cNvSpPr>
            <a:spLocks noGrp="1" noChangeArrowheads="1"/>
          </p:cNvSpPr>
          <p:nvPr>
            <p:ph type="sldNum" sz="quarter" idx="4"/>
          </p:nvPr>
        </p:nvSpPr>
        <p:spPr bwMode="auto">
          <a:xfrm>
            <a:off x="6553489" y="6244828"/>
            <a:ext cx="2133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r">
              <a:defRPr sz="1406"/>
            </a:lvl1pPr>
          </a:lstStyle>
          <a:p>
            <a:fld id="{7AD57FA7-C4DA-4E9C-98C0-6E479C33B183}" type="slidenum">
              <a:rPr lang="en-US"/>
              <a:pPr/>
              <a:t>‹#›</a:t>
            </a:fld>
            <a:endParaRPr lang="en-US"/>
          </a:p>
        </p:txBody>
      </p:sp>
    </p:spTree>
    <p:extLst>
      <p:ext uri="{BB962C8B-B14F-4D97-AF65-F5344CB8AC3E}">
        <p14:creationId xmlns:p14="http://schemas.microsoft.com/office/powerpoint/2010/main" val="732372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30176" rtl="0" eaLnBrk="0" fontAlgn="base" hangingPunct="0">
        <a:spcBef>
          <a:spcPct val="0"/>
        </a:spcBef>
        <a:spcAft>
          <a:spcPct val="0"/>
        </a:spcAft>
        <a:defRPr sz="4500">
          <a:solidFill>
            <a:schemeClr val="tx2"/>
          </a:solidFill>
          <a:latin typeface="+mj-lt"/>
          <a:ea typeface="+mj-ea"/>
          <a:cs typeface="+mj-cs"/>
        </a:defRPr>
      </a:lvl1pPr>
      <a:lvl2pPr algn="ctr" defTabSz="930176" rtl="0" eaLnBrk="0" fontAlgn="base" hangingPunct="0">
        <a:spcBef>
          <a:spcPct val="0"/>
        </a:spcBef>
        <a:spcAft>
          <a:spcPct val="0"/>
        </a:spcAft>
        <a:defRPr sz="4500">
          <a:solidFill>
            <a:schemeClr val="tx2"/>
          </a:solidFill>
          <a:latin typeface="Arial" charset="0"/>
        </a:defRPr>
      </a:lvl2pPr>
      <a:lvl3pPr algn="ctr" defTabSz="930176" rtl="0" eaLnBrk="0" fontAlgn="base" hangingPunct="0">
        <a:spcBef>
          <a:spcPct val="0"/>
        </a:spcBef>
        <a:spcAft>
          <a:spcPct val="0"/>
        </a:spcAft>
        <a:defRPr sz="4500">
          <a:solidFill>
            <a:schemeClr val="tx2"/>
          </a:solidFill>
          <a:latin typeface="Arial" charset="0"/>
        </a:defRPr>
      </a:lvl3pPr>
      <a:lvl4pPr algn="ctr" defTabSz="930176" rtl="0" eaLnBrk="0" fontAlgn="base" hangingPunct="0">
        <a:spcBef>
          <a:spcPct val="0"/>
        </a:spcBef>
        <a:spcAft>
          <a:spcPct val="0"/>
        </a:spcAft>
        <a:defRPr sz="4500">
          <a:solidFill>
            <a:schemeClr val="tx2"/>
          </a:solidFill>
          <a:latin typeface="Arial" charset="0"/>
        </a:defRPr>
      </a:lvl4pPr>
      <a:lvl5pPr algn="ctr" defTabSz="930176" rtl="0" eaLnBrk="0" fontAlgn="base" hangingPunct="0">
        <a:spcBef>
          <a:spcPct val="0"/>
        </a:spcBef>
        <a:spcAft>
          <a:spcPct val="0"/>
        </a:spcAft>
        <a:defRPr sz="4500">
          <a:solidFill>
            <a:schemeClr val="tx2"/>
          </a:solidFill>
          <a:latin typeface="Arial" charset="0"/>
        </a:defRPr>
      </a:lvl5pPr>
      <a:lvl6pPr marL="428625" algn="ctr" defTabSz="930176" rtl="0" fontAlgn="base">
        <a:spcBef>
          <a:spcPct val="0"/>
        </a:spcBef>
        <a:spcAft>
          <a:spcPct val="0"/>
        </a:spcAft>
        <a:defRPr sz="4500">
          <a:solidFill>
            <a:schemeClr val="tx2"/>
          </a:solidFill>
          <a:latin typeface="Arial" charset="0"/>
        </a:defRPr>
      </a:lvl6pPr>
      <a:lvl7pPr marL="857250" algn="ctr" defTabSz="930176" rtl="0" fontAlgn="base">
        <a:spcBef>
          <a:spcPct val="0"/>
        </a:spcBef>
        <a:spcAft>
          <a:spcPct val="0"/>
        </a:spcAft>
        <a:defRPr sz="4500">
          <a:solidFill>
            <a:schemeClr val="tx2"/>
          </a:solidFill>
          <a:latin typeface="Arial" charset="0"/>
        </a:defRPr>
      </a:lvl7pPr>
      <a:lvl8pPr marL="1285875" algn="ctr" defTabSz="930176" rtl="0" fontAlgn="base">
        <a:spcBef>
          <a:spcPct val="0"/>
        </a:spcBef>
        <a:spcAft>
          <a:spcPct val="0"/>
        </a:spcAft>
        <a:defRPr sz="4500">
          <a:solidFill>
            <a:schemeClr val="tx2"/>
          </a:solidFill>
          <a:latin typeface="Arial" charset="0"/>
        </a:defRPr>
      </a:lvl8pPr>
      <a:lvl9pPr marL="1714500" algn="ctr" defTabSz="930176" rtl="0" fontAlgn="base">
        <a:spcBef>
          <a:spcPct val="0"/>
        </a:spcBef>
        <a:spcAft>
          <a:spcPct val="0"/>
        </a:spcAft>
        <a:defRPr sz="4500">
          <a:solidFill>
            <a:schemeClr val="tx2"/>
          </a:solidFill>
          <a:latin typeface="Arial" charset="0"/>
        </a:defRPr>
      </a:lvl9pPr>
    </p:titleStyle>
    <p:bodyStyle>
      <a:lvl1pPr marL="349747" indent="-349747" algn="l" defTabSz="930176" rtl="0" eaLnBrk="0" fontAlgn="base" hangingPunct="0">
        <a:spcBef>
          <a:spcPct val="20000"/>
        </a:spcBef>
        <a:spcAft>
          <a:spcPct val="0"/>
        </a:spcAft>
        <a:buChar char="•"/>
        <a:defRPr sz="3281">
          <a:solidFill>
            <a:schemeClr val="tx1"/>
          </a:solidFill>
          <a:latin typeface="+mn-lt"/>
          <a:ea typeface="+mn-ea"/>
          <a:cs typeface="+mn-cs"/>
        </a:defRPr>
      </a:lvl1pPr>
      <a:lvl2pPr marL="756047" indent="-290215" algn="l" defTabSz="930176" rtl="0" eaLnBrk="0" fontAlgn="base" hangingPunct="0">
        <a:spcBef>
          <a:spcPct val="20000"/>
        </a:spcBef>
        <a:spcAft>
          <a:spcPct val="0"/>
        </a:spcAft>
        <a:buChar char="–"/>
        <a:defRPr sz="2813">
          <a:solidFill>
            <a:schemeClr val="tx1"/>
          </a:solidFill>
          <a:latin typeface="+mn-lt"/>
        </a:defRPr>
      </a:lvl2pPr>
      <a:lvl3pPr marL="1163836" indent="-233661" algn="l" defTabSz="930176" rtl="0" eaLnBrk="0" fontAlgn="base" hangingPunct="0">
        <a:spcBef>
          <a:spcPct val="20000"/>
        </a:spcBef>
        <a:spcAft>
          <a:spcPct val="0"/>
        </a:spcAft>
        <a:buChar char="•"/>
        <a:defRPr sz="2438">
          <a:solidFill>
            <a:schemeClr val="tx1"/>
          </a:solidFill>
          <a:latin typeface="+mn-lt"/>
        </a:defRPr>
      </a:lvl3pPr>
      <a:lvl4pPr marL="1628180" indent="-232172" algn="l" defTabSz="930176" rtl="0" eaLnBrk="0" fontAlgn="base" hangingPunct="0">
        <a:spcBef>
          <a:spcPct val="20000"/>
        </a:spcBef>
        <a:spcAft>
          <a:spcPct val="0"/>
        </a:spcAft>
        <a:buChar char="–"/>
        <a:defRPr sz="2063">
          <a:solidFill>
            <a:schemeClr val="tx1"/>
          </a:solidFill>
          <a:latin typeface="+mn-lt"/>
        </a:defRPr>
      </a:lvl4pPr>
      <a:lvl5pPr marL="2094012" indent="-232172" algn="l" defTabSz="930176" rtl="0" eaLnBrk="0" fontAlgn="base" hangingPunct="0">
        <a:spcBef>
          <a:spcPct val="20000"/>
        </a:spcBef>
        <a:spcAft>
          <a:spcPct val="0"/>
        </a:spcAft>
        <a:buChar char="»"/>
        <a:defRPr sz="2063">
          <a:solidFill>
            <a:schemeClr val="tx1"/>
          </a:solidFill>
          <a:latin typeface="+mn-lt"/>
        </a:defRPr>
      </a:lvl5pPr>
      <a:lvl6pPr marL="2522637" indent="-232172" algn="l" defTabSz="930176" rtl="0" fontAlgn="base">
        <a:spcBef>
          <a:spcPct val="20000"/>
        </a:spcBef>
        <a:spcAft>
          <a:spcPct val="0"/>
        </a:spcAft>
        <a:buChar char="»"/>
        <a:defRPr sz="2063">
          <a:solidFill>
            <a:schemeClr val="tx1"/>
          </a:solidFill>
          <a:latin typeface="+mn-lt"/>
        </a:defRPr>
      </a:lvl6pPr>
      <a:lvl7pPr marL="2951262" indent="-232172" algn="l" defTabSz="930176" rtl="0" fontAlgn="base">
        <a:spcBef>
          <a:spcPct val="20000"/>
        </a:spcBef>
        <a:spcAft>
          <a:spcPct val="0"/>
        </a:spcAft>
        <a:buChar char="»"/>
        <a:defRPr sz="2063">
          <a:solidFill>
            <a:schemeClr val="tx1"/>
          </a:solidFill>
          <a:latin typeface="+mn-lt"/>
        </a:defRPr>
      </a:lvl7pPr>
      <a:lvl8pPr marL="3379887" indent="-232172" algn="l" defTabSz="930176" rtl="0" fontAlgn="base">
        <a:spcBef>
          <a:spcPct val="20000"/>
        </a:spcBef>
        <a:spcAft>
          <a:spcPct val="0"/>
        </a:spcAft>
        <a:buChar char="»"/>
        <a:defRPr sz="2063">
          <a:solidFill>
            <a:schemeClr val="tx1"/>
          </a:solidFill>
          <a:latin typeface="+mn-lt"/>
        </a:defRPr>
      </a:lvl8pPr>
      <a:lvl9pPr marL="3808512" indent="-232172" algn="l" defTabSz="930176" rtl="0" fontAlgn="base">
        <a:spcBef>
          <a:spcPct val="20000"/>
        </a:spcBef>
        <a:spcAft>
          <a:spcPct val="0"/>
        </a:spcAft>
        <a:buChar char="»"/>
        <a:defRPr sz="2063">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648E4-CDFF-4360-8958-2213EEEACA8F}" type="datetimeFigureOut">
              <a:rPr lang="en-US" smtClean="0"/>
              <a:t>9/11/2019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1EBE-B38D-45D1-89AB-E330579BA407}" type="slidenum">
              <a:rPr lang="en-US" smtClean="0"/>
              <a:t>‹#›</a:t>
            </a:fld>
            <a:endParaRPr lang="en-US"/>
          </a:p>
        </p:txBody>
      </p:sp>
    </p:spTree>
    <p:extLst>
      <p:ext uri="{BB962C8B-B14F-4D97-AF65-F5344CB8AC3E}">
        <p14:creationId xmlns:p14="http://schemas.microsoft.com/office/powerpoint/2010/main" val="2370062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ciencespot.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adison.com/lifestyles/blue-sky-science-how-are-gummy-bears-made/video_c7388fe9-61b5-5172-8d2e-f3484c3011f6.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dreyfusdragon.blogspot.com/2010/12/december-vacation-movies.html"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sciencespot.net/Media/mmaniabearlab.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0FA754-2569-40E3-977A-E533EAB8B90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 y="0"/>
            <a:ext cx="9143999" cy="6858000"/>
          </a:xfrm>
          <a:prstGeom prst="rect">
            <a:avLst/>
          </a:prstGeom>
        </p:spPr>
      </p:pic>
      <p:sp>
        <p:nvSpPr>
          <p:cNvPr id="3" name="Subtitle 2">
            <a:extLst>
              <a:ext uri="{FF2B5EF4-FFF2-40B4-BE49-F238E27FC236}">
                <a16:creationId xmlns:a16="http://schemas.microsoft.com/office/drawing/2014/main" id="{B57A3D2F-C454-4CC5-9BBB-2D1B9820CA77}"/>
              </a:ext>
            </a:extLst>
          </p:cNvPr>
          <p:cNvSpPr>
            <a:spLocks noGrp="1"/>
          </p:cNvSpPr>
          <p:nvPr>
            <p:ph type="subTitle" idx="1"/>
          </p:nvPr>
        </p:nvSpPr>
        <p:spPr>
          <a:xfrm>
            <a:off x="191672" y="2452932"/>
            <a:ext cx="8760656" cy="1952136"/>
          </a:xfrm>
          <a:noFill/>
        </p:spPr>
        <p:txBody>
          <a:bodyPr>
            <a:normAutofit/>
          </a:bodyPr>
          <a:lstStyle/>
          <a:p>
            <a:r>
              <a:rPr lang="en-US" sz="11400" b="1" dirty="0">
                <a:effectLst>
                  <a:glow rad="228600">
                    <a:schemeClr val="accent4">
                      <a:satMod val="175000"/>
                      <a:alpha val="40000"/>
                    </a:schemeClr>
                  </a:glow>
                </a:effectLst>
                <a:latin typeface="Cooper Black" panose="0208090404030B020404" pitchFamily="18" charset="0"/>
              </a:rPr>
              <a:t>Saving Sam</a:t>
            </a:r>
          </a:p>
          <a:p>
            <a:endParaRPr lang="en-US" dirty="0"/>
          </a:p>
        </p:txBody>
      </p:sp>
      <p:sp>
        <p:nvSpPr>
          <p:cNvPr id="7" name="TextBox 6">
            <a:extLst>
              <a:ext uri="{FF2B5EF4-FFF2-40B4-BE49-F238E27FC236}">
                <a16:creationId xmlns:a16="http://schemas.microsoft.com/office/drawing/2014/main" id="{EAF17433-C5A4-459E-93D0-A2CD8188EEC5}"/>
              </a:ext>
            </a:extLst>
          </p:cNvPr>
          <p:cNvSpPr txBox="1"/>
          <p:nvPr/>
        </p:nvSpPr>
        <p:spPr>
          <a:xfrm>
            <a:off x="4431323" y="6457890"/>
            <a:ext cx="4586067" cy="338554"/>
          </a:xfrm>
          <a:prstGeom prst="rect">
            <a:avLst/>
          </a:prstGeom>
          <a:noFill/>
        </p:spPr>
        <p:txBody>
          <a:bodyPr wrap="square" rtlCol="0">
            <a:spAutoFit/>
          </a:bodyPr>
          <a:lstStyle/>
          <a:p>
            <a:pPr algn="r"/>
            <a:r>
              <a:rPr lang="en-US" sz="1600" b="1" i="1" dirty="0"/>
              <a:t>Presentation by T. Tomm 2019   </a:t>
            </a:r>
            <a:r>
              <a:rPr lang="en-US" sz="1600" b="1" i="1" dirty="0">
                <a:hlinkClick r:id="rId4"/>
              </a:rPr>
              <a:t>sciencespot.net</a:t>
            </a:r>
            <a:endParaRPr lang="en-US" sz="1600" b="1" i="1" dirty="0"/>
          </a:p>
        </p:txBody>
      </p:sp>
      <p:pic>
        <p:nvPicPr>
          <p:cNvPr id="8" name="Picture 7">
            <a:extLst>
              <a:ext uri="{FF2B5EF4-FFF2-40B4-BE49-F238E27FC236}">
                <a16:creationId xmlns:a16="http://schemas.microsoft.com/office/drawing/2014/main" id="{B46EF277-74CC-4AE2-9B72-9D59A7C79D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72" y="130731"/>
            <a:ext cx="3165746" cy="1250816"/>
          </a:xfrm>
          <a:prstGeom prst="rect">
            <a:avLst/>
          </a:prstGeom>
        </p:spPr>
      </p:pic>
    </p:spTree>
    <p:extLst>
      <p:ext uri="{BB962C8B-B14F-4D97-AF65-F5344CB8AC3E}">
        <p14:creationId xmlns:p14="http://schemas.microsoft.com/office/powerpoint/2010/main" val="133427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42876" y="221853"/>
            <a:ext cx="8818244" cy="4413048"/>
          </a:xfrm>
          <a:prstGeom prst="rect">
            <a:avLst/>
          </a:prstGeom>
          <a:noFill/>
          <a:ln w="9525">
            <a:noFill/>
            <a:miter lim="800000"/>
            <a:headEnd/>
            <a:tailEnd/>
          </a:ln>
          <a:effectLst/>
        </p:spPr>
        <p:txBody>
          <a:bodyPr wrap="square" lIns="93071" tIns="46536" rIns="93071" bIns="46536">
            <a:spAutoFit/>
          </a:bodyPr>
          <a:lstStyle/>
          <a:p>
            <a:pPr defTabSz="857250" fontAlgn="base">
              <a:spcBef>
                <a:spcPct val="50000"/>
              </a:spcBef>
              <a:spcAft>
                <a:spcPct val="0"/>
              </a:spcAft>
            </a:pPr>
            <a:r>
              <a:rPr lang="en-US" sz="2400" b="1" dirty="0">
                <a:latin typeface="Times New Roman" panose="02020603050405020304" pitchFamily="18" charset="0"/>
                <a:cs typeface="Times New Roman" panose="02020603050405020304" pitchFamily="18" charset="0"/>
              </a:rPr>
              <a:t>Questions: Write an answer to each question on your worksheet.  You may discuss them with your tablemates.</a:t>
            </a:r>
          </a:p>
          <a:p>
            <a:pPr marL="457200" indent="-457200" defTabSz="857250" fontAlgn="base">
              <a:lnSpc>
                <a:spcPct val="200000"/>
              </a:lnSpc>
              <a:spcBef>
                <a:spcPct val="50000"/>
              </a:spcBef>
              <a:spcAft>
                <a:spcPct val="0"/>
              </a:spcAft>
              <a:buAutoNum type="arabicPeriod"/>
            </a:pPr>
            <a:r>
              <a:rPr lang="en-US" sz="2400" dirty="0">
                <a:latin typeface="Times New Roman" panose="02020603050405020304" pitchFamily="18" charset="0"/>
                <a:cs typeface="Times New Roman" panose="02020603050405020304" pitchFamily="18" charset="0"/>
              </a:rPr>
              <a:t>Was your hypothesis correct? Why or why not? </a:t>
            </a:r>
          </a:p>
          <a:p>
            <a:pPr marL="457200" indent="-457200" defTabSz="857250" fontAlgn="base">
              <a:lnSpc>
                <a:spcPct val="200000"/>
              </a:lnSpc>
              <a:spcBef>
                <a:spcPct val="50000"/>
              </a:spcBef>
              <a:spcAft>
                <a:spcPct val="0"/>
              </a:spcAft>
              <a:buAutoNum type="arabicPeriod"/>
            </a:pPr>
            <a:r>
              <a:rPr lang="en-US" sz="2400" dirty="0">
                <a:latin typeface="Times New Roman" panose="02020603050405020304" pitchFamily="18" charset="0"/>
                <a:cs typeface="Times New Roman" panose="02020603050405020304" pitchFamily="18" charset="0"/>
              </a:rPr>
              <a:t>Which change is greater - volume or mass? Explain. </a:t>
            </a:r>
          </a:p>
          <a:p>
            <a:pPr marL="457200" indent="-457200" defTabSz="857250" fontAlgn="base">
              <a:lnSpc>
                <a:spcPct val="200000"/>
              </a:lnSpc>
              <a:spcBef>
                <a:spcPct val="50000"/>
              </a:spcBef>
              <a:spcAft>
                <a:spcPct val="0"/>
              </a:spcAft>
              <a:buAutoNum type="arabicPeriod"/>
            </a:pPr>
            <a:r>
              <a:rPr lang="en-US" sz="2400" dirty="0">
                <a:latin typeface="Times New Roman" panose="02020603050405020304" pitchFamily="18" charset="0"/>
                <a:cs typeface="Times New Roman" panose="02020603050405020304" pitchFamily="18" charset="0"/>
              </a:rPr>
              <a:t>Was there a change in density? Why? </a:t>
            </a:r>
          </a:p>
          <a:p>
            <a:pPr marL="457200" indent="-457200" defTabSz="857250" fontAlgn="base">
              <a:lnSpc>
                <a:spcPct val="200000"/>
              </a:lnSpc>
              <a:spcBef>
                <a:spcPct val="50000"/>
              </a:spcBef>
              <a:spcAft>
                <a:spcPct val="0"/>
              </a:spcAft>
              <a:buAutoNum type="arabicPeriod"/>
            </a:pPr>
            <a:r>
              <a:rPr lang="en-US" sz="2400" dirty="0">
                <a:latin typeface="Times New Roman" panose="02020603050405020304" pitchFamily="18" charset="0"/>
                <a:cs typeface="Times New Roman" panose="02020603050405020304" pitchFamily="18" charset="0"/>
              </a:rPr>
              <a:t>How do your results compare to those of your classmates?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64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0" name="TextBox 9"/>
          <p:cNvSpPr txBox="1"/>
          <p:nvPr/>
        </p:nvSpPr>
        <p:spPr>
          <a:xfrm>
            <a:off x="219" y="21243"/>
            <a:ext cx="9115425" cy="784830"/>
          </a:xfrm>
          <a:prstGeom prst="rect">
            <a:avLst/>
          </a:prstGeom>
          <a:solidFill>
            <a:srgbClr val="FF0000"/>
          </a:solidFill>
        </p:spPr>
        <p:txBody>
          <a:bodyPr wrap="square" rtlCol="0">
            <a:spAutoFit/>
          </a:bodyPr>
          <a:lstStyle/>
          <a:p>
            <a:pP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Can your team save Sam?</a:t>
            </a:r>
          </a:p>
        </p:txBody>
      </p:sp>
      <p:sp>
        <p:nvSpPr>
          <p:cNvPr id="6" name="Rectangle 2">
            <a:extLst>
              <a:ext uri="{FF2B5EF4-FFF2-40B4-BE49-F238E27FC236}">
                <a16:creationId xmlns:a16="http://schemas.microsoft.com/office/drawing/2014/main" id="{7AC98B52-1079-4393-B67A-5B206AD5F345}"/>
              </a:ext>
            </a:extLst>
          </p:cNvPr>
          <p:cNvSpPr>
            <a:spLocks noChangeArrowheads="1"/>
          </p:cNvSpPr>
          <p:nvPr/>
        </p:nvSpPr>
        <p:spPr bwMode="auto">
          <a:xfrm>
            <a:off x="151497" y="983068"/>
            <a:ext cx="6191104"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Sam’s boat has capsized and he cannot swim.  He managed to slither/float to the top of the overturned boat, but his life preserver is stuck under the boat.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Times New Roman" panose="02020603050405020304" pitchFamily="18" charset="0"/>
                <a:cs typeface="Times New Roman" panose="02020603050405020304" pitchFamily="18" charset="0"/>
              </a:rPr>
              <a:t>Set up this scenario using the cup as the boat, the gummy worm as Sam, and the life saver as the life preserver.   Click to see if you are correct!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AA3F9E3-0934-44C7-B44B-3628267DA4EF}"/>
              </a:ext>
            </a:extLst>
          </p:cNvPr>
          <p:cNvSpPr/>
          <p:nvPr/>
        </p:nvSpPr>
        <p:spPr>
          <a:xfrm>
            <a:off x="169898" y="4162230"/>
            <a:ext cx="8804204" cy="2554545"/>
          </a:xfrm>
          <a:prstGeom prst="rect">
            <a:avLst/>
          </a:prstGeom>
        </p:spPr>
        <p:txBody>
          <a:bodyPr wrap="square">
            <a:spAutoFit/>
          </a:bodyPr>
          <a:lstStyle/>
          <a:p>
            <a:pPr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He needs his life jacket so that he can float all the way to shore.  You and your partner must save Sam by fetching the life jacket from under the boat and then put it on Sam so it will not slip off. </a:t>
            </a:r>
          </a:p>
          <a:p>
            <a:pPr lvl="0" eaLnBrk="0" fontAlgn="base" hangingPunct="0">
              <a:spcBef>
                <a:spcPct val="0"/>
              </a:spcBef>
              <a:spcAft>
                <a:spcPct val="0"/>
              </a:spcAft>
            </a:pPr>
            <a:endParaRPr lang="en-US" altLang="en-US" sz="14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The challenge … the only tools you can use to accomplish this task are paperclips. You </a:t>
            </a:r>
            <a:r>
              <a:rPr lang="en-US" altLang="en-US" sz="2400" u="sng" dirty="0">
                <a:solidFill>
                  <a:srgbClr val="000000"/>
                </a:solidFill>
                <a:latin typeface="Times New Roman" panose="02020603050405020304" pitchFamily="18" charset="0"/>
                <a:cs typeface="Times New Roman" panose="02020603050405020304" pitchFamily="18" charset="0"/>
              </a:rPr>
              <a:t>cannot</a:t>
            </a:r>
            <a:r>
              <a:rPr lang="en-US" altLang="en-US" sz="2400" dirty="0">
                <a:solidFill>
                  <a:srgbClr val="000000"/>
                </a:solidFill>
                <a:latin typeface="Times New Roman" panose="02020603050405020304" pitchFamily="18" charset="0"/>
                <a:cs typeface="Times New Roman" panose="02020603050405020304" pitchFamily="18" charset="0"/>
              </a:rPr>
              <a:t> touch Sam, the boat, or the life preserver with your hands or any other object except the paperclips.</a:t>
            </a:r>
          </a:p>
        </p:txBody>
      </p:sp>
      <p:sp>
        <p:nvSpPr>
          <p:cNvPr id="5" name="Flowchart: Magnetic Disk 4">
            <a:extLst>
              <a:ext uri="{FF2B5EF4-FFF2-40B4-BE49-F238E27FC236}">
                <a16:creationId xmlns:a16="http://schemas.microsoft.com/office/drawing/2014/main" id="{07D88590-8AD9-4354-80D7-86DC7440814D}"/>
              </a:ext>
            </a:extLst>
          </p:cNvPr>
          <p:cNvSpPr/>
          <p:nvPr/>
        </p:nvSpPr>
        <p:spPr bwMode="auto">
          <a:xfrm>
            <a:off x="6921310" y="1306234"/>
            <a:ext cx="1800664" cy="2308324"/>
          </a:xfrm>
          <a:prstGeom prst="flowChartMagneticDisk">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Flowchart: Magnetic Disk 13">
            <a:extLst>
              <a:ext uri="{FF2B5EF4-FFF2-40B4-BE49-F238E27FC236}">
                <a16:creationId xmlns:a16="http://schemas.microsoft.com/office/drawing/2014/main" id="{898FAF0E-C6C8-4D79-B875-FF1AF0DC217A}"/>
              </a:ext>
            </a:extLst>
          </p:cNvPr>
          <p:cNvSpPr/>
          <p:nvPr/>
        </p:nvSpPr>
        <p:spPr bwMode="auto">
          <a:xfrm>
            <a:off x="7512152" y="3416391"/>
            <a:ext cx="562707" cy="152417"/>
          </a:xfrm>
          <a:prstGeom prst="flowChartMagneticDisk">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18" name="Group 17">
            <a:extLst>
              <a:ext uri="{FF2B5EF4-FFF2-40B4-BE49-F238E27FC236}">
                <a16:creationId xmlns:a16="http://schemas.microsoft.com/office/drawing/2014/main" id="{2B68FBC6-96B6-4138-8B20-1B8DA4A76234}"/>
              </a:ext>
            </a:extLst>
          </p:cNvPr>
          <p:cNvGrpSpPr/>
          <p:nvPr/>
        </p:nvGrpSpPr>
        <p:grpSpPr>
          <a:xfrm>
            <a:off x="6653350" y="1237170"/>
            <a:ext cx="2224040" cy="574420"/>
            <a:chOff x="6048437" y="1237170"/>
            <a:chExt cx="2224040" cy="574420"/>
          </a:xfrm>
        </p:grpSpPr>
        <p:sp>
          <p:nvSpPr>
            <p:cNvPr id="15" name="Freeform: Shape 14">
              <a:extLst>
                <a:ext uri="{FF2B5EF4-FFF2-40B4-BE49-F238E27FC236}">
                  <a16:creationId xmlns:a16="http://schemas.microsoft.com/office/drawing/2014/main" id="{2C1F993B-DE37-4652-8898-6045F64D2BC1}"/>
                </a:ext>
              </a:extLst>
            </p:cNvPr>
            <p:cNvSpPr/>
            <p:nvPr/>
          </p:nvSpPr>
          <p:spPr bwMode="auto">
            <a:xfrm>
              <a:off x="6048437" y="1237170"/>
              <a:ext cx="2224040" cy="574420"/>
            </a:xfrm>
            <a:custGeom>
              <a:avLst/>
              <a:gdLst>
                <a:gd name="connsiteX0" fmla="*/ 506436 w 2997763"/>
                <a:gd name="connsiteY0" fmla="*/ 2061 h 466295"/>
                <a:gd name="connsiteX1" fmla="*/ 211015 w 2997763"/>
                <a:gd name="connsiteY1" fmla="*/ 16129 h 466295"/>
                <a:gd name="connsiteX2" fmla="*/ 126609 w 2997763"/>
                <a:gd name="connsiteY2" fmla="*/ 44264 h 466295"/>
                <a:gd name="connsiteX3" fmla="*/ 56270 w 2997763"/>
                <a:gd name="connsiteY3" fmla="*/ 114603 h 466295"/>
                <a:gd name="connsiteX4" fmla="*/ 0 w 2997763"/>
                <a:gd name="connsiteY4" fmla="*/ 199009 h 466295"/>
                <a:gd name="connsiteX5" fmla="*/ 14067 w 2997763"/>
                <a:gd name="connsiteY5" fmla="*/ 325618 h 466295"/>
                <a:gd name="connsiteX6" fmla="*/ 42203 w 2997763"/>
                <a:gd name="connsiteY6" fmla="*/ 353753 h 466295"/>
                <a:gd name="connsiteX7" fmla="*/ 168812 w 2997763"/>
                <a:gd name="connsiteY7" fmla="*/ 381889 h 466295"/>
                <a:gd name="connsiteX8" fmla="*/ 239150 w 2997763"/>
                <a:gd name="connsiteY8" fmla="*/ 367821 h 466295"/>
                <a:gd name="connsiteX9" fmla="*/ 337624 w 2997763"/>
                <a:gd name="connsiteY9" fmla="*/ 283415 h 466295"/>
                <a:gd name="connsiteX10" fmla="*/ 422030 w 2997763"/>
                <a:gd name="connsiteY10" fmla="*/ 255279 h 466295"/>
                <a:gd name="connsiteX11" fmla="*/ 450166 w 2997763"/>
                <a:gd name="connsiteY11" fmla="*/ 227144 h 466295"/>
                <a:gd name="connsiteX12" fmla="*/ 534572 w 2997763"/>
                <a:gd name="connsiteY12" fmla="*/ 199009 h 466295"/>
                <a:gd name="connsiteX13" fmla="*/ 886264 w 2997763"/>
                <a:gd name="connsiteY13" fmla="*/ 184941 h 466295"/>
                <a:gd name="connsiteX14" fmla="*/ 970670 w 2997763"/>
                <a:gd name="connsiteY14" fmla="*/ 199009 h 466295"/>
                <a:gd name="connsiteX15" fmla="*/ 1097280 w 2997763"/>
                <a:gd name="connsiteY15" fmla="*/ 227144 h 466295"/>
                <a:gd name="connsiteX16" fmla="*/ 1294227 w 2997763"/>
                <a:gd name="connsiteY16" fmla="*/ 269347 h 466295"/>
                <a:gd name="connsiteX17" fmla="*/ 1350498 w 2997763"/>
                <a:gd name="connsiteY17" fmla="*/ 283415 h 466295"/>
                <a:gd name="connsiteX18" fmla="*/ 1448972 w 2997763"/>
                <a:gd name="connsiteY18" fmla="*/ 311550 h 466295"/>
                <a:gd name="connsiteX19" fmla="*/ 1491175 w 2997763"/>
                <a:gd name="connsiteY19" fmla="*/ 325618 h 466295"/>
                <a:gd name="connsiteX20" fmla="*/ 1547446 w 2997763"/>
                <a:gd name="connsiteY20" fmla="*/ 339686 h 466295"/>
                <a:gd name="connsiteX21" fmla="*/ 1631852 w 2997763"/>
                <a:gd name="connsiteY21" fmla="*/ 367821 h 466295"/>
                <a:gd name="connsiteX22" fmla="*/ 1716258 w 2997763"/>
                <a:gd name="connsiteY22" fmla="*/ 381889 h 466295"/>
                <a:gd name="connsiteX23" fmla="*/ 1772529 w 2997763"/>
                <a:gd name="connsiteY23" fmla="*/ 395956 h 466295"/>
                <a:gd name="connsiteX24" fmla="*/ 1955409 w 2997763"/>
                <a:gd name="connsiteY24" fmla="*/ 424092 h 466295"/>
                <a:gd name="connsiteX25" fmla="*/ 1997612 w 2997763"/>
                <a:gd name="connsiteY25" fmla="*/ 438159 h 466295"/>
                <a:gd name="connsiteX26" fmla="*/ 2461846 w 2997763"/>
                <a:gd name="connsiteY26" fmla="*/ 466295 h 466295"/>
                <a:gd name="connsiteX27" fmla="*/ 2841673 w 2997763"/>
                <a:gd name="connsiteY27" fmla="*/ 452227 h 466295"/>
                <a:gd name="connsiteX28" fmla="*/ 2883876 w 2997763"/>
                <a:gd name="connsiteY28" fmla="*/ 438159 h 466295"/>
                <a:gd name="connsiteX29" fmla="*/ 2912012 w 2997763"/>
                <a:gd name="connsiteY29" fmla="*/ 410024 h 466295"/>
                <a:gd name="connsiteX30" fmla="*/ 2968283 w 2997763"/>
                <a:gd name="connsiteY30" fmla="*/ 339686 h 466295"/>
                <a:gd name="connsiteX31" fmla="*/ 2996418 w 2997763"/>
                <a:gd name="connsiteY31" fmla="*/ 213076 h 466295"/>
                <a:gd name="connsiteX32" fmla="*/ 2982350 w 2997763"/>
                <a:gd name="connsiteY32" fmla="*/ 86467 h 466295"/>
                <a:gd name="connsiteX33" fmla="*/ 2912012 w 2997763"/>
                <a:gd name="connsiteY33" fmla="*/ 72399 h 466295"/>
                <a:gd name="connsiteX34" fmla="*/ 2813538 w 2997763"/>
                <a:gd name="connsiteY34" fmla="*/ 86467 h 466295"/>
                <a:gd name="connsiteX35" fmla="*/ 2729132 w 2997763"/>
                <a:gd name="connsiteY35" fmla="*/ 184941 h 466295"/>
                <a:gd name="connsiteX36" fmla="*/ 2700996 w 2997763"/>
                <a:gd name="connsiteY36" fmla="*/ 213076 h 466295"/>
                <a:gd name="connsiteX37" fmla="*/ 2616590 w 2997763"/>
                <a:gd name="connsiteY37" fmla="*/ 311550 h 466295"/>
                <a:gd name="connsiteX38" fmla="*/ 2574387 w 2997763"/>
                <a:gd name="connsiteY38" fmla="*/ 325618 h 466295"/>
                <a:gd name="connsiteX39" fmla="*/ 2166424 w 2997763"/>
                <a:gd name="connsiteY39" fmla="*/ 297483 h 466295"/>
                <a:gd name="connsiteX40" fmla="*/ 2053883 w 2997763"/>
                <a:gd name="connsiteY40" fmla="*/ 283415 h 466295"/>
                <a:gd name="connsiteX41" fmla="*/ 1842867 w 2997763"/>
                <a:gd name="connsiteY41" fmla="*/ 255279 h 466295"/>
                <a:gd name="connsiteX42" fmla="*/ 1674055 w 2997763"/>
                <a:gd name="connsiteY42" fmla="*/ 227144 h 466295"/>
                <a:gd name="connsiteX43" fmla="*/ 1589649 w 2997763"/>
                <a:gd name="connsiteY43" fmla="*/ 199009 h 466295"/>
                <a:gd name="connsiteX44" fmla="*/ 1420836 w 2997763"/>
                <a:gd name="connsiteY44" fmla="*/ 142738 h 466295"/>
                <a:gd name="connsiteX45" fmla="*/ 1336430 w 2997763"/>
                <a:gd name="connsiteY45" fmla="*/ 114603 h 466295"/>
                <a:gd name="connsiteX46" fmla="*/ 1181686 w 2997763"/>
                <a:gd name="connsiteY46" fmla="*/ 86467 h 466295"/>
                <a:gd name="connsiteX47" fmla="*/ 970670 w 2997763"/>
                <a:gd name="connsiteY47" fmla="*/ 44264 h 466295"/>
                <a:gd name="connsiteX48" fmla="*/ 900332 w 2997763"/>
                <a:gd name="connsiteY48" fmla="*/ 30196 h 466295"/>
                <a:gd name="connsiteX49" fmla="*/ 731520 w 2997763"/>
                <a:gd name="connsiteY49" fmla="*/ 2061 h 466295"/>
                <a:gd name="connsiteX50" fmla="*/ 506436 w 2997763"/>
                <a:gd name="connsiteY50" fmla="*/ 2061 h 46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97763" h="466295">
                  <a:moveTo>
                    <a:pt x="506436" y="2061"/>
                  </a:moveTo>
                  <a:cubicBezTo>
                    <a:pt x="419685" y="4406"/>
                    <a:pt x="308997" y="5242"/>
                    <a:pt x="211015" y="16129"/>
                  </a:cubicBezTo>
                  <a:cubicBezTo>
                    <a:pt x="181539" y="19404"/>
                    <a:pt x="126609" y="44264"/>
                    <a:pt x="126609" y="44264"/>
                  </a:cubicBezTo>
                  <a:cubicBezTo>
                    <a:pt x="103163" y="67710"/>
                    <a:pt x="74663" y="87014"/>
                    <a:pt x="56270" y="114603"/>
                  </a:cubicBezTo>
                  <a:lnTo>
                    <a:pt x="0" y="199009"/>
                  </a:lnTo>
                  <a:cubicBezTo>
                    <a:pt x="4689" y="241212"/>
                    <a:pt x="2894" y="284652"/>
                    <a:pt x="14067" y="325618"/>
                  </a:cubicBezTo>
                  <a:cubicBezTo>
                    <a:pt x="17557" y="338414"/>
                    <a:pt x="30340" y="347822"/>
                    <a:pt x="42203" y="353753"/>
                  </a:cubicBezTo>
                  <a:cubicBezTo>
                    <a:pt x="55449" y="360376"/>
                    <a:pt x="161411" y="380409"/>
                    <a:pt x="168812" y="381889"/>
                  </a:cubicBezTo>
                  <a:cubicBezTo>
                    <a:pt x="192258" y="377200"/>
                    <a:pt x="218249" y="379433"/>
                    <a:pt x="239150" y="367821"/>
                  </a:cubicBezTo>
                  <a:cubicBezTo>
                    <a:pt x="378600" y="290348"/>
                    <a:pt x="227954" y="332158"/>
                    <a:pt x="337624" y="283415"/>
                  </a:cubicBezTo>
                  <a:cubicBezTo>
                    <a:pt x="364725" y="271370"/>
                    <a:pt x="422030" y="255279"/>
                    <a:pt x="422030" y="255279"/>
                  </a:cubicBezTo>
                  <a:cubicBezTo>
                    <a:pt x="431409" y="245901"/>
                    <a:pt x="438303" y="233075"/>
                    <a:pt x="450166" y="227144"/>
                  </a:cubicBezTo>
                  <a:cubicBezTo>
                    <a:pt x="476692" y="213881"/>
                    <a:pt x="534572" y="199009"/>
                    <a:pt x="534572" y="199009"/>
                  </a:cubicBezTo>
                  <a:cubicBezTo>
                    <a:pt x="638054" y="95523"/>
                    <a:pt x="557487" y="162266"/>
                    <a:pt x="886264" y="184941"/>
                  </a:cubicBezTo>
                  <a:cubicBezTo>
                    <a:pt x="914720" y="186904"/>
                    <a:pt x="942607" y="193907"/>
                    <a:pt x="970670" y="199009"/>
                  </a:cubicBezTo>
                  <a:cubicBezTo>
                    <a:pt x="1240903" y="248141"/>
                    <a:pt x="871507" y="181988"/>
                    <a:pt x="1097280" y="227144"/>
                  </a:cubicBezTo>
                  <a:cubicBezTo>
                    <a:pt x="1301530" y="267995"/>
                    <a:pt x="1043254" y="206604"/>
                    <a:pt x="1294227" y="269347"/>
                  </a:cubicBezTo>
                  <a:cubicBezTo>
                    <a:pt x="1312984" y="274036"/>
                    <a:pt x="1332156" y="277301"/>
                    <a:pt x="1350498" y="283415"/>
                  </a:cubicBezTo>
                  <a:cubicBezTo>
                    <a:pt x="1451686" y="317145"/>
                    <a:pt x="1325323" y="276222"/>
                    <a:pt x="1448972" y="311550"/>
                  </a:cubicBezTo>
                  <a:cubicBezTo>
                    <a:pt x="1463230" y="315624"/>
                    <a:pt x="1476917" y="321544"/>
                    <a:pt x="1491175" y="325618"/>
                  </a:cubicBezTo>
                  <a:cubicBezTo>
                    <a:pt x="1509765" y="330930"/>
                    <a:pt x="1528927" y="334130"/>
                    <a:pt x="1547446" y="339686"/>
                  </a:cubicBezTo>
                  <a:cubicBezTo>
                    <a:pt x="1575852" y="348208"/>
                    <a:pt x="1602598" y="362945"/>
                    <a:pt x="1631852" y="367821"/>
                  </a:cubicBezTo>
                  <a:cubicBezTo>
                    <a:pt x="1659987" y="372510"/>
                    <a:pt x="1688288" y="376295"/>
                    <a:pt x="1716258" y="381889"/>
                  </a:cubicBezTo>
                  <a:cubicBezTo>
                    <a:pt x="1735217" y="385681"/>
                    <a:pt x="1753507" y="392497"/>
                    <a:pt x="1772529" y="395956"/>
                  </a:cubicBezTo>
                  <a:cubicBezTo>
                    <a:pt x="1834235" y="407175"/>
                    <a:pt x="1894215" y="410494"/>
                    <a:pt x="1955409" y="424092"/>
                  </a:cubicBezTo>
                  <a:cubicBezTo>
                    <a:pt x="1969884" y="427309"/>
                    <a:pt x="1982932" y="436062"/>
                    <a:pt x="1997612" y="438159"/>
                  </a:cubicBezTo>
                  <a:cubicBezTo>
                    <a:pt x="2117827" y="455332"/>
                    <a:pt x="2374520" y="462326"/>
                    <a:pt x="2461846" y="466295"/>
                  </a:cubicBezTo>
                  <a:cubicBezTo>
                    <a:pt x="2588455" y="461606"/>
                    <a:pt x="2715258" y="460655"/>
                    <a:pt x="2841673" y="452227"/>
                  </a:cubicBezTo>
                  <a:cubicBezTo>
                    <a:pt x="2856469" y="451241"/>
                    <a:pt x="2871160" y="445788"/>
                    <a:pt x="2883876" y="438159"/>
                  </a:cubicBezTo>
                  <a:cubicBezTo>
                    <a:pt x="2895249" y="431335"/>
                    <a:pt x="2903726" y="420381"/>
                    <a:pt x="2912012" y="410024"/>
                  </a:cubicBezTo>
                  <a:cubicBezTo>
                    <a:pt x="2982997" y="321293"/>
                    <a:pt x="2900348" y="407618"/>
                    <a:pt x="2968283" y="339686"/>
                  </a:cubicBezTo>
                  <a:cubicBezTo>
                    <a:pt x="2982789" y="296167"/>
                    <a:pt x="2996418" y="262590"/>
                    <a:pt x="2996418" y="213076"/>
                  </a:cubicBezTo>
                  <a:cubicBezTo>
                    <a:pt x="2996418" y="170613"/>
                    <a:pt x="3004197" y="122879"/>
                    <a:pt x="2982350" y="86467"/>
                  </a:cubicBezTo>
                  <a:cubicBezTo>
                    <a:pt x="2970048" y="65964"/>
                    <a:pt x="2935458" y="77088"/>
                    <a:pt x="2912012" y="72399"/>
                  </a:cubicBezTo>
                  <a:cubicBezTo>
                    <a:pt x="2879187" y="77088"/>
                    <a:pt x="2843724" y="72746"/>
                    <a:pt x="2813538" y="86467"/>
                  </a:cubicBezTo>
                  <a:cubicBezTo>
                    <a:pt x="2770964" y="105819"/>
                    <a:pt x="2755631" y="151818"/>
                    <a:pt x="2729132" y="184941"/>
                  </a:cubicBezTo>
                  <a:cubicBezTo>
                    <a:pt x="2720846" y="195298"/>
                    <a:pt x="2709282" y="202719"/>
                    <a:pt x="2700996" y="213076"/>
                  </a:cubicBezTo>
                  <a:cubicBezTo>
                    <a:pt x="2678085" y="241714"/>
                    <a:pt x="2653534" y="299235"/>
                    <a:pt x="2616590" y="311550"/>
                  </a:cubicBezTo>
                  <a:lnTo>
                    <a:pt x="2574387" y="325618"/>
                  </a:lnTo>
                  <a:cubicBezTo>
                    <a:pt x="2421085" y="316600"/>
                    <a:pt x="2314253" y="312266"/>
                    <a:pt x="2166424" y="297483"/>
                  </a:cubicBezTo>
                  <a:cubicBezTo>
                    <a:pt x="2128806" y="293721"/>
                    <a:pt x="2091430" y="287832"/>
                    <a:pt x="2053883" y="283415"/>
                  </a:cubicBezTo>
                  <a:cubicBezTo>
                    <a:pt x="1804312" y="254053"/>
                    <a:pt x="2032712" y="284485"/>
                    <a:pt x="1842867" y="255279"/>
                  </a:cubicBezTo>
                  <a:cubicBezTo>
                    <a:pt x="1796676" y="248173"/>
                    <a:pt x="1722137" y="240257"/>
                    <a:pt x="1674055" y="227144"/>
                  </a:cubicBezTo>
                  <a:cubicBezTo>
                    <a:pt x="1645443" y="219341"/>
                    <a:pt x="1617784" y="208387"/>
                    <a:pt x="1589649" y="199009"/>
                  </a:cubicBezTo>
                  <a:lnTo>
                    <a:pt x="1420836" y="142738"/>
                  </a:lnTo>
                  <a:lnTo>
                    <a:pt x="1336430" y="114603"/>
                  </a:lnTo>
                  <a:cubicBezTo>
                    <a:pt x="1247992" y="92493"/>
                    <a:pt x="1299300" y="103269"/>
                    <a:pt x="1181686" y="86467"/>
                  </a:cubicBezTo>
                  <a:cubicBezTo>
                    <a:pt x="1073440" y="50384"/>
                    <a:pt x="1199981" y="90128"/>
                    <a:pt x="970670" y="44264"/>
                  </a:cubicBezTo>
                  <a:cubicBezTo>
                    <a:pt x="947224" y="39575"/>
                    <a:pt x="923673" y="35383"/>
                    <a:pt x="900332" y="30196"/>
                  </a:cubicBezTo>
                  <a:cubicBezTo>
                    <a:pt x="824183" y="13274"/>
                    <a:pt x="830397" y="6181"/>
                    <a:pt x="731520" y="2061"/>
                  </a:cubicBezTo>
                  <a:cubicBezTo>
                    <a:pt x="656557" y="-1063"/>
                    <a:pt x="593187" y="-284"/>
                    <a:pt x="506436" y="2061"/>
                  </a:cubicBezTo>
                  <a:close/>
                </a:path>
              </a:pathLst>
            </a:cu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Freeform: Shape 15">
              <a:extLst>
                <a:ext uri="{FF2B5EF4-FFF2-40B4-BE49-F238E27FC236}">
                  <a16:creationId xmlns:a16="http://schemas.microsoft.com/office/drawing/2014/main" id="{72EA1527-09A7-4057-9101-97FA28BD9094}"/>
                </a:ext>
              </a:extLst>
            </p:cNvPr>
            <p:cNvSpPr/>
            <p:nvPr/>
          </p:nvSpPr>
          <p:spPr bwMode="auto">
            <a:xfrm>
              <a:off x="6119449" y="1575586"/>
              <a:ext cx="126609" cy="72044"/>
            </a:xfrm>
            <a:custGeom>
              <a:avLst/>
              <a:gdLst>
                <a:gd name="connsiteX0" fmla="*/ 0 w 126609"/>
                <a:gd name="connsiteY0" fmla="*/ 0 h 72044"/>
                <a:gd name="connsiteX1" fmla="*/ 42203 w 126609"/>
                <a:gd name="connsiteY1" fmla="*/ 70339 h 72044"/>
                <a:gd name="connsiteX2" fmla="*/ 126609 w 126609"/>
                <a:gd name="connsiteY2" fmla="*/ 42203 h 72044"/>
              </a:gdLst>
              <a:ahLst/>
              <a:cxnLst>
                <a:cxn ang="0">
                  <a:pos x="connsiteX0" y="connsiteY0"/>
                </a:cxn>
                <a:cxn ang="0">
                  <a:pos x="connsiteX1" y="connsiteY1"/>
                </a:cxn>
                <a:cxn ang="0">
                  <a:pos x="connsiteX2" y="connsiteY2"/>
                </a:cxn>
              </a:cxnLst>
              <a:rect l="l" t="t" r="r" b="b"/>
              <a:pathLst>
                <a:path w="126609" h="72044">
                  <a:moveTo>
                    <a:pt x="0" y="0"/>
                  </a:moveTo>
                  <a:cubicBezTo>
                    <a:pt x="14068" y="23446"/>
                    <a:pt x="18463" y="56773"/>
                    <a:pt x="42203" y="70339"/>
                  </a:cubicBezTo>
                  <a:cubicBezTo>
                    <a:pt x="57707" y="79198"/>
                    <a:pt x="108806" y="51105"/>
                    <a:pt x="126609" y="4220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D12E5516-5485-4D4A-A43E-FFF4A7994349}"/>
                </a:ext>
              </a:extLst>
            </p:cNvPr>
            <p:cNvSpPr/>
            <p:nvPr/>
          </p:nvSpPr>
          <p:spPr bwMode="auto">
            <a:xfrm>
              <a:off x="6162736" y="1336437"/>
              <a:ext cx="91440" cy="914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50A43B7B-5B2C-4E29-AA2E-CA83E0423E68}"/>
                </a:ext>
              </a:extLst>
            </p:cNvPr>
            <p:cNvSpPr/>
            <p:nvPr/>
          </p:nvSpPr>
          <p:spPr bwMode="auto">
            <a:xfrm>
              <a:off x="6272932" y="1418497"/>
              <a:ext cx="91440" cy="914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1" name="Speech Bubble: Oval 20">
            <a:extLst>
              <a:ext uri="{FF2B5EF4-FFF2-40B4-BE49-F238E27FC236}">
                <a16:creationId xmlns:a16="http://schemas.microsoft.com/office/drawing/2014/main" id="{FE0756BC-3A1B-459F-8F22-ED2F7468DC2A}"/>
              </a:ext>
            </a:extLst>
          </p:cNvPr>
          <p:cNvSpPr/>
          <p:nvPr/>
        </p:nvSpPr>
        <p:spPr bwMode="auto">
          <a:xfrm>
            <a:off x="7173438" y="559607"/>
            <a:ext cx="1800664" cy="526869"/>
          </a:xfrm>
          <a:prstGeom prst="wedgeEllipseCallout">
            <a:avLst>
              <a:gd name="adj1" fmla="val -52084"/>
              <a:gd name="adj2" fmla="val 9988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Help me!</a:t>
            </a:r>
          </a:p>
        </p:txBody>
      </p:sp>
    </p:spTree>
    <p:extLst>
      <p:ext uri="{BB962C8B-B14F-4D97-AF65-F5344CB8AC3E}">
        <p14:creationId xmlns:p14="http://schemas.microsoft.com/office/powerpoint/2010/main" val="32887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71436" y="1270709"/>
            <a:ext cx="9001125" cy="4279742"/>
          </a:xfrm>
          <a:prstGeom prst="rect">
            <a:avLst/>
          </a:prstGeom>
          <a:noFill/>
          <a:ln w="9525">
            <a:noFill/>
            <a:miter lim="800000"/>
            <a:headEnd/>
            <a:tailEnd/>
          </a:ln>
          <a:effectLst/>
        </p:spPr>
        <p:txBody>
          <a:bodyPr wrap="square" lIns="93071" tIns="46536" rIns="93071" bIns="46536">
            <a:spAutoFit/>
          </a:bodyPr>
          <a:lstStyle/>
          <a:p>
            <a:pPr>
              <a:spcBef>
                <a:spcPts val="1200"/>
              </a:spcBef>
              <a:spcAft>
                <a:spcPts val="1200"/>
              </a:spcAft>
            </a:pPr>
            <a:r>
              <a:rPr lang="en-US" sz="2400" dirty="0">
                <a:latin typeface="Times New Roman" panose="02020603050405020304" pitchFamily="18" charset="0"/>
                <a:cs typeface="Times New Roman" panose="02020603050405020304" pitchFamily="18" charset="0"/>
              </a:rPr>
              <a:t>1. How did you save Sam?  Was there more than one way that would work?</a:t>
            </a:r>
          </a:p>
          <a:p>
            <a:pPr>
              <a:spcBef>
                <a:spcPts val="1200"/>
              </a:spcBef>
              <a:spcAft>
                <a:spcPts val="1200"/>
              </a:spcAft>
            </a:pPr>
            <a:endParaRPr lang="en-US" sz="2400" dirty="0">
              <a:latin typeface="Times New Roman" panose="02020603050405020304" pitchFamily="18" charset="0"/>
              <a:cs typeface="Times New Roman" panose="02020603050405020304" pitchFamily="18" charset="0"/>
            </a:endParaRPr>
          </a:p>
          <a:p>
            <a:pPr>
              <a:spcBef>
                <a:spcPts val="1200"/>
              </a:spcBef>
              <a:spcAft>
                <a:spcPts val="1200"/>
              </a:spcAft>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 Could you have completed the challenge alone? Why or why not?</a:t>
            </a:r>
          </a:p>
          <a:p>
            <a:pPr>
              <a:spcBef>
                <a:spcPts val="1200"/>
              </a:spcBef>
              <a:spcAft>
                <a:spcPts val="1200"/>
              </a:spcAft>
            </a:pPr>
            <a:endParaRPr lang="en-US" sz="2400" dirty="0">
              <a:latin typeface="Times New Roman" panose="02020603050405020304" pitchFamily="18" charset="0"/>
              <a:cs typeface="Times New Roman" panose="02020603050405020304" pitchFamily="18" charset="0"/>
            </a:endParaRPr>
          </a:p>
          <a:p>
            <a:pPr>
              <a:spcBef>
                <a:spcPts val="1200"/>
              </a:spcBef>
              <a:spcAft>
                <a:spcPts val="1200"/>
              </a:spcAft>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3. How could you make this activity more challenging?</a:t>
            </a:r>
          </a:p>
        </p:txBody>
      </p:sp>
      <p:sp>
        <p:nvSpPr>
          <p:cNvPr id="10" name="TextBox 9"/>
          <p:cNvSpPr txBox="1"/>
          <p:nvPr/>
        </p:nvSpPr>
        <p:spPr>
          <a:xfrm>
            <a:off x="14287" y="20509"/>
            <a:ext cx="9115425" cy="784830"/>
          </a:xfrm>
          <a:prstGeom prst="rect">
            <a:avLst/>
          </a:prstGeom>
          <a:solidFill>
            <a:srgbClr val="FF0000"/>
          </a:solidFill>
        </p:spPr>
        <p:txBody>
          <a:bodyPr wrap="square" rtlCol="0">
            <a:spAutoFit/>
          </a:bodyPr>
          <a:lstStyle/>
          <a:p>
            <a:pPr algn="ct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Discuss It</a:t>
            </a:r>
          </a:p>
        </p:txBody>
      </p:sp>
    </p:spTree>
    <p:extLst>
      <p:ext uri="{BB962C8B-B14F-4D97-AF65-F5344CB8AC3E}">
        <p14:creationId xmlns:p14="http://schemas.microsoft.com/office/powerpoint/2010/main" val="24823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0" y="1536832"/>
            <a:ext cx="9001125" cy="3787300"/>
          </a:xfrm>
          <a:prstGeom prst="rect">
            <a:avLst/>
          </a:prstGeom>
          <a:noFill/>
          <a:ln w="9525">
            <a:noFill/>
            <a:miter lim="800000"/>
            <a:headEnd/>
            <a:tailEnd/>
          </a:ln>
          <a:effectLst/>
        </p:spPr>
        <p:txBody>
          <a:bodyPr wrap="square" lIns="93071" tIns="46536" rIns="93071" bIns="46536">
            <a:spAutoFit/>
          </a:bodyPr>
          <a:lstStyle/>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are the main ingredients in gummy bears?</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makes a gummy bear a gummy bear?</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Where does this substance come from?</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Besides malic acid, what other acid is added?  Why?</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shape is the finished molecule?</a:t>
            </a:r>
          </a:p>
        </p:txBody>
      </p:sp>
      <p:sp>
        <p:nvSpPr>
          <p:cNvPr id="10" name="TextBox 9"/>
          <p:cNvSpPr txBox="1"/>
          <p:nvPr/>
        </p:nvSpPr>
        <p:spPr>
          <a:xfrm>
            <a:off x="14287" y="175393"/>
            <a:ext cx="9115425" cy="784830"/>
          </a:xfrm>
          <a:prstGeom prst="rect">
            <a:avLst/>
          </a:prstGeom>
          <a:solidFill>
            <a:srgbClr val="FF0000"/>
          </a:solidFill>
        </p:spPr>
        <p:txBody>
          <a:bodyPr wrap="square" rtlCol="0">
            <a:spAutoFit/>
          </a:bodyPr>
          <a:lstStyle/>
          <a:p>
            <a:pP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    How It’s Made</a:t>
            </a:r>
          </a:p>
        </p:txBody>
      </p:sp>
      <p:pic>
        <p:nvPicPr>
          <p:cNvPr id="5" name="Picture 4">
            <a:hlinkClick r:id="rId3"/>
            <a:extLst>
              <a:ext uri="{FF2B5EF4-FFF2-40B4-BE49-F238E27FC236}">
                <a16:creationId xmlns:a16="http://schemas.microsoft.com/office/drawing/2014/main" id="{DEFF2B42-D936-494D-A86F-2EB75130EE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5028" y="335386"/>
            <a:ext cx="1158356" cy="1138033"/>
          </a:xfrm>
          <a:prstGeom prst="rect">
            <a:avLst/>
          </a:prstGeom>
        </p:spPr>
      </p:pic>
      <p:sp>
        <p:nvSpPr>
          <p:cNvPr id="6" name="TextBox 5">
            <a:extLst>
              <a:ext uri="{FF2B5EF4-FFF2-40B4-BE49-F238E27FC236}">
                <a16:creationId xmlns:a16="http://schemas.microsoft.com/office/drawing/2014/main" id="{1AD7ED65-4920-4661-AB4E-4DCB26A34C1E}"/>
              </a:ext>
            </a:extLst>
          </p:cNvPr>
          <p:cNvSpPr txBox="1"/>
          <p:nvPr/>
        </p:nvSpPr>
        <p:spPr>
          <a:xfrm>
            <a:off x="0" y="6567191"/>
            <a:ext cx="3580825" cy="230832"/>
          </a:xfrm>
          <a:prstGeom prst="rect">
            <a:avLst/>
          </a:prstGeom>
          <a:noFill/>
        </p:spPr>
        <p:txBody>
          <a:bodyPr wrap="square" rtlCol="0">
            <a:spAutoFit/>
          </a:bodyPr>
          <a:lstStyle/>
          <a:p>
            <a:pPr algn="just"/>
            <a:r>
              <a:rPr lang="en-US" sz="900" dirty="0">
                <a:hlinkClick r:id="rId5" tooltip="http://dreyfusdragon.blogspot.com/2010/12/december-vacation-movies.html"/>
              </a:rPr>
              <a:t>This Photo</a:t>
            </a:r>
            <a:r>
              <a:rPr lang="en-US" sz="900" dirty="0"/>
              <a:t> by Unknown Author is licensed under </a:t>
            </a:r>
            <a:r>
              <a:rPr lang="en-US" sz="900" dirty="0">
                <a:hlinkClick r:id="rId6" tooltip="https://creativecommons.org/licenses/by/3.0/"/>
              </a:rPr>
              <a:t>CC BY</a:t>
            </a:r>
            <a:endParaRPr lang="en-US" sz="900" dirty="0"/>
          </a:p>
        </p:txBody>
      </p:sp>
      <p:sp>
        <p:nvSpPr>
          <p:cNvPr id="7" name="Rectangle 6">
            <a:extLst>
              <a:ext uri="{FF2B5EF4-FFF2-40B4-BE49-F238E27FC236}">
                <a16:creationId xmlns:a16="http://schemas.microsoft.com/office/drawing/2014/main" id="{6B740B89-BFB4-4E03-B655-D0B72E79418D}"/>
              </a:ext>
            </a:extLst>
          </p:cNvPr>
          <p:cNvSpPr/>
          <p:nvPr/>
        </p:nvSpPr>
        <p:spPr>
          <a:xfrm>
            <a:off x="1290945" y="5738679"/>
            <a:ext cx="7202439" cy="646331"/>
          </a:xfrm>
          <a:prstGeom prst="rect">
            <a:avLst/>
          </a:prstGeom>
        </p:spPr>
        <p:txBody>
          <a:bodyPr wrap="square">
            <a:spAutoFit/>
          </a:bodyPr>
          <a:lstStyle/>
          <a:p>
            <a:r>
              <a:rPr lang="en-US" i="1" dirty="0">
                <a:hlinkClick r:id="rId3"/>
              </a:rPr>
              <a:t>https://madison.com/lifestyles/blue-sky-science-how-are-gummy-bears-made/video_c7388fe9-61b5-5172-8d2e-f3484c3011f6.html</a:t>
            </a:r>
            <a:endParaRPr lang="en-US" b="1" i="1" dirty="0"/>
          </a:p>
        </p:txBody>
      </p:sp>
    </p:spTree>
    <p:extLst>
      <p:ext uri="{BB962C8B-B14F-4D97-AF65-F5344CB8AC3E}">
        <p14:creationId xmlns:p14="http://schemas.microsoft.com/office/powerpoint/2010/main" val="414056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0" y="1339880"/>
            <a:ext cx="9144000" cy="4248965"/>
          </a:xfrm>
          <a:prstGeom prst="rect">
            <a:avLst/>
          </a:prstGeom>
          <a:noFill/>
          <a:ln w="9525">
            <a:noFill/>
            <a:miter lim="800000"/>
            <a:headEnd/>
            <a:tailEnd/>
          </a:ln>
          <a:effectLst/>
        </p:spPr>
        <p:txBody>
          <a:bodyPr wrap="square" lIns="93071" tIns="46536" rIns="93071" bIns="46536">
            <a:spAutoFit/>
          </a:bodyPr>
          <a:lstStyle/>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would happen to a gummy candy if it is put in water and left overnight?  Write your hypothesis on your worksheet.</a:t>
            </a:r>
          </a:p>
          <a:p>
            <a:pPr marL="457200" indent="-457200" defTabSz="857250" fontAlgn="base">
              <a:spcBef>
                <a:spcPct val="50000"/>
              </a:spcBef>
              <a:spcAft>
                <a:spcPct val="0"/>
              </a:spcAft>
              <a:buFont typeface="Arial" panose="020B0604020202020204" pitchFamily="34" charset="0"/>
              <a:buChar char="•"/>
            </a:pPr>
            <a:endParaRPr lang="en-US" sz="3000" dirty="0">
              <a:solidFill>
                <a:srgbClr val="000000"/>
              </a:solidFill>
              <a:latin typeface="Arial" charset="0"/>
            </a:endParaRPr>
          </a:p>
          <a:p>
            <a:pPr marL="457200" indent="-457200" defTabSz="857250" fontAlgn="base">
              <a:spcBef>
                <a:spcPct val="50000"/>
              </a:spcBef>
              <a:spcAft>
                <a:spcPct val="0"/>
              </a:spcAft>
              <a:buFont typeface="Arial" panose="020B0604020202020204" pitchFamily="34" charset="0"/>
              <a:buChar char="•"/>
            </a:pPr>
            <a:endParaRPr lang="en-US" sz="3000" dirty="0">
              <a:solidFill>
                <a:srgbClr val="000000"/>
              </a:solidFill>
              <a:latin typeface="Arial" charset="0"/>
            </a:endParaRPr>
          </a:p>
          <a:p>
            <a:pPr marL="457200" indent="-457200" defTabSz="857250" fontAlgn="base">
              <a:spcBef>
                <a:spcPct val="50000"/>
              </a:spcBef>
              <a:spcAft>
                <a:spcPct val="0"/>
              </a:spcAft>
              <a:buFont typeface="Arial" panose="020B0604020202020204" pitchFamily="34" charset="0"/>
              <a:buChar char="•"/>
            </a:pPr>
            <a:endParaRPr lang="en-US" sz="3000" dirty="0">
              <a:solidFill>
                <a:srgbClr val="000000"/>
              </a:solidFill>
              <a:latin typeface="Arial" charset="0"/>
            </a:endParaRP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How could we document this scientifically?</a:t>
            </a:r>
          </a:p>
        </p:txBody>
      </p:sp>
      <p:sp>
        <p:nvSpPr>
          <p:cNvPr id="10" name="TextBox 9"/>
          <p:cNvSpPr txBox="1"/>
          <p:nvPr/>
        </p:nvSpPr>
        <p:spPr>
          <a:xfrm>
            <a:off x="14287" y="175393"/>
            <a:ext cx="9115425" cy="784830"/>
          </a:xfrm>
          <a:prstGeom prst="rect">
            <a:avLst/>
          </a:prstGeom>
          <a:solidFill>
            <a:srgbClr val="FF0000"/>
          </a:solidFill>
        </p:spPr>
        <p:txBody>
          <a:bodyPr wrap="square" rtlCol="0">
            <a:spAutoFit/>
          </a:bodyPr>
          <a:lstStyle/>
          <a:p>
            <a:pPr defTabSz="857250" fontAlgn="base">
              <a:spcBef>
                <a:spcPct val="0"/>
              </a:spcBef>
              <a:spcAft>
                <a:spcPct val="0"/>
              </a:spcAft>
            </a:pPr>
            <a:r>
              <a:rPr lang="en-US" sz="4500" kern="10">
                <a:ln w="31750">
                  <a:noFill/>
                  <a:round/>
                  <a:headEnd/>
                  <a:tailEnd/>
                </a:ln>
                <a:solidFill>
                  <a:srgbClr val="FFFF00"/>
                </a:solidFill>
                <a:latin typeface="Cooper Black" panose="0208090404030B020404" pitchFamily="18" charset="0"/>
              </a:rPr>
              <a:t>Extension Activity</a:t>
            </a:r>
            <a:endParaRPr lang="en-US" sz="4500" kern="10" dirty="0">
              <a:ln w="31750">
                <a:noFill/>
                <a:round/>
                <a:headEnd/>
                <a:tailEnd/>
              </a:ln>
              <a:solidFill>
                <a:srgbClr val="FFFF00"/>
              </a:solidFill>
              <a:latin typeface="Cooper Black" panose="0208090404030B020404" pitchFamily="18" charset="0"/>
            </a:endParaRPr>
          </a:p>
        </p:txBody>
      </p:sp>
      <p:sp>
        <p:nvSpPr>
          <p:cNvPr id="7" name="Rectangle 6">
            <a:extLst>
              <a:ext uri="{FF2B5EF4-FFF2-40B4-BE49-F238E27FC236}">
                <a16:creationId xmlns:a16="http://schemas.microsoft.com/office/drawing/2014/main" id="{6B740B89-BFB4-4E03-B655-D0B72E79418D}"/>
              </a:ext>
            </a:extLst>
          </p:cNvPr>
          <p:cNvSpPr/>
          <p:nvPr/>
        </p:nvSpPr>
        <p:spPr>
          <a:xfrm>
            <a:off x="145677" y="6036276"/>
            <a:ext cx="7202439" cy="646331"/>
          </a:xfrm>
          <a:prstGeom prst="rect">
            <a:avLst/>
          </a:prstGeom>
        </p:spPr>
        <p:txBody>
          <a:bodyPr wrap="square">
            <a:spAutoFit/>
          </a:bodyPr>
          <a:lstStyle/>
          <a:p>
            <a:r>
              <a:rPr lang="en-US" dirty="0">
                <a:hlinkClick r:id="rId3"/>
              </a:rPr>
              <a:t>Worksheet available at https://sciencespot.net/Media/mmaniabearlab.pdf</a:t>
            </a:r>
            <a:endParaRPr lang="en-US" b="1" i="1" dirty="0"/>
          </a:p>
        </p:txBody>
      </p:sp>
      <p:pic>
        <p:nvPicPr>
          <p:cNvPr id="2" name="Picture 1">
            <a:extLst>
              <a:ext uri="{FF2B5EF4-FFF2-40B4-BE49-F238E27FC236}">
                <a16:creationId xmlns:a16="http://schemas.microsoft.com/office/drawing/2014/main" id="{F92AC16C-77D7-4A31-9899-F596056D8354}"/>
              </a:ext>
            </a:extLst>
          </p:cNvPr>
          <p:cNvPicPr>
            <a:picLocks noChangeAspect="1"/>
          </p:cNvPicPr>
          <p:nvPr/>
        </p:nvPicPr>
        <p:blipFill rotWithShape="1">
          <a:blip r:embed="rId4"/>
          <a:srcRect b="83097"/>
          <a:stretch/>
        </p:blipFill>
        <p:spPr>
          <a:xfrm>
            <a:off x="1439759" y="2987132"/>
            <a:ext cx="7237372" cy="1502714"/>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63B852F2-ED5C-4CE0-B9A9-B568AC483BBF}"/>
              </a:ext>
            </a:extLst>
          </p:cNvPr>
          <p:cNvSpPr/>
          <p:nvPr/>
        </p:nvSpPr>
        <p:spPr bwMode="auto">
          <a:xfrm>
            <a:off x="958802" y="3941206"/>
            <a:ext cx="701186" cy="5486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0216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42876" y="221853"/>
            <a:ext cx="8986836" cy="1386642"/>
          </a:xfrm>
          <a:prstGeom prst="rect">
            <a:avLst/>
          </a:prstGeom>
          <a:noFill/>
          <a:ln w="9525">
            <a:noFill/>
            <a:miter lim="800000"/>
            <a:headEnd/>
            <a:tailEnd/>
          </a:ln>
          <a:effectLst/>
        </p:spPr>
        <p:txBody>
          <a:bodyPr wrap="square" lIns="93071" tIns="46536" rIns="93071" bIns="46536">
            <a:spAutoFit/>
          </a:bodyPr>
          <a:lstStyle/>
          <a:p>
            <a:pPr defTabSz="857250" fontAlgn="base">
              <a:spcBef>
                <a:spcPct val="50000"/>
              </a:spcBef>
              <a:spcAft>
                <a:spcPct val="0"/>
              </a:spcAft>
            </a:pPr>
            <a:r>
              <a:rPr lang="en-US" sz="2400" b="1" dirty="0">
                <a:latin typeface="Times New Roman" panose="02020603050405020304" pitchFamily="18" charset="0"/>
                <a:cs typeface="Times New Roman" panose="02020603050405020304" pitchFamily="18" charset="0"/>
              </a:rPr>
              <a:t>Part A: Choose one gummy bear from the container on your table. </a:t>
            </a:r>
          </a:p>
          <a:p>
            <a:pPr defTabSz="857250" fontAlgn="base">
              <a:spcBef>
                <a:spcPct val="50000"/>
              </a:spcBef>
              <a:spcAft>
                <a:spcPct val="0"/>
              </a:spcAft>
            </a:pPr>
            <a:r>
              <a:rPr lang="en-US" sz="2400" b="1" dirty="0">
                <a:latin typeface="Times New Roman" panose="02020603050405020304" pitchFamily="18" charset="0"/>
                <a:cs typeface="Times New Roman" panose="02020603050405020304" pitchFamily="18" charset="0"/>
              </a:rPr>
              <a:t>Use the equipment available to measure your gummy bear and record the data in the chart for Day 1. </a:t>
            </a:r>
          </a:p>
        </p:txBody>
      </p:sp>
      <p:pic>
        <p:nvPicPr>
          <p:cNvPr id="2" name="Picture 1">
            <a:extLst>
              <a:ext uri="{FF2B5EF4-FFF2-40B4-BE49-F238E27FC236}">
                <a16:creationId xmlns:a16="http://schemas.microsoft.com/office/drawing/2014/main" id="{4852FBAA-2276-468E-8D47-34356DA33B96}"/>
              </a:ext>
            </a:extLst>
          </p:cNvPr>
          <p:cNvPicPr>
            <a:picLocks noChangeAspect="1"/>
          </p:cNvPicPr>
          <p:nvPr/>
        </p:nvPicPr>
        <p:blipFill rotWithShape="1">
          <a:blip r:embed="rId3"/>
          <a:srcRect t="45890" b="36975"/>
          <a:stretch/>
        </p:blipFill>
        <p:spPr>
          <a:xfrm>
            <a:off x="461469" y="1997612"/>
            <a:ext cx="8221062" cy="1730326"/>
          </a:xfrm>
          <a:prstGeom prst="rect">
            <a:avLst/>
          </a:prstGeom>
          <a:ln>
            <a:noFill/>
          </a:ln>
          <a:effectLst>
            <a:outerShdw blurRad="292100" dist="139700" dir="2700000" algn="tl" rotWithShape="0">
              <a:srgbClr val="333333">
                <a:alpha val="65000"/>
              </a:srgbClr>
            </a:outerShdw>
          </a:effectLst>
        </p:spPr>
      </p:pic>
      <p:sp>
        <p:nvSpPr>
          <p:cNvPr id="3" name="Arrow: Right 2">
            <a:extLst>
              <a:ext uri="{FF2B5EF4-FFF2-40B4-BE49-F238E27FC236}">
                <a16:creationId xmlns:a16="http://schemas.microsoft.com/office/drawing/2014/main" id="{13E64DA7-40ED-4DAF-BA75-E6C510F1BB02}"/>
              </a:ext>
            </a:extLst>
          </p:cNvPr>
          <p:cNvSpPr/>
          <p:nvPr/>
        </p:nvSpPr>
        <p:spPr bwMode="auto">
          <a:xfrm>
            <a:off x="199148" y="2349305"/>
            <a:ext cx="701186" cy="5486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6718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42875" y="126761"/>
            <a:ext cx="9001125" cy="6003291"/>
          </a:xfrm>
          <a:prstGeom prst="rect">
            <a:avLst/>
          </a:prstGeom>
          <a:noFill/>
          <a:ln w="9525">
            <a:noFill/>
            <a:miter lim="800000"/>
            <a:headEnd/>
            <a:tailEnd/>
          </a:ln>
          <a:effectLst/>
        </p:spPr>
        <p:txBody>
          <a:bodyPr wrap="square" lIns="93071" tIns="46536" rIns="93071" bIns="46536">
            <a:spAutoFit/>
          </a:bodyPr>
          <a:lstStyle/>
          <a:p>
            <a:pPr defTabSz="857250" fontAlgn="base">
              <a:spcBef>
                <a:spcPct val="50000"/>
              </a:spcBef>
              <a:spcAft>
                <a:spcPct val="0"/>
              </a:spcAft>
            </a:pPr>
            <a:r>
              <a:rPr lang="en-US" sz="2400" b="1" dirty="0">
                <a:latin typeface="Times New Roman" panose="02020603050405020304" pitchFamily="18" charset="0"/>
                <a:cs typeface="Times New Roman" panose="02020603050405020304" pitchFamily="18" charset="0"/>
              </a:rPr>
              <a:t>Measurements</a:t>
            </a:r>
            <a:r>
              <a:rPr lang="en-US" sz="2400" dirty="0">
                <a:latin typeface="Times New Roman" panose="02020603050405020304" pitchFamily="18" charset="0"/>
                <a:cs typeface="Times New Roman" panose="02020603050405020304" pitchFamily="18" charset="0"/>
              </a:rPr>
              <a:t>: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length</a:t>
            </a:r>
            <a:r>
              <a:rPr lang="en-US" sz="2400" dirty="0">
                <a:latin typeface="Times New Roman" panose="02020603050405020304" pitchFamily="18" charset="0"/>
                <a:cs typeface="Times New Roman" panose="02020603050405020304" pitchFamily="18" charset="0"/>
              </a:rPr>
              <a:t> of your gummy bear should be measured from the top of its head to the bottom of its feet to the nearest tenth of a centimeter.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 Measure the </a:t>
            </a:r>
            <a:r>
              <a:rPr lang="en-US" sz="2400" b="1" dirty="0">
                <a:latin typeface="Times New Roman" panose="02020603050405020304" pitchFamily="18" charset="0"/>
                <a:cs typeface="Times New Roman" panose="02020603050405020304" pitchFamily="18" charset="0"/>
              </a:rPr>
              <a:t>width</a:t>
            </a:r>
            <a:r>
              <a:rPr lang="en-US" sz="2400" dirty="0">
                <a:latin typeface="Times New Roman" panose="02020603050405020304" pitchFamily="18" charset="0"/>
                <a:cs typeface="Times New Roman" panose="02020603050405020304" pitchFamily="18" charset="0"/>
              </a:rPr>
              <a:t> at the widest point across the back of the bear to the nearest tenth of a centimeter.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 Measure the </a:t>
            </a:r>
            <a:r>
              <a:rPr lang="en-US" sz="2400" b="1" dirty="0">
                <a:latin typeface="Times New Roman" panose="02020603050405020304" pitchFamily="18" charset="0"/>
                <a:cs typeface="Times New Roman" panose="02020603050405020304" pitchFamily="18" charset="0"/>
              </a:rPr>
              <a:t>thickness</a:t>
            </a:r>
            <a:r>
              <a:rPr lang="en-US" sz="2400" dirty="0">
                <a:latin typeface="Times New Roman" panose="02020603050405020304" pitchFamily="18" charset="0"/>
                <a:cs typeface="Times New Roman" panose="02020603050405020304" pitchFamily="18" charset="0"/>
              </a:rPr>
              <a:t> from the front to the back at the thickest point to the nearest tenth of a centimeter.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 Calculate the </a:t>
            </a:r>
            <a:r>
              <a:rPr lang="en-US" sz="2400" b="1" dirty="0">
                <a:latin typeface="Times New Roman" panose="02020603050405020304" pitchFamily="18" charset="0"/>
                <a:cs typeface="Times New Roman" panose="02020603050405020304" pitchFamily="18" charset="0"/>
              </a:rPr>
              <a:t>volume</a:t>
            </a:r>
            <a:r>
              <a:rPr lang="en-US" sz="2400" dirty="0">
                <a:latin typeface="Times New Roman" panose="02020603050405020304" pitchFamily="18" charset="0"/>
                <a:cs typeface="Times New Roman" panose="02020603050405020304" pitchFamily="18" charset="0"/>
              </a:rPr>
              <a:t> by multiplying the length, width, and thickness. Round to the nearest hundredth.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 Measure the </a:t>
            </a:r>
            <a:r>
              <a:rPr lang="en-US" sz="2400" b="1" dirty="0">
                <a:latin typeface="Times New Roman" panose="02020603050405020304" pitchFamily="18" charset="0"/>
                <a:cs typeface="Times New Roman" panose="02020603050405020304" pitchFamily="18" charset="0"/>
              </a:rPr>
              <a:t>mass</a:t>
            </a:r>
            <a:r>
              <a:rPr lang="en-US" sz="2400" dirty="0">
                <a:latin typeface="Times New Roman" panose="02020603050405020304" pitchFamily="18" charset="0"/>
                <a:cs typeface="Times New Roman" panose="02020603050405020304" pitchFamily="18" charset="0"/>
              </a:rPr>
              <a:t> using a triple-beam balance or other scale to the nearest tenth of a gram.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 Calculate the </a:t>
            </a:r>
            <a:r>
              <a:rPr lang="en-US" sz="2400" b="1" dirty="0">
                <a:latin typeface="Times New Roman" panose="02020603050405020304" pitchFamily="18" charset="0"/>
                <a:cs typeface="Times New Roman" panose="02020603050405020304" pitchFamily="18" charset="0"/>
              </a:rPr>
              <a:t>density</a:t>
            </a:r>
            <a:r>
              <a:rPr lang="en-US" sz="2400" dirty="0">
                <a:latin typeface="Times New Roman" panose="02020603050405020304" pitchFamily="18" charset="0"/>
                <a:cs typeface="Times New Roman" panose="02020603050405020304" pitchFamily="18" charset="0"/>
              </a:rPr>
              <a:t> by dividing the mass by the volume. Round answer to the nearest hundredth</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01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42876" y="221853"/>
            <a:ext cx="8818244" cy="1386642"/>
          </a:xfrm>
          <a:prstGeom prst="rect">
            <a:avLst/>
          </a:prstGeom>
          <a:noFill/>
          <a:ln w="9525">
            <a:noFill/>
            <a:miter lim="800000"/>
            <a:headEnd/>
            <a:tailEnd/>
          </a:ln>
          <a:effectLst/>
        </p:spPr>
        <p:txBody>
          <a:bodyPr wrap="square" lIns="93071" tIns="46536" rIns="93071" bIns="46536">
            <a:spAutoFit/>
          </a:bodyPr>
          <a:lstStyle/>
          <a:p>
            <a:pPr defTabSz="857250" fontAlgn="base">
              <a:spcBef>
                <a:spcPct val="50000"/>
              </a:spcBef>
              <a:spcAft>
                <a:spcPct val="0"/>
              </a:spcAft>
            </a:pPr>
            <a:r>
              <a:rPr lang="en-US" sz="2400" b="1" dirty="0">
                <a:latin typeface="Times New Roman" panose="02020603050405020304" pitchFamily="18" charset="0"/>
                <a:cs typeface="Times New Roman" panose="02020603050405020304" pitchFamily="18" charset="0"/>
              </a:rPr>
              <a:t>Part B:</a:t>
            </a:r>
            <a:r>
              <a:rPr lang="en-US" sz="2400" dirty="0">
                <a:latin typeface="Times New Roman" panose="02020603050405020304" pitchFamily="18" charset="0"/>
                <a:cs typeface="Times New Roman" panose="02020603050405020304" pitchFamily="18" charset="0"/>
              </a:rPr>
              <a:t> Put the bear in a cup labeled with your name and class period.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Label a cup with your name and add 50 ml of water to it.  Put it in the correct area and allow it to sit overnight. </a:t>
            </a:r>
          </a:p>
        </p:txBody>
      </p:sp>
      <p:pic>
        <p:nvPicPr>
          <p:cNvPr id="7" name="Picture 31">
            <a:extLst>
              <a:ext uri="{FF2B5EF4-FFF2-40B4-BE49-F238E27FC236}">
                <a16:creationId xmlns:a16="http://schemas.microsoft.com/office/drawing/2014/main" id="{5D2B3A21-790E-42E1-8254-057DC125F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92"/>
          <a:stretch>
            <a:fillRect/>
          </a:stretch>
        </p:blipFill>
        <p:spPr bwMode="auto">
          <a:xfrm>
            <a:off x="380999" y="2000824"/>
            <a:ext cx="2411413"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2">
            <a:extLst>
              <a:ext uri="{FF2B5EF4-FFF2-40B4-BE49-F238E27FC236}">
                <a16:creationId xmlns:a16="http://schemas.microsoft.com/office/drawing/2014/main" id="{3A17F6C9-B513-4DE7-80DE-3E5AAAD03F2B}"/>
              </a:ext>
            </a:extLst>
          </p:cNvPr>
          <p:cNvSpPr txBox="1">
            <a:spLocks noChangeArrowheads="1"/>
          </p:cNvSpPr>
          <p:nvPr/>
        </p:nvSpPr>
        <p:spPr bwMode="auto">
          <a:xfrm>
            <a:off x="3017520" y="2011455"/>
            <a:ext cx="5943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latin typeface="Times New Roman" panose="02020603050405020304" pitchFamily="18" charset="0"/>
              </a:rPr>
              <a:t>Use a </a:t>
            </a:r>
            <a:r>
              <a:rPr lang="en-US" altLang="en-US" sz="2400" b="1" dirty="0">
                <a:latin typeface="Times New Roman" panose="02020603050405020304" pitchFamily="18" charset="0"/>
              </a:rPr>
              <a:t>graduated cylinders</a:t>
            </a:r>
            <a:r>
              <a:rPr lang="en-US" altLang="en-US" sz="2400" dirty="0">
                <a:latin typeface="Times New Roman" panose="02020603050405020304" pitchFamily="18" charset="0"/>
              </a:rPr>
              <a:t> to measure 50 ml of water.</a:t>
            </a:r>
          </a:p>
          <a:p>
            <a:pPr algn="just">
              <a:spcBef>
                <a:spcPct val="50000"/>
              </a:spcBef>
            </a:pPr>
            <a:r>
              <a:rPr lang="en-US" altLang="en-US" sz="2400" dirty="0">
                <a:latin typeface="Times New Roman" panose="02020603050405020304" pitchFamily="18" charset="0"/>
              </a:rPr>
              <a:t>Make sure the measurement based on the bottom of the </a:t>
            </a:r>
            <a:r>
              <a:rPr lang="en-US" altLang="en-US" sz="2400" b="1" dirty="0">
                <a:latin typeface="Times New Roman" panose="02020603050405020304" pitchFamily="18" charset="0"/>
              </a:rPr>
              <a:t>meniscus</a:t>
            </a:r>
            <a:r>
              <a:rPr lang="en-US" altLang="en-US" sz="2400" dirty="0">
                <a:latin typeface="Times New Roman" panose="02020603050405020304" pitchFamily="18" charset="0"/>
              </a:rPr>
              <a:t> or curve. You need to be eye-level with the level of the water.</a:t>
            </a:r>
          </a:p>
        </p:txBody>
      </p:sp>
      <p:grpSp>
        <p:nvGrpSpPr>
          <p:cNvPr id="9" name="Group 38">
            <a:extLst>
              <a:ext uri="{FF2B5EF4-FFF2-40B4-BE49-F238E27FC236}">
                <a16:creationId xmlns:a16="http://schemas.microsoft.com/office/drawing/2014/main" id="{29EAD797-E840-43A9-96BB-1A88C81DA9FD}"/>
              </a:ext>
            </a:extLst>
          </p:cNvPr>
          <p:cNvGrpSpPr>
            <a:grpSpLocks/>
          </p:cNvGrpSpPr>
          <p:nvPr/>
        </p:nvGrpSpPr>
        <p:grpSpPr bwMode="auto">
          <a:xfrm>
            <a:off x="1296989" y="4424938"/>
            <a:ext cx="7335838" cy="2135189"/>
            <a:chOff x="865" y="2356"/>
            <a:chExt cx="4621" cy="1345"/>
          </a:xfrm>
        </p:grpSpPr>
        <p:pic>
          <p:nvPicPr>
            <p:cNvPr id="10" name="Picture 35">
              <a:extLst>
                <a:ext uri="{FF2B5EF4-FFF2-40B4-BE49-F238E27FC236}">
                  <a16:creationId xmlns:a16="http://schemas.microsoft.com/office/drawing/2014/main" id="{1C10DCE4-11B4-44CF-9305-DDDF3D8C25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591" b="19866"/>
            <a:stretch/>
          </p:blipFill>
          <p:spPr bwMode="auto">
            <a:xfrm>
              <a:off x="3407" y="2356"/>
              <a:ext cx="1851"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6">
              <a:extLst>
                <a:ext uri="{FF2B5EF4-FFF2-40B4-BE49-F238E27FC236}">
                  <a16:creationId xmlns:a16="http://schemas.microsoft.com/office/drawing/2014/main" id="{4F4F328B-E34B-4E03-8491-D78B90F30014}"/>
                </a:ext>
              </a:extLst>
            </p:cNvPr>
            <p:cNvSpPr txBox="1">
              <a:spLocks noChangeArrowheads="1"/>
            </p:cNvSpPr>
            <p:nvPr/>
          </p:nvSpPr>
          <p:spPr bwMode="auto">
            <a:xfrm>
              <a:off x="865" y="2926"/>
              <a:ext cx="4621"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latin typeface="Times New Roman" panose="02020603050405020304" pitchFamily="18" charset="0"/>
                </a:rPr>
                <a:t>What causes the meniscus?</a:t>
              </a:r>
            </a:p>
            <a:p>
              <a:pPr algn="just">
                <a:spcBef>
                  <a:spcPct val="50000"/>
                </a:spcBef>
              </a:pPr>
              <a:r>
                <a:rPr lang="en-US" altLang="en-US" sz="2000" i="1" dirty="0">
                  <a:latin typeface="Times New Roman" panose="02020603050405020304" pitchFamily="18" charset="0"/>
                </a:rPr>
                <a:t>A concave meniscus occurs when the molecules of the liquid attract those of the container.  The glass attracts the water on the sides.</a:t>
              </a:r>
            </a:p>
          </p:txBody>
        </p:sp>
      </p:grpSp>
    </p:spTree>
    <p:extLst>
      <p:ext uri="{BB962C8B-B14F-4D97-AF65-F5344CB8AC3E}">
        <p14:creationId xmlns:p14="http://schemas.microsoft.com/office/powerpoint/2010/main" val="418211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42876" y="221853"/>
            <a:ext cx="8818244" cy="3787300"/>
          </a:xfrm>
          <a:prstGeom prst="rect">
            <a:avLst/>
          </a:prstGeom>
          <a:noFill/>
          <a:ln w="9525">
            <a:noFill/>
            <a:miter lim="800000"/>
            <a:headEnd/>
            <a:tailEnd/>
          </a:ln>
          <a:effectLst/>
        </p:spPr>
        <p:txBody>
          <a:bodyPr wrap="square" lIns="93071" tIns="46536" rIns="93071" bIns="46536">
            <a:spAutoFit/>
          </a:bodyPr>
          <a:lstStyle/>
          <a:p>
            <a:pPr defTabSz="857250" fontAlgn="base">
              <a:spcBef>
                <a:spcPct val="50000"/>
              </a:spcBef>
              <a:spcAft>
                <a:spcPct val="0"/>
              </a:spcAft>
            </a:pPr>
            <a:r>
              <a:rPr lang="en-US" sz="2400" b="1" dirty="0">
                <a:latin typeface="Times New Roman" panose="02020603050405020304" pitchFamily="18" charset="0"/>
                <a:cs typeface="Times New Roman" panose="02020603050405020304" pitchFamily="18" charset="0"/>
              </a:rPr>
              <a:t>Part B:</a:t>
            </a:r>
            <a:r>
              <a:rPr lang="en-US" sz="2400" dirty="0">
                <a:latin typeface="Times New Roman" panose="02020603050405020304" pitchFamily="18" charset="0"/>
                <a:cs typeface="Times New Roman" panose="02020603050405020304" pitchFamily="18" charset="0"/>
              </a:rPr>
              <a:t> Put the bear in a cup labeled with your name and class period.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Add 50 ml of water to the cup and allow it to sit overnight. </a:t>
            </a:r>
          </a:p>
          <a:p>
            <a:pPr defTabSz="857250" fontAlgn="base">
              <a:spcBef>
                <a:spcPct val="50000"/>
              </a:spcBef>
              <a:spcAft>
                <a:spcPct val="0"/>
              </a:spcAft>
            </a:pPr>
            <a:r>
              <a:rPr lang="en-US" sz="2400" b="1" dirty="0">
                <a:latin typeface="Times New Roman" panose="02020603050405020304" pitchFamily="18" charset="0"/>
                <a:cs typeface="Times New Roman" panose="02020603050405020304" pitchFamily="18" charset="0"/>
              </a:rPr>
              <a:t>On Day 2</a:t>
            </a:r>
            <a:r>
              <a:rPr lang="en-US" sz="2400" dirty="0">
                <a:latin typeface="Times New Roman" panose="02020603050405020304" pitchFamily="18" charset="0"/>
                <a:cs typeface="Times New Roman" panose="02020603050405020304" pitchFamily="18" charset="0"/>
              </a:rPr>
              <a:t>, remove the gummy bear from the cup of water and use a towel to dry it off to prevent it from dripping all over the place.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Repeat the measurements from Part A and record your data in the correct portion of the chart. </a:t>
            </a:r>
          </a:p>
          <a:p>
            <a:pPr defTabSz="857250" fontAlgn="base">
              <a:spcBef>
                <a:spcPct val="50000"/>
              </a:spcBef>
              <a:spcAft>
                <a:spcPct val="0"/>
              </a:spcAft>
            </a:pPr>
            <a:r>
              <a:rPr lang="en-US" sz="2400" dirty="0">
                <a:latin typeface="Times New Roman" panose="02020603050405020304" pitchFamily="18" charset="0"/>
                <a:cs typeface="Times New Roman" panose="02020603050405020304" pitchFamily="18" charset="0"/>
              </a:rPr>
              <a:t>Determine the amount of change for each measurement and record in the chart.</a:t>
            </a:r>
            <a:endParaRPr lang="en-US" sz="24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852FBAA-2276-468E-8D47-34356DA33B96}"/>
              </a:ext>
            </a:extLst>
          </p:cNvPr>
          <p:cNvPicPr>
            <a:picLocks noChangeAspect="1"/>
          </p:cNvPicPr>
          <p:nvPr/>
        </p:nvPicPr>
        <p:blipFill rotWithShape="1">
          <a:blip r:embed="rId3"/>
          <a:srcRect t="45890" b="36975"/>
          <a:stretch/>
        </p:blipFill>
        <p:spPr>
          <a:xfrm>
            <a:off x="461469" y="4628271"/>
            <a:ext cx="8221062" cy="1730326"/>
          </a:xfrm>
          <a:prstGeom prst="rect">
            <a:avLst/>
          </a:prstGeom>
          <a:ln>
            <a:noFill/>
          </a:ln>
          <a:effectLst>
            <a:outerShdw blurRad="292100" dist="139700" dir="2700000" algn="tl" rotWithShape="0">
              <a:srgbClr val="333333">
                <a:alpha val="65000"/>
              </a:srgbClr>
            </a:outerShdw>
          </a:effectLst>
        </p:spPr>
      </p:pic>
      <p:sp>
        <p:nvSpPr>
          <p:cNvPr id="3" name="Arrow: Right 2">
            <a:extLst>
              <a:ext uri="{FF2B5EF4-FFF2-40B4-BE49-F238E27FC236}">
                <a16:creationId xmlns:a16="http://schemas.microsoft.com/office/drawing/2014/main" id="{13E64DA7-40ED-4DAF-BA75-E6C510F1BB02}"/>
              </a:ext>
            </a:extLst>
          </p:cNvPr>
          <p:cNvSpPr/>
          <p:nvPr/>
        </p:nvSpPr>
        <p:spPr bwMode="auto">
          <a:xfrm>
            <a:off x="238585" y="5359792"/>
            <a:ext cx="701186" cy="5486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0172807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755</Words>
  <Application>Microsoft Office PowerPoint</Application>
  <PresentationFormat>On-screen Show (4:3)</PresentationFormat>
  <Paragraphs>65</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Cooper Black</vt:lpstr>
      <vt:lpstr>GrilledCheese BTN Toasted</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CHALLENGES</dc:title>
  <dc:creator>Tracy Tomm</dc:creator>
  <cp:lastModifiedBy>Tracy Tomm</cp:lastModifiedBy>
  <cp:revision>26</cp:revision>
  <dcterms:created xsi:type="dcterms:W3CDTF">2019-08-01T17:06:29Z</dcterms:created>
  <dcterms:modified xsi:type="dcterms:W3CDTF">2019-09-12T02:36:34Z</dcterms:modified>
</cp:coreProperties>
</file>