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6" r:id="rId3"/>
    <p:sldId id="472" r:id="rId4"/>
    <p:sldId id="475" r:id="rId5"/>
    <p:sldId id="476" r:id="rId6"/>
    <p:sldId id="474" r:id="rId7"/>
    <p:sldId id="473" r:id="rId8"/>
    <p:sldId id="477" r:id="rId9"/>
    <p:sldId id="47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8CD88-4E15-4B76-A072-382A94C158A6}" type="datetimeFigureOut">
              <a:rPr lang="en-US" smtClean="0"/>
              <a:pPr/>
              <a:t>3/4/2020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FACAA-2479-4215-8901-E965662690BC}" type="slidenum">
              <a:rPr lang="en-US" smtClean="0"/>
              <a:pPr/>
              <a:t>‹#›</a:t>
            </a:fld>
            <a:endParaRPr lang="en-US"/>
          </a:p>
        </p:txBody>
      </p:sp>
    </p:spTree>
    <p:extLst>
      <p:ext uri="{BB962C8B-B14F-4D97-AF65-F5344CB8AC3E}">
        <p14:creationId xmlns:p14="http://schemas.microsoft.com/office/powerpoint/2010/main" val="387519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91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224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262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352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98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98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98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29731"/>
            <a:ext cx="7772978" cy="1470422"/>
          </a:xfrm>
        </p:spPr>
        <p:txBody>
          <a:bodyPr/>
          <a:lstStyle/>
          <a:p>
            <a:r>
              <a:rPr lang="en-US"/>
              <a:t>Click to edit Master title style</a:t>
            </a:r>
          </a:p>
        </p:txBody>
      </p:sp>
      <p:sp>
        <p:nvSpPr>
          <p:cNvPr id="3" name="Subtitle 2"/>
          <p:cNvSpPr>
            <a:spLocks noGrp="1"/>
          </p:cNvSpPr>
          <p:nvPr>
            <p:ph type="subTitle" idx="1"/>
          </p:nvPr>
        </p:nvSpPr>
        <p:spPr>
          <a:xfrm>
            <a:off x="1371024" y="3885904"/>
            <a:ext cx="6401954"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8A1486-6AFD-4B44-A358-771CDA8BE064}" type="slidenum">
              <a:rPr lang="en-US"/>
              <a:pPr/>
              <a:t>‹#›</a:t>
            </a:fld>
            <a:endParaRPr lang="en-US"/>
          </a:p>
        </p:txBody>
      </p:sp>
    </p:spTree>
    <p:extLst>
      <p:ext uri="{BB962C8B-B14F-4D97-AF65-F5344CB8AC3E}">
        <p14:creationId xmlns:p14="http://schemas.microsoft.com/office/powerpoint/2010/main" val="225334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38235B4-3941-460F-96EB-52B1DE587B1A}" type="slidenum">
              <a:rPr lang="en-US"/>
              <a:pPr/>
              <a:t>‹#›</a:t>
            </a:fld>
            <a:endParaRPr lang="en-US"/>
          </a:p>
        </p:txBody>
      </p:sp>
    </p:spTree>
    <p:extLst>
      <p:ext uri="{BB962C8B-B14F-4D97-AF65-F5344CB8AC3E}">
        <p14:creationId xmlns:p14="http://schemas.microsoft.com/office/powerpoint/2010/main" val="235750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5334"/>
            <a:ext cx="205653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490" y="275334"/>
            <a:ext cx="6033943"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271711-B00E-4099-99E0-F51E1F5DBC29}" type="slidenum">
              <a:rPr lang="en-US"/>
              <a:pPr/>
              <a:t>‹#›</a:t>
            </a:fld>
            <a:endParaRPr lang="en-US"/>
          </a:p>
        </p:txBody>
      </p:sp>
    </p:spTree>
    <p:extLst>
      <p:ext uri="{BB962C8B-B14F-4D97-AF65-F5344CB8AC3E}">
        <p14:creationId xmlns:p14="http://schemas.microsoft.com/office/powerpoint/2010/main" val="301970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211491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1277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648E4-CDFF-4360-8958-2213EEEACA8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76862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3648E4-CDFF-4360-8958-2213EEEACA8F}"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90418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648E4-CDFF-4360-8958-2213EEEACA8F}"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134576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3648E4-CDFF-4360-8958-2213EEEACA8F}"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26788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648E4-CDFF-4360-8958-2213EEEACA8F}"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63407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648E4-CDFF-4360-8958-2213EEEACA8F}"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11636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0F2A56B-2E26-444E-A08D-84B9CC18D4C1}" type="slidenum">
              <a:rPr lang="en-US"/>
              <a:pPr/>
              <a:t>‹#›</a:t>
            </a:fld>
            <a:endParaRPr lang="en-US"/>
          </a:p>
        </p:txBody>
      </p:sp>
    </p:spTree>
    <p:extLst>
      <p:ext uri="{BB962C8B-B14F-4D97-AF65-F5344CB8AC3E}">
        <p14:creationId xmlns:p14="http://schemas.microsoft.com/office/powerpoint/2010/main" val="95064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648E4-CDFF-4360-8958-2213EEEACA8F}"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14187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69258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18583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802"/>
            <a:ext cx="7771534"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723035" y="2906613"/>
            <a:ext cx="7771534"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7231BC-A466-4D08-81C8-96A71F2F4FD1}" type="slidenum">
              <a:rPr lang="en-US"/>
              <a:pPr/>
              <a:t>‹#›</a:t>
            </a:fld>
            <a:endParaRPr lang="en-US"/>
          </a:p>
        </p:txBody>
      </p:sp>
    </p:spTree>
    <p:extLst>
      <p:ext uri="{BB962C8B-B14F-4D97-AF65-F5344CB8AC3E}">
        <p14:creationId xmlns:p14="http://schemas.microsoft.com/office/powerpoint/2010/main" val="249016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89" y="1599904"/>
            <a:ext cx="4045238"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904"/>
            <a:ext cx="4045239"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BDADFBA-62A7-4DD9-A62C-AAFC593D9BF0}" type="slidenum">
              <a:rPr lang="en-US"/>
              <a:pPr/>
              <a:t>‹#›</a:t>
            </a:fld>
            <a:endParaRPr lang="en-US"/>
          </a:p>
        </p:txBody>
      </p:sp>
    </p:spTree>
    <p:extLst>
      <p:ext uri="{BB962C8B-B14F-4D97-AF65-F5344CB8AC3E}">
        <p14:creationId xmlns:p14="http://schemas.microsoft.com/office/powerpoint/2010/main" val="376898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4420"/>
            <a:ext cx="403946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89" y="2174380"/>
            <a:ext cx="403946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3" y="1534420"/>
            <a:ext cx="4040909"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03" y="2174380"/>
            <a:ext cx="4040909"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89280B-0129-428C-A848-963A7C743EAF}" type="slidenum">
              <a:rPr lang="en-US"/>
              <a:pPr/>
              <a:t>‹#›</a:t>
            </a:fld>
            <a:endParaRPr lang="en-US"/>
          </a:p>
        </p:txBody>
      </p:sp>
    </p:spTree>
    <p:extLst>
      <p:ext uri="{BB962C8B-B14F-4D97-AF65-F5344CB8AC3E}">
        <p14:creationId xmlns:p14="http://schemas.microsoft.com/office/powerpoint/2010/main" val="21526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31F05B5-AD7E-492E-AB94-DFEBC2A71272}" type="slidenum">
              <a:rPr lang="en-US"/>
              <a:pPr/>
              <a:t>‹#›</a:t>
            </a:fld>
            <a:endParaRPr lang="en-US"/>
          </a:p>
        </p:txBody>
      </p:sp>
    </p:spTree>
    <p:extLst>
      <p:ext uri="{BB962C8B-B14F-4D97-AF65-F5344CB8AC3E}">
        <p14:creationId xmlns:p14="http://schemas.microsoft.com/office/powerpoint/2010/main" val="405241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9511516-13D3-4280-819C-D22172B6D6B3}" type="slidenum">
              <a:rPr lang="en-US"/>
              <a:pPr/>
              <a:t>‹#›</a:t>
            </a:fld>
            <a:endParaRPr lang="en-US"/>
          </a:p>
        </p:txBody>
      </p:sp>
    </p:spTree>
    <p:extLst>
      <p:ext uri="{BB962C8B-B14F-4D97-AF65-F5344CB8AC3E}">
        <p14:creationId xmlns:p14="http://schemas.microsoft.com/office/powerpoint/2010/main" val="196747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2358"/>
            <a:ext cx="3007591"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574763" y="272356"/>
            <a:ext cx="5111750"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0" y="1434704"/>
            <a:ext cx="3007591"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D3B16A-238B-4AC9-9335-0700375DE9BD}" type="slidenum">
              <a:rPr lang="en-US"/>
              <a:pPr/>
              <a:t>‹#›</a:t>
            </a:fld>
            <a:endParaRPr lang="en-US"/>
          </a:p>
        </p:txBody>
      </p:sp>
    </p:spTree>
    <p:extLst>
      <p:ext uri="{BB962C8B-B14F-4D97-AF65-F5344CB8AC3E}">
        <p14:creationId xmlns:p14="http://schemas.microsoft.com/office/powerpoint/2010/main" val="359202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1196"/>
            <a:ext cx="5486978"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792432" y="613172"/>
            <a:ext cx="5486978"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1792432" y="5366743"/>
            <a:ext cx="5486978"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AF5A77-0392-4E62-AB32-EB7D86F9605A}" type="slidenum">
              <a:rPr lang="en-US"/>
              <a:pPr/>
              <a:t>‹#›</a:t>
            </a:fld>
            <a:endParaRPr lang="en-US"/>
          </a:p>
        </p:txBody>
      </p:sp>
    </p:spTree>
    <p:extLst>
      <p:ext uri="{BB962C8B-B14F-4D97-AF65-F5344CB8AC3E}">
        <p14:creationId xmlns:p14="http://schemas.microsoft.com/office/powerpoint/2010/main" val="369181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89" y="275333"/>
            <a:ext cx="8229023" cy="1143000"/>
          </a:xfrm>
          <a:prstGeom prst="rect">
            <a:avLst/>
          </a:prstGeom>
          <a:noFill/>
          <a:ln w="9525">
            <a:noFill/>
            <a:miter lim="800000"/>
            <a:headEnd/>
            <a:tailEnd/>
          </a:ln>
        </p:spPr>
        <p:txBody>
          <a:bodyPr vert="horz" wrap="square" lIns="99276" tIns="49638" rIns="99276" bIns="496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489" y="1599904"/>
            <a:ext cx="8229023" cy="4525863"/>
          </a:xfrm>
          <a:prstGeom prst="rect">
            <a:avLst/>
          </a:prstGeom>
          <a:noFill/>
          <a:ln w="9525">
            <a:noFill/>
            <a:miter lim="800000"/>
            <a:headEnd/>
            <a:tailEnd/>
          </a:ln>
        </p:spPr>
        <p:txBody>
          <a:bodyPr vert="horz" wrap="square" lIns="99276" tIns="49638" rIns="99276" bIns="496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489" y="6244828"/>
            <a:ext cx="2133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defRPr sz="1406"/>
            </a:lvl1pPr>
          </a:lstStyle>
          <a:p>
            <a:endParaRPr lang="en-US"/>
          </a:p>
        </p:txBody>
      </p:sp>
      <p:sp>
        <p:nvSpPr>
          <p:cNvPr id="1029" name="Rectangle 5"/>
          <p:cNvSpPr>
            <a:spLocks noGrp="1" noChangeArrowheads="1"/>
          </p:cNvSpPr>
          <p:nvPr>
            <p:ph type="ftr" sz="quarter" idx="3"/>
          </p:nvPr>
        </p:nvSpPr>
        <p:spPr bwMode="auto">
          <a:xfrm>
            <a:off x="3124489" y="6244828"/>
            <a:ext cx="2895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ctr">
              <a:defRPr sz="1406"/>
            </a:lvl1pPr>
          </a:lstStyle>
          <a:p>
            <a:endParaRPr lang="en-US"/>
          </a:p>
        </p:txBody>
      </p:sp>
      <p:sp>
        <p:nvSpPr>
          <p:cNvPr id="1030" name="Rectangle 6"/>
          <p:cNvSpPr>
            <a:spLocks noGrp="1" noChangeArrowheads="1"/>
          </p:cNvSpPr>
          <p:nvPr>
            <p:ph type="sldNum" sz="quarter" idx="4"/>
          </p:nvPr>
        </p:nvSpPr>
        <p:spPr bwMode="auto">
          <a:xfrm>
            <a:off x="6553489" y="6244828"/>
            <a:ext cx="2133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r">
              <a:defRPr sz="1406"/>
            </a:lvl1pPr>
          </a:lstStyle>
          <a:p>
            <a:fld id="{7AD57FA7-C4DA-4E9C-98C0-6E479C33B183}" type="slidenum">
              <a:rPr lang="en-US"/>
              <a:pPr/>
              <a:t>‹#›</a:t>
            </a:fld>
            <a:endParaRPr lang="en-US"/>
          </a:p>
        </p:txBody>
      </p:sp>
    </p:spTree>
    <p:extLst>
      <p:ext uri="{BB962C8B-B14F-4D97-AF65-F5344CB8AC3E}">
        <p14:creationId xmlns:p14="http://schemas.microsoft.com/office/powerpoint/2010/main" val="732372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30176" rtl="0" eaLnBrk="0" fontAlgn="base" hangingPunct="0">
        <a:spcBef>
          <a:spcPct val="0"/>
        </a:spcBef>
        <a:spcAft>
          <a:spcPct val="0"/>
        </a:spcAft>
        <a:defRPr sz="4500">
          <a:solidFill>
            <a:schemeClr val="tx2"/>
          </a:solidFill>
          <a:latin typeface="+mj-lt"/>
          <a:ea typeface="+mj-ea"/>
          <a:cs typeface="+mj-cs"/>
        </a:defRPr>
      </a:lvl1pPr>
      <a:lvl2pPr algn="ctr" defTabSz="930176" rtl="0" eaLnBrk="0" fontAlgn="base" hangingPunct="0">
        <a:spcBef>
          <a:spcPct val="0"/>
        </a:spcBef>
        <a:spcAft>
          <a:spcPct val="0"/>
        </a:spcAft>
        <a:defRPr sz="4500">
          <a:solidFill>
            <a:schemeClr val="tx2"/>
          </a:solidFill>
          <a:latin typeface="Arial" charset="0"/>
        </a:defRPr>
      </a:lvl2pPr>
      <a:lvl3pPr algn="ctr" defTabSz="930176" rtl="0" eaLnBrk="0" fontAlgn="base" hangingPunct="0">
        <a:spcBef>
          <a:spcPct val="0"/>
        </a:spcBef>
        <a:spcAft>
          <a:spcPct val="0"/>
        </a:spcAft>
        <a:defRPr sz="4500">
          <a:solidFill>
            <a:schemeClr val="tx2"/>
          </a:solidFill>
          <a:latin typeface="Arial" charset="0"/>
        </a:defRPr>
      </a:lvl3pPr>
      <a:lvl4pPr algn="ctr" defTabSz="930176" rtl="0" eaLnBrk="0" fontAlgn="base" hangingPunct="0">
        <a:spcBef>
          <a:spcPct val="0"/>
        </a:spcBef>
        <a:spcAft>
          <a:spcPct val="0"/>
        </a:spcAft>
        <a:defRPr sz="4500">
          <a:solidFill>
            <a:schemeClr val="tx2"/>
          </a:solidFill>
          <a:latin typeface="Arial" charset="0"/>
        </a:defRPr>
      </a:lvl4pPr>
      <a:lvl5pPr algn="ctr" defTabSz="930176" rtl="0" eaLnBrk="0" fontAlgn="base" hangingPunct="0">
        <a:spcBef>
          <a:spcPct val="0"/>
        </a:spcBef>
        <a:spcAft>
          <a:spcPct val="0"/>
        </a:spcAft>
        <a:defRPr sz="4500">
          <a:solidFill>
            <a:schemeClr val="tx2"/>
          </a:solidFill>
          <a:latin typeface="Arial" charset="0"/>
        </a:defRPr>
      </a:lvl5pPr>
      <a:lvl6pPr marL="428625" algn="ctr" defTabSz="930176" rtl="0" fontAlgn="base">
        <a:spcBef>
          <a:spcPct val="0"/>
        </a:spcBef>
        <a:spcAft>
          <a:spcPct val="0"/>
        </a:spcAft>
        <a:defRPr sz="4500">
          <a:solidFill>
            <a:schemeClr val="tx2"/>
          </a:solidFill>
          <a:latin typeface="Arial" charset="0"/>
        </a:defRPr>
      </a:lvl6pPr>
      <a:lvl7pPr marL="857250" algn="ctr" defTabSz="930176" rtl="0" fontAlgn="base">
        <a:spcBef>
          <a:spcPct val="0"/>
        </a:spcBef>
        <a:spcAft>
          <a:spcPct val="0"/>
        </a:spcAft>
        <a:defRPr sz="4500">
          <a:solidFill>
            <a:schemeClr val="tx2"/>
          </a:solidFill>
          <a:latin typeface="Arial" charset="0"/>
        </a:defRPr>
      </a:lvl7pPr>
      <a:lvl8pPr marL="1285875" algn="ctr" defTabSz="930176" rtl="0" fontAlgn="base">
        <a:spcBef>
          <a:spcPct val="0"/>
        </a:spcBef>
        <a:spcAft>
          <a:spcPct val="0"/>
        </a:spcAft>
        <a:defRPr sz="4500">
          <a:solidFill>
            <a:schemeClr val="tx2"/>
          </a:solidFill>
          <a:latin typeface="Arial" charset="0"/>
        </a:defRPr>
      </a:lvl8pPr>
      <a:lvl9pPr marL="1714500" algn="ctr" defTabSz="930176" rtl="0" fontAlgn="base">
        <a:spcBef>
          <a:spcPct val="0"/>
        </a:spcBef>
        <a:spcAft>
          <a:spcPct val="0"/>
        </a:spcAft>
        <a:defRPr sz="4500">
          <a:solidFill>
            <a:schemeClr val="tx2"/>
          </a:solidFill>
          <a:latin typeface="Arial" charset="0"/>
        </a:defRPr>
      </a:lvl9pPr>
    </p:titleStyle>
    <p:bodyStyle>
      <a:lvl1pPr marL="349747" indent="-349747" algn="l" defTabSz="930176" rtl="0" eaLnBrk="0" fontAlgn="base" hangingPunct="0">
        <a:spcBef>
          <a:spcPct val="20000"/>
        </a:spcBef>
        <a:spcAft>
          <a:spcPct val="0"/>
        </a:spcAft>
        <a:buChar char="•"/>
        <a:defRPr sz="3281">
          <a:solidFill>
            <a:schemeClr val="tx1"/>
          </a:solidFill>
          <a:latin typeface="+mn-lt"/>
          <a:ea typeface="+mn-ea"/>
          <a:cs typeface="+mn-cs"/>
        </a:defRPr>
      </a:lvl1pPr>
      <a:lvl2pPr marL="756047" indent="-290215" algn="l" defTabSz="930176" rtl="0" eaLnBrk="0" fontAlgn="base" hangingPunct="0">
        <a:spcBef>
          <a:spcPct val="20000"/>
        </a:spcBef>
        <a:spcAft>
          <a:spcPct val="0"/>
        </a:spcAft>
        <a:buChar char="–"/>
        <a:defRPr sz="2813">
          <a:solidFill>
            <a:schemeClr val="tx1"/>
          </a:solidFill>
          <a:latin typeface="+mn-lt"/>
        </a:defRPr>
      </a:lvl2pPr>
      <a:lvl3pPr marL="1163836" indent="-233661" algn="l" defTabSz="930176" rtl="0" eaLnBrk="0" fontAlgn="base" hangingPunct="0">
        <a:spcBef>
          <a:spcPct val="20000"/>
        </a:spcBef>
        <a:spcAft>
          <a:spcPct val="0"/>
        </a:spcAft>
        <a:buChar char="•"/>
        <a:defRPr sz="2438">
          <a:solidFill>
            <a:schemeClr val="tx1"/>
          </a:solidFill>
          <a:latin typeface="+mn-lt"/>
        </a:defRPr>
      </a:lvl3pPr>
      <a:lvl4pPr marL="1628180" indent="-232172" algn="l" defTabSz="930176" rtl="0" eaLnBrk="0" fontAlgn="base" hangingPunct="0">
        <a:spcBef>
          <a:spcPct val="20000"/>
        </a:spcBef>
        <a:spcAft>
          <a:spcPct val="0"/>
        </a:spcAft>
        <a:buChar char="–"/>
        <a:defRPr sz="2063">
          <a:solidFill>
            <a:schemeClr val="tx1"/>
          </a:solidFill>
          <a:latin typeface="+mn-lt"/>
        </a:defRPr>
      </a:lvl4pPr>
      <a:lvl5pPr marL="2094012" indent="-232172" algn="l" defTabSz="930176" rtl="0" eaLnBrk="0" fontAlgn="base" hangingPunct="0">
        <a:spcBef>
          <a:spcPct val="20000"/>
        </a:spcBef>
        <a:spcAft>
          <a:spcPct val="0"/>
        </a:spcAft>
        <a:buChar char="»"/>
        <a:defRPr sz="2063">
          <a:solidFill>
            <a:schemeClr val="tx1"/>
          </a:solidFill>
          <a:latin typeface="+mn-lt"/>
        </a:defRPr>
      </a:lvl5pPr>
      <a:lvl6pPr marL="2522637" indent="-232172" algn="l" defTabSz="930176" rtl="0" fontAlgn="base">
        <a:spcBef>
          <a:spcPct val="20000"/>
        </a:spcBef>
        <a:spcAft>
          <a:spcPct val="0"/>
        </a:spcAft>
        <a:buChar char="»"/>
        <a:defRPr sz="2063">
          <a:solidFill>
            <a:schemeClr val="tx1"/>
          </a:solidFill>
          <a:latin typeface="+mn-lt"/>
        </a:defRPr>
      </a:lvl6pPr>
      <a:lvl7pPr marL="2951262" indent="-232172" algn="l" defTabSz="930176" rtl="0" fontAlgn="base">
        <a:spcBef>
          <a:spcPct val="20000"/>
        </a:spcBef>
        <a:spcAft>
          <a:spcPct val="0"/>
        </a:spcAft>
        <a:buChar char="»"/>
        <a:defRPr sz="2063">
          <a:solidFill>
            <a:schemeClr val="tx1"/>
          </a:solidFill>
          <a:latin typeface="+mn-lt"/>
        </a:defRPr>
      </a:lvl7pPr>
      <a:lvl8pPr marL="3379887" indent="-232172" algn="l" defTabSz="930176" rtl="0" fontAlgn="base">
        <a:spcBef>
          <a:spcPct val="20000"/>
        </a:spcBef>
        <a:spcAft>
          <a:spcPct val="0"/>
        </a:spcAft>
        <a:buChar char="»"/>
        <a:defRPr sz="2063">
          <a:solidFill>
            <a:schemeClr val="tx1"/>
          </a:solidFill>
          <a:latin typeface="+mn-lt"/>
        </a:defRPr>
      </a:lvl8pPr>
      <a:lvl9pPr marL="3808512" indent="-232172" algn="l" defTabSz="930176" rtl="0" fontAlgn="base">
        <a:spcBef>
          <a:spcPct val="20000"/>
        </a:spcBef>
        <a:spcAft>
          <a:spcPct val="0"/>
        </a:spcAft>
        <a:buChar char="»"/>
        <a:defRPr sz="2063">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648E4-CDFF-4360-8958-2213EEEACA8F}" type="datetimeFigureOut">
              <a:rPr lang="en-US" smtClean="0"/>
              <a:pPr/>
              <a:t>3/4/2020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1EBE-B38D-45D1-89AB-E330579BA407}" type="slidenum">
              <a:rPr lang="en-US" smtClean="0"/>
              <a:pPr/>
              <a:t>‹#›</a:t>
            </a:fld>
            <a:endParaRPr lang="en-US"/>
          </a:p>
        </p:txBody>
      </p:sp>
    </p:spTree>
    <p:extLst>
      <p:ext uri="{BB962C8B-B14F-4D97-AF65-F5344CB8AC3E}">
        <p14:creationId xmlns:p14="http://schemas.microsoft.com/office/powerpoint/2010/main" val="2370062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xpixel.net/Popsicle-Sticks-Arts-Sticks-Craft-Wood-Colorful-350084" TargetMode="External"/><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https://www.instructables.com/id/Da-Vinci-Popsicle-Stick-Bridge/" TargetMode="External"/><Relationship Id="rId5" Type="http://schemas.openxmlformats.org/officeDocument/2006/relationships/hyperlink" Target="http://sciencespot.net/" TargetMode="External"/><Relationship Id="rId4" Type="http://schemas.openxmlformats.org/officeDocument/2006/relationships/hyperlink" Target="https://thayermemoriallibrary.org/steam-logo-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nstructables.com/id/Da-Vinci-Popsicle-Stick-Bridg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tructables.com/id/Da-Vinci-Popsicle-Stick-Bridg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koeCq1vso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Mf8hFBJyl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youtube.com/watch?v=KJboCFa4iVQ" TargetMode="External"/><Relationship Id="rId5" Type="http://schemas.openxmlformats.org/officeDocument/2006/relationships/hyperlink" Target="http://dreyfusdragon.blogspot.com/2010/12/december-vacation-movies.html"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tationary, scissors, paper clip, table&#10;&#10;Description automatically generated">
            <a:extLst>
              <a:ext uri="{FF2B5EF4-FFF2-40B4-BE49-F238E27FC236}">
                <a16:creationId xmlns:a16="http://schemas.microsoft.com/office/drawing/2014/main" id="{96F73E7E-73B2-4F9B-BFB1-45D02E11793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589" b="33374"/>
          <a:stretch/>
        </p:blipFill>
        <p:spPr>
          <a:xfrm>
            <a:off x="0" y="1961479"/>
            <a:ext cx="9144000" cy="3225897"/>
          </a:xfrm>
          <a:prstGeom prst="rect">
            <a:avLst/>
          </a:prstGeom>
        </p:spPr>
      </p:pic>
      <p:sp>
        <p:nvSpPr>
          <p:cNvPr id="3" name="Subtitle 2">
            <a:extLst>
              <a:ext uri="{FF2B5EF4-FFF2-40B4-BE49-F238E27FC236}">
                <a16:creationId xmlns:a16="http://schemas.microsoft.com/office/drawing/2014/main" id="{B57A3D2F-C454-4CC5-9BBB-2D1B9820CA77}"/>
              </a:ext>
            </a:extLst>
          </p:cNvPr>
          <p:cNvSpPr>
            <a:spLocks noGrp="1"/>
          </p:cNvSpPr>
          <p:nvPr>
            <p:ph type="subTitle" idx="1"/>
          </p:nvPr>
        </p:nvSpPr>
        <p:spPr>
          <a:xfrm>
            <a:off x="1016391" y="2517004"/>
            <a:ext cx="6858000" cy="2362900"/>
          </a:xfrm>
        </p:spPr>
        <p:txBody>
          <a:bodyPr>
            <a:normAutofit fontScale="85000" lnSpcReduction="20000"/>
          </a:bodyPr>
          <a:lstStyle/>
          <a:p>
            <a:r>
              <a:rPr lang="en-US" sz="11400" b="1" dirty="0">
                <a:solidFill>
                  <a:schemeClr val="bg1"/>
                </a:solidFill>
                <a:latin typeface="Cooper Black" panose="0208090404030B020404" pitchFamily="18" charset="0"/>
              </a:rPr>
              <a:t>DaVinci Bridges</a:t>
            </a:r>
          </a:p>
          <a:p>
            <a:endParaRPr lang="en-US" dirty="0"/>
          </a:p>
        </p:txBody>
      </p:sp>
      <p:sp>
        <p:nvSpPr>
          <p:cNvPr id="4" name="Rectangle 3">
            <a:extLst>
              <a:ext uri="{FF2B5EF4-FFF2-40B4-BE49-F238E27FC236}">
                <a16:creationId xmlns:a16="http://schemas.microsoft.com/office/drawing/2014/main" id="{7A402ABB-B867-4D42-AA17-6DE536801E7B}"/>
              </a:ext>
            </a:extLst>
          </p:cNvPr>
          <p:cNvSpPr/>
          <p:nvPr/>
        </p:nvSpPr>
        <p:spPr>
          <a:xfrm>
            <a:off x="0" y="6611779"/>
            <a:ext cx="5535637" cy="246221"/>
          </a:xfrm>
          <a:prstGeom prst="rect">
            <a:avLst/>
          </a:prstGeom>
        </p:spPr>
        <p:txBody>
          <a:bodyPr wrap="square">
            <a:spAutoFit/>
          </a:bodyPr>
          <a:lstStyle/>
          <a:p>
            <a:r>
              <a:rPr lang="en-US" sz="1000" i="1" dirty="0">
                <a:hlinkClick r:id="rId4"/>
              </a:rPr>
              <a:t>Logo: https://thayermemoriallibrary.org/steam-logo-1/</a:t>
            </a:r>
            <a:endParaRPr lang="en-US" sz="1000" i="1" dirty="0"/>
          </a:p>
        </p:txBody>
      </p:sp>
      <p:sp>
        <p:nvSpPr>
          <p:cNvPr id="7" name="TextBox 6">
            <a:extLst>
              <a:ext uri="{FF2B5EF4-FFF2-40B4-BE49-F238E27FC236}">
                <a16:creationId xmlns:a16="http://schemas.microsoft.com/office/drawing/2014/main" id="{EAF17433-C5A4-459E-93D0-A2CD8188EEC5}"/>
              </a:ext>
            </a:extLst>
          </p:cNvPr>
          <p:cNvSpPr txBox="1"/>
          <p:nvPr/>
        </p:nvSpPr>
        <p:spPr>
          <a:xfrm>
            <a:off x="5345723" y="6457890"/>
            <a:ext cx="3671667" cy="307777"/>
          </a:xfrm>
          <a:prstGeom prst="rect">
            <a:avLst/>
          </a:prstGeom>
          <a:noFill/>
        </p:spPr>
        <p:txBody>
          <a:bodyPr wrap="square" rtlCol="0">
            <a:spAutoFit/>
          </a:bodyPr>
          <a:lstStyle/>
          <a:p>
            <a:pPr algn="r"/>
            <a:r>
              <a:rPr lang="en-US" sz="1400" i="1" dirty="0"/>
              <a:t>Presentation by T. Tomm 2019   </a:t>
            </a:r>
            <a:r>
              <a:rPr lang="en-US" sz="1400" i="1" dirty="0">
                <a:hlinkClick r:id="rId5"/>
              </a:rPr>
              <a:t>sciencespot.net</a:t>
            </a:r>
            <a:endParaRPr lang="en-US" sz="1400" i="1" dirty="0"/>
          </a:p>
        </p:txBody>
      </p:sp>
      <p:sp>
        <p:nvSpPr>
          <p:cNvPr id="11" name="Rectangle 10">
            <a:extLst>
              <a:ext uri="{FF2B5EF4-FFF2-40B4-BE49-F238E27FC236}">
                <a16:creationId xmlns:a16="http://schemas.microsoft.com/office/drawing/2014/main" id="{798F367A-8278-4904-817D-429C43A2F253}"/>
              </a:ext>
            </a:extLst>
          </p:cNvPr>
          <p:cNvSpPr/>
          <p:nvPr/>
        </p:nvSpPr>
        <p:spPr>
          <a:xfrm>
            <a:off x="525780" y="5561023"/>
            <a:ext cx="8092439" cy="369332"/>
          </a:xfrm>
          <a:prstGeom prst="rect">
            <a:avLst/>
          </a:prstGeom>
        </p:spPr>
        <p:txBody>
          <a:bodyPr wrap="square">
            <a:spAutoFit/>
          </a:bodyPr>
          <a:lstStyle/>
          <a:p>
            <a:pPr defTabSz="857250" fontAlgn="base">
              <a:spcAft>
                <a:spcPct val="0"/>
              </a:spcAft>
            </a:pPr>
            <a:r>
              <a:rPr lang="en-US" dirty="0">
                <a:solidFill>
                  <a:srgbClr val="000000"/>
                </a:solidFill>
                <a:latin typeface="Arial" charset="0"/>
              </a:rPr>
              <a:t>Instructions: </a:t>
            </a:r>
            <a:r>
              <a:rPr lang="en-US" dirty="0">
                <a:solidFill>
                  <a:srgbClr val="000000"/>
                </a:solidFill>
                <a:latin typeface="Arial" charset="0"/>
                <a:hlinkClick r:id="rId6"/>
              </a:rPr>
              <a:t>https://www.instructables.com/id/Da-Vinci-Popsicle-Stick-Bridge/</a:t>
            </a:r>
            <a:endParaRPr lang="en-US" dirty="0">
              <a:solidFill>
                <a:srgbClr val="000000"/>
              </a:solidFill>
              <a:latin typeface="Arial" charset="0"/>
            </a:endParaRPr>
          </a:p>
        </p:txBody>
      </p:sp>
      <p:pic>
        <p:nvPicPr>
          <p:cNvPr id="12" name="Picture 11" descr="STEAMMiniChallLogo.png"/>
          <p:cNvPicPr>
            <a:picLocks noChangeAspect="1"/>
          </p:cNvPicPr>
          <p:nvPr/>
        </p:nvPicPr>
        <p:blipFill>
          <a:blip r:embed="rId7" cstate="print"/>
          <a:stretch>
            <a:fillRect/>
          </a:stretch>
        </p:blipFill>
        <p:spPr>
          <a:xfrm>
            <a:off x="174334" y="192336"/>
            <a:ext cx="2103015" cy="830921"/>
          </a:xfrm>
          <a:prstGeom prst="rect">
            <a:avLst/>
          </a:prstGeom>
        </p:spPr>
      </p:pic>
    </p:spTree>
    <p:extLst>
      <p:ext uri="{BB962C8B-B14F-4D97-AF65-F5344CB8AC3E}">
        <p14:creationId xmlns:p14="http://schemas.microsoft.com/office/powerpoint/2010/main" val="133427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71436" y="945946"/>
            <a:ext cx="9001125" cy="5633959"/>
          </a:xfrm>
          <a:prstGeom prst="rect">
            <a:avLst/>
          </a:prstGeom>
          <a:noFill/>
          <a:ln w="9525">
            <a:noFill/>
            <a:miter lim="800000"/>
            <a:headEnd/>
            <a:tailEnd/>
          </a:ln>
          <a:effectLst/>
        </p:spPr>
        <p:txBody>
          <a:bodyPr wrap="square" lIns="93071" tIns="46536" rIns="93071" bIns="46536">
            <a:spAutoFit/>
          </a:bodyPr>
          <a:lstStyle/>
          <a:p>
            <a:pPr algn="just"/>
            <a:r>
              <a:rPr lang="en-US" sz="2800" dirty="0"/>
              <a:t>It is a </a:t>
            </a:r>
            <a:r>
              <a:rPr lang="en-US" sz="2800" b="1" dirty="0"/>
              <a:t>SELF-SUPPORTING BRIDGE </a:t>
            </a:r>
            <a:r>
              <a:rPr lang="en-US" sz="2800" dirty="0"/>
              <a:t>based on one of Leonardo Da Vinci's designs with </a:t>
            </a:r>
            <a:r>
              <a:rPr lang="en-US" sz="2800" b="1" dirty="0"/>
              <a:t>NO FASTENERS OR ADHESIVES</a:t>
            </a:r>
            <a:r>
              <a:rPr lang="en-US" sz="2800" dirty="0"/>
              <a:t>. </a:t>
            </a:r>
          </a:p>
          <a:p>
            <a:pPr algn="just"/>
            <a:endParaRPr lang="en-US" sz="1200" dirty="0"/>
          </a:p>
          <a:p>
            <a:pPr algn="just"/>
            <a:r>
              <a:rPr lang="en-US" sz="2800" dirty="0"/>
              <a:t>Your team will need to </a:t>
            </a:r>
            <a:r>
              <a:rPr lang="en-US" sz="2800" b="1" dirty="0"/>
              <a:t>WEAVE</a:t>
            </a:r>
            <a:r>
              <a:rPr lang="en-US" sz="2800" dirty="0"/>
              <a:t> the sticks together so that the </a:t>
            </a:r>
            <a:r>
              <a:rPr lang="en-US" sz="2800" b="1" dirty="0"/>
              <a:t>TENSION</a:t>
            </a:r>
            <a:r>
              <a:rPr lang="en-US" sz="2800" dirty="0"/>
              <a:t> between the sticks keeps the bridge together and lifts it off the ground. </a:t>
            </a:r>
          </a:p>
          <a:p>
            <a:pPr algn="just"/>
            <a:endParaRPr lang="en-US" sz="1200" dirty="0"/>
          </a:p>
          <a:p>
            <a:pPr algn="just"/>
            <a:r>
              <a:rPr lang="en-US" sz="2800" dirty="0"/>
              <a:t>The bridge is strong when it comes to a </a:t>
            </a:r>
            <a:r>
              <a:rPr lang="en-US" sz="2800" b="1" dirty="0"/>
              <a:t>DOWNWARD FORCE </a:t>
            </a:r>
            <a:r>
              <a:rPr lang="en-US" sz="2800" dirty="0"/>
              <a:t>but any </a:t>
            </a:r>
            <a:r>
              <a:rPr lang="en-US" sz="2800" b="1" dirty="0"/>
              <a:t>LATERAL FORCE </a:t>
            </a:r>
            <a:r>
              <a:rPr lang="en-US" sz="2800" dirty="0"/>
              <a:t>(from the sides) may cause it to topple. Moving the bridge while it stands (even slightly) could cause it to fall apart, so be careful and work with your tablemates to create the bridge.</a:t>
            </a:r>
          </a:p>
        </p:txBody>
      </p:sp>
      <p:sp>
        <p:nvSpPr>
          <p:cNvPr id="10" name="TextBox 9"/>
          <p:cNvSpPr txBox="1"/>
          <p:nvPr/>
        </p:nvSpPr>
        <p:spPr>
          <a:xfrm>
            <a:off x="14287" y="0"/>
            <a:ext cx="9115425" cy="784830"/>
          </a:xfrm>
          <a:prstGeom prst="rect">
            <a:avLst/>
          </a:prstGeom>
          <a:solidFill>
            <a:srgbClr val="FF0000"/>
          </a:solidFill>
        </p:spPr>
        <p:txBody>
          <a:bodyPr wrap="square" rtlCol="0">
            <a:spAutoFit/>
          </a:bodyPr>
          <a:lstStyle/>
          <a:p>
            <a:pPr algn="ctr" defTabSz="857250" fontAlgn="base">
              <a:spcBef>
                <a:spcPct val="0"/>
              </a:spcBef>
              <a:spcAft>
                <a:spcPct val="0"/>
              </a:spcAft>
            </a:pPr>
            <a:r>
              <a:rPr lang="en-US" sz="4500" kern="10" dirty="0">
                <a:ln w="31750">
                  <a:noFill/>
                  <a:round/>
                  <a:headEnd/>
                  <a:tailEnd/>
                </a:ln>
                <a:solidFill>
                  <a:srgbClr val="FFFF00"/>
                </a:solidFill>
                <a:latin typeface="Cooper Black" panose="0208090404030B020404" pitchFamily="18" charset="0"/>
              </a:rPr>
              <a:t>What is a DaVinci bridge?</a:t>
            </a:r>
          </a:p>
        </p:txBody>
      </p:sp>
      <p:sp>
        <p:nvSpPr>
          <p:cNvPr id="3" name="Rectangle 2">
            <a:extLst>
              <a:ext uri="{FF2B5EF4-FFF2-40B4-BE49-F238E27FC236}">
                <a16:creationId xmlns:a16="http://schemas.microsoft.com/office/drawing/2014/main" id="{7888A8AF-AC30-4FC0-948C-36C9A53795B0}"/>
              </a:ext>
            </a:extLst>
          </p:cNvPr>
          <p:cNvSpPr/>
          <p:nvPr/>
        </p:nvSpPr>
        <p:spPr>
          <a:xfrm>
            <a:off x="128587" y="6366848"/>
            <a:ext cx="9001125" cy="369332"/>
          </a:xfrm>
          <a:prstGeom prst="rect">
            <a:avLst/>
          </a:prstGeom>
        </p:spPr>
        <p:txBody>
          <a:bodyPr wrap="square">
            <a:spAutoFit/>
          </a:bodyPr>
          <a:lstStyle/>
          <a:p>
            <a:pPr algn="ctr"/>
            <a:r>
              <a:rPr lang="en-US" dirty="0">
                <a:solidFill>
                  <a:srgbClr val="000000"/>
                </a:solidFill>
                <a:latin typeface="Arial" charset="0"/>
                <a:hlinkClick r:id="rId3"/>
              </a:rPr>
              <a:t>Source: https://www.instructables.com/id/Da-Vinci-Popsicle-Stick-Bridge/</a:t>
            </a:r>
            <a:endParaRPr lang="en-US" dirty="0"/>
          </a:p>
        </p:txBody>
      </p:sp>
    </p:spTree>
    <p:extLst>
      <p:ext uri="{BB962C8B-B14F-4D97-AF65-F5344CB8AC3E}">
        <p14:creationId xmlns:p14="http://schemas.microsoft.com/office/powerpoint/2010/main" val="328878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71436" y="1018669"/>
            <a:ext cx="9001125" cy="5203072"/>
          </a:xfrm>
          <a:prstGeom prst="rect">
            <a:avLst/>
          </a:prstGeom>
          <a:noFill/>
          <a:ln w="9525">
            <a:noFill/>
            <a:miter lim="800000"/>
            <a:headEnd/>
            <a:tailEnd/>
          </a:ln>
          <a:effectLst/>
        </p:spPr>
        <p:txBody>
          <a:bodyPr wrap="square" lIns="93071" tIns="46536" rIns="93071" bIns="46536">
            <a:spAutoFit/>
          </a:bodyPr>
          <a:lstStyle/>
          <a:p>
            <a:pPr defTabSz="857250" fontAlgn="base">
              <a:spcBef>
                <a:spcPct val="50000"/>
              </a:spcBef>
              <a:spcAft>
                <a:spcPct val="0"/>
              </a:spcAft>
            </a:pPr>
            <a:r>
              <a:rPr lang="en-US" sz="3000" dirty="0">
                <a:solidFill>
                  <a:srgbClr val="000000"/>
                </a:solidFill>
                <a:latin typeface="Arial" charset="0"/>
              </a:rPr>
              <a:t>Work with your tablemates to build a DaVinci bridge using only the popsicle sticks provided.</a:t>
            </a:r>
          </a:p>
          <a:p>
            <a:pPr defTabSz="857250" fontAlgn="base">
              <a:spcBef>
                <a:spcPct val="50000"/>
              </a:spcBef>
              <a:spcAft>
                <a:spcPct val="0"/>
              </a:spcAft>
            </a:pPr>
            <a:endParaRPr lang="en-US" sz="3000" dirty="0">
              <a:solidFill>
                <a:srgbClr val="000000"/>
              </a:solidFill>
              <a:latin typeface="Arial" charset="0"/>
            </a:endParaRPr>
          </a:p>
          <a:p>
            <a:pPr defTabSz="857250" fontAlgn="base">
              <a:spcBef>
                <a:spcPct val="50000"/>
              </a:spcBef>
              <a:spcAft>
                <a:spcPct val="0"/>
              </a:spcAft>
            </a:pPr>
            <a:endParaRPr lang="en-US" sz="3000" dirty="0">
              <a:solidFill>
                <a:srgbClr val="000000"/>
              </a:solidFill>
              <a:latin typeface="Arial" charset="0"/>
            </a:endParaRPr>
          </a:p>
          <a:p>
            <a:pPr defTabSz="857250" fontAlgn="base">
              <a:spcBef>
                <a:spcPct val="50000"/>
              </a:spcBef>
              <a:spcAft>
                <a:spcPct val="0"/>
              </a:spcAft>
            </a:pPr>
            <a:endParaRPr lang="en-US" sz="3000" dirty="0">
              <a:solidFill>
                <a:srgbClr val="000000"/>
              </a:solidFill>
              <a:latin typeface="Arial" charset="0"/>
            </a:endParaRPr>
          </a:p>
          <a:p>
            <a:pPr defTabSz="857250" fontAlgn="base">
              <a:spcBef>
                <a:spcPct val="50000"/>
              </a:spcBef>
              <a:spcAft>
                <a:spcPct val="0"/>
              </a:spcAft>
            </a:pPr>
            <a:endParaRPr lang="en-US" sz="3000" dirty="0">
              <a:solidFill>
                <a:srgbClr val="000000"/>
              </a:solidFill>
              <a:latin typeface="Arial" charset="0"/>
            </a:endParaRPr>
          </a:p>
          <a:p>
            <a:pPr defTabSz="857250" fontAlgn="base">
              <a:spcAft>
                <a:spcPct val="0"/>
              </a:spcAft>
            </a:pPr>
            <a:endParaRPr lang="en-US" sz="2000" b="1" dirty="0">
              <a:solidFill>
                <a:srgbClr val="000000"/>
              </a:solidFill>
              <a:latin typeface="Arial" charset="0"/>
            </a:endParaRPr>
          </a:p>
          <a:p>
            <a:pPr algn="ctr" defTabSz="857250" fontAlgn="base">
              <a:spcAft>
                <a:spcPct val="0"/>
              </a:spcAft>
            </a:pPr>
            <a:r>
              <a:rPr lang="en-US" sz="2400" dirty="0">
                <a:solidFill>
                  <a:srgbClr val="000000"/>
                </a:solidFill>
                <a:latin typeface="Arial" charset="0"/>
                <a:hlinkClick r:id="rId3"/>
              </a:rPr>
              <a:t>Instructions available at </a:t>
            </a:r>
            <a:br>
              <a:rPr lang="en-US" sz="2400" dirty="0">
                <a:solidFill>
                  <a:srgbClr val="000000"/>
                </a:solidFill>
                <a:latin typeface="Arial" charset="0"/>
                <a:hlinkClick r:id="rId3"/>
              </a:rPr>
            </a:br>
            <a:r>
              <a:rPr lang="en-US" sz="2400" dirty="0">
                <a:solidFill>
                  <a:srgbClr val="000000"/>
                </a:solidFill>
                <a:latin typeface="Arial" charset="0"/>
                <a:hlinkClick r:id="rId3"/>
              </a:rPr>
              <a:t>https://www.instructables.com/id/Da-Vinci-Popsicle-Stick-Bridge/</a:t>
            </a:r>
            <a:br>
              <a:rPr lang="en-US" sz="2400" dirty="0">
                <a:solidFill>
                  <a:srgbClr val="000000"/>
                </a:solidFill>
                <a:latin typeface="Arial" charset="0"/>
              </a:rPr>
            </a:br>
            <a:r>
              <a:rPr lang="en-US" sz="2400" dirty="0">
                <a:solidFill>
                  <a:srgbClr val="000000"/>
                </a:solidFill>
                <a:latin typeface="Arial" charset="0"/>
              </a:rPr>
              <a:t>(or do a Google search to find the page).</a:t>
            </a:r>
          </a:p>
        </p:txBody>
      </p:sp>
      <p:sp>
        <p:nvSpPr>
          <p:cNvPr id="10" name="TextBox 9"/>
          <p:cNvSpPr txBox="1"/>
          <p:nvPr/>
        </p:nvSpPr>
        <p:spPr>
          <a:xfrm>
            <a:off x="14287" y="4090"/>
            <a:ext cx="9115425" cy="784830"/>
          </a:xfrm>
          <a:prstGeom prst="rect">
            <a:avLst/>
          </a:prstGeom>
          <a:solidFill>
            <a:srgbClr val="FF0000"/>
          </a:solidFill>
        </p:spPr>
        <p:txBody>
          <a:bodyPr wrap="square" rtlCol="0">
            <a:spAutoFit/>
          </a:bodyPr>
          <a:lstStyle/>
          <a:p>
            <a:pPr algn="ct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Directions</a:t>
            </a:r>
          </a:p>
        </p:txBody>
      </p:sp>
      <p:pic>
        <p:nvPicPr>
          <p:cNvPr id="6" name="Picture 5" descr="20190819_150006.jpg"/>
          <p:cNvPicPr>
            <a:picLocks noChangeAspect="1"/>
          </p:cNvPicPr>
          <p:nvPr/>
        </p:nvPicPr>
        <p:blipFill>
          <a:blip r:embed="rId4" cstate="print"/>
          <a:srcRect t="14490" b="26000"/>
          <a:stretch>
            <a:fillRect/>
          </a:stretch>
        </p:blipFill>
        <p:spPr>
          <a:xfrm>
            <a:off x="0" y="2177142"/>
            <a:ext cx="9144000" cy="2645229"/>
          </a:xfrm>
          <a:prstGeom prst="rect">
            <a:avLst/>
          </a:prstGeom>
        </p:spPr>
      </p:pic>
    </p:spTree>
    <p:extLst>
      <p:ext uri="{BB962C8B-B14F-4D97-AF65-F5344CB8AC3E}">
        <p14:creationId xmlns:p14="http://schemas.microsoft.com/office/powerpoint/2010/main" val="287746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66688" y="179410"/>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5" y="1119599"/>
            <a:ext cx="9001125" cy="1817530"/>
          </a:xfrm>
          <a:prstGeom prst="rect">
            <a:avLst/>
          </a:prstGeom>
          <a:noFill/>
          <a:ln w="9525">
            <a:noFill/>
            <a:miter lim="800000"/>
            <a:headEnd/>
            <a:tailEnd/>
          </a:ln>
          <a:effectLst/>
        </p:spPr>
        <p:txBody>
          <a:bodyPr wrap="square" lIns="93071" tIns="46536" rIns="93071" bIns="46536">
            <a:spAutoFit/>
          </a:bodyPr>
          <a:lstStyle/>
          <a:p>
            <a:pPr algn="ctr" defTabSz="857250" fontAlgn="base">
              <a:spcAft>
                <a:spcPct val="0"/>
              </a:spcAft>
            </a:pPr>
            <a:r>
              <a:rPr lang="en-US" sz="2800" dirty="0">
                <a:solidFill>
                  <a:srgbClr val="000000"/>
                </a:solidFill>
                <a:latin typeface="Arial" charset="0"/>
                <a:sym typeface="Wingdings" panose="05000000000000000000" pitchFamily="2" charset="2"/>
              </a:rPr>
              <a:t>Let’s watch this video to see how they make the bridge </a:t>
            </a:r>
          </a:p>
          <a:p>
            <a:pPr algn="ctr" defTabSz="857250" fontAlgn="base">
              <a:spcAft>
                <a:spcPct val="0"/>
              </a:spcAft>
            </a:pPr>
            <a:endParaRPr lang="en-US" sz="2800" dirty="0">
              <a:solidFill>
                <a:srgbClr val="000000"/>
              </a:solidFill>
              <a:latin typeface="Arial" charset="0"/>
              <a:sym typeface="Wingdings" panose="05000000000000000000" pitchFamily="2" charset="2"/>
            </a:endParaRPr>
          </a:p>
          <a:p>
            <a:pPr algn="ctr" defTabSz="857250" fontAlgn="base">
              <a:spcAft>
                <a:spcPct val="0"/>
              </a:spcAft>
            </a:pPr>
            <a:endParaRPr lang="en-US" sz="2800" dirty="0">
              <a:solidFill>
                <a:srgbClr val="000000"/>
              </a:solidFill>
              <a:latin typeface="Arial" charset="0"/>
              <a:sym typeface="Wingdings" panose="05000000000000000000" pitchFamily="2" charset="2"/>
            </a:endParaRPr>
          </a:p>
          <a:p>
            <a:pPr algn="ctr" defTabSz="857250" fontAlgn="base">
              <a:spcAft>
                <a:spcPct val="0"/>
              </a:spcAft>
            </a:pPr>
            <a:endParaRPr lang="en-US" sz="2800" dirty="0">
              <a:solidFill>
                <a:srgbClr val="000000"/>
              </a:solidFill>
              <a:latin typeface="Arial" charset="0"/>
              <a:sym typeface="Wingdings" panose="05000000000000000000" pitchFamily="2" charset="2"/>
            </a:endParaRPr>
          </a:p>
        </p:txBody>
      </p:sp>
      <p:sp>
        <p:nvSpPr>
          <p:cNvPr id="10" name="TextBox 9"/>
          <p:cNvSpPr txBox="1"/>
          <p:nvPr/>
        </p:nvSpPr>
        <p:spPr>
          <a:xfrm>
            <a:off x="14287" y="175393"/>
            <a:ext cx="9115425" cy="784830"/>
          </a:xfrm>
          <a:prstGeom prst="rect">
            <a:avLst/>
          </a:prstGeom>
          <a:solidFill>
            <a:srgbClr val="FF0000"/>
          </a:solidFill>
        </p:spPr>
        <p:txBody>
          <a:bodyPr wrap="square" rtlCol="0">
            <a:spAutoFit/>
          </a:bodyPr>
          <a:lstStyle/>
          <a:p>
            <a:pPr algn="ct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Need more help …</a:t>
            </a:r>
          </a:p>
        </p:txBody>
      </p:sp>
      <p:sp>
        <p:nvSpPr>
          <p:cNvPr id="6" name="Rectangle 5"/>
          <p:cNvSpPr/>
          <p:nvPr/>
        </p:nvSpPr>
        <p:spPr>
          <a:xfrm>
            <a:off x="555170" y="5590792"/>
            <a:ext cx="8273144" cy="954107"/>
          </a:xfrm>
          <a:prstGeom prst="rect">
            <a:avLst/>
          </a:prstGeom>
        </p:spPr>
        <p:txBody>
          <a:bodyPr wrap="square">
            <a:spAutoFit/>
          </a:bodyPr>
          <a:lstStyle/>
          <a:p>
            <a:pPr algn="ctr" defTabSz="857250" fontAlgn="base">
              <a:spcAft>
                <a:spcPct val="0"/>
              </a:spcAft>
            </a:pPr>
            <a:r>
              <a:rPr lang="en-US" sz="2800" dirty="0">
                <a:solidFill>
                  <a:srgbClr val="000000"/>
                </a:solidFill>
                <a:latin typeface="Arial" charset="0"/>
                <a:sym typeface="Wingdings" panose="05000000000000000000" pitchFamily="2" charset="2"/>
              </a:rPr>
              <a:t>Your team may also look for other tutorials online.  Share the good ones with your teacher!</a:t>
            </a: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2397579" y="1999571"/>
            <a:ext cx="4305300" cy="2771775"/>
          </a:xfrm>
          <a:prstGeom prst="rect">
            <a:avLst/>
          </a:prstGeom>
          <a:noFill/>
          <a:ln w="9525">
            <a:noFill/>
            <a:miter lim="800000"/>
            <a:headEnd/>
            <a:tailEnd/>
          </a:ln>
        </p:spPr>
      </p:pic>
    </p:spTree>
    <p:extLst>
      <p:ext uri="{BB962C8B-B14F-4D97-AF65-F5344CB8AC3E}">
        <p14:creationId xmlns:p14="http://schemas.microsoft.com/office/powerpoint/2010/main" val="334231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71436" y="1270709"/>
            <a:ext cx="9001125" cy="4018132"/>
          </a:xfrm>
          <a:prstGeom prst="rect">
            <a:avLst/>
          </a:prstGeom>
          <a:noFill/>
          <a:ln w="9525">
            <a:noFill/>
            <a:miter lim="800000"/>
            <a:headEnd/>
            <a:tailEnd/>
          </a:ln>
          <a:effectLst/>
        </p:spPr>
        <p:txBody>
          <a:bodyPr wrap="square" lIns="93071" tIns="46536" rIns="93071" bIns="46536">
            <a:spAutoFit/>
          </a:bodyPr>
          <a:lstStyle/>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Were you able to make the bridge?  If so, how many sticks did you use – all of them?</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was the hardest part of the challenge?</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might have made it easier – bigger or smaller sticks, longer or shorter sticks?  </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Could you use other materials?  If so, what should we try?</a:t>
            </a:r>
          </a:p>
        </p:txBody>
      </p:sp>
      <p:sp>
        <p:nvSpPr>
          <p:cNvPr id="10" name="TextBox 9"/>
          <p:cNvSpPr txBox="1"/>
          <p:nvPr/>
        </p:nvSpPr>
        <p:spPr>
          <a:xfrm>
            <a:off x="14287" y="175393"/>
            <a:ext cx="9115425" cy="784830"/>
          </a:xfrm>
          <a:prstGeom prst="rect">
            <a:avLst/>
          </a:prstGeom>
          <a:solidFill>
            <a:srgbClr val="FF0000"/>
          </a:solidFill>
        </p:spPr>
        <p:txBody>
          <a:bodyPr wrap="square" rtlCol="0">
            <a:spAutoFit/>
          </a:bodyPr>
          <a:lstStyle/>
          <a:p>
            <a:pPr algn="ct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Discuss It</a:t>
            </a:r>
          </a:p>
        </p:txBody>
      </p:sp>
    </p:spTree>
    <p:extLst>
      <p:ext uri="{BB962C8B-B14F-4D97-AF65-F5344CB8AC3E}">
        <p14:creationId xmlns:p14="http://schemas.microsoft.com/office/powerpoint/2010/main" val="24823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0" y="1410220"/>
            <a:ext cx="9001125" cy="4018132"/>
          </a:xfrm>
          <a:prstGeom prst="rect">
            <a:avLst/>
          </a:prstGeom>
          <a:noFill/>
          <a:ln w="9525">
            <a:noFill/>
            <a:miter lim="800000"/>
            <a:headEnd/>
            <a:tailEnd/>
          </a:ln>
          <a:effectLst/>
        </p:spPr>
        <p:txBody>
          <a:bodyPr wrap="square" lIns="93071" tIns="46536" rIns="93071" bIns="46536">
            <a:spAutoFit/>
          </a:bodyPr>
          <a:lstStyle/>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Who was Leonardo </a:t>
            </a:r>
            <a:r>
              <a:rPr lang="en-US" sz="3000" dirty="0" err="1">
                <a:solidFill>
                  <a:srgbClr val="000000"/>
                </a:solidFill>
                <a:latin typeface="Arial" charset="0"/>
              </a:rPr>
              <a:t>DaVinci</a:t>
            </a:r>
            <a:r>
              <a:rPr lang="en-US" sz="3000" dirty="0">
                <a:solidFill>
                  <a:srgbClr val="000000"/>
                </a:solidFill>
                <a:latin typeface="Arial" charset="0"/>
              </a:rPr>
              <a:t>? </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did he invent?</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Would you consider him an artist or scientist?</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questions might you ask him if you could?</a:t>
            </a:r>
          </a:p>
          <a:p>
            <a:pPr marL="457200" indent="-457200" defTabSz="857250" fontAlgn="base">
              <a:spcBef>
                <a:spcPct val="50000"/>
              </a:spcBef>
              <a:spcAft>
                <a:spcPct val="0"/>
              </a:spcAft>
              <a:buFont typeface="Arial" panose="020B0604020202020204" pitchFamily="34" charset="0"/>
              <a:buChar char="•"/>
            </a:pPr>
            <a:r>
              <a:rPr lang="en-US" sz="3000" dirty="0">
                <a:solidFill>
                  <a:srgbClr val="000000"/>
                </a:solidFill>
                <a:latin typeface="Arial" charset="0"/>
              </a:rPr>
              <a:t>What STEAM areas did this project involve?</a:t>
            </a:r>
          </a:p>
          <a:p>
            <a:pPr defTabSz="857250" fontAlgn="base">
              <a:spcBef>
                <a:spcPct val="50000"/>
              </a:spcBef>
              <a:spcAft>
                <a:spcPct val="0"/>
              </a:spcAft>
            </a:pPr>
            <a:endParaRPr lang="en-US" sz="3000" dirty="0">
              <a:solidFill>
                <a:srgbClr val="000000"/>
              </a:solidFill>
              <a:latin typeface="Arial" charset="0"/>
            </a:endParaRPr>
          </a:p>
        </p:txBody>
      </p:sp>
      <p:sp>
        <p:nvSpPr>
          <p:cNvPr id="10" name="TextBox 9"/>
          <p:cNvSpPr txBox="1"/>
          <p:nvPr/>
        </p:nvSpPr>
        <p:spPr>
          <a:xfrm>
            <a:off x="14287" y="259801"/>
            <a:ext cx="9115425" cy="784830"/>
          </a:xfrm>
          <a:prstGeom prst="rect">
            <a:avLst/>
          </a:prstGeom>
          <a:solidFill>
            <a:srgbClr val="FF0000"/>
          </a:solidFill>
        </p:spPr>
        <p:txBody>
          <a:bodyPr wrap="square" rtlCol="0">
            <a:spAutoFit/>
          </a:bodyPr>
          <a:lstStyle/>
          <a:p>
            <a:pP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     Scientist Spotlight</a:t>
            </a:r>
          </a:p>
        </p:txBody>
      </p:sp>
      <p:pic>
        <p:nvPicPr>
          <p:cNvPr id="5" name="Picture 4">
            <a:hlinkClick r:id="rId3"/>
            <a:extLst>
              <a:ext uri="{FF2B5EF4-FFF2-40B4-BE49-F238E27FC236}">
                <a16:creationId xmlns:a16="http://schemas.microsoft.com/office/drawing/2014/main" id="{DEFF2B42-D936-494D-A86F-2EB75130EEB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5028" y="110298"/>
            <a:ext cx="1158356" cy="1138033"/>
          </a:xfrm>
          <a:prstGeom prst="rect">
            <a:avLst/>
          </a:prstGeom>
        </p:spPr>
      </p:pic>
      <p:sp>
        <p:nvSpPr>
          <p:cNvPr id="7" name="Rectangle 6">
            <a:extLst>
              <a:ext uri="{FF2B5EF4-FFF2-40B4-BE49-F238E27FC236}">
                <a16:creationId xmlns:a16="http://schemas.microsoft.com/office/drawing/2014/main" id="{6B740B89-BFB4-4E03-B655-D0B72E79418D}"/>
              </a:ext>
            </a:extLst>
          </p:cNvPr>
          <p:cNvSpPr/>
          <p:nvPr/>
        </p:nvSpPr>
        <p:spPr>
          <a:xfrm>
            <a:off x="0" y="6313275"/>
            <a:ext cx="8986838" cy="369332"/>
          </a:xfrm>
          <a:prstGeom prst="rect">
            <a:avLst/>
          </a:prstGeom>
        </p:spPr>
        <p:txBody>
          <a:bodyPr wrap="square">
            <a:spAutoFit/>
          </a:bodyPr>
          <a:lstStyle/>
          <a:p>
            <a:pPr algn="ctr"/>
            <a:r>
              <a:rPr lang="en-US" dirty="0">
                <a:hlinkClick r:id="rId6"/>
              </a:rPr>
              <a:t>Video Link: https://www.youtube.com/watch?v=KJboCFa4iVQ</a:t>
            </a:r>
            <a:endParaRPr lang="en-US" dirty="0"/>
          </a:p>
        </p:txBody>
      </p:sp>
    </p:spTree>
    <p:extLst>
      <p:ext uri="{BB962C8B-B14F-4D97-AF65-F5344CB8AC3E}">
        <p14:creationId xmlns:p14="http://schemas.microsoft.com/office/powerpoint/2010/main" val="414056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0" y="1036090"/>
            <a:ext cx="9001125" cy="6187957"/>
          </a:xfrm>
          <a:prstGeom prst="rect">
            <a:avLst/>
          </a:prstGeom>
          <a:noFill/>
          <a:ln w="9525">
            <a:noFill/>
            <a:miter lim="800000"/>
            <a:headEnd/>
            <a:tailEnd/>
          </a:ln>
          <a:effectLst/>
        </p:spPr>
        <p:txBody>
          <a:bodyPr wrap="square" lIns="93071" tIns="46536" rIns="93071" bIns="46536">
            <a:spAutoFit/>
          </a:bodyPr>
          <a:lstStyle/>
          <a:p>
            <a:pPr marL="457200" indent="-457200" defTabSz="857250" fontAlgn="base">
              <a:lnSpc>
                <a:spcPct val="200000"/>
              </a:lnSpc>
              <a:spcBef>
                <a:spcPct val="50000"/>
              </a:spcBef>
              <a:spcAft>
                <a:spcPct val="0"/>
              </a:spcAft>
              <a:buFont typeface="Arial" panose="020B0604020202020204" pitchFamily="34" charset="0"/>
              <a:buChar char="•"/>
            </a:pPr>
            <a:r>
              <a:rPr lang="en-US" sz="2400" dirty="0">
                <a:solidFill>
                  <a:srgbClr val="000000"/>
                </a:solidFill>
                <a:latin typeface="Arial" charset="0"/>
              </a:rPr>
              <a:t>Who was Leonardo </a:t>
            </a:r>
            <a:r>
              <a:rPr lang="en-US" sz="2400" dirty="0" err="1">
                <a:solidFill>
                  <a:srgbClr val="000000"/>
                </a:solidFill>
                <a:latin typeface="Arial" charset="0"/>
              </a:rPr>
              <a:t>DaVinci</a:t>
            </a:r>
            <a:r>
              <a:rPr lang="en-US" sz="2400" dirty="0">
                <a:solidFill>
                  <a:srgbClr val="000000"/>
                </a:solidFill>
                <a:latin typeface="Arial" charset="0"/>
              </a:rPr>
              <a:t>? </a:t>
            </a:r>
          </a:p>
          <a:p>
            <a:pPr marL="457200" indent="-457200" defTabSz="857250" fontAlgn="base">
              <a:lnSpc>
                <a:spcPct val="200000"/>
              </a:lnSpc>
              <a:spcBef>
                <a:spcPct val="50000"/>
              </a:spcBef>
              <a:spcAft>
                <a:spcPct val="0"/>
              </a:spcAft>
              <a:buFont typeface="Arial" panose="020B0604020202020204" pitchFamily="34" charset="0"/>
              <a:buChar char="•"/>
            </a:pPr>
            <a:r>
              <a:rPr lang="en-US" sz="2400" dirty="0">
                <a:solidFill>
                  <a:srgbClr val="000000"/>
                </a:solidFill>
                <a:latin typeface="Arial" charset="0"/>
              </a:rPr>
              <a:t>What did he invent?</a:t>
            </a:r>
            <a:br>
              <a:rPr lang="en-US" sz="2400" dirty="0">
                <a:solidFill>
                  <a:srgbClr val="000000"/>
                </a:solidFill>
                <a:latin typeface="Arial" charset="0"/>
              </a:rPr>
            </a:br>
            <a:endParaRPr lang="en-US" sz="2400" dirty="0">
              <a:solidFill>
                <a:srgbClr val="000000"/>
              </a:solidFill>
              <a:latin typeface="Arial" charset="0"/>
            </a:endParaRPr>
          </a:p>
          <a:p>
            <a:pPr marL="457200" indent="-457200" defTabSz="857250" fontAlgn="base">
              <a:lnSpc>
                <a:spcPct val="200000"/>
              </a:lnSpc>
              <a:spcBef>
                <a:spcPct val="50000"/>
              </a:spcBef>
              <a:spcAft>
                <a:spcPct val="0"/>
              </a:spcAft>
              <a:buFont typeface="Arial" panose="020B0604020202020204" pitchFamily="34" charset="0"/>
              <a:buChar char="•"/>
            </a:pPr>
            <a:r>
              <a:rPr lang="en-US" sz="2400" dirty="0">
                <a:solidFill>
                  <a:srgbClr val="000000"/>
                </a:solidFill>
                <a:latin typeface="Arial" charset="0"/>
              </a:rPr>
              <a:t>Would you consider him an artist or scientist?</a:t>
            </a:r>
          </a:p>
          <a:p>
            <a:pPr marL="457200" indent="-457200" defTabSz="857250" fontAlgn="base">
              <a:lnSpc>
                <a:spcPct val="200000"/>
              </a:lnSpc>
              <a:spcBef>
                <a:spcPct val="50000"/>
              </a:spcBef>
              <a:spcAft>
                <a:spcPct val="0"/>
              </a:spcAft>
              <a:buFont typeface="Arial" panose="020B0604020202020204" pitchFamily="34" charset="0"/>
              <a:buChar char="•"/>
            </a:pPr>
            <a:r>
              <a:rPr lang="en-US" sz="2400" dirty="0">
                <a:solidFill>
                  <a:srgbClr val="000000"/>
                </a:solidFill>
                <a:latin typeface="Arial" charset="0"/>
              </a:rPr>
              <a:t>What questions might you ask him if you could?</a:t>
            </a:r>
          </a:p>
          <a:p>
            <a:pPr marL="457200" indent="-457200" defTabSz="857250" fontAlgn="base">
              <a:lnSpc>
                <a:spcPct val="200000"/>
              </a:lnSpc>
              <a:spcBef>
                <a:spcPct val="50000"/>
              </a:spcBef>
              <a:spcAft>
                <a:spcPct val="0"/>
              </a:spcAft>
              <a:buFont typeface="Arial" panose="020B0604020202020204" pitchFamily="34" charset="0"/>
              <a:buChar char="•"/>
            </a:pPr>
            <a:r>
              <a:rPr lang="en-US" sz="2400" dirty="0">
                <a:solidFill>
                  <a:srgbClr val="000000"/>
                </a:solidFill>
                <a:latin typeface="Arial" charset="0"/>
              </a:rPr>
              <a:t>What STEAM areas did this project involve?</a:t>
            </a:r>
          </a:p>
          <a:p>
            <a:pPr defTabSz="857250" fontAlgn="base">
              <a:lnSpc>
                <a:spcPct val="200000"/>
              </a:lnSpc>
              <a:spcBef>
                <a:spcPct val="50000"/>
              </a:spcBef>
              <a:spcAft>
                <a:spcPct val="0"/>
              </a:spcAft>
            </a:pPr>
            <a:endParaRPr lang="en-US" sz="2400" dirty="0">
              <a:solidFill>
                <a:srgbClr val="000000"/>
              </a:solidFill>
              <a:latin typeface="Arial" charset="0"/>
            </a:endParaRPr>
          </a:p>
        </p:txBody>
      </p:sp>
      <p:sp>
        <p:nvSpPr>
          <p:cNvPr id="10" name="TextBox 9"/>
          <p:cNvSpPr txBox="1"/>
          <p:nvPr/>
        </p:nvSpPr>
        <p:spPr>
          <a:xfrm>
            <a:off x="0" y="0"/>
            <a:ext cx="9115425" cy="784830"/>
          </a:xfrm>
          <a:prstGeom prst="rect">
            <a:avLst/>
          </a:prstGeom>
          <a:solidFill>
            <a:srgbClr val="FF0000"/>
          </a:solidFill>
        </p:spPr>
        <p:txBody>
          <a:bodyPr wrap="square" rtlCol="0">
            <a:spAutoFit/>
          </a:bodyPr>
          <a:lstStyle/>
          <a:p>
            <a:pPr defTabSz="857250" fontAlgn="base">
              <a:spcBef>
                <a:spcPct val="0"/>
              </a:spcBef>
              <a:spcAft>
                <a:spcPct val="0"/>
              </a:spcAft>
            </a:pPr>
            <a:r>
              <a:rPr lang="en-US" sz="4500" b="1" kern="10" dirty="0">
                <a:ln w="31750">
                  <a:noFill/>
                  <a:round/>
                  <a:headEnd/>
                  <a:tailEnd/>
                </a:ln>
                <a:solidFill>
                  <a:srgbClr val="FFFF00"/>
                </a:solidFill>
                <a:latin typeface="Cooper Black" panose="0208090404030B020404" pitchFamily="18" charset="0"/>
              </a:rPr>
              <a:t>     Scientist Spotlight</a:t>
            </a:r>
          </a:p>
        </p:txBody>
      </p:sp>
      <p:sp>
        <p:nvSpPr>
          <p:cNvPr id="8" name="Rectangle 7"/>
          <p:cNvSpPr/>
          <p:nvPr/>
        </p:nvSpPr>
        <p:spPr>
          <a:xfrm>
            <a:off x="4617178" y="1143300"/>
            <a:ext cx="4526822" cy="830997"/>
          </a:xfrm>
          <a:prstGeom prst="rect">
            <a:avLst/>
          </a:prstGeom>
        </p:spPr>
        <p:txBody>
          <a:bodyPr wrap="square">
            <a:spAutoFit/>
          </a:bodyPr>
          <a:lstStyle/>
          <a:p>
            <a:r>
              <a:rPr lang="en-US" sz="2400" b="1" dirty="0">
                <a:solidFill>
                  <a:srgbClr val="FF0000"/>
                </a:solidFill>
                <a:latin typeface="Arial" charset="0"/>
              </a:rPr>
              <a:t>A peasant with little education beyond the basics</a:t>
            </a:r>
            <a:endParaRPr lang="en-US" sz="2400" b="1" dirty="0">
              <a:solidFill>
                <a:srgbClr val="FF0000"/>
              </a:solidFill>
            </a:endParaRPr>
          </a:p>
        </p:txBody>
      </p:sp>
      <p:sp>
        <p:nvSpPr>
          <p:cNvPr id="9" name="Rectangle 8"/>
          <p:cNvSpPr/>
          <p:nvPr/>
        </p:nvSpPr>
        <p:spPr>
          <a:xfrm>
            <a:off x="801446" y="2673578"/>
            <a:ext cx="8152983" cy="830997"/>
          </a:xfrm>
          <a:prstGeom prst="rect">
            <a:avLst/>
          </a:prstGeom>
        </p:spPr>
        <p:txBody>
          <a:bodyPr wrap="square">
            <a:spAutoFit/>
          </a:bodyPr>
          <a:lstStyle/>
          <a:p>
            <a:r>
              <a:rPr lang="en-US" sz="2400" b="1" dirty="0">
                <a:solidFill>
                  <a:srgbClr val="FF0000"/>
                </a:solidFill>
                <a:latin typeface="Arial" charset="0"/>
              </a:rPr>
              <a:t>Bridges, flying machines, parachutes, water wheels, cannons, scuba suits + studies of anatomy</a:t>
            </a:r>
            <a:endParaRPr lang="en-US" sz="2400" b="1" dirty="0">
              <a:solidFill>
                <a:srgbClr val="FF0000"/>
              </a:solidFill>
            </a:endParaRPr>
          </a:p>
        </p:txBody>
      </p:sp>
      <p:sp>
        <p:nvSpPr>
          <p:cNvPr id="11" name="Rectangle 10"/>
          <p:cNvSpPr/>
          <p:nvPr/>
        </p:nvSpPr>
        <p:spPr>
          <a:xfrm>
            <a:off x="2481830" y="6175327"/>
            <a:ext cx="4206408" cy="461665"/>
          </a:xfrm>
          <a:prstGeom prst="rect">
            <a:avLst/>
          </a:prstGeom>
        </p:spPr>
        <p:txBody>
          <a:bodyPr wrap="none">
            <a:spAutoFit/>
          </a:bodyPr>
          <a:lstStyle/>
          <a:p>
            <a:r>
              <a:rPr lang="en-US" sz="2400" b="1" dirty="0">
                <a:solidFill>
                  <a:srgbClr val="FF0000"/>
                </a:solidFill>
                <a:latin typeface="Arial" charset="0"/>
              </a:rPr>
              <a:t>Science, Engineering, &amp; Art</a:t>
            </a:r>
            <a:endParaRPr lang="en-US" sz="2400" b="1" dirty="0">
              <a:solidFill>
                <a:srgbClr val="FF0000"/>
              </a:solidFill>
            </a:endParaRPr>
          </a:p>
        </p:txBody>
      </p:sp>
      <p:sp>
        <p:nvSpPr>
          <p:cNvPr id="12" name="Rectangle 11"/>
          <p:cNvSpPr/>
          <p:nvPr/>
        </p:nvSpPr>
        <p:spPr>
          <a:xfrm>
            <a:off x="6969398" y="3844456"/>
            <a:ext cx="434734" cy="584775"/>
          </a:xfrm>
          <a:prstGeom prst="rect">
            <a:avLst/>
          </a:prstGeom>
        </p:spPr>
        <p:txBody>
          <a:bodyPr wrap="none">
            <a:spAutoFit/>
          </a:bodyPr>
          <a:lstStyle/>
          <a:p>
            <a:r>
              <a:rPr lang="en-US" sz="3200" b="1" dirty="0">
                <a:solidFill>
                  <a:srgbClr val="FF0000"/>
                </a:solidFill>
                <a:latin typeface="Arial" charset="0"/>
              </a:rPr>
              <a:t>?</a:t>
            </a:r>
            <a:endParaRPr lang="en-US" sz="3200" b="1" dirty="0">
              <a:solidFill>
                <a:srgbClr val="FF0000"/>
              </a:solidFill>
            </a:endParaRPr>
          </a:p>
        </p:txBody>
      </p:sp>
      <p:sp>
        <p:nvSpPr>
          <p:cNvPr id="13" name="Rectangle 12"/>
          <p:cNvSpPr/>
          <p:nvPr/>
        </p:nvSpPr>
        <p:spPr>
          <a:xfrm>
            <a:off x="7219769" y="4693542"/>
            <a:ext cx="434734" cy="584775"/>
          </a:xfrm>
          <a:prstGeom prst="rect">
            <a:avLst/>
          </a:prstGeom>
        </p:spPr>
        <p:txBody>
          <a:bodyPr wrap="none">
            <a:spAutoFit/>
          </a:bodyPr>
          <a:lstStyle/>
          <a:p>
            <a:r>
              <a:rPr lang="en-US" sz="3200" b="1" dirty="0">
                <a:solidFill>
                  <a:srgbClr val="FF0000"/>
                </a:solidFill>
                <a:latin typeface="Arial" charset="0"/>
              </a:rPr>
              <a:t>?</a:t>
            </a:r>
            <a:endParaRPr lang="en-US" sz="3200" b="1" dirty="0">
              <a:solidFill>
                <a:srgbClr val="FF0000"/>
              </a:solidFill>
            </a:endParaRPr>
          </a:p>
        </p:txBody>
      </p:sp>
    </p:spTree>
    <p:extLst>
      <p:ext uri="{BB962C8B-B14F-4D97-AF65-F5344CB8AC3E}">
        <p14:creationId xmlns:p14="http://schemas.microsoft.com/office/powerpoint/2010/main" val="414056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0" name="TextBox 9"/>
          <p:cNvSpPr txBox="1"/>
          <p:nvPr/>
        </p:nvSpPr>
        <p:spPr>
          <a:xfrm>
            <a:off x="0" y="0"/>
            <a:ext cx="9115425" cy="784830"/>
          </a:xfrm>
          <a:prstGeom prst="rect">
            <a:avLst/>
          </a:prstGeom>
          <a:solidFill>
            <a:srgbClr val="FF0000"/>
          </a:solidFill>
        </p:spPr>
        <p:txBody>
          <a:bodyPr wrap="square" rtlCol="0">
            <a:spAutoFit/>
          </a:bodyPr>
          <a:lstStyle/>
          <a:p>
            <a:pPr defTabSz="857250" fontAlgn="base">
              <a:spcBef>
                <a:spcPct val="0"/>
              </a:spcBef>
              <a:spcAft>
                <a:spcPct val="0"/>
              </a:spcAft>
            </a:pPr>
            <a:r>
              <a:rPr lang="en-US" sz="4500" kern="10" dirty="0">
                <a:ln w="31750">
                  <a:noFill/>
                  <a:round/>
                  <a:headEnd/>
                  <a:tailEnd/>
                </a:ln>
                <a:solidFill>
                  <a:srgbClr val="FFFF00"/>
                </a:solidFill>
                <a:latin typeface="Cooper Black" panose="0208090404030B020404" pitchFamily="18" charset="0"/>
              </a:rPr>
              <a:t>Going further …</a:t>
            </a:r>
          </a:p>
        </p:txBody>
      </p:sp>
      <p:sp>
        <p:nvSpPr>
          <p:cNvPr id="13" name="Rectangle 12"/>
          <p:cNvSpPr/>
          <p:nvPr/>
        </p:nvSpPr>
        <p:spPr>
          <a:xfrm>
            <a:off x="200074" y="4796293"/>
            <a:ext cx="8281489" cy="1323439"/>
          </a:xfrm>
          <a:prstGeom prst="rect">
            <a:avLst/>
          </a:prstGeom>
        </p:spPr>
        <p:txBody>
          <a:bodyPr wrap="square">
            <a:spAutoFit/>
          </a:bodyPr>
          <a:lstStyle/>
          <a:p>
            <a:r>
              <a:rPr lang="en-US" sz="2000" b="1" dirty="0">
                <a:solidFill>
                  <a:srgbClr val="FF0000"/>
                </a:solidFill>
                <a:latin typeface="Arial" charset="0"/>
              </a:rPr>
              <a:t>Go to mrstomm.com </a:t>
            </a:r>
            <a:r>
              <a:rPr lang="en-US" sz="2000" b="1" dirty="0">
                <a:solidFill>
                  <a:srgbClr val="FF0000"/>
                </a:solidFill>
                <a:latin typeface="Arial" charset="0"/>
                <a:sym typeface="Wingdings" pitchFamily="2" charset="2"/>
              </a:rPr>
              <a:t> Science Spot Kid Zone  Physics Links to find the PBS Build A Bridge Challenge</a:t>
            </a:r>
          </a:p>
          <a:p>
            <a:endParaRPr lang="en-US" sz="2000" b="1" dirty="0">
              <a:solidFill>
                <a:srgbClr val="FF0000"/>
              </a:solidFill>
              <a:latin typeface="Arial" charset="0"/>
              <a:sym typeface="Wingdings" pitchFamily="2" charset="2"/>
            </a:endParaRPr>
          </a:p>
          <a:p>
            <a:r>
              <a:rPr lang="en-US" sz="2000" b="1" dirty="0">
                <a:solidFill>
                  <a:srgbClr val="FF0000"/>
                </a:solidFill>
                <a:latin typeface="Arial" charset="0"/>
                <a:sym typeface="Wingdings" pitchFamily="2" charset="2"/>
              </a:rPr>
              <a:t>Work with a classmates to complete all four challenges. </a:t>
            </a:r>
            <a:endParaRPr lang="en-US" sz="2000" b="1"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3258911" y="1097882"/>
            <a:ext cx="5885089" cy="330738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r="4547" b="7861"/>
          <a:stretch>
            <a:fillRect/>
          </a:stretch>
        </p:blipFill>
        <p:spPr bwMode="auto">
          <a:xfrm>
            <a:off x="197723" y="1238100"/>
            <a:ext cx="2742216" cy="2234972"/>
          </a:xfrm>
          <a:prstGeom prst="rect">
            <a:avLst/>
          </a:prstGeom>
          <a:ln>
            <a:noFill/>
          </a:ln>
          <a:effectLst>
            <a:outerShdw blurRad="292100" dist="139700" dir="2700000" algn="tl" rotWithShape="0">
              <a:srgbClr val="333333">
                <a:alpha val="65000"/>
              </a:srgbClr>
            </a:outerShdw>
          </a:effectLst>
        </p:spPr>
      </p:pic>
      <p:cxnSp>
        <p:nvCxnSpPr>
          <p:cNvPr id="3" name="Straight Arrow Connector 2">
            <a:extLst>
              <a:ext uri="{FF2B5EF4-FFF2-40B4-BE49-F238E27FC236}">
                <a16:creationId xmlns:a16="http://schemas.microsoft.com/office/drawing/2014/main" id="{969A5201-A8EA-4394-A39E-6409CCD45124}"/>
              </a:ext>
            </a:extLst>
          </p:cNvPr>
          <p:cNvCxnSpPr/>
          <p:nvPr/>
        </p:nvCxnSpPr>
        <p:spPr bwMode="auto">
          <a:xfrm>
            <a:off x="2644726" y="2757268"/>
            <a:ext cx="998806"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4056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471</Words>
  <Application>Microsoft Office PowerPoint</Application>
  <PresentationFormat>On-screen Show (4:3)</PresentationFormat>
  <Paragraphs>57</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Cooper Black</vt:lpstr>
      <vt:lpstr>GrilledCheese BTN Toasted</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CHALLENGES</dc:title>
  <dc:creator>Tracy Tomm</dc:creator>
  <cp:lastModifiedBy>Tracy Tomm</cp:lastModifiedBy>
  <cp:revision>23</cp:revision>
  <dcterms:created xsi:type="dcterms:W3CDTF">2019-08-01T17:06:29Z</dcterms:created>
  <dcterms:modified xsi:type="dcterms:W3CDTF">2020-03-05T00:38:09Z</dcterms:modified>
</cp:coreProperties>
</file>