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6" r:id="rId2"/>
    <p:sldId id="393" r:id="rId3"/>
    <p:sldId id="391" r:id="rId4"/>
    <p:sldId id="289" r:id="rId5"/>
    <p:sldId id="425" r:id="rId6"/>
    <p:sldId id="426" r:id="rId7"/>
    <p:sldId id="428" r:id="rId8"/>
    <p:sldId id="423" r:id="rId9"/>
    <p:sldId id="384" r:id="rId10"/>
    <p:sldId id="424" r:id="rId11"/>
    <p:sldId id="412" r:id="rId12"/>
    <p:sldId id="387" r:id="rId13"/>
    <p:sldId id="386" r:id="rId14"/>
    <p:sldId id="394" r:id="rId15"/>
    <p:sldId id="350" r:id="rId16"/>
    <p:sldId id="347" r:id="rId17"/>
    <p:sldId id="316" r:id="rId18"/>
    <p:sldId id="403" r:id="rId19"/>
    <p:sldId id="404" r:id="rId20"/>
    <p:sldId id="290" r:id="rId21"/>
    <p:sldId id="407" r:id="rId22"/>
    <p:sldId id="420" r:id="rId23"/>
    <p:sldId id="418" r:id="rId24"/>
    <p:sldId id="389" r:id="rId25"/>
    <p:sldId id="397" r:id="rId26"/>
    <p:sldId id="365" r:id="rId27"/>
    <p:sldId id="366" r:id="rId28"/>
    <p:sldId id="345" r:id="rId29"/>
    <p:sldId id="287" r:id="rId30"/>
    <p:sldId id="286" r:id="rId31"/>
    <p:sldId id="411" r:id="rId32"/>
    <p:sldId id="398" r:id="rId33"/>
    <p:sldId id="395" r:id="rId34"/>
    <p:sldId id="258" r:id="rId35"/>
    <p:sldId id="262" r:id="rId36"/>
    <p:sldId id="315" r:id="rId37"/>
    <p:sldId id="270" r:id="rId38"/>
    <p:sldId id="272" r:id="rId39"/>
    <p:sldId id="271" r:id="rId40"/>
    <p:sldId id="269" r:id="rId41"/>
    <p:sldId id="359" r:id="rId42"/>
    <p:sldId id="276" r:id="rId43"/>
    <p:sldId id="364" r:id="rId44"/>
    <p:sldId id="321" r:id="rId45"/>
    <p:sldId id="362" r:id="rId46"/>
    <p:sldId id="380" r:id="rId47"/>
    <p:sldId id="414" r:id="rId48"/>
    <p:sldId id="416" r:id="rId49"/>
    <p:sldId id="385" r:id="rId50"/>
    <p:sldId id="409" r:id="rId51"/>
    <p:sldId id="349" r:id="rId52"/>
    <p:sldId id="373" r:id="rId53"/>
    <p:sldId id="417" r:id="rId54"/>
    <p:sldId id="351" r:id="rId55"/>
    <p:sldId id="406" r:id="rId56"/>
    <p:sldId id="405" r:id="rId57"/>
    <p:sldId id="352" r:id="rId58"/>
    <p:sldId id="408" r:id="rId59"/>
    <p:sldId id="421" r:id="rId60"/>
    <p:sldId id="419" r:id="rId61"/>
    <p:sldId id="401" r:id="rId62"/>
    <p:sldId id="370" r:id="rId63"/>
    <p:sldId id="399" r:id="rId64"/>
    <p:sldId id="381" r:id="rId65"/>
    <p:sldId id="382" r:id="rId66"/>
    <p:sldId id="353" r:id="rId67"/>
    <p:sldId id="354" r:id="rId68"/>
    <p:sldId id="371" r:id="rId69"/>
    <p:sldId id="363" r:id="rId70"/>
    <p:sldId id="379" r:id="rId71"/>
    <p:sldId id="325" r:id="rId72"/>
    <p:sldId id="312" r:id="rId73"/>
    <p:sldId id="320" r:id="rId74"/>
    <p:sldId id="422" r:id="rId75"/>
    <p:sldId id="427" r:id="rId76"/>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FF99FF"/>
    <a:srgbClr val="FFFFCC"/>
    <a:srgbClr val="00FF00"/>
    <a:srgbClr val="FFFF99"/>
    <a:srgbClr val="00CCFF"/>
    <a:srgbClr val="FFFF66"/>
    <a:srgbClr val="00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82941" autoAdjust="0"/>
  </p:normalViewPr>
  <p:slideViewPr>
    <p:cSldViewPr>
      <p:cViewPr>
        <p:scale>
          <a:sx n="46" d="100"/>
          <a:sy n="46" d="100"/>
        </p:scale>
        <p:origin x="1824" y="138"/>
      </p:cViewPr>
      <p:guideLst>
        <p:guide orient="horz" pos="2448"/>
        <p:guide pos="3168"/>
      </p:guideLst>
    </p:cSldViewPr>
  </p:slideViewPr>
  <p:notesTextViewPr>
    <p:cViewPr>
      <p:scale>
        <a:sx n="100" d="100"/>
        <a:sy n="100" d="100"/>
      </p:scale>
      <p:origin x="0" y="0"/>
    </p:cViewPr>
  </p:notesTextViewPr>
  <p:sorterViewPr>
    <p:cViewPr varScale="1">
      <p:scale>
        <a:sx n="1" d="1"/>
        <a:sy n="1" d="1"/>
      </p:scale>
      <p:origin x="0" y="-26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5B14DA-E6C8-4374-9D57-CE3B88182FB4}" type="datetimeFigureOut">
              <a:rPr lang="en-US" smtClean="0"/>
              <a:pPr/>
              <a:t>8/17/2020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A926A0-55A4-4E8E-A0EC-E3FE78F851D9}" type="slidenum">
              <a:rPr lang="en-US" smtClean="0"/>
              <a:pPr/>
              <a:t>‹#›</a:t>
            </a:fld>
            <a:endParaRPr lang="en-US" dirty="0"/>
          </a:p>
        </p:txBody>
      </p:sp>
    </p:spTree>
    <p:extLst>
      <p:ext uri="{BB962C8B-B14F-4D97-AF65-F5344CB8AC3E}">
        <p14:creationId xmlns:p14="http://schemas.microsoft.com/office/powerpoint/2010/main" val="346753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1F16E-BE4D-4A0B-B1BF-D7F5D17BA3C9}" type="datetimeFigureOut">
              <a:rPr lang="en-US" smtClean="0"/>
              <a:t>8/17/2020</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56551-A3FB-4DC2-B117-498112AF8C18}" type="slidenum">
              <a:rPr lang="en-US" smtClean="0"/>
              <a:t>‹#›</a:t>
            </a:fld>
            <a:endParaRPr lang="en-US" dirty="0"/>
          </a:p>
        </p:txBody>
      </p:sp>
    </p:spTree>
    <p:extLst>
      <p:ext uri="{BB962C8B-B14F-4D97-AF65-F5344CB8AC3E}">
        <p14:creationId xmlns:p14="http://schemas.microsoft.com/office/powerpoint/2010/main" val="358224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blogs.bethel.k12.or.us/npetersen/files/2013/09/ObservationInferenceHW.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ps.gov/flfo/learn/education/upload/Unit1Lesson6.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ciencespot.net/Media/pennylab.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presentation/d/1fPl_JuylqhQ05rTvtXZpkXLgNnWSkJJ55kSq5rs9OuQ/cop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etterlesson.com/lesson/628742/using-claim-evidence-reasoning-to-support-student-ideas-in-science"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realsciencechallenge.com/cer-examples-ig-nobel-prize/" TargetMode="External"/><Relationship Id="rId4" Type="http://schemas.openxmlformats.org/officeDocument/2006/relationships/hyperlink" Target="https://learningcenter.nsta.org/discuss/default.aspx?tid=OLqoCB8mHIU_E"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blogs.bethel.k12.or.us/npetersen/files/2013/09/ObservationInferenceHW.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nps.gov/flfo/learn/education/upload/Unit1Lesson6.pdf"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odelteaching.com/education-articles/writing-instruction/claim-evidence-reasoning-c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itchFamily="18" charset="0"/>
                <a:cs typeface="Times New Roman" pitchFamily="18" charset="0"/>
              </a:rPr>
              <a:t>Designed for 7</a:t>
            </a:r>
            <a:r>
              <a:rPr lang="en-US" sz="1200" baseline="30000" dirty="0">
                <a:solidFill>
                  <a:schemeClr val="tx1"/>
                </a:solidFill>
                <a:latin typeface="Times New Roman" pitchFamily="18" charset="0"/>
                <a:cs typeface="Times New Roman" pitchFamily="18" charset="0"/>
              </a:rPr>
              <a:t>th</a:t>
            </a:r>
            <a:r>
              <a:rPr lang="en-US" sz="1200" dirty="0">
                <a:solidFill>
                  <a:schemeClr val="tx1"/>
                </a:solidFill>
                <a:latin typeface="Times New Roman" pitchFamily="18" charset="0"/>
                <a:cs typeface="Times New Roman" pitchFamily="18" charset="0"/>
              </a:rPr>
              <a:t> &amp; 8</a:t>
            </a:r>
            <a:r>
              <a:rPr lang="en-US" sz="1200" baseline="30000" dirty="0">
                <a:solidFill>
                  <a:schemeClr val="tx1"/>
                </a:solidFill>
                <a:latin typeface="Times New Roman" pitchFamily="18" charset="0"/>
                <a:cs typeface="Times New Roman" pitchFamily="18" charset="0"/>
              </a:rPr>
              <a:t>th</a:t>
            </a:r>
            <a:r>
              <a:rPr lang="en-US" sz="1200" dirty="0">
                <a:solidFill>
                  <a:schemeClr val="tx1"/>
                </a:solidFill>
                <a:latin typeface="Times New Roman" pitchFamily="18" charset="0"/>
                <a:cs typeface="Times New Roman" pitchFamily="18" charset="0"/>
              </a:rPr>
              <a:t> grade science by T.Tomm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itchFamily="18" charset="0"/>
                <a:cs typeface="Times New Roman" pitchFamily="18" charset="0"/>
              </a:rPr>
              <a:t>Updated 2020      http://sciencespot.net/</a:t>
            </a:r>
          </a:p>
        </p:txBody>
      </p:sp>
      <p:sp>
        <p:nvSpPr>
          <p:cNvPr id="4" name="Slide Number Placeholder 3"/>
          <p:cNvSpPr>
            <a:spLocks noGrp="1"/>
          </p:cNvSpPr>
          <p:nvPr>
            <p:ph type="sldNum" sz="quarter" idx="5"/>
          </p:nvPr>
        </p:nvSpPr>
        <p:spPr/>
        <p:txBody>
          <a:bodyPr/>
          <a:lstStyle/>
          <a:p>
            <a:fld id="{AEE56551-A3FB-4DC2-B117-498112AF8C18}" type="slidenum">
              <a:rPr lang="en-US" smtClean="0"/>
              <a:t>1</a:t>
            </a:fld>
            <a:endParaRPr lang="en-US" dirty="0"/>
          </a:p>
        </p:txBody>
      </p:sp>
    </p:spTree>
    <p:extLst>
      <p:ext uri="{BB962C8B-B14F-4D97-AF65-F5344CB8AC3E}">
        <p14:creationId xmlns:p14="http://schemas.microsoft.com/office/powerpoint/2010/main" val="995549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p:txBody>
      </p:sp>
      <p:sp>
        <p:nvSpPr>
          <p:cNvPr id="4" name="Slide Number Placeholder 3"/>
          <p:cNvSpPr>
            <a:spLocks noGrp="1"/>
          </p:cNvSpPr>
          <p:nvPr>
            <p:ph type="sldNum" sz="quarter" idx="5"/>
          </p:nvPr>
        </p:nvSpPr>
        <p:spPr/>
        <p:txBody>
          <a:bodyPr/>
          <a:lstStyle/>
          <a:p>
            <a:fld id="{AEE56551-A3FB-4DC2-B117-498112AF8C18}" type="slidenum">
              <a:rPr lang="en-US" smtClean="0"/>
              <a:t>10</a:t>
            </a:fld>
            <a:endParaRPr lang="en-US" dirty="0"/>
          </a:p>
        </p:txBody>
      </p:sp>
    </p:spTree>
    <p:extLst>
      <p:ext uri="{BB962C8B-B14F-4D97-AF65-F5344CB8AC3E}">
        <p14:creationId xmlns:p14="http://schemas.microsoft.com/office/powerpoint/2010/main" val="12564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5"/>
          </p:nvPr>
        </p:nvSpPr>
        <p:spPr/>
        <p:txBody>
          <a:bodyPr/>
          <a:lstStyle/>
          <a:p>
            <a:fld id="{AEE56551-A3FB-4DC2-B117-498112AF8C18}" type="slidenum">
              <a:rPr lang="en-US" smtClean="0"/>
              <a:t>11</a:t>
            </a:fld>
            <a:endParaRPr lang="en-US" dirty="0"/>
          </a:p>
        </p:txBody>
      </p:sp>
    </p:spTree>
    <p:extLst>
      <p:ext uri="{BB962C8B-B14F-4D97-AF65-F5344CB8AC3E}">
        <p14:creationId xmlns:p14="http://schemas.microsoft.com/office/powerpoint/2010/main" val="190289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p:txBody>
      </p:sp>
      <p:sp>
        <p:nvSpPr>
          <p:cNvPr id="4" name="Slide Number Placeholder 3"/>
          <p:cNvSpPr>
            <a:spLocks noGrp="1"/>
          </p:cNvSpPr>
          <p:nvPr>
            <p:ph type="sldNum" sz="quarter" idx="5"/>
          </p:nvPr>
        </p:nvSpPr>
        <p:spPr/>
        <p:txBody>
          <a:bodyPr/>
          <a:lstStyle/>
          <a:p>
            <a:fld id="{AEE56551-A3FB-4DC2-B117-498112AF8C18}" type="slidenum">
              <a:rPr lang="en-US" smtClean="0"/>
              <a:t>12</a:t>
            </a:fld>
            <a:endParaRPr lang="en-US" dirty="0"/>
          </a:p>
        </p:txBody>
      </p:sp>
    </p:spTree>
    <p:extLst>
      <p:ext uri="{BB962C8B-B14F-4D97-AF65-F5344CB8AC3E}">
        <p14:creationId xmlns:p14="http://schemas.microsoft.com/office/powerpoint/2010/main" val="3934702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p:txBody>
      </p:sp>
      <p:sp>
        <p:nvSpPr>
          <p:cNvPr id="4" name="Slide Number Placeholder 3"/>
          <p:cNvSpPr>
            <a:spLocks noGrp="1"/>
          </p:cNvSpPr>
          <p:nvPr>
            <p:ph type="sldNum" sz="quarter" idx="5"/>
          </p:nvPr>
        </p:nvSpPr>
        <p:spPr/>
        <p:txBody>
          <a:bodyPr/>
          <a:lstStyle/>
          <a:p>
            <a:fld id="{AEE56551-A3FB-4DC2-B117-498112AF8C18}" type="slidenum">
              <a:rPr lang="en-US" smtClean="0"/>
              <a:t>13</a:t>
            </a:fld>
            <a:endParaRPr lang="en-US" dirty="0"/>
          </a:p>
        </p:txBody>
      </p:sp>
    </p:spTree>
    <p:extLst>
      <p:ext uri="{BB962C8B-B14F-4D97-AF65-F5344CB8AC3E}">
        <p14:creationId xmlns:p14="http://schemas.microsoft.com/office/powerpoint/2010/main" val="4174145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itchFamily="18" charset="0"/>
                <a:cs typeface="Times New Roman" pitchFamily="18" charset="0"/>
              </a:rPr>
              <a:t>Designed for 7</a:t>
            </a:r>
            <a:r>
              <a:rPr lang="en-US" sz="1200" baseline="30000" dirty="0">
                <a:solidFill>
                  <a:schemeClr val="tx1"/>
                </a:solidFill>
                <a:latin typeface="Times New Roman" pitchFamily="18" charset="0"/>
                <a:cs typeface="Times New Roman" pitchFamily="18" charset="0"/>
              </a:rPr>
              <a:t>th</a:t>
            </a:r>
            <a:r>
              <a:rPr lang="en-US" sz="1200" dirty="0">
                <a:solidFill>
                  <a:schemeClr val="tx1"/>
                </a:solidFill>
                <a:latin typeface="Times New Roman" pitchFamily="18" charset="0"/>
                <a:cs typeface="Times New Roman" pitchFamily="18" charset="0"/>
              </a:rPr>
              <a:t> &amp; 8</a:t>
            </a:r>
            <a:r>
              <a:rPr lang="en-US" sz="1200" baseline="30000" dirty="0">
                <a:solidFill>
                  <a:schemeClr val="tx1"/>
                </a:solidFill>
                <a:latin typeface="Times New Roman" pitchFamily="18" charset="0"/>
                <a:cs typeface="Times New Roman" pitchFamily="18" charset="0"/>
              </a:rPr>
              <a:t>th</a:t>
            </a:r>
            <a:r>
              <a:rPr lang="en-US" sz="1200" dirty="0">
                <a:solidFill>
                  <a:schemeClr val="tx1"/>
                </a:solidFill>
                <a:latin typeface="Times New Roman" pitchFamily="18" charset="0"/>
                <a:cs typeface="Times New Roman" pitchFamily="18" charset="0"/>
              </a:rPr>
              <a:t> grade science by T.Tomm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itchFamily="18" charset="0"/>
                <a:cs typeface="Times New Roman" pitchFamily="18" charset="0"/>
              </a:rPr>
              <a:t>Updated 2020      http://sciencespot.net/</a:t>
            </a:r>
          </a:p>
        </p:txBody>
      </p:sp>
      <p:sp>
        <p:nvSpPr>
          <p:cNvPr id="4" name="Slide Number Placeholder 3"/>
          <p:cNvSpPr>
            <a:spLocks noGrp="1"/>
          </p:cNvSpPr>
          <p:nvPr>
            <p:ph type="sldNum" sz="quarter" idx="5"/>
          </p:nvPr>
        </p:nvSpPr>
        <p:spPr/>
        <p:txBody>
          <a:bodyPr/>
          <a:lstStyle/>
          <a:p>
            <a:fld id="{AEE56551-A3FB-4DC2-B117-498112AF8C18}" type="slidenum">
              <a:rPr lang="en-US" smtClean="0"/>
              <a:t>14</a:t>
            </a:fld>
            <a:endParaRPr lang="en-US" dirty="0"/>
          </a:p>
        </p:txBody>
      </p:sp>
    </p:spTree>
    <p:extLst>
      <p:ext uri="{BB962C8B-B14F-4D97-AF65-F5344CB8AC3E}">
        <p14:creationId xmlns:p14="http://schemas.microsoft.com/office/powerpoint/2010/main" val="3012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15</a:t>
            </a:fld>
            <a:endParaRPr lang="en-US" dirty="0"/>
          </a:p>
        </p:txBody>
      </p:sp>
    </p:spTree>
    <p:extLst>
      <p:ext uri="{BB962C8B-B14F-4D97-AF65-F5344CB8AC3E}">
        <p14:creationId xmlns:p14="http://schemas.microsoft.com/office/powerpoint/2010/main" val="3339990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16</a:t>
            </a:fld>
            <a:endParaRPr lang="en-US" dirty="0"/>
          </a:p>
        </p:txBody>
      </p:sp>
    </p:spTree>
    <p:extLst>
      <p:ext uri="{BB962C8B-B14F-4D97-AF65-F5344CB8AC3E}">
        <p14:creationId xmlns:p14="http://schemas.microsoft.com/office/powerpoint/2010/main" val="3456439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17</a:t>
            </a:fld>
            <a:endParaRPr lang="en-US" dirty="0"/>
          </a:p>
        </p:txBody>
      </p:sp>
    </p:spTree>
    <p:extLst>
      <p:ext uri="{BB962C8B-B14F-4D97-AF65-F5344CB8AC3E}">
        <p14:creationId xmlns:p14="http://schemas.microsoft.com/office/powerpoint/2010/main" val="3245894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hlinkClick r:id="rId3"/>
              </a:rPr>
              <a:t>http://blogs.bethel.k12.or.us/npetersen/files/2013/09/ObservationInferenceHW.pdf</a:t>
            </a:r>
            <a:endParaRPr lang="en-US" dirty="0"/>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18</a:t>
            </a:fld>
            <a:endParaRPr lang="en-US" dirty="0"/>
          </a:p>
        </p:txBody>
      </p:sp>
    </p:spTree>
    <p:extLst>
      <p:ext uri="{BB962C8B-B14F-4D97-AF65-F5344CB8AC3E}">
        <p14:creationId xmlns:p14="http://schemas.microsoft.com/office/powerpoint/2010/main" val="4141925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hlinkClick r:id="rId3"/>
              </a:rPr>
              <a:t>https://www.nps.gov/flfo/learn/education/upload/Unit1Lesson6.pdf</a:t>
            </a:r>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19</a:t>
            </a:fld>
            <a:endParaRPr lang="en-US" dirty="0"/>
          </a:p>
        </p:txBody>
      </p:sp>
    </p:spTree>
    <p:extLst>
      <p:ext uri="{BB962C8B-B14F-4D97-AF65-F5344CB8AC3E}">
        <p14:creationId xmlns:p14="http://schemas.microsoft.com/office/powerpoint/2010/main" val="314201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itchFamily="18" charset="0"/>
                <a:cs typeface="Times New Roman" pitchFamily="18" charset="0"/>
              </a:rPr>
              <a:t>Designed for 7</a:t>
            </a:r>
            <a:r>
              <a:rPr lang="en-US" sz="1200" baseline="30000" dirty="0">
                <a:solidFill>
                  <a:schemeClr val="tx1"/>
                </a:solidFill>
                <a:latin typeface="Times New Roman" pitchFamily="18" charset="0"/>
                <a:cs typeface="Times New Roman" pitchFamily="18" charset="0"/>
              </a:rPr>
              <a:t>th</a:t>
            </a:r>
            <a:r>
              <a:rPr lang="en-US" sz="1200" dirty="0">
                <a:solidFill>
                  <a:schemeClr val="tx1"/>
                </a:solidFill>
                <a:latin typeface="Times New Roman" pitchFamily="18" charset="0"/>
                <a:cs typeface="Times New Roman" pitchFamily="18" charset="0"/>
              </a:rPr>
              <a:t> &amp; 8</a:t>
            </a:r>
            <a:r>
              <a:rPr lang="en-US" sz="1200" baseline="30000" dirty="0">
                <a:solidFill>
                  <a:schemeClr val="tx1"/>
                </a:solidFill>
                <a:latin typeface="Times New Roman" pitchFamily="18" charset="0"/>
                <a:cs typeface="Times New Roman" pitchFamily="18" charset="0"/>
              </a:rPr>
              <a:t>th</a:t>
            </a:r>
            <a:r>
              <a:rPr lang="en-US" sz="1200" dirty="0">
                <a:solidFill>
                  <a:schemeClr val="tx1"/>
                </a:solidFill>
                <a:latin typeface="Times New Roman" pitchFamily="18" charset="0"/>
                <a:cs typeface="Times New Roman" pitchFamily="18" charset="0"/>
              </a:rPr>
              <a:t> grade science by T.Tomm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itchFamily="18" charset="0"/>
                <a:cs typeface="Times New Roman" pitchFamily="18" charset="0"/>
              </a:rPr>
              <a:t>Updated 2020      http://sciencespot.net/</a:t>
            </a:r>
          </a:p>
        </p:txBody>
      </p:sp>
      <p:sp>
        <p:nvSpPr>
          <p:cNvPr id="4" name="Slide Number Placeholder 3"/>
          <p:cNvSpPr>
            <a:spLocks noGrp="1"/>
          </p:cNvSpPr>
          <p:nvPr>
            <p:ph type="sldNum" sz="quarter" idx="5"/>
          </p:nvPr>
        </p:nvSpPr>
        <p:spPr/>
        <p:txBody>
          <a:bodyPr/>
          <a:lstStyle/>
          <a:p>
            <a:fld id="{AEE56551-A3FB-4DC2-B117-498112AF8C18}" type="slidenum">
              <a:rPr lang="en-US" smtClean="0"/>
              <a:t>2</a:t>
            </a:fld>
            <a:endParaRPr lang="en-US" dirty="0"/>
          </a:p>
        </p:txBody>
      </p:sp>
    </p:spTree>
    <p:extLst>
      <p:ext uri="{BB962C8B-B14F-4D97-AF65-F5344CB8AC3E}">
        <p14:creationId xmlns:p14="http://schemas.microsoft.com/office/powerpoint/2010/main" val="2893643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20</a:t>
            </a:fld>
            <a:endParaRPr lang="en-US" dirty="0"/>
          </a:p>
        </p:txBody>
      </p:sp>
    </p:spTree>
    <p:extLst>
      <p:ext uri="{BB962C8B-B14F-4D97-AF65-F5344CB8AC3E}">
        <p14:creationId xmlns:p14="http://schemas.microsoft.com/office/powerpoint/2010/main" val="2720438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21</a:t>
            </a:fld>
            <a:endParaRPr lang="en-US" dirty="0"/>
          </a:p>
        </p:txBody>
      </p:sp>
    </p:spTree>
    <p:extLst>
      <p:ext uri="{BB962C8B-B14F-4D97-AF65-F5344CB8AC3E}">
        <p14:creationId xmlns:p14="http://schemas.microsoft.com/office/powerpoint/2010/main" val="3752899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22</a:t>
            </a:fld>
            <a:endParaRPr lang="en-US" dirty="0"/>
          </a:p>
        </p:txBody>
      </p:sp>
    </p:spTree>
    <p:extLst>
      <p:ext uri="{BB962C8B-B14F-4D97-AF65-F5344CB8AC3E}">
        <p14:creationId xmlns:p14="http://schemas.microsoft.com/office/powerpoint/2010/main" val="2286118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23</a:t>
            </a:fld>
            <a:endParaRPr lang="en-US" dirty="0"/>
          </a:p>
        </p:txBody>
      </p:sp>
    </p:spTree>
    <p:extLst>
      <p:ext uri="{BB962C8B-B14F-4D97-AF65-F5344CB8AC3E}">
        <p14:creationId xmlns:p14="http://schemas.microsoft.com/office/powerpoint/2010/main" val="2048516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24</a:t>
            </a:fld>
            <a:endParaRPr lang="en-US" dirty="0"/>
          </a:p>
        </p:txBody>
      </p:sp>
    </p:spTree>
    <p:extLst>
      <p:ext uri="{BB962C8B-B14F-4D97-AF65-F5344CB8AC3E}">
        <p14:creationId xmlns:p14="http://schemas.microsoft.com/office/powerpoint/2010/main" val="2044146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25</a:t>
            </a:fld>
            <a:endParaRPr lang="en-US" dirty="0"/>
          </a:p>
        </p:txBody>
      </p:sp>
    </p:spTree>
    <p:extLst>
      <p:ext uri="{BB962C8B-B14F-4D97-AF65-F5344CB8AC3E}">
        <p14:creationId xmlns:p14="http://schemas.microsoft.com/office/powerpoint/2010/main" val="1256120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26</a:t>
            </a:fld>
            <a:endParaRPr lang="en-US" dirty="0"/>
          </a:p>
        </p:txBody>
      </p:sp>
    </p:spTree>
    <p:extLst>
      <p:ext uri="{BB962C8B-B14F-4D97-AF65-F5344CB8AC3E}">
        <p14:creationId xmlns:p14="http://schemas.microsoft.com/office/powerpoint/2010/main" val="454315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27</a:t>
            </a:fld>
            <a:endParaRPr lang="en-US" dirty="0"/>
          </a:p>
        </p:txBody>
      </p:sp>
    </p:spTree>
    <p:extLst>
      <p:ext uri="{BB962C8B-B14F-4D97-AF65-F5344CB8AC3E}">
        <p14:creationId xmlns:p14="http://schemas.microsoft.com/office/powerpoint/2010/main" val="187972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Image: http://morrisonlabs.com/lab_safety.htm</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31</a:t>
            </a:fld>
            <a:endParaRPr lang="en-US" dirty="0"/>
          </a:p>
        </p:txBody>
      </p:sp>
    </p:spTree>
    <p:extLst>
      <p:ext uri="{BB962C8B-B14F-4D97-AF65-F5344CB8AC3E}">
        <p14:creationId xmlns:p14="http://schemas.microsoft.com/office/powerpoint/2010/main" val="768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itchFamily="18" charset="0"/>
                <a:cs typeface="Times New Roman" pitchFamily="18" charset="0"/>
              </a:rPr>
              <a:t>Designed for 7</a:t>
            </a:r>
            <a:r>
              <a:rPr lang="en-US" sz="1200" baseline="30000" dirty="0">
                <a:solidFill>
                  <a:schemeClr val="tx1"/>
                </a:solidFill>
                <a:latin typeface="Times New Roman" pitchFamily="18" charset="0"/>
                <a:cs typeface="Times New Roman" pitchFamily="18" charset="0"/>
              </a:rPr>
              <a:t>th</a:t>
            </a:r>
            <a:r>
              <a:rPr lang="en-US" sz="1200" dirty="0">
                <a:solidFill>
                  <a:schemeClr val="tx1"/>
                </a:solidFill>
                <a:latin typeface="Times New Roman" pitchFamily="18" charset="0"/>
                <a:cs typeface="Times New Roman" pitchFamily="18" charset="0"/>
              </a:rPr>
              <a:t> &amp; 8</a:t>
            </a:r>
            <a:r>
              <a:rPr lang="en-US" sz="1200" baseline="30000" dirty="0">
                <a:solidFill>
                  <a:schemeClr val="tx1"/>
                </a:solidFill>
                <a:latin typeface="Times New Roman" pitchFamily="18" charset="0"/>
                <a:cs typeface="Times New Roman" pitchFamily="18" charset="0"/>
              </a:rPr>
              <a:t>th</a:t>
            </a:r>
            <a:r>
              <a:rPr lang="en-US" sz="1200" dirty="0">
                <a:solidFill>
                  <a:schemeClr val="tx1"/>
                </a:solidFill>
                <a:latin typeface="Times New Roman" pitchFamily="18" charset="0"/>
                <a:cs typeface="Times New Roman" pitchFamily="18" charset="0"/>
              </a:rPr>
              <a:t> grade science by T.Tomm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itchFamily="18" charset="0"/>
                <a:cs typeface="Times New Roman" pitchFamily="18" charset="0"/>
              </a:rPr>
              <a:t>Updated 2020      http://sciencespot.net/</a:t>
            </a:r>
          </a:p>
        </p:txBody>
      </p:sp>
      <p:sp>
        <p:nvSpPr>
          <p:cNvPr id="4" name="Slide Number Placeholder 3"/>
          <p:cNvSpPr>
            <a:spLocks noGrp="1"/>
          </p:cNvSpPr>
          <p:nvPr>
            <p:ph type="sldNum" sz="quarter" idx="5"/>
          </p:nvPr>
        </p:nvSpPr>
        <p:spPr/>
        <p:txBody>
          <a:bodyPr/>
          <a:lstStyle/>
          <a:p>
            <a:fld id="{AEE56551-A3FB-4DC2-B117-498112AF8C18}" type="slidenum">
              <a:rPr lang="en-US" smtClean="0"/>
              <a:t>33</a:t>
            </a:fld>
            <a:endParaRPr lang="en-US" dirty="0"/>
          </a:p>
        </p:txBody>
      </p:sp>
    </p:spTree>
    <p:extLst>
      <p:ext uri="{BB962C8B-B14F-4D97-AF65-F5344CB8AC3E}">
        <p14:creationId xmlns:p14="http://schemas.microsoft.com/office/powerpoint/2010/main" val="31506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5"/>
          </p:nvPr>
        </p:nvSpPr>
        <p:spPr/>
        <p:txBody>
          <a:bodyPr/>
          <a:lstStyle/>
          <a:p>
            <a:fld id="{AEE56551-A3FB-4DC2-B117-498112AF8C18}" type="slidenum">
              <a:rPr lang="en-US" smtClean="0"/>
              <a:t>3</a:t>
            </a:fld>
            <a:endParaRPr lang="en-US" dirty="0"/>
          </a:p>
        </p:txBody>
      </p:sp>
    </p:spTree>
    <p:extLst>
      <p:ext uri="{BB962C8B-B14F-4D97-AF65-F5344CB8AC3E}">
        <p14:creationId xmlns:p14="http://schemas.microsoft.com/office/powerpoint/2010/main" val="428006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a:t>
            </a:r>
            <a:r>
              <a:rPr lang="en-US" dirty="0">
                <a:hlinkClick r:id="rId3"/>
              </a:rPr>
              <a:t>https://sciencespot.net/Media/pennylab.pdf</a:t>
            </a:r>
            <a:r>
              <a:rPr lang="en-US" dirty="0"/>
              <a:t> for more information about this lab. </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34</a:t>
            </a:fld>
            <a:endParaRPr lang="en-US" dirty="0"/>
          </a:p>
        </p:txBody>
      </p:sp>
    </p:spTree>
    <p:extLst>
      <p:ext uri="{BB962C8B-B14F-4D97-AF65-F5344CB8AC3E}">
        <p14:creationId xmlns:p14="http://schemas.microsoft.com/office/powerpoint/2010/main" val="1461765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 Idea – Have students identify other variables they could test – different testing liquids, different coins, etc.  Require students to develop their procedure and have it approved before testing. </a:t>
            </a:r>
          </a:p>
        </p:txBody>
      </p:sp>
      <p:sp>
        <p:nvSpPr>
          <p:cNvPr id="4" name="Slide Number Placeholder 3"/>
          <p:cNvSpPr>
            <a:spLocks noGrp="1"/>
          </p:cNvSpPr>
          <p:nvPr>
            <p:ph type="sldNum" sz="quarter" idx="5"/>
          </p:nvPr>
        </p:nvSpPr>
        <p:spPr/>
        <p:txBody>
          <a:bodyPr/>
          <a:lstStyle/>
          <a:p>
            <a:fld id="{AEE56551-A3FB-4DC2-B117-498112AF8C18}" type="slidenum">
              <a:rPr lang="en-US" smtClean="0"/>
              <a:t>35</a:t>
            </a:fld>
            <a:endParaRPr lang="en-US" dirty="0"/>
          </a:p>
        </p:txBody>
      </p:sp>
    </p:spTree>
    <p:extLst>
      <p:ext uri="{BB962C8B-B14F-4D97-AF65-F5344CB8AC3E}">
        <p14:creationId xmlns:p14="http://schemas.microsoft.com/office/powerpoint/2010/main" val="109042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36</a:t>
            </a:fld>
            <a:endParaRPr lang="en-US" dirty="0"/>
          </a:p>
        </p:txBody>
      </p:sp>
    </p:spTree>
    <p:extLst>
      <p:ext uri="{BB962C8B-B14F-4D97-AF65-F5344CB8AC3E}">
        <p14:creationId xmlns:p14="http://schemas.microsoft.com/office/powerpoint/2010/main" val="433750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37</a:t>
            </a:fld>
            <a:endParaRPr lang="en-US" dirty="0"/>
          </a:p>
        </p:txBody>
      </p:sp>
    </p:spTree>
    <p:extLst>
      <p:ext uri="{BB962C8B-B14F-4D97-AF65-F5344CB8AC3E}">
        <p14:creationId xmlns:p14="http://schemas.microsoft.com/office/powerpoint/2010/main" val="1992150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38</a:t>
            </a:fld>
            <a:endParaRPr lang="en-US" dirty="0"/>
          </a:p>
        </p:txBody>
      </p:sp>
    </p:spTree>
    <p:extLst>
      <p:ext uri="{BB962C8B-B14F-4D97-AF65-F5344CB8AC3E}">
        <p14:creationId xmlns:p14="http://schemas.microsoft.com/office/powerpoint/2010/main" val="2926456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39</a:t>
            </a:fld>
            <a:endParaRPr lang="en-US" dirty="0"/>
          </a:p>
        </p:txBody>
      </p:sp>
    </p:spTree>
    <p:extLst>
      <p:ext uri="{BB962C8B-B14F-4D97-AF65-F5344CB8AC3E}">
        <p14:creationId xmlns:p14="http://schemas.microsoft.com/office/powerpoint/2010/main" val="2594745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40</a:t>
            </a:fld>
            <a:endParaRPr lang="en-US" dirty="0"/>
          </a:p>
        </p:txBody>
      </p:sp>
    </p:spTree>
    <p:extLst>
      <p:ext uri="{BB962C8B-B14F-4D97-AF65-F5344CB8AC3E}">
        <p14:creationId xmlns:p14="http://schemas.microsoft.com/office/powerpoint/2010/main" val="2393899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41</a:t>
            </a:fld>
            <a:endParaRPr lang="en-US" dirty="0"/>
          </a:p>
        </p:txBody>
      </p:sp>
    </p:spTree>
    <p:extLst>
      <p:ext uri="{BB962C8B-B14F-4D97-AF65-F5344CB8AC3E}">
        <p14:creationId xmlns:p14="http://schemas.microsoft.com/office/powerpoint/2010/main" val="3578711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42</a:t>
            </a:fld>
            <a:endParaRPr lang="en-US" dirty="0"/>
          </a:p>
        </p:txBody>
      </p:sp>
    </p:spTree>
    <p:extLst>
      <p:ext uri="{BB962C8B-B14F-4D97-AF65-F5344CB8AC3E}">
        <p14:creationId xmlns:p14="http://schemas.microsoft.com/office/powerpoint/2010/main" val="2331688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43</a:t>
            </a:fld>
            <a:endParaRPr lang="en-US" dirty="0"/>
          </a:p>
        </p:txBody>
      </p:sp>
    </p:spTree>
    <p:extLst>
      <p:ext uri="{BB962C8B-B14F-4D97-AF65-F5344CB8AC3E}">
        <p14:creationId xmlns:p14="http://schemas.microsoft.com/office/powerpoint/2010/main" val="376238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slide – Use for class presentation; students will need this information to complete their notes.</a:t>
            </a:r>
          </a:p>
          <a:p>
            <a:r>
              <a:rPr lang="en-US" dirty="0"/>
              <a:t>Also available from the Science  Learning Hub - </a:t>
            </a:r>
            <a:r>
              <a:rPr lang="en-US" dirty="0">
                <a:effectLst/>
                <a:hlinkClick r:id="rId3"/>
              </a:rPr>
              <a:t>Scrambled Sentences</a:t>
            </a:r>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4</a:t>
            </a:fld>
            <a:endParaRPr lang="en-US" dirty="0"/>
          </a:p>
        </p:txBody>
      </p:sp>
    </p:spTree>
    <p:extLst>
      <p:ext uri="{BB962C8B-B14F-4D97-AF65-F5344CB8AC3E}">
        <p14:creationId xmlns:p14="http://schemas.microsoft.com/office/powerpoint/2010/main" val="1241018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44</a:t>
            </a:fld>
            <a:endParaRPr lang="en-US" dirty="0"/>
          </a:p>
        </p:txBody>
      </p:sp>
    </p:spTree>
    <p:extLst>
      <p:ext uri="{BB962C8B-B14F-4D97-AF65-F5344CB8AC3E}">
        <p14:creationId xmlns:p14="http://schemas.microsoft.com/office/powerpoint/2010/main" val="1785191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 use this slide to demonstrate how to use the measuring guide provided in class. </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45</a:t>
            </a:fld>
            <a:endParaRPr lang="en-US" dirty="0"/>
          </a:p>
        </p:txBody>
      </p:sp>
    </p:spTree>
    <p:extLst>
      <p:ext uri="{BB962C8B-B14F-4D97-AF65-F5344CB8AC3E}">
        <p14:creationId xmlns:p14="http://schemas.microsoft.com/office/powerpoint/2010/main" val="1585714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Used for class presentation; summarize the student responses during a class discussion of the results.</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46</a:t>
            </a:fld>
            <a:endParaRPr lang="en-US" dirty="0"/>
          </a:p>
        </p:txBody>
      </p:sp>
    </p:spTree>
    <p:extLst>
      <p:ext uri="{BB962C8B-B14F-4D97-AF65-F5344CB8AC3E}">
        <p14:creationId xmlns:p14="http://schemas.microsoft.com/office/powerpoint/2010/main" val="1927536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&amp; Student – Use for class presentation &amp; digital notebook page for students</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47</a:t>
            </a:fld>
            <a:endParaRPr lang="en-US" dirty="0"/>
          </a:p>
        </p:txBody>
      </p:sp>
    </p:spTree>
    <p:extLst>
      <p:ext uri="{BB962C8B-B14F-4D97-AF65-F5344CB8AC3E}">
        <p14:creationId xmlns:p14="http://schemas.microsoft.com/office/powerpoint/2010/main" val="3972920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Used for class presentation; summarize the student responses during a class discussion of the results.</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48</a:t>
            </a:fld>
            <a:endParaRPr lang="en-US" dirty="0"/>
          </a:p>
        </p:txBody>
      </p:sp>
    </p:spTree>
    <p:extLst>
      <p:ext uri="{BB962C8B-B14F-4D97-AF65-F5344CB8AC3E}">
        <p14:creationId xmlns:p14="http://schemas.microsoft.com/office/powerpoint/2010/main" val="2904035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itchFamily="18" charset="0"/>
                <a:cs typeface="Times New Roman" pitchFamily="18" charset="0"/>
              </a:rPr>
              <a:t>Designed for 7</a:t>
            </a:r>
            <a:r>
              <a:rPr lang="en-US" sz="1200" baseline="30000" dirty="0">
                <a:solidFill>
                  <a:schemeClr val="tx1"/>
                </a:solidFill>
                <a:latin typeface="Times New Roman" pitchFamily="18" charset="0"/>
                <a:cs typeface="Times New Roman" pitchFamily="18" charset="0"/>
              </a:rPr>
              <a:t>th</a:t>
            </a:r>
            <a:r>
              <a:rPr lang="en-US" sz="1200" dirty="0">
                <a:solidFill>
                  <a:schemeClr val="tx1"/>
                </a:solidFill>
                <a:latin typeface="Times New Roman" pitchFamily="18" charset="0"/>
                <a:cs typeface="Times New Roman" pitchFamily="18" charset="0"/>
              </a:rPr>
              <a:t> &amp; 8</a:t>
            </a:r>
            <a:r>
              <a:rPr lang="en-US" sz="1200" baseline="30000" dirty="0">
                <a:solidFill>
                  <a:schemeClr val="tx1"/>
                </a:solidFill>
                <a:latin typeface="Times New Roman" pitchFamily="18" charset="0"/>
                <a:cs typeface="Times New Roman" pitchFamily="18" charset="0"/>
              </a:rPr>
              <a:t>th</a:t>
            </a:r>
            <a:r>
              <a:rPr lang="en-US" sz="1200" dirty="0">
                <a:solidFill>
                  <a:schemeClr val="tx1"/>
                </a:solidFill>
                <a:latin typeface="Times New Roman" pitchFamily="18" charset="0"/>
                <a:cs typeface="Times New Roman" pitchFamily="18" charset="0"/>
              </a:rPr>
              <a:t> grade science by T.Tomm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itchFamily="18" charset="0"/>
                <a:cs typeface="Times New Roman" pitchFamily="18" charset="0"/>
              </a:rPr>
              <a:t>Updated 2020      http://sciencespot.net/</a:t>
            </a:r>
          </a:p>
        </p:txBody>
      </p:sp>
      <p:sp>
        <p:nvSpPr>
          <p:cNvPr id="4" name="Slide Number Placeholder 3"/>
          <p:cNvSpPr>
            <a:spLocks noGrp="1"/>
          </p:cNvSpPr>
          <p:nvPr>
            <p:ph type="sldNum" sz="quarter" idx="5"/>
          </p:nvPr>
        </p:nvSpPr>
        <p:spPr/>
        <p:txBody>
          <a:bodyPr/>
          <a:lstStyle/>
          <a:p>
            <a:fld id="{AEE56551-A3FB-4DC2-B117-498112AF8C18}" type="slidenum">
              <a:rPr lang="en-US" smtClean="0"/>
              <a:t>49</a:t>
            </a:fld>
            <a:endParaRPr lang="en-US" dirty="0"/>
          </a:p>
        </p:txBody>
      </p:sp>
    </p:spTree>
    <p:extLst>
      <p:ext uri="{BB962C8B-B14F-4D97-AF65-F5344CB8AC3E}">
        <p14:creationId xmlns:p14="http://schemas.microsoft.com/office/powerpoint/2010/main" val="3172443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itchFamily="18" charset="0"/>
                <a:cs typeface="Times New Roman" pitchFamily="18" charset="0"/>
              </a:rPr>
              <a:t>Designed for 7</a:t>
            </a:r>
            <a:r>
              <a:rPr lang="en-US" sz="1200" baseline="30000" dirty="0">
                <a:solidFill>
                  <a:schemeClr val="tx1"/>
                </a:solidFill>
                <a:latin typeface="Times New Roman" pitchFamily="18" charset="0"/>
                <a:cs typeface="Times New Roman" pitchFamily="18" charset="0"/>
              </a:rPr>
              <a:t>th</a:t>
            </a:r>
            <a:r>
              <a:rPr lang="en-US" sz="1200" dirty="0">
                <a:solidFill>
                  <a:schemeClr val="tx1"/>
                </a:solidFill>
                <a:latin typeface="Times New Roman" pitchFamily="18" charset="0"/>
                <a:cs typeface="Times New Roman" pitchFamily="18" charset="0"/>
              </a:rPr>
              <a:t> &amp; 8</a:t>
            </a:r>
            <a:r>
              <a:rPr lang="en-US" sz="1200" baseline="30000" dirty="0">
                <a:solidFill>
                  <a:schemeClr val="tx1"/>
                </a:solidFill>
                <a:latin typeface="Times New Roman" pitchFamily="18" charset="0"/>
                <a:cs typeface="Times New Roman" pitchFamily="18" charset="0"/>
              </a:rPr>
              <a:t>th</a:t>
            </a:r>
            <a:r>
              <a:rPr lang="en-US" sz="1200" dirty="0">
                <a:solidFill>
                  <a:schemeClr val="tx1"/>
                </a:solidFill>
                <a:latin typeface="Times New Roman" pitchFamily="18" charset="0"/>
                <a:cs typeface="Times New Roman" pitchFamily="18" charset="0"/>
              </a:rPr>
              <a:t> grade science by T.Tomm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itchFamily="18" charset="0"/>
                <a:cs typeface="Times New Roman" pitchFamily="18" charset="0"/>
              </a:rPr>
              <a:t>Updated 2020      http://sciencespot.net/</a:t>
            </a:r>
          </a:p>
        </p:txBody>
      </p:sp>
      <p:sp>
        <p:nvSpPr>
          <p:cNvPr id="4" name="Slide Number Placeholder 3"/>
          <p:cNvSpPr>
            <a:spLocks noGrp="1"/>
          </p:cNvSpPr>
          <p:nvPr>
            <p:ph type="sldNum" sz="quarter" idx="5"/>
          </p:nvPr>
        </p:nvSpPr>
        <p:spPr/>
        <p:txBody>
          <a:bodyPr/>
          <a:lstStyle/>
          <a:p>
            <a:fld id="{AEE56551-A3FB-4DC2-B117-498112AF8C18}" type="slidenum">
              <a:rPr lang="en-US" smtClean="0"/>
              <a:t>50</a:t>
            </a:fld>
            <a:endParaRPr lang="en-US" dirty="0"/>
          </a:p>
        </p:txBody>
      </p:sp>
    </p:spTree>
    <p:extLst>
      <p:ext uri="{BB962C8B-B14F-4D97-AF65-F5344CB8AC3E}">
        <p14:creationId xmlns:p14="http://schemas.microsoft.com/office/powerpoint/2010/main" val="3914373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 Used for digital notebook page for students</a:t>
            </a:r>
          </a:p>
        </p:txBody>
      </p:sp>
      <p:sp>
        <p:nvSpPr>
          <p:cNvPr id="4" name="Slide Number Placeholder 3"/>
          <p:cNvSpPr>
            <a:spLocks noGrp="1"/>
          </p:cNvSpPr>
          <p:nvPr>
            <p:ph type="sldNum" sz="quarter" idx="5"/>
          </p:nvPr>
        </p:nvSpPr>
        <p:spPr/>
        <p:txBody>
          <a:bodyPr/>
          <a:lstStyle/>
          <a:p>
            <a:fld id="{AEE56551-A3FB-4DC2-B117-498112AF8C18}" type="slidenum">
              <a:rPr lang="en-US" smtClean="0"/>
              <a:t>51</a:t>
            </a:fld>
            <a:endParaRPr lang="en-US" dirty="0"/>
          </a:p>
        </p:txBody>
      </p:sp>
    </p:spTree>
    <p:extLst>
      <p:ext uri="{BB962C8B-B14F-4D97-AF65-F5344CB8AC3E}">
        <p14:creationId xmlns:p14="http://schemas.microsoft.com/office/powerpoint/2010/main" val="2298099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 Used for digital notebook page for students</a:t>
            </a:r>
          </a:p>
        </p:txBody>
      </p:sp>
      <p:sp>
        <p:nvSpPr>
          <p:cNvPr id="4" name="Slide Number Placeholder 3"/>
          <p:cNvSpPr>
            <a:spLocks noGrp="1"/>
          </p:cNvSpPr>
          <p:nvPr>
            <p:ph type="sldNum" sz="quarter" idx="5"/>
          </p:nvPr>
        </p:nvSpPr>
        <p:spPr/>
        <p:txBody>
          <a:bodyPr/>
          <a:lstStyle/>
          <a:p>
            <a:fld id="{AEE56551-A3FB-4DC2-B117-498112AF8C18}" type="slidenum">
              <a:rPr lang="en-US" smtClean="0"/>
              <a:t>52</a:t>
            </a:fld>
            <a:endParaRPr lang="en-US" dirty="0"/>
          </a:p>
        </p:txBody>
      </p:sp>
    </p:spTree>
    <p:extLst>
      <p:ext uri="{BB962C8B-B14F-4D97-AF65-F5344CB8AC3E}">
        <p14:creationId xmlns:p14="http://schemas.microsoft.com/office/powerpoint/2010/main" val="4137141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p:txBody>
      </p:sp>
      <p:sp>
        <p:nvSpPr>
          <p:cNvPr id="4" name="Slide Number Placeholder 3"/>
          <p:cNvSpPr>
            <a:spLocks noGrp="1"/>
          </p:cNvSpPr>
          <p:nvPr>
            <p:ph type="sldNum" sz="quarter" idx="5"/>
          </p:nvPr>
        </p:nvSpPr>
        <p:spPr/>
        <p:txBody>
          <a:bodyPr/>
          <a:lstStyle/>
          <a:p>
            <a:fld id="{AEE56551-A3FB-4DC2-B117-498112AF8C18}" type="slidenum">
              <a:rPr lang="en-US" smtClean="0"/>
              <a:t>53</a:t>
            </a:fld>
            <a:endParaRPr lang="en-US" dirty="0"/>
          </a:p>
        </p:txBody>
      </p:sp>
    </p:spTree>
    <p:extLst>
      <p:ext uri="{BB962C8B-B14F-4D97-AF65-F5344CB8AC3E}">
        <p14:creationId xmlns:p14="http://schemas.microsoft.com/office/powerpoint/2010/main" val="194384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 Resources</a:t>
            </a:r>
          </a:p>
          <a:p>
            <a:r>
              <a:rPr lang="en-US" dirty="0"/>
              <a:t>Better Lesson CER - </a:t>
            </a:r>
            <a:r>
              <a:rPr lang="en-US" dirty="0">
                <a:hlinkClick r:id="rId3"/>
              </a:rPr>
              <a:t>https://betterlesson.com/lesson/628742/using-claim-evidence-reasoning-to-support-student-ideas-in-science</a:t>
            </a:r>
            <a:endParaRPr lang="en-US" dirty="0"/>
          </a:p>
          <a:p>
            <a:r>
              <a:rPr lang="en-US" dirty="0"/>
              <a:t>NSTA Learning Hub - </a:t>
            </a:r>
            <a:r>
              <a:rPr lang="en-US" dirty="0">
                <a:hlinkClick r:id="rId4"/>
              </a:rPr>
              <a:t>https://learningcenter.nsta.org/discuss/default.aspx?tid=OLqoCB8mHIU_E</a:t>
            </a:r>
            <a:endParaRPr lang="en-US" dirty="0"/>
          </a:p>
          <a:p>
            <a:r>
              <a:rPr lang="en-US" dirty="0"/>
              <a:t>Real Science Challenge - </a:t>
            </a:r>
            <a:r>
              <a:rPr lang="en-US" dirty="0">
                <a:hlinkClick r:id="rId5"/>
              </a:rPr>
              <a:t>https://www.realsciencechallenge.com/cer-examples-ig-nobel-prize/</a:t>
            </a:r>
            <a:endParaRPr lang="en-US" dirty="0"/>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5</a:t>
            </a:fld>
            <a:endParaRPr lang="en-US" dirty="0"/>
          </a:p>
        </p:txBody>
      </p:sp>
    </p:spTree>
    <p:extLst>
      <p:ext uri="{BB962C8B-B14F-4D97-AF65-F5344CB8AC3E}">
        <p14:creationId xmlns:p14="http://schemas.microsoft.com/office/powerpoint/2010/main" val="10984093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 Used for digital notebook page for students</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54</a:t>
            </a:fld>
            <a:endParaRPr lang="en-US" dirty="0"/>
          </a:p>
        </p:txBody>
      </p:sp>
    </p:spTree>
    <p:extLst>
      <p:ext uri="{BB962C8B-B14F-4D97-AF65-F5344CB8AC3E}">
        <p14:creationId xmlns:p14="http://schemas.microsoft.com/office/powerpoint/2010/main" val="16500258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hlinkClick r:id="rId3"/>
              </a:rPr>
              <a:t>http://blogs.bethel.k12.or.us/npetersen/files/2013/09/ObservationInferenceHW.pdf</a:t>
            </a:r>
            <a:endParaRPr lang="en-US" dirty="0"/>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55</a:t>
            </a:fld>
            <a:endParaRPr lang="en-US" dirty="0"/>
          </a:p>
        </p:txBody>
      </p:sp>
    </p:spTree>
    <p:extLst>
      <p:ext uri="{BB962C8B-B14F-4D97-AF65-F5344CB8AC3E}">
        <p14:creationId xmlns:p14="http://schemas.microsoft.com/office/powerpoint/2010/main" val="4502568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hlinkClick r:id="rId3"/>
              </a:rPr>
              <a:t>https://www.nps.gov/flfo/learn/education/upload/Unit1Lesson6.pdf</a:t>
            </a:r>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56</a:t>
            </a:fld>
            <a:endParaRPr lang="en-US" dirty="0"/>
          </a:p>
        </p:txBody>
      </p:sp>
    </p:spTree>
    <p:extLst>
      <p:ext uri="{BB962C8B-B14F-4D97-AF65-F5344CB8AC3E}">
        <p14:creationId xmlns:p14="http://schemas.microsoft.com/office/powerpoint/2010/main" val="32331080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 Used for digital notebook page for students</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57</a:t>
            </a:fld>
            <a:endParaRPr lang="en-US" dirty="0"/>
          </a:p>
        </p:txBody>
      </p:sp>
    </p:spTree>
    <p:extLst>
      <p:ext uri="{BB962C8B-B14F-4D97-AF65-F5344CB8AC3E}">
        <p14:creationId xmlns:p14="http://schemas.microsoft.com/office/powerpoint/2010/main" val="23023752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58</a:t>
            </a:fld>
            <a:endParaRPr lang="en-US" dirty="0"/>
          </a:p>
        </p:txBody>
      </p:sp>
    </p:spTree>
    <p:extLst>
      <p:ext uri="{BB962C8B-B14F-4D97-AF65-F5344CB8AC3E}">
        <p14:creationId xmlns:p14="http://schemas.microsoft.com/office/powerpoint/2010/main" val="16137723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59</a:t>
            </a:fld>
            <a:endParaRPr lang="en-US" dirty="0"/>
          </a:p>
        </p:txBody>
      </p:sp>
    </p:spTree>
    <p:extLst>
      <p:ext uri="{BB962C8B-B14F-4D97-AF65-F5344CB8AC3E}">
        <p14:creationId xmlns:p14="http://schemas.microsoft.com/office/powerpoint/2010/main" val="27780386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60</a:t>
            </a:fld>
            <a:endParaRPr lang="en-US" dirty="0"/>
          </a:p>
        </p:txBody>
      </p:sp>
    </p:spTree>
    <p:extLst>
      <p:ext uri="{BB962C8B-B14F-4D97-AF65-F5344CB8AC3E}">
        <p14:creationId xmlns:p14="http://schemas.microsoft.com/office/powerpoint/2010/main" val="33720029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slide – Use for digital notebook</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61</a:t>
            </a:fld>
            <a:endParaRPr lang="en-US" dirty="0"/>
          </a:p>
        </p:txBody>
      </p:sp>
    </p:spTree>
    <p:extLst>
      <p:ext uri="{BB962C8B-B14F-4D97-AF65-F5344CB8AC3E}">
        <p14:creationId xmlns:p14="http://schemas.microsoft.com/office/powerpoint/2010/main" val="38250565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 Used for digital notebook page for students</a:t>
            </a:r>
          </a:p>
        </p:txBody>
      </p:sp>
      <p:sp>
        <p:nvSpPr>
          <p:cNvPr id="4" name="Slide Number Placeholder 3"/>
          <p:cNvSpPr>
            <a:spLocks noGrp="1"/>
          </p:cNvSpPr>
          <p:nvPr>
            <p:ph type="sldNum" sz="quarter" idx="5"/>
          </p:nvPr>
        </p:nvSpPr>
        <p:spPr/>
        <p:txBody>
          <a:bodyPr/>
          <a:lstStyle/>
          <a:p>
            <a:fld id="{AEE56551-A3FB-4DC2-B117-498112AF8C18}" type="slidenum">
              <a:rPr lang="en-US" smtClean="0"/>
              <a:t>62</a:t>
            </a:fld>
            <a:endParaRPr lang="en-US" dirty="0"/>
          </a:p>
        </p:txBody>
      </p:sp>
    </p:spTree>
    <p:extLst>
      <p:ext uri="{BB962C8B-B14F-4D97-AF65-F5344CB8AC3E}">
        <p14:creationId xmlns:p14="http://schemas.microsoft.com/office/powerpoint/2010/main" val="23671304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Image: http://morrisonlabs.com/lab_safety.htm</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63</a:t>
            </a:fld>
            <a:endParaRPr lang="en-US" dirty="0"/>
          </a:p>
        </p:txBody>
      </p:sp>
    </p:spTree>
    <p:extLst>
      <p:ext uri="{BB962C8B-B14F-4D97-AF65-F5344CB8AC3E}">
        <p14:creationId xmlns:p14="http://schemas.microsoft.com/office/powerpoint/2010/main" val="162752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a:t>
            </a:r>
            <a:r>
              <a:rPr lang="en-US" dirty="0">
                <a:hlinkClick r:id="rId3"/>
              </a:rPr>
              <a:t>https://www.modelteaching.com/education-articles/writing-instruction/claim-evidence-reasoning-cer</a:t>
            </a:r>
            <a:r>
              <a:rPr lang="en-US" dirty="0"/>
              <a:t> for more details about the Doritos CER.</a:t>
            </a:r>
          </a:p>
        </p:txBody>
      </p:sp>
      <p:sp>
        <p:nvSpPr>
          <p:cNvPr id="4" name="Slide Number Placeholder 3"/>
          <p:cNvSpPr>
            <a:spLocks noGrp="1"/>
          </p:cNvSpPr>
          <p:nvPr>
            <p:ph type="sldNum" sz="quarter" idx="5"/>
          </p:nvPr>
        </p:nvSpPr>
        <p:spPr/>
        <p:txBody>
          <a:bodyPr/>
          <a:lstStyle/>
          <a:p>
            <a:fld id="{AEE56551-A3FB-4DC2-B117-498112AF8C18}" type="slidenum">
              <a:rPr lang="en-US" smtClean="0"/>
              <a:t>6</a:t>
            </a:fld>
            <a:endParaRPr lang="en-US" dirty="0"/>
          </a:p>
        </p:txBody>
      </p:sp>
    </p:spTree>
    <p:extLst>
      <p:ext uri="{BB962C8B-B14F-4D97-AF65-F5344CB8AC3E}">
        <p14:creationId xmlns:p14="http://schemas.microsoft.com/office/powerpoint/2010/main" val="8376153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slide – Use as a page in the digital notebook</a:t>
            </a:r>
          </a:p>
        </p:txBody>
      </p:sp>
      <p:sp>
        <p:nvSpPr>
          <p:cNvPr id="4" name="Slide Number Placeholder 3"/>
          <p:cNvSpPr>
            <a:spLocks noGrp="1"/>
          </p:cNvSpPr>
          <p:nvPr>
            <p:ph type="sldNum" sz="quarter" idx="5"/>
          </p:nvPr>
        </p:nvSpPr>
        <p:spPr/>
        <p:txBody>
          <a:bodyPr/>
          <a:lstStyle/>
          <a:p>
            <a:fld id="{AEE56551-A3FB-4DC2-B117-498112AF8C18}" type="slidenum">
              <a:rPr lang="en-US" smtClean="0"/>
              <a:t>64</a:t>
            </a:fld>
            <a:endParaRPr lang="en-US" dirty="0"/>
          </a:p>
        </p:txBody>
      </p:sp>
    </p:spTree>
    <p:extLst>
      <p:ext uri="{BB962C8B-B14F-4D97-AF65-F5344CB8AC3E}">
        <p14:creationId xmlns:p14="http://schemas.microsoft.com/office/powerpoint/2010/main" val="1522303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slide – Use as a page in the digital notebook</a:t>
            </a:r>
          </a:p>
        </p:txBody>
      </p:sp>
      <p:sp>
        <p:nvSpPr>
          <p:cNvPr id="4" name="Slide Number Placeholder 3"/>
          <p:cNvSpPr>
            <a:spLocks noGrp="1"/>
          </p:cNvSpPr>
          <p:nvPr>
            <p:ph type="sldNum" sz="quarter" idx="5"/>
          </p:nvPr>
        </p:nvSpPr>
        <p:spPr/>
        <p:txBody>
          <a:bodyPr/>
          <a:lstStyle/>
          <a:p>
            <a:fld id="{AEE56551-A3FB-4DC2-B117-498112AF8C18}" type="slidenum">
              <a:rPr lang="en-US" smtClean="0"/>
              <a:t>65</a:t>
            </a:fld>
            <a:endParaRPr lang="en-US" dirty="0"/>
          </a:p>
        </p:txBody>
      </p:sp>
    </p:spTree>
    <p:extLst>
      <p:ext uri="{BB962C8B-B14F-4D97-AF65-F5344CB8AC3E}">
        <p14:creationId xmlns:p14="http://schemas.microsoft.com/office/powerpoint/2010/main" val="1809674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 Used for digital notebook page for students</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66</a:t>
            </a:fld>
            <a:endParaRPr lang="en-US" dirty="0"/>
          </a:p>
        </p:txBody>
      </p:sp>
    </p:spTree>
    <p:extLst>
      <p:ext uri="{BB962C8B-B14F-4D97-AF65-F5344CB8AC3E}">
        <p14:creationId xmlns:p14="http://schemas.microsoft.com/office/powerpoint/2010/main" val="19898988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 Used for digital notebook page for students</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67</a:t>
            </a:fld>
            <a:endParaRPr lang="en-US" dirty="0"/>
          </a:p>
        </p:txBody>
      </p:sp>
    </p:spTree>
    <p:extLst>
      <p:ext uri="{BB962C8B-B14F-4D97-AF65-F5344CB8AC3E}">
        <p14:creationId xmlns:p14="http://schemas.microsoft.com/office/powerpoint/2010/main" val="30536193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 Used for digital notebook page for students</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68</a:t>
            </a:fld>
            <a:endParaRPr lang="en-US" dirty="0"/>
          </a:p>
        </p:txBody>
      </p:sp>
    </p:spTree>
    <p:extLst>
      <p:ext uri="{BB962C8B-B14F-4D97-AF65-F5344CB8AC3E}">
        <p14:creationId xmlns:p14="http://schemas.microsoft.com/office/powerpoint/2010/main" val="30709157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 Used for digital notebook page for students</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69</a:t>
            </a:fld>
            <a:endParaRPr lang="en-US" dirty="0"/>
          </a:p>
        </p:txBody>
      </p:sp>
    </p:spTree>
    <p:extLst>
      <p:ext uri="{BB962C8B-B14F-4D97-AF65-F5344CB8AC3E}">
        <p14:creationId xmlns:p14="http://schemas.microsoft.com/office/powerpoint/2010/main" val="25064257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70</a:t>
            </a:fld>
            <a:endParaRPr lang="en-US" dirty="0"/>
          </a:p>
        </p:txBody>
      </p:sp>
    </p:spTree>
    <p:extLst>
      <p:ext uri="{BB962C8B-B14F-4D97-AF65-F5344CB8AC3E}">
        <p14:creationId xmlns:p14="http://schemas.microsoft.com/office/powerpoint/2010/main" val="283637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 Used for digital notebook page for students</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71</a:t>
            </a:fld>
            <a:endParaRPr lang="en-US" dirty="0"/>
          </a:p>
        </p:txBody>
      </p:sp>
    </p:spTree>
    <p:extLst>
      <p:ext uri="{BB962C8B-B14F-4D97-AF65-F5344CB8AC3E}">
        <p14:creationId xmlns:p14="http://schemas.microsoft.com/office/powerpoint/2010/main" val="7291470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 Used for digital notebook page for students</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72</a:t>
            </a:fld>
            <a:endParaRPr lang="en-US" dirty="0"/>
          </a:p>
        </p:txBody>
      </p:sp>
    </p:spTree>
    <p:extLst>
      <p:ext uri="{BB962C8B-B14F-4D97-AF65-F5344CB8AC3E}">
        <p14:creationId xmlns:p14="http://schemas.microsoft.com/office/powerpoint/2010/main" val="32913916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&amp; Student – Use for class presentation &amp; digital notebook page for students</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73</a:t>
            </a:fld>
            <a:endParaRPr lang="en-US" dirty="0"/>
          </a:p>
        </p:txBody>
      </p:sp>
    </p:spTree>
    <p:extLst>
      <p:ext uri="{BB962C8B-B14F-4D97-AF65-F5344CB8AC3E}">
        <p14:creationId xmlns:p14="http://schemas.microsoft.com/office/powerpoint/2010/main" val="349243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She Shed CER - https://docs.google.com/presentation/d/1kdHiDdxu0bbMv5RDpG2GvkP0x4sGobIeIDQ8sjZTF3o/copy</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7</a:t>
            </a:fld>
            <a:endParaRPr lang="en-US" dirty="0"/>
          </a:p>
        </p:txBody>
      </p:sp>
    </p:spTree>
    <p:extLst>
      <p:ext uri="{BB962C8B-B14F-4D97-AF65-F5344CB8AC3E}">
        <p14:creationId xmlns:p14="http://schemas.microsoft.com/office/powerpoint/2010/main" val="30645505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Used for class presentation; summarize the student responses during a class discussion of the results.</a:t>
            </a:r>
          </a:p>
          <a:p>
            <a:endParaRPr lang="en-US" dirty="0"/>
          </a:p>
        </p:txBody>
      </p:sp>
      <p:sp>
        <p:nvSpPr>
          <p:cNvPr id="4" name="Slide Number Placeholder 3"/>
          <p:cNvSpPr>
            <a:spLocks noGrp="1"/>
          </p:cNvSpPr>
          <p:nvPr>
            <p:ph type="sldNum" sz="quarter" idx="5"/>
          </p:nvPr>
        </p:nvSpPr>
        <p:spPr/>
        <p:txBody>
          <a:bodyPr/>
          <a:lstStyle/>
          <a:p>
            <a:fld id="{AEE56551-A3FB-4DC2-B117-498112AF8C18}" type="slidenum">
              <a:rPr lang="en-US" smtClean="0"/>
              <a:t>74</a:t>
            </a:fld>
            <a:endParaRPr lang="en-US" dirty="0"/>
          </a:p>
        </p:txBody>
      </p:sp>
    </p:spTree>
    <p:extLst>
      <p:ext uri="{BB962C8B-B14F-4D97-AF65-F5344CB8AC3E}">
        <p14:creationId xmlns:p14="http://schemas.microsoft.com/office/powerpoint/2010/main" val="33998844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Extra Slide</a:t>
            </a:r>
          </a:p>
        </p:txBody>
      </p:sp>
      <p:sp>
        <p:nvSpPr>
          <p:cNvPr id="4" name="Slide Number Placeholder 3"/>
          <p:cNvSpPr>
            <a:spLocks noGrp="1"/>
          </p:cNvSpPr>
          <p:nvPr>
            <p:ph type="sldNum" sz="quarter" idx="5"/>
          </p:nvPr>
        </p:nvSpPr>
        <p:spPr/>
        <p:txBody>
          <a:bodyPr/>
          <a:lstStyle/>
          <a:p>
            <a:fld id="{AEE56551-A3FB-4DC2-B117-498112AF8C18}" type="slidenum">
              <a:rPr lang="en-US" smtClean="0"/>
              <a:t>75</a:t>
            </a:fld>
            <a:endParaRPr lang="en-US" dirty="0"/>
          </a:p>
        </p:txBody>
      </p:sp>
    </p:spTree>
    <p:extLst>
      <p:ext uri="{BB962C8B-B14F-4D97-AF65-F5344CB8AC3E}">
        <p14:creationId xmlns:p14="http://schemas.microsoft.com/office/powerpoint/2010/main" val="1747320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slide – Use for class presentation; students will need this information to complete their notes.</a:t>
            </a:r>
          </a:p>
        </p:txBody>
      </p:sp>
      <p:sp>
        <p:nvSpPr>
          <p:cNvPr id="4" name="Slide Number Placeholder 3"/>
          <p:cNvSpPr>
            <a:spLocks noGrp="1"/>
          </p:cNvSpPr>
          <p:nvPr>
            <p:ph type="sldNum" sz="quarter" idx="5"/>
          </p:nvPr>
        </p:nvSpPr>
        <p:spPr/>
        <p:txBody>
          <a:bodyPr/>
          <a:lstStyle/>
          <a:p>
            <a:fld id="{AEE56551-A3FB-4DC2-B117-498112AF8C18}" type="slidenum">
              <a:rPr lang="en-US" smtClean="0"/>
              <a:t>8</a:t>
            </a:fld>
            <a:endParaRPr lang="en-US" dirty="0"/>
          </a:p>
        </p:txBody>
      </p:sp>
    </p:spTree>
    <p:extLst>
      <p:ext uri="{BB962C8B-B14F-4D97-AF65-F5344CB8AC3E}">
        <p14:creationId xmlns:p14="http://schemas.microsoft.com/office/powerpoint/2010/main" val="25263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slide – Use for class presentation</a:t>
            </a:r>
          </a:p>
        </p:txBody>
      </p:sp>
      <p:sp>
        <p:nvSpPr>
          <p:cNvPr id="4" name="Slide Number Placeholder 3"/>
          <p:cNvSpPr>
            <a:spLocks noGrp="1"/>
          </p:cNvSpPr>
          <p:nvPr>
            <p:ph type="sldNum" sz="quarter" idx="5"/>
          </p:nvPr>
        </p:nvSpPr>
        <p:spPr/>
        <p:txBody>
          <a:bodyPr/>
          <a:lstStyle/>
          <a:p>
            <a:fld id="{AEE56551-A3FB-4DC2-B117-498112AF8C18}" type="slidenum">
              <a:rPr lang="en-US" smtClean="0"/>
              <a:t>9</a:t>
            </a:fld>
            <a:endParaRPr lang="en-US" dirty="0"/>
          </a:p>
        </p:txBody>
      </p:sp>
    </p:spTree>
    <p:extLst>
      <p:ext uri="{BB962C8B-B14F-4D97-AF65-F5344CB8AC3E}">
        <p14:creationId xmlns:p14="http://schemas.microsoft.com/office/powerpoint/2010/main" val="414918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1F1C2E-4488-4A73-A7C6-312C3F7DCF2E}"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B88399-DA8F-425A-AA27-A8108E24C04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F1C2E-4488-4A73-A7C6-312C3F7DCF2E}"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B88399-DA8F-425A-AA27-A8108E24C04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F1C2E-4488-4A73-A7C6-312C3F7DCF2E}"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B88399-DA8F-425A-AA27-A8108E24C04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F1C2E-4488-4A73-A7C6-312C3F7DCF2E}"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B88399-DA8F-425A-AA27-A8108E24C04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1F1C2E-4488-4A73-A7C6-312C3F7DCF2E}"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B88399-DA8F-425A-AA27-A8108E24C04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1F1C2E-4488-4A73-A7C6-312C3F7DCF2E}" type="datetimeFigureOut">
              <a:rPr lang="en-US" smtClean="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B88399-DA8F-425A-AA27-A8108E24C04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1F1C2E-4488-4A73-A7C6-312C3F7DCF2E}" type="datetimeFigureOut">
              <a:rPr lang="en-US" smtClean="0"/>
              <a:pPr/>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B88399-DA8F-425A-AA27-A8108E24C04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1F1C2E-4488-4A73-A7C6-312C3F7DCF2E}" type="datetimeFigureOut">
              <a:rPr lang="en-US" smtClean="0"/>
              <a:pPr/>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B88399-DA8F-425A-AA27-A8108E24C04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F1C2E-4488-4A73-A7C6-312C3F7DCF2E}" type="datetimeFigureOut">
              <a:rPr lang="en-US" smtClean="0"/>
              <a:pPr/>
              <a:t>8/17/2020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B88399-DA8F-425A-AA27-A8108E24C04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451F1C2E-4488-4A73-A7C6-312C3F7DCF2E}" type="datetimeFigureOut">
              <a:rPr lang="en-US" smtClean="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B88399-DA8F-425A-AA27-A8108E24C04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451F1C2E-4488-4A73-A7C6-312C3F7DCF2E}" type="datetimeFigureOut">
              <a:rPr lang="en-US" smtClean="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B88399-DA8F-425A-AA27-A8108E24C04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451F1C2E-4488-4A73-A7C6-312C3F7DCF2E}" type="datetimeFigureOut">
              <a:rPr lang="en-US" smtClean="0"/>
              <a:pPr/>
              <a:t>8/17/2020</a:t>
            </a:fld>
            <a:endParaRPr lang="en-US" dirty="0"/>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21B88399-DA8F-425A-AA27-A8108E24C04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5840" rtl="0" eaLnBrk="1" latinLnBrk="0" hangingPunct="1">
        <a:spcBef>
          <a:spcPct val="0"/>
        </a:spcBef>
        <a:buNone/>
        <a:defRPr sz="4840" kern="1200">
          <a:solidFill>
            <a:schemeClr val="tx1"/>
          </a:solidFill>
          <a:latin typeface="+mj-lt"/>
          <a:ea typeface="+mj-ea"/>
          <a:cs typeface="+mj-cs"/>
        </a:defRPr>
      </a:lvl1pPr>
    </p:titleStyle>
    <p:bodyStyle>
      <a:lvl1pPr marL="377190" indent="-377190" algn="l" defTabSz="1005840" rtl="0" eaLnBrk="1" latinLnBrk="0" hangingPunct="1">
        <a:spcBef>
          <a:spcPct val="20000"/>
        </a:spcBef>
        <a:buFont typeface="Arial" pitchFamily="34" charset="0"/>
        <a:buChar char="•"/>
        <a:defRPr sz="3520" kern="1200">
          <a:solidFill>
            <a:schemeClr val="tx1"/>
          </a:solidFill>
          <a:latin typeface="+mn-lt"/>
          <a:ea typeface="+mn-ea"/>
          <a:cs typeface="+mn-cs"/>
        </a:defRPr>
      </a:lvl1pPr>
      <a:lvl2pPr marL="817245" indent="-314325" algn="l" defTabSz="1005840" rtl="0" eaLnBrk="1" latinLnBrk="0" hangingPunct="1">
        <a:spcBef>
          <a:spcPct val="20000"/>
        </a:spcBef>
        <a:buFont typeface="Arial" pitchFamily="34" charset="0"/>
        <a:buChar char="–"/>
        <a:defRPr sz="3080" kern="1200">
          <a:solidFill>
            <a:schemeClr val="tx1"/>
          </a:solidFill>
          <a:latin typeface="+mn-lt"/>
          <a:ea typeface="+mn-ea"/>
          <a:cs typeface="+mn-cs"/>
        </a:defRPr>
      </a:lvl2pPr>
      <a:lvl3pPr marL="1257300" indent="-251460" algn="l" defTabSz="1005840" rtl="0" eaLnBrk="1" latinLnBrk="0" hangingPunct="1">
        <a:spcBef>
          <a:spcPct val="20000"/>
        </a:spcBef>
        <a:buFont typeface="Arial" pitchFamily="34" charset="0"/>
        <a:buChar char="•"/>
        <a:defRPr sz="2640" kern="1200">
          <a:solidFill>
            <a:schemeClr val="tx1"/>
          </a:solidFill>
          <a:latin typeface="+mn-lt"/>
          <a:ea typeface="+mn-ea"/>
          <a:cs typeface="+mn-cs"/>
        </a:defRPr>
      </a:lvl3pPr>
      <a:lvl4pPr marL="17602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14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2.xml"/><Relationship Id="rId18" Type="http://schemas.openxmlformats.org/officeDocument/2006/relationships/hyperlink" Target="https://docs.google.com/presentation/d/1si7gjkDk4duyLySz6hgmdUho0r9PK78PeEbIUC1Qts0/copy" TargetMode="External"/><Relationship Id="rId26" Type="http://schemas.openxmlformats.org/officeDocument/2006/relationships/hyperlink" Target="https://docs.google.com/forms/d/11gcgc6rXnhvKPaCqFvkd0rZzMEF4Es3VEb1N1r3E7N8/copy" TargetMode="External"/><Relationship Id="rId3" Type="http://schemas.openxmlformats.org/officeDocument/2006/relationships/slide" Target="slide2.xml"/><Relationship Id="rId21" Type="http://schemas.openxmlformats.org/officeDocument/2006/relationships/slide" Target="slide36.xml"/><Relationship Id="rId7" Type="http://schemas.openxmlformats.org/officeDocument/2006/relationships/slide" Target="slide12.xml"/><Relationship Id="rId12" Type="http://schemas.openxmlformats.org/officeDocument/2006/relationships/slide" Target="slide20.xml"/><Relationship Id="rId17" Type="http://schemas.openxmlformats.org/officeDocument/2006/relationships/slide" Target="slide31.xml"/><Relationship Id="rId25" Type="http://schemas.openxmlformats.org/officeDocument/2006/relationships/hyperlink" Target="https://docs.google.com/presentation/d/1m5XTvLQGjlCPHza5SaMQnlLrb9f3hHVV3pMTuknIKyU/copy" TargetMode="External"/><Relationship Id="rId2" Type="http://schemas.openxmlformats.org/officeDocument/2006/relationships/notesSlide" Target="../notesSlides/notesSlide1.xml"/><Relationship Id="rId16" Type="http://schemas.openxmlformats.org/officeDocument/2006/relationships/slide" Target="slide26.xml"/><Relationship Id="rId20" Type="http://schemas.openxmlformats.org/officeDocument/2006/relationships/slide" Target="slide34.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8.xml"/><Relationship Id="rId24" Type="http://schemas.openxmlformats.org/officeDocument/2006/relationships/slide" Target="slide48.xml"/><Relationship Id="rId5" Type="http://schemas.openxmlformats.org/officeDocument/2006/relationships/slide" Target="slide4.xml"/><Relationship Id="rId15" Type="http://schemas.openxmlformats.org/officeDocument/2006/relationships/slide" Target="slide24.xml"/><Relationship Id="rId23" Type="http://schemas.openxmlformats.org/officeDocument/2006/relationships/slide" Target="slide47.xml"/><Relationship Id="rId28" Type="http://schemas.openxmlformats.org/officeDocument/2006/relationships/slide" Target="slide49.xml"/><Relationship Id="rId10" Type="http://schemas.openxmlformats.org/officeDocument/2006/relationships/slide" Target="slide15.xml"/><Relationship Id="rId19" Type="http://schemas.openxmlformats.org/officeDocument/2006/relationships/slide" Target="slide33.xml"/><Relationship Id="rId4" Type="http://schemas.openxmlformats.org/officeDocument/2006/relationships/slide" Target="slide3.xml"/><Relationship Id="rId9" Type="http://schemas.openxmlformats.org/officeDocument/2006/relationships/slide" Target="slide14.xml"/><Relationship Id="rId14" Type="http://schemas.openxmlformats.org/officeDocument/2006/relationships/slide" Target="slide23.xml"/><Relationship Id="rId22" Type="http://schemas.openxmlformats.org/officeDocument/2006/relationships/slide" Target="slide43.xml"/><Relationship Id="rId27" Type="http://schemas.openxmlformats.org/officeDocument/2006/relationships/hyperlink" Target="https://docs.google.com/forms/d/1XGwxUYDfBE_oCpl3_keUMzCvq_URtdnSBekxgkT3aLA/copy"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1.png"/><Relationship Id="rId21" Type="http://schemas.openxmlformats.org/officeDocument/2006/relationships/slide" Target="slide1.xml"/><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0.xml"/><Relationship Id="rId16" Type="http://schemas.openxmlformats.org/officeDocument/2006/relationships/image" Target="../media/image23.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gif"/><Relationship Id="rId15" Type="http://schemas.openxmlformats.org/officeDocument/2006/relationships/image" Target="../media/image22.png"/><Relationship Id="rId23" Type="http://schemas.openxmlformats.org/officeDocument/2006/relationships/image" Target="../media/image27.png"/><Relationship Id="rId10" Type="http://schemas.openxmlformats.org/officeDocument/2006/relationships/image" Target="../media/image17.png"/><Relationship Id="rId19" Type="http://schemas.openxmlformats.org/officeDocument/2006/relationships/hyperlink" Target="https://edpuzzle.com/media/5b7b5d5cf16a1c3febe38218" TargetMode="External"/><Relationship Id="rId4" Type="http://schemas.openxmlformats.org/officeDocument/2006/relationships/hyperlink" Target="https://quizlet.com/372605356/the-ologies-sciences-flash-cards/" TargetMode="External"/><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hyperlink" Target="https://quizlet.com/372605356/the-ologies-sciences-flash-card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hyperlink" Target="https://www.quia.com/rr/1311929.html" TargetMode="External"/><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33.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edpuzzle.com/media/581e7c60ae44125c085bbd82" TargetMode="External"/><Relationship Id="rId5" Type="http://schemas.openxmlformats.org/officeDocument/2006/relationships/image" Target="../media/image34.png"/><Relationship Id="rId4" Type="http://schemas.openxmlformats.org/officeDocument/2006/relationships/hyperlink" Target="https://edpuzzle.com/media/5a29e20e85d52a410f15ef69" TargetMode="Externa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3.png"/><Relationship Id="rId5" Type="http://schemas.openxmlformats.org/officeDocument/2006/relationships/image" Target="../media/image37.png"/><Relationship Id="rId10" Type="http://schemas.openxmlformats.org/officeDocument/2006/relationships/slide" Target="slide1.xml"/><Relationship Id="rId4" Type="http://schemas.openxmlformats.org/officeDocument/2006/relationships/image" Target="../media/image36.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hyperlink" Target="https://wordart.com/create"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study.com/academy/lesson/identifying-trends-patterns-relationships-in-scientific-data.html" TargetMode="External"/><Relationship Id="rId7" Type="http://schemas.openxmlformats.org/officeDocument/2006/relationships/hyperlink" Target="http://studentsdiscover.org/lesson/ant-picnic-data-analysi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pbslearningmedia.org/resource/mgbh.math.sp.fishsample/random-sampling-how-many-fish/" TargetMode="External"/><Relationship Id="rId5" Type="http://schemas.openxmlformats.org/officeDocument/2006/relationships/hyperlink" Target="https://www.jpl.nasa.gov/edu/teach/tag/search/Data%20Collection,%20Analysis%20and%20Probability" TargetMode="External"/><Relationship Id="rId10" Type="http://schemas.openxmlformats.org/officeDocument/2006/relationships/image" Target="../media/image3.png"/><Relationship Id="rId4" Type="http://schemas.openxmlformats.org/officeDocument/2006/relationships/hyperlink" Target="http://datanuggets.org/view-in-searchable-table/" TargetMode="External"/><Relationship Id="rId9" Type="http://schemas.openxmlformats.org/officeDocument/2006/relationships/slide" Target="slide1.xml"/></Relationships>
</file>

<file path=ppt/slides/_rels/slide21.xml.rels><?xml version="1.0" encoding="UTF-8" standalone="yes"?>
<Relationships xmlns="http://schemas.openxmlformats.org/package/2006/relationships"><Relationship Id="rId8" Type="http://schemas.openxmlformats.org/officeDocument/2006/relationships/hyperlink" Target="http://graphaday.blogspot.com/" TargetMode="External"/><Relationship Id="rId3" Type="http://schemas.openxmlformats.org/officeDocument/2006/relationships/image" Target="../media/image49.png"/><Relationship Id="rId7" Type="http://schemas.openxmlformats.org/officeDocument/2006/relationships/hyperlink" Target="https://www.turnersgraphoftheweek.com/gow-archive.html" TargetMode="External"/><Relationship Id="rId12"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jpl.nasa.gov/edu/teach/tag/search/Data%20Collection,%20Analysis%20and%20Probability" TargetMode="External"/><Relationship Id="rId11" Type="http://schemas.openxmlformats.org/officeDocument/2006/relationships/slide" Target="slide1.xml"/><Relationship Id="rId5" Type="http://schemas.openxmlformats.org/officeDocument/2006/relationships/hyperlink" Target="http://datanuggets.org/view-in-searchable-table/" TargetMode="External"/><Relationship Id="rId10" Type="http://schemas.openxmlformats.org/officeDocument/2006/relationships/hyperlink" Target="http://studentsdiscover.org/lesson/ant-picnic-data-analysis/" TargetMode="External"/><Relationship Id="rId4" Type="http://schemas.openxmlformats.org/officeDocument/2006/relationships/hyperlink" Target="https://study.com/academy/lesson/identifying-trends-patterns-relationships-in-scientific-data.html" TargetMode="External"/><Relationship Id="rId9" Type="http://schemas.openxmlformats.org/officeDocument/2006/relationships/hyperlink" Target="https://www.pbslearningmedia.org/resource/mgbh.math.sp.fishsample/random-sampling-how-many-fish/"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ideo" Target="https://www.youtube.com/embed/dwFsRZv4oHA?feature=oembed" TargetMode="External"/><Relationship Id="rId6" Type="http://schemas.openxmlformats.org/officeDocument/2006/relationships/image" Target="../media/image50.jpeg"/><Relationship Id="rId5" Type="http://schemas.openxmlformats.org/officeDocument/2006/relationships/image" Target="../media/image3.png"/><Relationship Id="rId4" Type="http://schemas.openxmlformats.org/officeDocument/2006/relationships/slide" Target="slide1.xml"/></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matrix.edu.au/the-beginners-guide-to-physics-practical-skills/physics-practical-skills-part-2-validity-reliability-accuracy-experiments/" TargetMode="External"/><Relationship Id="rId5" Type="http://schemas.openxmlformats.org/officeDocument/2006/relationships/image" Target="../media/image5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quizlet.com/518465628/lab-equipment-flash-cards/" TargetMode="External"/><Relationship Id="rId7" Type="http://schemas.openxmlformats.org/officeDocument/2006/relationships/slide" Target="slide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7.jpe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jpeg"/><Relationship Id="rId25" Type="http://schemas.openxmlformats.org/officeDocument/2006/relationships/image" Target="../media/image3.png"/><Relationship Id="rId2" Type="http://schemas.openxmlformats.org/officeDocument/2006/relationships/notesSlide" Target="../notesSlides/notesSlide25.xml"/><Relationship Id="rId16" Type="http://schemas.openxmlformats.org/officeDocument/2006/relationships/image" Target="../media/image70.jpeg"/><Relationship Id="rId20"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24" Type="http://schemas.openxmlformats.org/officeDocument/2006/relationships/slide" Target="slide1.xml"/><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54.png"/><Relationship Id="rId10" Type="http://schemas.openxmlformats.org/officeDocument/2006/relationships/image" Target="../media/image64.png"/><Relationship Id="rId19" Type="http://schemas.openxmlformats.org/officeDocument/2006/relationships/image" Target="../media/image73.jpe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jpeg"/><Relationship Id="rId22" Type="http://schemas.openxmlformats.org/officeDocument/2006/relationships/hyperlink" Target="https://quizlet.com/518465628/lab-equipment-flash-card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hyperlink" Target="https://www.youtube.com/watch?v=MEIXRLcC6RA" TargetMode="External"/><Relationship Id="rId5" Type="http://schemas.openxmlformats.org/officeDocument/2006/relationships/hyperlink" Target="https://www.peoriapublicschools.org/cms/lib/IL01001530/Centricity/Domain/5192/lab-safety-worksheet.pdf" TargetMode="External"/><Relationship Id="rId4" Type="http://schemas.openxmlformats.org/officeDocument/2006/relationships/hyperlink" Target="https://www.flinnsci.com/middle-school-science-safety-contract/dc1064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hyperlink" Target="https://quizizz.com/admin/quiz/57598d179279684e83606f91/lab-safety" TargetMode="Externa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3.png"/><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xml"/></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hyperlink" Target="https://docs.google.com/forms/d/11gcgc6rXnhvKPaCqFvkd0rZzMEF4Es3VEb1N1r3E7N8/copy" TargetMode="External"/></Relationships>
</file>

<file path=ppt/slides/_rels/slide3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 Target="slide1.xml"/><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1.xml"/></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1.xml"/></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docs.google.com/presentation/d/15gJEnCSL4j8D8wZlsOa3KZEudAcs6KKePaA2sSfNuQ4/copy" TargetMode="Externa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1.xml"/></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1.xml"/></Relationships>
</file>

<file path=ppt/slides/_rels/slide43.xml.rels><?xml version="1.0" encoding="UTF-8" standalone="yes"?>
<Relationships xmlns="http://schemas.openxmlformats.org/package/2006/relationships"><Relationship Id="rId8" Type="http://schemas.openxmlformats.org/officeDocument/2006/relationships/hyperlink" Target="https://docs.google.com/forms/d/1XGwxUYDfBE_oCpl3_keUMzCvq_URtdnSBekxgkT3aLA/copy" TargetMode="External"/><Relationship Id="rId3" Type="http://schemas.openxmlformats.org/officeDocument/2006/relationships/image" Target="../media/image94.png"/><Relationship Id="rId7" Type="http://schemas.openxmlformats.org/officeDocument/2006/relationships/hyperlink" Target="https://sciencespot.net/Pages/classgen.html"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sciencespot.net/Media/SciMethod_BubbleTimeWkst.pdf" TargetMode="External"/><Relationship Id="rId5" Type="http://schemas.openxmlformats.org/officeDocument/2006/relationships/image" Target="../media/image95.jpeg"/><Relationship Id="rId10" Type="http://schemas.openxmlformats.org/officeDocument/2006/relationships/image" Target="../media/image3.png"/><Relationship Id="rId4" Type="http://schemas.openxmlformats.org/officeDocument/2006/relationships/hyperlink" Target="https://www.youtube.com/watch?v=dlOPwVsI-O4" TargetMode="External"/><Relationship Id="rId9" Type="http://schemas.openxmlformats.org/officeDocument/2006/relationships/slide" Target="slide1.xml"/></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4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1.xml"/></Relationships>
</file>

<file path=ppt/slides/_rels/slide48.xml.rels><?xml version="1.0" encoding="UTF-8" standalone="yes"?>
<Relationships xmlns="http://schemas.openxmlformats.org/package/2006/relationships"><Relationship Id="rId8" Type="http://schemas.openxmlformats.org/officeDocument/2006/relationships/hyperlink" Target="https://www.gimkit.com/view/5e4188ddf6b1660022d4f8e9" TargetMode="External"/><Relationship Id="rId3" Type="http://schemas.openxmlformats.org/officeDocument/2006/relationships/slide" Target="slide1.xml"/><Relationship Id="rId7" Type="http://schemas.openxmlformats.org/officeDocument/2006/relationships/image" Target="../media/image101.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103.png"/><Relationship Id="rId4" Type="http://schemas.openxmlformats.org/officeDocument/2006/relationships/image" Target="../media/image3.png"/><Relationship Id="rId9" Type="http://schemas.openxmlformats.org/officeDocument/2006/relationships/image" Target="../media/image102.png"/></Relationships>
</file>

<file path=ppt/slides/_rels/slide4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hyperlink" Target="https://edpuzzle.com/media/5b7b5d5cf16a1c3febe38218" TargetMode="External"/><Relationship Id="rId21" Type="http://schemas.openxmlformats.org/officeDocument/2006/relationships/image" Target="../media/image25.png"/><Relationship Id="rId7" Type="http://schemas.openxmlformats.org/officeDocument/2006/relationships/image" Target="../media/image12.gif"/><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8.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s://quizlet.com/283695545/super-scientists-flash-cards/" TargetMode="External"/><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image" Target="../media/image19.png"/><Relationship Id="rId10" Type="http://schemas.openxmlformats.org/officeDocument/2006/relationships/image" Target="../media/image104.png"/><Relationship Id="rId19" Type="http://schemas.openxmlformats.org/officeDocument/2006/relationships/image" Target="../media/image23.png"/><Relationship Id="rId4" Type="http://schemas.openxmlformats.org/officeDocument/2006/relationships/image" Target="../media/image26.png"/><Relationship Id="rId9" Type="http://schemas.openxmlformats.org/officeDocument/2006/relationships/image" Target="../media/image14.png"/><Relationship Id="rId1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hyperlink" Target="https://quizlet.com/372605356/the-ologies-sciences-flash-cards/"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hyperlink" Target="https://docs.google.com/presentation/d/1m5XTvLQGjlCPHza5SaMQnlLrb9f3hHVV3pMTuknIKyU/copy" TargetMode="External"/><Relationship Id="rId4" Type="http://schemas.openxmlformats.org/officeDocument/2006/relationships/image" Target="../media/image12.gif"/></Relationships>
</file>

<file path=ppt/slides/_rels/slide5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46.png"/><Relationship Id="rId12" Type="http://schemas.openxmlformats.org/officeDocument/2006/relationships/image" Target="../media/image37.png"/><Relationship Id="rId17" Type="http://schemas.openxmlformats.org/officeDocument/2006/relationships/image" Target="../media/image11.png"/><Relationship Id="rId2" Type="http://schemas.openxmlformats.org/officeDocument/2006/relationships/notesSlide" Target="../notesSlides/notesSlide50.xml"/><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hyperlink" Target="https://edpuzzle.com/media/581e7c60ae44125c085bbd82" TargetMode="External"/><Relationship Id="rId11" Type="http://schemas.openxmlformats.org/officeDocument/2006/relationships/image" Target="../media/image105.png"/><Relationship Id="rId5" Type="http://schemas.openxmlformats.org/officeDocument/2006/relationships/image" Target="../media/image34.png"/><Relationship Id="rId15" Type="http://schemas.openxmlformats.org/officeDocument/2006/relationships/image" Target="../media/image40.png"/><Relationship Id="rId10" Type="http://schemas.openxmlformats.org/officeDocument/2006/relationships/image" Target="../media/image36.png"/><Relationship Id="rId4" Type="http://schemas.openxmlformats.org/officeDocument/2006/relationships/hyperlink" Target="https://edpuzzle.com/media/5a29e20e85d52a410f15ef69" TargetMode="External"/><Relationship Id="rId9" Type="http://schemas.openxmlformats.org/officeDocument/2006/relationships/image" Target="../media/image45.png"/><Relationship Id="rId14" Type="http://schemas.openxmlformats.org/officeDocument/2006/relationships/image" Target="../media/image3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hyperlink" Target="https://study.com/academy/lesson/identifying-trends-patterns-relationships-in-scientific-data.html" TargetMode="Externa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2EcgNfK3PA&amp;feature=emb_logo"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57.jpeg"/><Relationship Id="rId3" Type="http://schemas.openxmlformats.org/officeDocument/2006/relationships/image" Target="../media/image58.png"/><Relationship Id="rId21" Type="http://schemas.openxmlformats.org/officeDocument/2006/relationships/hyperlink" Target="https://quizlet.com/518465628/lab-equipment-flash-cards/" TargetMode="External"/><Relationship Id="rId7" Type="http://schemas.openxmlformats.org/officeDocument/2006/relationships/image" Target="../media/image63.png"/><Relationship Id="rId12" Type="http://schemas.openxmlformats.org/officeDocument/2006/relationships/image" Target="../media/image68.jpeg"/><Relationship Id="rId17" Type="http://schemas.openxmlformats.org/officeDocument/2006/relationships/image" Target="../media/image73.jpeg"/><Relationship Id="rId2" Type="http://schemas.openxmlformats.org/officeDocument/2006/relationships/notesSlide" Target="../notesSlides/notesSlide57.xml"/><Relationship Id="rId16" Type="http://schemas.openxmlformats.org/officeDocument/2006/relationships/image" Target="../media/image72.png"/><Relationship Id="rId20"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jpeg"/><Relationship Id="rId10" Type="http://schemas.openxmlformats.org/officeDocument/2006/relationships/image" Target="../media/image66.png"/><Relationship Id="rId19" Type="http://schemas.openxmlformats.org/officeDocument/2006/relationships/image" Target="../media/image74.jpeg"/><Relationship Id="rId4" Type="http://schemas.openxmlformats.org/officeDocument/2006/relationships/image" Target="../media/image106.png"/><Relationship Id="rId9" Type="http://schemas.openxmlformats.org/officeDocument/2006/relationships/image" Target="../media/image65.png"/><Relationship Id="rId14" Type="http://schemas.openxmlformats.org/officeDocument/2006/relationships/image" Target="../media/image70.jpeg"/><Relationship Id="rId22" Type="http://schemas.openxmlformats.org/officeDocument/2006/relationships/image" Target="../media/image5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61.xml"/><Relationship Id="rId4"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9.png"/><Relationship Id="rId7" Type="http://schemas.openxmlformats.org/officeDocument/2006/relationships/image" Target="../media/image102.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hyperlink" Target="https://www.gimkit.com/view/5e4188ddf6b1660022d4f8e9" TargetMode="External"/><Relationship Id="rId5" Type="http://schemas.openxmlformats.org/officeDocument/2006/relationships/image" Target="../media/image101.png"/><Relationship Id="rId4" Type="http://schemas.openxmlformats.org/officeDocument/2006/relationships/image" Target="../media/image100.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1.png"/><Relationship Id="rId21" Type="http://schemas.openxmlformats.org/officeDocument/2006/relationships/slide" Target="slide1.xml"/><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9.xml"/><Relationship Id="rId16" Type="http://schemas.openxmlformats.org/officeDocument/2006/relationships/image" Target="../media/image23.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28.png"/><Relationship Id="rId5" Type="http://schemas.openxmlformats.org/officeDocument/2006/relationships/image" Target="../media/image12.gif"/><Relationship Id="rId15" Type="http://schemas.openxmlformats.org/officeDocument/2006/relationships/image" Target="../media/image22.png"/><Relationship Id="rId23" Type="http://schemas.openxmlformats.org/officeDocument/2006/relationships/image" Target="../media/image27.png"/><Relationship Id="rId10" Type="http://schemas.openxmlformats.org/officeDocument/2006/relationships/image" Target="../media/image17.png"/><Relationship Id="rId19" Type="http://schemas.openxmlformats.org/officeDocument/2006/relationships/hyperlink" Target="https://edpuzzle.com/media/5b7b5d5cf16a1c3febe38218" TargetMode="External"/><Relationship Id="rId4" Type="http://schemas.openxmlformats.org/officeDocument/2006/relationships/hyperlink" Target="https://quizlet.com/372605356/the-ologies-sciences-flash-cards/" TargetMode="External"/><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304800"/>
            <a:ext cx="9486900" cy="762000"/>
          </a:xfrm>
          <a:solidFill>
            <a:schemeClr val="tx1"/>
          </a:solidFill>
        </p:spPr>
        <p:txBody>
          <a:bodyPr>
            <a:noAutofit/>
          </a:bodyPr>
          <a:lstStyle/>
          <a:p>
            <a:r>
              <a:rPr lang="en-US" sz="6000" b="1" dirty="0">
                <a:solidFill>
                  <a:schemeClr val="bg1"/>
                </a:solidFill>
                <a:latin typeface="Times New Roman" pitchFamily="18" charset="0"/>
                <a:cs typeface="Times New Roman" pitchFamily="18" charset="0"/>
              </a:rPr>
              <a:t>Nature of Science Unit</a:t>
            </a:r>
          </a:p>
        </p:txBody>
      </p:sp>
      <p:sp>
        <p:nvSpPr>
          <p:cNvPr id="6" name="Subtitle 2">
            <a:extLst>
              <a:ext uri="{FF2B5EF4-FFF2-40B4-BE49-F238E27FC236}">
                <a16:creationId xmlns:a16="http://schemas.microsoft.com/office/drawing/2014/main" id="{B7F95E3A-03AC-4C16-9A87-22591C93D4DB}"/>
              </a:ext>
            </a:extLst>
          </p:cNvPr>
          <p:cNvSpPr txBox="1">
            <a:spLocks/>
          </p:cNvSpPr>
          <p:nvPr/>
        </p:nvSpPr>
        <p:spPr>
          <a:xfrm>
            <a:off x="381000" y="1143000"/>
            <a:ext cx="5270183" cy="6324600"/>
          </a:xfrm>
          <a:prstGeom prst="rect">
            <a:avLst/>
          </a:prstGeom>
        </p:spPr>
        <p:txBody>
          <a:bodyPr vert="horz" lIns="91440" tIns="45720" rIns="91440" bIns="45720" rtlCol="0">
            <a:noAutofit/>
          </a:bodyPr>
          <a:lstStyle>
            <a:lvl1pPr marL="0" indent="0" algn="ctr" defTabSz="1005840" rtl="0" eaLnBrk="1" latinLnBrk="0" hangingPunct="1">
              <a:spcBef>
                <a:spcPct val="20000"/>
              </a:spcBef>
              <a:buFont typeface="Arial" pitchFamily="34" charset="0"/>
              <a:buNone/>
              <a:defRPr sz="3520" kern="1200">
                <a:solidFill>
                  <a:schemeClr val="tx1">
                    <a:tint val="75000"/>
                  </a:schemeClr>
                </a:solidFill>
                <a:latin typeface="+mn-lt"/>
                <a:ea typeface="+mn-ea"/>
                <a:cs typeface="+mn-cs"/>
              </a:defRPr>
            </a:lvl1pPr>
            <a:lvl2pPr marL="502920" indent="0" algn="ctr" defTabSz="1005840" rtl="0" eaLnBrk="1" latinLnBrk="0" hangingPunct="1">
              <a:spcBef>
                <a:spcPct val="20000"/>
              </a:spcBef>
              <a:buFont typeface="Arial" pitchFamily="34" charset="0"/>
              <a:buNone/>
              <a:defRPr sz="3080" kern="1200">
                <a:solidFill>
                  <a:schemeClr val="tx1">
                    <a:tint val="75000"/>
                  </a:schemeClr>
                </a:solidFill>
                <a:latin typeface="+mn-lt"/>
                <a:ea typeface="+mn-ea"/>
                <a:cs typeface="+mn-cs"/>
              </a:defRPr>
            </a:lvl2pPr>
            <a:lvl3pPr marL="1005840" indent="0" algn="ctr" defTabSz="1005840" rtl="0" eaLnBrk="1" latinLnBrk="0" hangingPunct="1">
              <a:spcBef>
                <a:spcPct val="20000"/>
              </a:spcBef>
              <a:buFont typeface="Arial" pitchFamily="34" charset="0"/>
              <a:buNone/>
              <a:defRPr sz="2640" kern="1200">
                <a:solidFill>
                  <a:schemeClr val="tx1">
                    <a:tint val="75000"/>
                  </a:schemeClr>
                </a:solidFill>
                <a:latin typeface="+mn-lt"/>
                <a:ea typeface="+mn-ea"/>
                <a:cs typeface="+mn-cs"/>
              </a:defRPr>
            </a:lvl3pPr>
            <a:lvl4pPr marL="150876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1168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1460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1752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2044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2336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algn="l">
              <a:spcBef>
                <a:spcPts val="300"/>
              </a:spcBef>
              <a:spcAft>
                <a:spcPts val="300"/>
              </a:spcAft>
            </a:pPr>
            <a:r>
              <a:rPr lang="en-US" sz="2000" b="1" dirty="0">
                <a:solidFill>
                  <a:schemeClr val="tx1"/>
                </a:solidFill>
                <a:latin typeface="Times New Roman" pitchFamily="18" charset="0"/>
                <a:cs typeface="Times New Roman" pitchFamily="18" charset="0"/>
                <a:hlinkClick r:id="rId3" action="ppaction://hlinksldjump"/>
              </a:rPr>
              <a:t>Section 1: “What is Science?”</a:t>
            </a:r>
            <a:endParaRPr lang="en-US" sz="2000" b="1" dirty="0">
              <a:solidFill>
                <a:schemeClr val="tx1"/>
              </a:solidFill>
              <a:latin typeface="Times New Roman" pitchFamily="18" charset="0"/>
              <a:cs typeface="Times New Roman" pitchFamily="18" charset="0"/>
            </a:endParaRPr>
          </a:p>
          <a:p>
            <a:pPr algn="l">
              <a:spcBef>
                <a:spcPts val="300"/>
              </a:spcBef>
              <a:spcAft>
                <a:spcPts val="300"/>
              </a:spcAft>
            </a:pPr>
            <a:r>
              <a:rPr lang="en-US" sz="2000" dirty="0">
                <a:solidFill>
                  <a:schemeClr val="tx1"/>
                </a:solidFill>
                <a:latin typeface="Times New Roman" pitchFamily="18" charset="0"/>
                <a:cs typeface="Times New Roman" pitchFamily="18" charset="0"/>
                <a:hlinkClick r:id="rId4" action="ppaction://hlinksldjump"/>
              </a:rPr>
              <a:t>Science Connections</a:t>
            </a:r>
            <a:r>
              <a:rPr lang="en-US" sz="2000" dirty="0">
                <a:solidFill>
                  <a:schemeClr val="tx1"/>
                </a:solidFill>
                <a:latin typeface="Times New Roman" pitchFamily="18" charset="0"/>
                <a:cs typeface="Times New Roman" pitchFamily="18" charset="0"/>
              </a:rPr>
              <a:t> (SS #2)</a:t>
            </a:r>
          </a:p>
          <a:p>
            <a:pPr algn="l">
              <a:spcBef>
                <a:spcPts val="300"/>
              </a:spcBef>
              <a:spcAft>
                <a:spcPts val="300"/>
              </a:spcAft>
            </a:pPr>
            <a:r>
              <a:rPr lang="en-US" sz="2000" dirty="0">
                <a:solidFill>
                  <a:schemeClr val="tx1"/>
                </a:solidFill>
                <a:latin typeface="Times New Roman" pitchFamily="18" charset="0"/>
                <a:cs typeface="Times New Roman" pitchFamily="18" charset="0"/>
                <a:hlinkClick r:id="rId5" action="ppaction://hlinksldjump"/>
              </a:rPr>
              <a:t>Definition – NGSS &amp; more</a:t>
            </a:r>
            <a:r>
              <a:rPr lang="en-US" sz="2000" dirty="0">
                <a:solidFill>
                  <a:schemeClr val="tx1"/>
                </a:solidFill>
                <a:latin typeface="Times New Roman" pitchFamily="18" charset="0"/>
                <a:cs typeface="Times New Roman" pitchFamily="18" charset="0"/>
              </a:rPr>
              <a:t> (SS #3)</a:t>
            </a:r>
          </a:p>
          <a:p>
            <a:pPr algn="l">
              <a:spcBef>
                <a:spcPts val="300"/>
              </a:spcBef>
              <a:spcAft>
                <a:spcPts val="300"/>
              </a:spcAft>
            </a:pPr>
            <a:r>
              <a:rPr lang="en-US" sz="2000" dirty="0">
                <a:solidFill>
                  <a:schemeClr val="tx1"/>
                </a:solidFill>
                <a:latin typeface="Times New Roman" pitchFamily="18" charset="0"/>
                <a:cs typeface="Times New Roman" pitchFamily="18" charset="0"/>
                <a:hlinkClick r:id="rId6" action="ppaction://hlinksldjump"/>
              </a:rPr>
              <a:t>Branches of Science</a:t>
            </a:r>
            <a:r>
              <a:rPr lang="en-US" sz="2000" dirty="0">
                <a:solidFill>
                  <a:schemeClr val="tx1"/>
                </a:solidFill>
                <a:latin typeface="Times New Roman" pitchFamily="18" charset="0"/>
                <a:cs typeface="Times New Roman" pitchFamily="18" charset="0"/>
              </a:rPr>
              <a:t> (SS #4)</a:t>
            </a:r>
          </a:p>
          <a:p>
            <a:pPr algn="l">
              <a:spcBef>
                <a:spcPts val="300"/>
              </a:spcBef>
              <a:spcAft>
                <a:spcPts val="300"/>
              </a:spcAft>
            </a:pPr>
            <a:r>
              <a:rPr lang="en-US" sz="2000" dirty="0">
                <a:solidFill>
                  <a:schemeClr val="tx1"/>
                </a:solidFill>
                <a:latin typeface="Times New Roman" pitchFamily="18" charset="0"/>
                <a:cs typeface="Times New Roman" pitchFamily="18" charset="0"/>
                <a:hlinkClick r:id="rId7" action="ppaction://hlinksldjump"/>
              </a:rPr>
              <a:t>Ologies Choice Board </a:t>
            </a:r>
            <a:r>
              <a:rPr lang="en-US" sz="2000" dirty="0">
                <a:solidFill>
                  <a:schemeClr val="tx1"/>
                </a:solidFill>
                <a:latin typeface="Times New Roman" pitchFamily="18" charset="0"/>
                <a:cs typeface="Times New Roman" pitchFamily="18" charset="0"/>
              </a:rPr>
              <a:t>(SS #5)</a:t>
            </a:r>
          </a:p>
          <a:p>
            <a:pPr algn="l">
              <a:spcBef>
                <a:spcPts val="300"/>
              </a:spcBef>
              <a:spcAft>
                <a:spcPts val="300"/>
              </a:spcAft>
            </a:pPr>
            <a:r>
              <a:rPr lang="en-US" sz="2000" dirty="0">
                <a:solidFill>
                  <a:schemeClr val="tx1"/>
                </a:solidFill>
                <a:latin typeface="Times New Roman" pitchFamily="18" charset="0"/>
                <a:cs typeface="Times New Roman" pitchFamily="18" charset="0"/>
                <a:hlinkClick r:id="rId8" action="ppaction://hlinksldjump"/>
              </a:rPr>
              <a:t>Smillionaires (Optional)</a:t>
            </a:r>
            <a:endParaRPr lang="en-US" sz="2000" dirty="0">
              <a:solidFill>
                <a:schemeClr val="tx1"/>
              </a:solidFill>
              <a:latin typeface="Times New Roman" pitchFamily="18" charset="0"/>
              <a:cs typeface="Times New Roman" pitchFamily="18" charset="0"/>
            </a:endParaRPr>
          </a:p>
          <a:p>
            <a:pPr algn="l">
              <a:spcBef>
                <a:spcPts val="300"/>
              </a:spcBef>
              <a:spcAft>
                <a:spcPts val="300"/>
              </a:spcAft>
            </a:pPr>
            <a:endParaRPr lang="en-US" sz="2000" dirty="0">
              <a:solidFill>
                <a:schemeClr val="tx1"/>
              </a:solidFill>
              <a:latin typeface="Times New Roman" pitchFamily="18" charset="0"/>
              <a:cs typeface="Times New Roman" pitchFamily="18" charset="0"/>
            </a:endParaRPr>
          </a:p>
          <a:p>
            <a:pPr algn="l">
              <a:spcBef>
                <a:spcPts val="300"/>
              </a:spcBef>
              <a:spcAft>
                <a:spcPts val="300"/>
              </a:spcAft>
            </a:pPr>
            <a:r>
              <a:rPr lang="en-US" sz="2000" b="1" dirty="0">
                <a:solidFill>
                  <a:schemeClr val="tx1"/>
                </a:solidFill>
                <a:latin typeface="Times New Roman" pitchFamily="18" charset="0"/>
                <a:cs typeface="Times New Roman" pitchFamily="18" charset="0"/>
                <a:hlinkClick r:id="rId9" action="ppaction://hlinksldjump"/>
              </a:rPr>
              <a:t>Section 2:  Scientific Method(s)</a:t>
            </a:r>
            <a:endParaRPr lang="en-US" sz="2000" b="1" dirty="0">
              <a:solidFill>
                <a:schemeClr val="tx1"/>
              </a:solidFill>
              <a:latin typeface="Times New Roman" pitchFamily="18" charset="0"/>
              <a:cs typeface="Times New Roman" pitchFamily="18" charset="0"/>
            </a:endParaRPr>
          </a:p>
          <a:p>
            <a:pPr algn="l">
              <a:spcBef>
                <a:spcPts val="300"/>
              </a:spcBef>
              <a:spcAft>
                <a:spcPts val="300"/>
              </a:spcAft>
            </a:pPr>
            <a:r>
              <a:rPr lang="en-US" sz="2000" dirty="0">
                <a:solidFill>
                  <a:schemeClr val="tx1"/>
                </a:solidFill>
                <a:latin typeface="Times New Roman" pitchFamily="18" charset="0"/>
                <a:cs typeface="Times New Roman" pitchFamily="18" charset="0"/>
                <a:hlinkClick r:id="rId10" action="ppaction://hlinksldjump"/>
              </a:rPr>
              <a:t>Scientific Method &amp; Variables</a:t>
            </a:r>
            <a:r>
              <a:rPr lang="en-US" sz="2000" dirty="0">
                <a:solidFill>
                  <a:schemeClr val="tx1"/>
                </a:solidFill>
                <a:latin typeface="Times New Roman" pitchFamily="18" charset="0"/>
                <a:cs typeface="Times New Roman" pitchFamily="18" charset="0"/>
              </a:rPr>
              <a:t> (SS #6)</a:t>
            </a:r>
          </a:p>
          <a:p>
            <a:pPr algn="l">
              <a:spcBef>
                <a:spcPts val="300"/>
              </a:spcBef>
              <a:spcAft>
                <a:spcPts val="300"/>
              </a:spcAft>
            </a:pPr>
            <a:r>
              <a:rPr lang="en-US" sz="2000" dirty="0">
                <a:solidFill>
                  <a:schemeClr val="tx1"/>
                </a:solidFill>
                <a:latin typeface="Times New Roman" pitchFamily="18" charset="0"/>
                <a:cs typeface="Times New Roman" pitchFamily="18" charset="0"/>
                <a:hlinkClick r:id="rId11" action="ppaction://hlinksldjump"/>
              </a:rPr>
              <a:t>Observation vs. Inference</a:t>
            </a:r>
            <a:r>
              <a:rPr lang="en-US" sz="2000" dirty="0">
                <a:solidFill>
                  <a:schemeClr val="tx1"/>
                </a:solidFill>
                <a:latin typeface="Times New Roman" pitchFamily="18" charset="0"/>
                <a:cs typeface="Times New Roman" pitchFamily="18" charset="0"/>
              </a:rPr>
              <a:t> (SS #7-8)</a:t>
            </a:r>
          </a:p>
          <a:p>
            <a:pPr algn="l">
              <a:spcBef>
                <a:spcPts val="300"/>
              </a:spcBef>
              <a:spcAft>
                <a:spcPts val="300"/>
              </a:spcAft>
            </a:pPr>
            <a:r>
              <a:rPr lang="en-US" sz="2000" dirty="0">
                <a:solidFill>
                  <a:schemeClr val="tx1"/>
                </a:solidFill>
                <a:latin typeface="Times New Roman" pitchFamily="18" charset="0"/>
                <a:cs typeface="Times New Roman" pitchFamily="18" charset="0"/>
                <a:hlinkClick r:id="rId12" action="ppaction://hlinksldjump"/>
              </a:rPr>
              <a:t>Data &amp; Relationships </a:t>
            </a:r>
            <a:r>
              <a:rPr lang="en-US" sz="2000" dirty="0">
                <a:solidFill>
                  <a:schemeClr val="tx1"/>
                </a:solidFill>
                <a:latin typeface="Times New Roman" pitchFamily="18" charset="0"/>
                <a:cs typeface="Times New Roman" pitchFamily="18" charset="0"/>
              </a:rPr>
              <a:t>(SS #9-10)</a:t>
            </a:r>
          </a:p>
          <a:p>
            <a:pPr algn="l">
              <a:spcBef>
                <a:spcPts val="300"/>
              </a:spcBef>
              <a:spcAft>
                <a:spcPts val="300"/>
              </a:spcAft>
            </a:pPr>
            <a:r>
              <a:rPr lang="en-US" sz="2000" dirty="0">
                <a:solidFill>
                  <a:schemeClr val="tx1"/>
                </a:solidFill>
                <a:latin typeface="Times New Roman" pitchFamily="18" charset="0"/>
                <a:cs typeface="Times New Roman" pitchFamily="18" charset="0"/>
                <a:hlinkClick r:id="rId13" action="ppaction://hlinksldjump"/>
              </a:rPr>
              <a:t>Qualitative vs. Quantitative</a:t>
            </a:r>
            <a:r>
              <a:rPr lang="en-US" sz="2000" dirty="0">
                <a:solidFill>
                  <a:schemeClr val="tx1"/>
                </a:solidFill>
                <a:latin typeface="Times New Roman" pitchFamily="18" charset="0"/>
                <a:cs typeface="Times New Roman" pitchFamily="18" charset="0"/>
              </a:rPr>
              <a:t> (SS #11)</a:t>
            </a:r>
          </a:p>
          <a:p>
            <a:pPr algn="l">
              <a:spcBef>
                <a:spcPts val="300"/>
              </a:spcBef>
              <a:spcAft>
                <a:spcPts val="300"/>
              </a:spcAft>
            </a:pPr>
            <a:r>
              <a:rPr lang="en-US" sz="2000" dirty="0">
                <a:solidFill>
                  <a:schemeClr val="tx1"/>
                </a:solidFill>
                <a:latin typeface="Times New Roman" pitchFamily="18" charset="0"/>
                <a:cs typeface="Times New Roman" pitchFamily="18" charset="0"/>
                <a:hlinkClick r:id="rId14" action="ppaction://hlinksldjump"/>
              </a:rPr>
              <a:t>Reliability vs. Accuracy</a:t>
            </a:r>
            <a:r>
              <a:rPr lang="en-US" sz="2000" dirty="0">
                <a:solidFill>
                  <a:schemeClr val="tx1"/>
                </a:solidFill>
                <a:latin typeface="Times New Roman" pitchFamily="18" charset="0"/>
                <a:cs typeface="Times New Roman" pitchFamily="18" charset="0"/>
              </a:rPr>
              <a:t> (SS #12)</a:t>
            </a:r>
          </a:p>
          <a:p>
            <a:pPr algn="l">
              <a:spcBef>
                <a:spcPts val="300"/>
              </a:spcBef>
              <a:spcAft>
                <a:spcPts val="300"/>
              </a:spcAft>
            </a:pPr>
            <a:r>
              <a:rPr lang="en-US" sz="2000" dirty="0">
                <a:solidFill>
                  <a:schemeClr val="tx1"/>
                </a:solidFill>
                <a:latin typeface="Times New Roman" pitchFamily="18" charset="0"/>
                <a:cs typeface="Times New Roman" pitchFamily="18" charset="0"/>
                <a:hlinkClick r:id="rId15" action="ppaction://hlinksldjump"/>
              </a:rPr>
              <a:t>Lab Equipment</a:t>
            </a:r>
            <a:r>
              <a:rPr lang="en-US" sz="2000" dirty="0">
                <a:solidFill>
                  <a:schemeClr val="tx1"/>
                </a:solidFill>
                <a:latin typeface="Times New Roman" pitchFamily="18" charset="0"/>
                <a:cs typeface="Times New Roman" pitchFamily="18" charset="0"/>
              </a:rPr>
              <a:t> (SS #13)</a:t>
            </a:r>
          </a:p>
          <a:p>
            <a:pPr algn="l">
              <a:spcBef>
                <a:spcPts val="300"/>
              </a:spcBef>
              <a:spcAft>
                <a:spcPts val="300"/>
              </a:spcAft>
            </a:pPr>
            <a:r>
              <a:rPr lang="en-US" sz="2000" dirty="0">
                <a:solidFill>
                  <a:schemeClr val="tx1"/>
                </a:solidFill>
                <a:latin typeface="Times New Roman" pitchFamily="18" charset="0"/>
                <a:cs typeface="Times New Roman" pitchFamily="18" charset="0"/>
                <a:hlinkClick r:id="rId16" action="ppaction://hlinksldjump"/>
              </a:rPr>
              <a:t>Science Safety w/ SpongeBob </a:t>
            </a:r>
            <a:r>
              <a:rPr lang="en-US" sz="2000" dirty="0">
                <a:solidFill>
                  <a:schemeClr val="tx1"/>
                </a:solidFill>
                <a:latin typeface="Times New Roman" pitchFamily="18" charset="0"/>
                <a:cs typeface="Times New Roman" pitchFamily="18" charset="0"/>
              </a:rPr>
              <a:t>(SS #14)</a:t>
            </a:r>
          </a:p>
          <a:p>
            <a:pPr algn="l">
              <a:spcBef>
                <a:spcPts val="300"/>
              </a:spcBef>
              <a:spcAft>
                <a:spcPts val="300"/>
              </a:spcAft>
            </a:pPr>
            <a:r>
              <a:rPr lang="en-US" sz="2000" dirty="0">
                <a:solidFill>
                  <a:schemeClr val="tx1"/>
                </a:solidFill>
                <a:latin typeface="Times New Roman" pitchFamily="18" charset="0"/>
                <a:cs typeface="Times New Roman" pitchFamily="18" charset="0"/>
                <a:hlinkClick r:id="rId17" action="ppaction://hlinksldjump"/>
              </a:rPr>
              <a:t>Safety Lesson – What’s the mistake? </a:t>
            </a:r>
            <a:r>
              <a:rPr lang="en-US" sz="2000" dirty="0">
                <a:solidFill>
                  <a:schemeClr val="tx1"/>
                </a:solidFill>
                <a:latin typeface="Times New Roman" pitchFamily="18" charset="0"/>
                <a:cs typeface="Times New Roman" pitchFamily="18" charset="0"/>
              </a:rPr>
              <a:t>(SS #15)</a:t>
            </a:r>
          </a:p>
          <a:p>
            <a:pPr algn="l">
              <a:spcBef>
                <a:spcPts val="300"/>
              </a:spcBef>
              <a:spcAft>
                <a:spcPts val="300"/>
              </a:spcAft>
            </a:pPr>
            <a:endParaRPr lang="en-US" sz="2000" dirty="0">
              <a:solidFill>
                <a:schemeClr val="tx1"/>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4877B3C1-32DE-4C25-9A9F-0CC3B480F9BB}"/>
              </a:ext>
            </a:extLst>
          </p:cNvPr>
          <p:cNvSpPr txBox="1"/>
          <p:nvPr/>
        </p:nvSpPr>
        <p:spPr>
          <a:xfrm>
            <a:off x="-4294824" y="5537537"/>
            <a:ext cx="4013834" cy="1015663"/>
          </a:xfrm>
          <a:prstGeom prst="rect">
            <a:avLst/>
          </a:prstGeom>
          <a:noFill/>
        </p:spPr>
        <p:txBody>
          <a:bodyPr wrap="square" rtlCol="0">
            <a:spAutoFit/>
          </a:bodyPr>
          <a:lstStyle/>
          <a:p>
            <a:pPr algn="ctr"/>
            <a:r>
              <a:rPr lang="en-US" sz="2000" b="1" dirty="0">
                <a:highlight>
                  <a:srgbClr val="FFFF00"/>
                </a:highlight>
              </a:rPr>
              <a:t>TIP: Preview the presentation to see the animations on each slide prior to using it with your students.</a:t>
            </a:r>
          </a:p>
        </p:txBody>
      </p:sp>
      <p:sp>
        <p:nvSpPr>
          <p:cNvPr id="8" name="TextBox 7">
            <a:extLst>
              <a:ext uri="{FF2B5EF4-FFF2-40B4-BE49-F238E27FC236}">
                <a16:creationId xmlns:a16="http://schemas.microsoft.com/office/drawing/2014/main" id="{30154DE3-F091-42A4-A8F3-183781587ABF}"/>
              </a:ext>
            </a:extLst>
          </p:cNvPr>
          <p:cNvSpPr txBox="1"/>
          <p:nvPr/>
        </p:nvSpPr>
        <p:spPr>
          <a:xfrm>
            <a:off x="-4398646" y="381000"/>
            <a:ext cx="4221479" cy="4801314"/>
          </a:xfrm>
          <a:prstGeom prst="rect">
            <a:avLst/>
          </a:prstGeom>
          <a:noFill/>
        </p:spPr>
        <p:txBody>
          <a:bodyPr wrap="square" rtlCol="0">
            <a:spAutoFit/>
          </a:bodyPr>
          <a:lstStyle/>
          <a:p>
            <a:pPr algn="ctr"/>
            <a:r>
              <a:rPr lang="en-US" sz="2400" b="1" dirty="0"/>
              <a:t>Slide/Page Format</a:t>
            </a:r>
          </a:p>
          <a:p>
            <a:pPr algn="ctr"/>
            <a:r>
              <a:rPr lang="en-US" sz="2400" dirty="0"/>
              <a:t>Slide size – 11x8.5</a:t>
            </a:r>
            <a:br>
              <a:rPr lang="en-US" sz="2400" dirty="0"/>
            </a:br>
            <a:r>
              <a:rPr lang="en-US" sz="2400" dirty="0"/>
              <a:t>One page per slide</a:t>
            </a:r>
          </a:p>
          <a:p>
            <a:pPr algn="ctr"/>
            <a:r>
              <a:rPr lang="en-US" sz="1800" dirty="0"/>
              <a:t>(Prints on standard paper landscape view)</a:t>
            </a:r>
          </a:p>
          <a:p>
            <a:pPr algn="ctr"/>
            <a:endParaRPr lang="en-US" sz="2400" dirty="0"/>
          </a:p>
          <a:p>
            <a:pPr algn="ctr"/>
            <a:r>
              <a:rPr lang="en-US" sz="2400" dirty="0">
                <a:hlinkClick r:id="rId18"/>
              </a:rPr>
              <a:t>Click here for a link to make a copy of the STUDENT MASTERS</a:t>
            </a:r>
            <a:endParaRPr lang="en-US" sz="2400" dirty="0"/>
          </a:p>
          <a:p>
            <a:pPr algn="ctr"/>
            <a:r>
              <a:rPr lang="en-US" sz="2400" dirty="0"/>
              <a:t>(digital notebook) that goes along with this presentation. </a:t>
            </a:r>
          </a:p>
          <a:p>
            <a:pPr algn="ctr"/>
            <a:endParaRPr lang="en-US" sz="2400" dirty="0"/>
          </a:p>
          <a:p>
            <a:pPr algn="ctr"/>
            <a:r>
              <a:rPr lang="en-US" sz="2400" dirty="0"/>
              <a:t>Check the margin areas and speaker notes on each slide for teaching notes and resources.</a:t>
            </a:r>
          </a:p>
        </p:txBody>
      </p:sp>
      <p:sp>
        <p:nvSpPr>
          <p:cNvPr id="14" name="TextBox 13">
            <a:extLst>
              <a:ext uri="{FF2B5EF4-FFF2-40B4-BE49-F238E27FC236}">
                <a16:creationId xmlns:a16="http://schemas.microsoft.com/office/drawing/2014/main" id="{5931F483-DAF7-44C6-AB5F-D8A8363B9577}"/>
              </a:ext>
            </a:extLst>
          </p:cNvPr>
          <p:cNvSpPr txBox="1"/>
          <p:nvPr/>
        </p:nvSpPr>
        <p:spPr>
          <a:xfrm>
            <a:off x="5128260" y="1143000"/>
            <a:ext cx="4777740" cy="5955476"/>
          </a:xfrm>
          <a:prstGeom prst="rect">
            <a:avLst/>
          </a:prstGeom>
          <a:noFill/>
        </p:spPr>
        <p:txBody>
          <a:bodyPr wrap="square">
            <a:spAutoFit/>
          </a:bodyPr>
          <a:lstStyle/>
          <a:p>
            <a:pPr algn="l">
              <a:spcBef>
                <a:spcPts val="300"/>
              </a:spcBef>
              <a:spcAft>
                <a:spcPts val="300"/>
              </a:spcAft>
            </a:pPr>
            <a:r>
              <a:rPr lang="en-US" sz="2000" b="1" dirty="0">
                <a:solidFill>
                  <a:schemeClr val="tx1"/>
                </a:solidFill>
                <a:latin typeface="Times New Roman" pitchFamily="18" charset="0"/>
                <a:cs typeface="Times New Roman" pitchFamily="18" charset="0"/>
                <a:hlinkClick r:id="rId19" action="ppaction://hlinksldjump"/>
              </a:rPr>
              <a:t>Section 3: Investigations</a:t>
            </a:r>
            <a:endParaRPr lang="en-US" sz="2000" b="1" dirty="0">
              <a:solidFill>
                <a:schemeClr val="tx1"/>
              </a:solidFill>
              <a:latin typeface="Times New Roman" pitchFamily="18" charset="0"/>
              <a:cs typeface="Times New Roman" pitchFamily="18" charset="0"/>
            </a:endParaRPr>
          </a:p>
          <a:p>
            <a:pPr>
              <a:spcBef>
                <a:spcPts val="300"/>
              </a:spcBef>
              <a:spcAft>
                <a:spcPts val="300"/>
              </a:spcAft>
            </a:pPr>
            <a:r>
              <a:rPr lang="en-US" sz="2000" dirty="0">
                <a:solidFill>
                  <a:schemeClr val="tx1"/>
                </a:solidFill>
                <a:latin typeface="Times New Roman" pitchFamily="18" charset="0"/>
                <a:cs typeface="Times New Roman" pitchFamily="18" charset="0"/>
                <a:hlinkClick r:id="rId20" action="ppaction://hlinksldjump"/>
              </a:rPr>
              <a:t>Sinkin’ Lincoln Lab</a:t>
            </a:r>
            <a:r>
              <a:rPr lang="en-US" sz="2000" dirty="0">
                <a:solidFill>
                  <a:schemeClr val="tx1"/>
                </a:solidFill>
                <a:latin typeface="Times New Roman" pitchFamily="18" charset="0"/>
                <a:cs typeface="Times New Roman" pitchFamily="18" charset="0"/>
              </a:rPr>
              <a:t> (SS #16-17)</a:t>
            </a:r>
          </a:p>
          <a:p>
            <a:pPr>
              <a:spcBef>
                <a:spcPts val="300"/>
              </a:spcBef>
              <a:spcAft>
                <a:spcPts val="300"/>
              </a:spcAft>
            </a:pPr>
            <a:r>
              <a:rPr lang="en-US" sz="2000" dirty="0">
                <a:solidFill>
                  <a:schemeClr val="tx1"/>
                </a:solidFill>
                <a:latin typeface="Times New Roman" pitchFamily="18" charset="0"/>
                <a:cs typeface="Times New Roman" pitchFamily="18" charset="0"/>
                <a:hlinkClick r:id="rId21" action="ppaction://hlinksldjump"/>
              </a:rPr>
              <a:t>Bikini Bottom Experiments</a:t>
            </a:r>
            <a:r>
              <a:rPr lang="en-US" sz="2000" dirty="0">
                <a:solidFill>
                  <a:schemeClr val="tx1"/>
                </a:solidFill>
                <a:latin typeface="Times New Roman" pitchFamily="18" charset="0"/>
                <a:cs typeface="Times New Roman" pitchFamily="18" charset="0"/>
              </a:rPr>
              <a:t> (SS #18-20)</a:t>
            </a:r>
          </a:p>
          <a:p>
            <a:pPr>
              <a:spcBef>
                <a:spcPts val="300"/>
              </a:spcBef>
              <a:spcAft>
                <a:spcPts val="300"/>
              </a:spcAft>
            </a:pPr>
            <a:r>
              <a:rPr lang="en-US" sz="2000" dirty="0">
                <a:latin typeface="Times New Roman" pitchFamily="18" charset="0"/>
                <a:cs typeface="Times New Roman" pitchFamily="18" charset="0"/>
                <a:hlinkClick r:id="rId22" action="ppaction://hlinksldjump"/>
              </a:rPr>
              <a:t>Bubble Time</a:t>
            </a:r>
            <a:r>
              <a:rPr lang="en-US" sz="2000" dirty="0">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(SS #21-24)</a:t>
            </a:r>
          </a:p>
          <a:p>
            <a:pPr algn="l">
              <a:spcBef>
                <a:spcPts val="300"/>
              </a:spcBef>
              <a:spcAft>
                <a:spcPts val="300"/>
              </a:spcAft>
            </a:pPr>
            <a:r>
              <a:rPr lang="en-US" sz="2000" dirty="0">
                <a:solidFill>
                  <a:schemeClr val="tx1"/>
                </a:solidFill>
                <a:latin typeface="Times New Roman" pitchFamily="18" charset="0"/>
                <a:cs typeface="Times New Roman" pitchFamily="18" charset="0"/>
                <a:hlinkClick r:id="rId23" action="ppaction://hlinksldjump"/>
              </a:rPr>
              <a:t>Your Turn (Optional) </a:t>
            </a:r>
            <a:r>
              <a:rPr lang="en-US" sz="2000" dirty="0">
                <a:solidFill>
                  <a:schemeClr val="tx1"/>
                </a:solidFill>
                <a:latin typeface="Times New Roman" pitchFamily="18" charset="0"/>
                <a:cs typeface="Times New Roman" pitchFamily="18" charset="0"/>
              </a:rPr>
              <a:t>(SS #25)</a:t>
            </a:r>
          </a:p>
          <a:p>
            <a:pPr>
              <a:spcBef>
                <a:spcPts val="300"/>
              </a:spcBef>
              <a:spcAft>
                <a:spcPts val="300"/>
              </a:spcAft>
            </a:pPr>
            <a:r>
              <a:rPr lang="en-US" sz="2000" b="1" dirty="0">
                <a:latin typeface="Times New Roman" pitchFamily="18" charset="0"/>
                <a:cs typeface="Times New Roman" pitchFamily="18" charset="0"/>
                <a:hlinkClick r:id="rId24" action="ppaction://hlinksldjump"/>
              </a:rPr>
              <a:t>GIMKIT – Unit Review</a:t>
            </a:r>
            <a:r>
              <a:rPr lang="en-US" sz="2000" b="1" dirty="0">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(SS #26)</a:t>
            </a:r>
            <a:endParaRPr lang="en-US" sz="2000" b="1" dirty="0">
              <a:latin typeface="Times New Roman" pitchFamily="18" charset="0"/>
              <a:cs typeface="Times New Roman" pitchFamily="18" charset="0"/>
            </a:endParaRPr>
          </a:p>
          <a:p>
            <a:pPr algn="l">
              <a:spcBef>
                <a:spcPts val="300"/>
              </a:spcBef>
              <a:spcAft>
                <a:spcPts val="300"/>
              </a:spcAft>
            </a:pPr>
            <a:endParaRPr lang="en-US" sz="1100" dirty="0">
              <a:solidFill>
                <a:schemeClr val="tx1"/>
              </a:solidFill>
              <a:latin typeface="Times New Roman" pitchFamily="18" charset="0"/>
              <a:cs typeface="Times New Roman" pitchFamily="18" charset="0"/>
            </a:endParaRPr>
          </a:p>
          <a:p>
            <a:pPr algn="l">
              <a:spcBef>
                <a:spcPts val="300"/>
              </a:spcBef>
              <a:spcAft>
                <a:spcPts val="300"/>
              </a:spcAft>
            </a:pPr>
            <a:r>
              <a:rPr lang="en-US" sz="2000" b="1" dirty="0">
                <a:latin typeface="Times New Roman" pitchFamily="18" charset="0"/>
                <a:cs typeface="Times New Roman" pitchFamily="18" charset="0"/>
              </a:rPr>
              <a:t>Additional Resources:</a:t>
            </a:r>
          </a:p>
          <a:p>
            <a:pPr algn="l">
              <a:spcBef>
                <a:spcPts val="300"/>
              </a:spcBef>
              <a:spcAft>
                <a:spcPts val="300"/>
              </a:spcAft>
            </a:pPr>
            <a:r>
              <a:rPr lang="en-US" sz="2000" dirty="0">
                <a:solidFill>
                  <a:schemeClr val="tx1"/>
                </a:solidFill>
                <a:latin typeface="Times New Roman" pitchFamily="18" charset="0"/>
                <a:cs typeface="Times New Roman" pitchFamily="18" charset="0"/>
                <a:hlinkClick r:id="rId25"/>
              </a:rPr>
              <a:t>Ologies Choice Board Assignment</a:t>
            </a:r>
            <a:endParaRPr lang="en-US" sz="2000" dirty="0">
              <a:solidFill>
                <a:schemeClr val="tx1"/>
              </a:solidFill>
              <a:latin typeface="Times New Roman" pitchFamily="18" charset="0"/>
              <a:cs typeface="Times New Roman" pitchFamily="18" charset="0"/>
            </a:endParaRPr>
          </a:p>
          <a:p>
            <a:pPr algn="l">
              <a:spcBef>
                <a:spcPts val="300"/>
              </a:spcBef>
              <a:spcAft>
                <a:spcPts val="300"/>
              </a:spcAft>
            </a:pPr>
            <a:r>
              <a:rPr lang="en-US" sz="2000" dirty="0">
                <a:latin typeface="Times New Roman" pitchFamily="18" charset="0"/>
                <a:cs typeface="Times New Roman" pitchFamily="18" charset="0"/>
                <a:hlinkClick r:id="rId26"/>
              </a:rPr>
              <a:t>Penny Lab – Your Turn (Google Form)</a:t>
            </a:r>
            <a:endParaRPr lang="en-US" sz="2000" dirty="0">
              <a:solidFill>
                <a:schemeClr val="tx1"/>
              </a:solidFill>
              <a:latin typeface="Times New Roman" pitchFamily="18" charset="0"/>
              <a:cs typeface="Times New Roman" pitchFamily="18" charset="0"/>
            </a:endParaRPr>
          </a:p>
          <a:p>
            <a:pPr algn="l">
              <a:spcBef>
                <a:spcPts val="300"/>
              </a:spcBef>
              <a:spcAft>
                <a:spcPts val="300"/>
              </a:spcAft>
            </a:pPr>
            <a:r>
              <a:rPr lang="en-US" sz="2000" dirty="0">
                <a:solidFill>
                  <a:srgbClr val="0000FF"/>
                </a:solidFill>
                <a:latin typeface="Arial Narrow" panose="020B0606020202030204" pitchFamily="34" charset="0"/>
                <a:cs typeface="Times New Roman" pitchFamily="18" charset="0"/>
                <a:hlinkClick r:id="rId27"/>
              </a:rPr>
              <a:t>Bubble Gum Data (Google Form)</a:t>
            </a:r>
            <a:endParaRPr lang="en-US" sz="2000" dirty="0">
              <a:solidFill>
                <a:srgbClr val="0000FF"/>
              </a:solidFill>
              <a:latin typeface="Arial Narrow" panose="020B0606020202030204" pitchFamily="34" charset="0"/>
              <a:cs typeface="Times New Roman" pitchFamily="18" charset="0"/>
            </a:endParaRPr>
          </a:p>
          <a:p>
            <a:pPr algn="l">
              <a:spcBef>
                <a:spcPts val="300"/>
              </a:spcBef>
              <a:spcAft>
                <a:spcPts val="300"/>
              </a:spcAft>
            </a:pPr>
            <a:endParaRPr lang="en-US" sz="2000" dirty="0">
              <a:solidFill>
                <a:srgbClr val="0000FF"/>
              </a:solidFill>
              <a:latin typeface="Arial Narrow" panose="020B0606020202030204" pitchFamily="34" charset="0"/>
              <a:cs typeface="Times New Roman" pitchFamily="18" charset="0"/>
            </a:endParaRPr>
          </a:p>
          <a:p>
            <a:pPr algn="l">
              <a:spcBef>
                <a:spcPts val="300"/>
              </a:spcBef>
              <a:spcAft>
                <a:spcPts val="300"/>
              </a:spcAft>
            </a:pPr>
            <a:r>
              <a:rPr lang="en-US" sz="2000" dirty="0">
                <a:solidFill>
                  <a:srgbClr val="0000FF"/>
                </a:solidFill>
                <a:latin typeface="Arial Narrow" panose="020B0606020202030204" pitchFamily="34" charset="0"/>
                <a:cs typeface="Times New Roman" pitchFamily="18" charset="0"/>
                <a:hlinkClick r:id="rId28" action="ppaction://hlinksldjump"/>
              </a:rPr>
              <a:t>Student Masters (Used for backgrounds)</a:t>
            </a:r>
            <a:endParaRPr lang="en-US" sz="2000" dirty="0">
              <a:solidFill>
                <a:srgbClr val="0000FF"/>
              </a:solidFill>
              <a:latin typeface="Arial Narrow" panose="020B0606020202030204" pitchFamily="34" charset="0"/>
              <a:cs typeface="Times New Roman" pitchFamily="18" charset="0"/>
            </a:endParaRPr>
          </a:p>
          <a:p>
            <a:pPr algn="l">
              <a:spcBef>
                <a:spcPts val="300"/>
              </a:spcBef>
              <a:spcAft>
                <a:spcPts val="300"/>
              </a:spcAft>
            </a:pPr>
            <a:endParaRPr lang="en-US" sz="2000" dirty="0">
              <a:solidFill>
                <a:srgbClr val="0000FF"/>
              </a:solidFill>
              <a:latin typeface="Arial Narrow" panose="020B0606020202030204" pitchFamily="34" charset="0"/>
              <a:cs typeface="Times New Roman" pitchFamily="18" charset="0"/>
            </a:endParaRPr>
          </a:p>
          <a:p>
            <a:pPr algn="l">
              <a:spcBef>
                <a:spcPts val="300"/>
              </a:spcBef>
              <a:spcAft>
                <a:spcPts val="300"/>
              </a:spcAft>
            </a:pPr>
            <a:br>
              <a:rPr lang="en-US" sz="2000" dirty="0">
                <a:latin typeface="Arial Narrow" panose="020B0606020202030204" pitchFamily="34" charset="0"/>
                <a:cs typeface="Times New Roman" pitchFamily="18" charset="0"/>
              </a:rPr>
            </a:br>
            <a:endParaRPr lang="en-US" sz="2000" dirty="0">
              <a:latin typeface="Times New Roman" pitchFamily="18" charset="0"/>
              <a:cs typeface="Times New Roman" pitchFamily="18" charset="0"/>
            </a:endParaRPr>
          </a:p>
        </p:txBody>
      </p:sp>
      <p:sp>
        <p:nvSpPr>
          <p:cNvPr id="15" name="Title 1">
            <a:extLst>
              <a:ext uri="{FF2B5EF4-FFF2-40B4-BE49-F238E27FC236}">
                <a16:creationId xmlns:a16="http://schemas.microsoft.com/office/drawing/2014/main" id="{5BB1A833-52C1-45A4-B688-5F11989841FF}"/>
              </a:ext>
            </a:extLst>
          </p:cNvPr>
          <p:cNvSpPr txBox="1">
            <a:spLocks/>
          </p:cNvSpPr>
          <p:nvPr/>
        </p:nvSpPr>
        <p:spPr>
          <a:xfrm>
            <a:off x="6096000" y="6477000"/>
            <a:ext cx="3696650" cy="914400"/>
          </a:xfrm>
          <a:prstGeom prst="rect">
            <a:avLst/>
          </a:prstGeom>
          <a:solidFill>
            <a:schemeClr val="tx1"/>
          </a:solidFill>
        </p:spPr>
        <p:txBody>
          <a:bodyPr vert="horz" lIns="91440" tIns="45720" rIns="91440" bIns="45720" rtlCol="0" anchor="ctr">
            <a:noAutofit/>
          </a:bodyPr>
          <a:lstStyle>
            <a:lvl1pPr algn="ctr" defTabSz="1005840" rtl="0" eaLnBrk="1" latinLnBrk="0" hangingPunct="1">
              <a:spcBef>
                <a:spcPct val="0"/>
              </a:spcBef>
              <a:buNone/>
              <a:defRPr sz="4840" kern="1200">
                <a:solidFill>
                  <a:schemeClr val="tx1"/>
                </a:solidFill>
                <a:latin typeface="+mj-lt"/>
                <a:ea typeface="+mj-ea"/>
                <a:cs typeface="+mj-cs"/>
              </a:defRPr>
            </a:lvl1pPr>
          </a:lstStyle>
          <a:p>
            <a:r>
              <a:rPr lang="en-US" sz="3600" b="1" dirty="0">
                <a:solidFill>
                  <a:schemeClr val="bg1"/>
                </a:solidFill>
                <a:latin typeface="Times New Roman" pitchFamily="18" charset="0"/>
                <a:cs typeface="Times New Roman" pitchFamily="18" charset="0"/>
              </a:rPr>
              <a:t>Teacher Masters</a:t>
            </a:r>
          </a:p>
        </p:txBody>
      </p:sp>
      <p:sp>
        <p:nvSpPr>
          <p:cNvPr id="10" name="TextBox 9">
            <a:extLst>
              <a:ext uri="{FF2B5EF4-FFF2-40B4-BE49-F238E27FC236}">
                <a16:creationId xmlns:a16="http://schemas.microsoft.com/office/drawing/2014/main" id="{6B72BB7A-4A1D-4218-919D-804E619CB780}"/>
              </a:ext>
            </a:extLst>
          </p:cNvPr>
          <p:cNvSpPr txBox="1"/>
          <p:nvPr/>
        </p:nvSpPr>
        <p:spPr>
          <a:xfrm>
            <a:off x="10058400" y="1507435"/>
            <a:ext cx="2743199" cy="2031325"/>
          </a:xfrm>
          <a:prstGeom prst="rect">
            <a:avLst/>
          </a:prstGeom>
          <a:noFill/>
        </p:spPr>
        <p:txBody>
          <a:bodyPr wrap="square">
            <a:spAutoFit/>
          </a:bodyPr>
          <a:lstStyle/>
          <a:p>
            <a:r>
              <a:rPr lang="en-US" sz="1800" b="1" dirty="0">
                <a:highlight>
                  <a:srgbClr val="FFFF00"/>
                </a:highlight>
              </a:rPr>
              <a:t>SS = Student Slides</a:t>
            </a:r>
          </a:p>
          <a:p>
            <a:endParaRPr lang="en-US" sz="1800" b="1" dirty="0">
              <a:highlight>
                <a:srgbClr val="FFFF00"/>
              </a:highlight>
            </a:endParaRPr>
          </a:p>
          <a:p>
            <a:r>
              <a:rPr lang="en-US" sz="1800" b="1" dirty="0">
                <a:highlight>
                  <a:srgbClr val="FFFF00"/>
                </a:highlight>
              </a:rPr>
              <a:t>SS #16-17 indicates the</a:t>
            </a:r>
          </a:p>
          <a:p>
            <a:r>
              <a:rPr lang="en-US" sz="1800" b="1" dirty="0">
                <a:highlight>
                  <a:srgbClr val="FFFF00"/>
                </a:highlight>
              </a:rPr>
              <a:t>Sinkin’ Lincoln Lab is on pages 16-17 of the student notebook</a:t>
            </a:r>
          </a:p>
          <a:p>
            <a:endParaRPr lang="en-US" sz="1800" b="1" dirty="0">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81DB7D06-3040-4932-A3A1-7097112DFBBC}"/>
              </a:ext>
            </a:extLst>
          </p:cNvPr>
          <p:cNvGrpSpPr/>
          <p:nvPr/>
        </p:nvGrpSpPr>
        <p:grpSpPr>
          <a:xfrm>
            <a:off x="7072727" y="2382052"/>
            <a:ext cx="245135" cy="4114800"/>
            <a:chOff x="7086599" y="2209800"/>
            <a:chExt cx="245135" cy="4114800"/>
          </a:xfrm>
        </p:grpSpPr>
        <p:cxnSp>
          <p:nvCxnSpPr>
            <p:cNvPr id="132" name="Connector: Elbow 131">
              <a:extLst>
                <a:ext uri="{FF2B5EF4-FFF2-40B4-BE49-F238E27FC236}">
                  <a16:creationId xmlns:a16="http://schemas.microsoft.com/office/drawing/2014/main" id="{01EAC94A-79C7-4404-B8F8-C87A6DBEF7F7}"/>
                </a:ext>
              </a:extLst>
            </p:cNvPr>
            <p:cNvCxnSpPr>
              <a:cxnSpLocks/>
            </p:cNvCxnSpPr>
            <p:nvPr/>
          </p:nvCxnSpPr>
          <p:spPr>
            <a:xfrm rot="16200000" flipH="1">
              <a:off x="6980566" y="2315834"/>
              <a:ext cx="457200" cy="245134"/>
            </a:xfrm>
            <a:prstGeom prst="bentConnector2">
              <a:avLst/>
            </a:prstGeom>
            <a:ln w="28575">
              <a:solidFill>
                <a:srgbClr val="00CCFF"/>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a:extLst>
                <a:ext uri="{FF2B5EF4-FFF2-40B4-BE49-F238E27FC236}">
                  <a16:creationId xmlns:a16="http://schemas.microsoft.com/office/drawing/2014/main" id="{CDF6EC9E-BA98-4AE6-AC9C-C1F84687A837}"/>
                </a:ext>
              </a:extLst>
            </p:cNvPr>
            <p:cNvCxnSpPr>
              <a:cxnSpLocks/>
            </p:cNvCxnSpPr>
            <p:nvPr/>
          </p:nvCxnSpPr>
          <p:spPr>
            <a:xfrm rot="16200000" flipH="1">
              <a:off x="6431926" y="2864474"/>
              <a:ext cx="1554480" cy="245134"/>
            </a:xfrm>
            <a:prstGeom prst="bentConnector2">
              <a:avLst/>
            </a:prstGeom>
            <a:ln w="28575">
              <a:solidFill>
                <a:srgbClr val="00CCFF"/>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nector: Elbow 133">
              <a:extLst>
                <a:ext uri="{FF2B5EF4-FFF2-40B4-BE49-F238E27FC236}">
                  <a16:creationId xmlns:a16="http://schemas.microsoft.com/office/drawing/2014/main" id="{1FDE49BA-8208-4FAA-88C3-BA8648337237}"/>
                </a:ext>
              </a:extLst>
            </p:cNvPr>
            <p:cNvCxnSpPr>
              <a:cxnSpLocks/>
            </p:cNvCxnSpPr>
            <p:nvPr/>
          </p:nvCxnSpPr>
          <p:spPr>
            <a:xfrm rot="16200000" flipH="1">
              <a:off x="5974726" y="3550273"/>
              <a:ext cx="2468880" cy="245134"/>
            </a:xfrm>
            <a:prstGeom prst="bentConnector2">
              <a:avLst/>
            </a:prstGeom>
            <a:ln w="28575">
              <a:solidFill>
                <a:srgbClr val="00CCFF"/>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1B72B7F9-E28C-416F-AB96-6DCC14E69641}"/>
                </a:ext>
              </a:extLst>
            </p:cNvPr>
            <p:cNvCxnSpPr>
              <a:cxnSpLocks/>
            </p:cNvCxnSpPr>
            <p:nvPr/>
          </p:nvCxnSpPr>
          <p:spPr>
            <a:xfrm rot="16200000" flipH="1">
              <a:off x="5151767" y="4144633"/>
              <a:ext cx="4114800" cy="245134"/>
            </a:xfrm>
            <a:prstGeom prst="bentConnector2">
              <a:avLst/>
            </a:prstGeom>
            <a:ln w="28575">
              <a:solidFill>
                <a:srgbClr val="00CC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44223614-5E4A-4360-94A7-69D39FA10511}"/>
              </a:ext>
            </a:extLst>
          </p:cNvPr>
          <p:cNvGrpSpPr/>
          <p:nvPr/>
        </p:nvGrpSpPr>
        <p:grpSpPr>
          <a:xfrm>
            <a:off x="3779593" y="2686852"/>
            <a:ext cx="245135" cy="3276600"/>
            <a:chOff x="578473" y="2514600"/>
            <a:chExt cx="245135" cy="3276600"/>
          </a:xfrm>
        </p:grpSpPr>
        <p:cxnSp>
          <p:nvCxnSpPr>
            <p:cNvPr id="128" name="Connector: Elbow 127">
              <a:extLst>
                <a:ext uri="{FF2B5EF4-FFF2-40B4-BE49-F238E27FC236}">
                  <a16:creationId xmlns:a16="http://schemas.microsoft.com/office/drawing/2014/main" id="{FF7E5BBF-5ED3-4B35-9C3C-BB380828F5D4}"/>
                </a:ext>
              </a:extLst>
            </p:cNvPr>
            <p:cNvCxnSpPr>
              <a:cxnSpLocks/>
            </p:cNvCxnSpPr>
            <p:nvPr/>
          </p:nvCxnSpPr>
          <p:spPr>
            <a:xfrm rot="16200000" flipH="1">
              <a:off x="426720" y="2666353"/>
              <a:ext cx="548640" cy="245134"/>
            </a:xfrm>
            <a:prstGeom prst="bentConnector2">
              <a:avLst/>
            </a:prstGeom>
            <a:ln w="28575">
              <a:solidFill>
                <a:srgbClr val="00FF99"/>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B3E13BDD-669D-433F-8068-F801513FCAF9}"/>
                </a:ext>
              </a:extLst>
            </p:cNvPr>
            <p:cNvCxnSpPr>
              <a:cxnSpLocks/>
            </p:cNvCxnSpPr>
            <p:nvPr/>
          </p:nvCxnSpPr>
          <p:spPr>
            <a:xfrm rot="16200000" flipH="1">
              <a:off x="-304799" y="3443593"/>
              <a:ext cx="2011680" cy="245134"/>
            </a:xfrm>
            <a:prstGeom prst="bentConnector2">
              <a:avLst/>
            </a:prstGeom>
            <a:ln w="28575">
              <a:solidFill>
                <a:srgbClr val="00FF99"/>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ctor: Elbow 129">
              <a:extLst>
                <a:ext uri="{FF2B5EF4-FFF2-40B4-BE49-F238E27FC236}">
                  <a16:creationId xmlns:a16="http://schemas.microsoft.com/office/drawing/2014/main" id="{E54C4A0B-479D-4F35-91CB-CD2C55BB5841}"/>
                </a:ext>
              </a:extLst>
            </p:cNvPr>
            <p:cNvCxnSpPr>
              <a:cxnSpLocks/>
            </p:cNvCxnSpPr>
            <p:nvPr/>
          </p:nvCxnSpPr>
          <p:spPr>
            <a:xfrm rot="16200000" flipH="1">
              <a:off x="-899159" y="4068433"/>
              <a:ext cx="3200400" cy="245134"/>
            </a:xfrm>
            <a:prstGeom prst="bentConnector2">
              <a:avLst/>
            </a:prstGeom>
            <a:ln w="28575">
              <a:solidFill>
                <a:srgbClr val="00FF9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D57B8B77-53BF-4282-B1B6-73D9614CB06B}"/>
              </a:ext>
            </a:extLst>
          </p:cNvPr>
          <p:cNvGrpSpPr/>
          <p:nvPr/>
        </p:nvGrpSpPr>
        <p:grpSpPr>
          <a:xfrm>
            <a:off x="564601" y="2686852"/>
            <a:ext cx="245135" cy="3276600"/>
            <a:chOff x="578473" y="2514600"/>
            <a:chExt cx="245135" cy="3276600"/>
          </a:xfrm>
        </p:grpSpPr>
        <p:cxnSp>
          <p:nvCxnSpPr>
            <p:cNvPr id="123" name="Connector: Elbow 122">
              <a:extLst>
                <a:ext uri="{FF2B5EF4-FFF2-40B4-BE49-F238E27FC236}">
                  <a16:creationId xmlns:a16="http://schemas.microsoft.com/office/drawing/2014/main" id="{416EA576-6D33-4FF5-9BD2-F4557BD93DCD}"/>
                </a:ext>
              </a:extLst>
            </p:cNvPr>
            <p:cNvCxnSpPr>
              <a:cxnSpLocks/>
            </p:cNvCxnSpPr>
            <p:nvPr/>
          </p:nvCxnSpPr>
          <p:spPr>
            <a:xfrm rot="16200000" flipH="1">
              <a:off x="426720" y="2666353"/>
              <a:ext cx="548640" cy="24513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2FF27C60-B941-4563-840A-D152CAABDE25}"/>
                </a:ext>
              </a:extLst>
            </p:cNvPr>
            <p:cNvCxnSpPr>
              <a:cxnSpLocks/>
            </p:cNvCxnSpPr>
            <p:nvPr/>
          </p:nvCxnSpPr>
          <p:spPr>
            <a:xfrm rot="16200000" flipH="1">
              <a:off x="-304799" y="3443593"/>
              <a:ext cx="2011680" cy="24513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90AC4910-6E0F-4762-8AC9-C105A9EFE283}"/>
                </a:ext>
              </a:extLst>
            </p:cNvPr>
            <p:cNvCxnSpPr>
              <a:cxnSpLocks/>
            </p:cNvCxnSpPr>
            <p:nvPr/>
          </p:nvCxnSpPr>
          <p:spPr>
            <a:xfrm rot="16200000" flipH="1">
              <a:off x="-899159" y="4068433"/>
              <a:ext cx="3200400" cy="24513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81000" y="265196"/>
            <a:ext cx="9448800" cy="707886"/>
          </a:xfrm>
          <a:prstGeom prst="rect">
            <a:avLst/>
          </a:prstGeom>
          <a:noFill/>
        </p:spPr>
        <p:txBody>
          <a:bodyPr wrap="square">
            <a:spAutoFit/>
          </a:bodyPr>
          <a:lstStyle/>
          <a:p>
            <a:pPr marL="0" marR="0">
              <a:spcBef>
                <a:spcPts val="0"/>
              </a:spcBef>
              <a:spcAft>
                <a:spcPts val="0"/>
              </a:spcAft>
            </a:pPr>
            <a:r>
              <a:rPr lang="en-US" sz="2000" b="1" dirty="0">
                <a:solidFill>
                  <a:schemeClr val="bg1"/>
                </a:solidFill>
                <a:effectLst/>
                <a:highlight>
                  <a:srgbClr val="000080"/>
                </a:highlight>
                <a:latin typeface="Arial Narrow" panose="020B0606020202030204" pitchFamily="34" charset="0"/>
                <a:ea typeface="Calibri" panose="020F0502020204030204" pitchFamily="34" charset="0"/>
              </a:rPr>
              <a:t>Branches of Science</a:t>
            </a:r>
            <a:r>
              <a:rPr lang="en-US" sz="2000" b="1" dirty="0">
                <a:highlight>
                  <a:srgbClr val="000080"/>
                </a:highlight>
                <a:latin typeface="Arial Narrow" panose="020B0606020202030204" pitchFamily="34" charset="0"/>
                <a:ea typeface="Calibri" panose="020F0502020204030204" pitchFamily="34" charset="0"/>
              </a:rPr>
              <a:t> </a:t>
            </a:r>
            <a:r>
              <a:rPr lang="en-US" sz="2000" b="1" dirty="0">
                <a:effectLst/>
                <a:latin typeface="Arial Narrow" panose="020B0606020202030204" pitchFamily="34" charset="0"/>
                <a:ea typeface="Calibri" panose="020F0502020204030204" pitchFamily="34" charset="0"/>
              </a:rPr>
              <a:t>  - Watch the "Main Branches of Science“ video.  </a:t>
            </a:r>
            <a:r>
              <a:rPr lang="en-US" sz="2000" b="1" dirty="0">
                <a:latin typeface="Arial Narrow" panose="020B0606020202030204" pitchFamily="34" charset="0"/>
                <a:ea typeface="Calibri" panose="020F0502020204030204" pitchFamily="34" charset="0"/>
              </a:rPr>
              <a:t>Drag each </a:t>
            </a:r>
            <a:r>
              <a:rPr lang="en-US" sz="2000" b="1" dirty="0">
                <a:effectLst/>
                <a:latin typeface="Arial Narrow" panose="020B0606020202030204" pitchFamily="34" charset="0"/>
                <a:ea typeface="Calibri" panose="020F0502020204030204" pitchFamily="34" charset="0"/>
              </a:rPr>
              <a:t>term from the right of this slide to the correct locations Answer the quiz questions during the video. </a:t>
            </a:r>
            <a:endParaRPr lang="en-US" sz="2000" dirty="0">
              <a:effectLst/>
              <a:latin typeface="Arial Narrow" panose="020B0606020202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595812DB-7CE9-424B-A22C-4CE3A9683C78}"/>
              </a:ext>
            </a:extLst>
          </p:cNvPr>
          <p:cNvSpPr txBox="1"/>
          <p:nvPr/>
        </p:nvSpPr>
        <p:spPr>
          <a:xfrm>
            <a:off x="-3335700" y="2166878"/>
            <a:ext cx="3040796" cy="2862322"/>
          </a:xfrm>
          <a:prstGeom prst="rect">
            <a:avLst/>
          </a:prstGeom>
          <a:noFill/>
        </p:spPr>
        <p:txBody>
          <a:bodyPr wrap="square" rtlCol="0">
            <a:spAutoFit/>
          </a:bodyPr>
          <a:lstStyle/>
          <a:p>
            <a:pPr algn="ctr"/>
            <a:r>
              <a:rPr lang="en-US" sz="1800" b="1" dirty="0"/>
              <a:t>Students MUST be logged in to your classroom on EDPuzzle in order for teachers to view their results! </a:t>
            </a:r>
          </a:p>
          <a:p>
            <a:pPr algn="ctr"/>
            <a:endParaRPr lang="en-US" sz="1800" b="1" dirty="0"/>
          </a:p>
          <a:p>
            <a:pPr algn="ctr"/>
            <a:r>
              <a:rPr lang="en-US" sz="1800" b="1" dirty="0"/>
              <a:t>EDPuzzle is free for teachers.  It will import your Google Classroom rosters to make the process of setting up classes easy! </a:t>
            </a:r>
          </a:p>
        </p:txBody>
      </p:sp>
      <p:pic>
        <p:nvPicPr>
          <p:cNvPr id="8" name="Picture 7">
            <a:extLst>
              <a:ext uri="{FF2B5EF4-FFF2-40B4-BE49-F238E27FC236}">
                <a16:creationId xmlns:a16="http://schemas.microsoft.com/office/drawing/2014/main" id="{DF051B49-72BC-410B-A493-B224B34798FF}"/>
              </a:ext>
            </a:extLst>
          </p:cNvPr>
          <p:cNvPicPr>
            <a:picLocks noChangeAspect="1"/>
          </p:cNvPicPr>
          <p:nvPr/>
        </p:nvPicPr>
        <p:blipFill>
          <a:blip r:embed="rId3"/>
          <a:stretch>
            <a:fillRect/>
          </a:stretch>
        </p:blipFill>
        <p:spPr>
          <a:xfrm rot="20840827">
            <a:off x="-3427350" y="418084"/>
            <a:ext cx="1632716" cy="511953"/>
          </a:xfrm>
          <a:prstGeom prst="rect">
            <a:avLst/>
          </a:prstGeom>
        </p:spPr>
      </p:pic>
      <p:sp>
        <p:nvSpPr>
          <p:cNvPr id="14" name="TextBox 13">
            <a:extLst>
              <a:ext uri="{FF2B5EF4-FFF2-40B4-BE49-F238E27FC236}">
                <a16:creationId xmlns:a16="http://schemas.microsoft.com/office/drawing/2014/main" id="{A4EDC825-7AD0-4825-9C5F-F595349563DF}"/>
              </a:ext>
            </a:extLst>
          </p:cNvPr>
          <p:cNvSpPr txBox="1"/>
          <p:nvPr/>
        </p:nvSpPr>
        <p:spPr>
          <a:xfrm>
            <a:off x="1261587" y="7053479"/>
            <a:ext cx="3583622" cy="707886"/>
          </a:xfrm>
          <a:prstGeom prst="rect">
            <a:avLst/>
          </a:prstGeom>
          <a:solidFill>
            <a:srgbClr val="0070C0"/>
          </a:solidFill>
        </p:spPr>
        <p:txBody>
          <a:bodyPr wrap="square">
            <a:spAutoFit/>
          </a:bodyPr>
          <a:lstStyle/>
          <a:p>
            <a:pPr algn="ctr"/>
            <a:r>
              <a:rPr lang="en-US" sz="2000" b="1" dirty="0">
                <a:solidFill>
                  <a:schemeClr val="bg1"/>
                </a:solidFill>
                <a:hlinkClick r:id="rId4">
                  <a:extLst>
                    <a:ext uri="{A12FA001-AC4F-418D-AE19-62706E023703}">
                      <ahyp:hlinkClr xmlns:ahyp="http://schemas.microsoft.com/office/drawing/2018/hyperlinkcolor" val="tx"/>
                    </a:ext>
                  </a:extLst>
                </a:hlinkClick>
              </a:rPr>
              <a:t>Done?  Try the Match game with the Ologies vocab set!</a:t>
            </a:r>
            <a:endParaRPr lang="en-US" sz="2000" b="1" dirty="0">
              <a:solidFill>
                <a:schemeClr val="bg1"/>
              </a:solidFill>
            </a:endParaRPr>
          </a:p>
        </p:txBody>
      </p:sp>
      <p:pic>
        <p:nvPicPr>
          <p:cNvPr id="3075" name="Picture 3">
            <a:hlinkClick r:id="rId4"/>
            <a:extLst>
              <a:ext uri="{FF2B5EF4-FFF2-40B4-BE49-F238E27FC236}">
                <a16:creationId xmlns:a16="http://schemas.microsoft.com/office/drawing/2014/main" id="{EAF2F5BE-31F6-4B7F-81F0-A6DF0294B5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6932821"/>
            <a:ext cx="886678" cy="886678"/>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a:extLst>
              <a:ext uri="{FF2B5EF4-FFF2-40B4-BE49-F238E27FC236}">
                <a16:creationId xmlns:a16="http://schemas.microsoft.com/office/drawing/2014/main" id="{838F8F57-600E-4AE1-A44D-6218AE9E47DA}"/>
              </a:ext>
            </a:extLst>
          </p:cNvPr>
          <p:cNvGrpSpPr/>
          <p:nvPr/>
        </p:nvGrpSpPr>
        <p:grpSpPr>
          <a:xfrm>
            <a:off x="423068" y="1186634"/>
            <a:ext cx="3028855" cy="5726980"/>
            <a:chOff x="533400" y="902420"/>
            <a:chExt cx="3028855" cy="5726980"/>
          </a:xfrm>
        </p:grpSpPr>
        <p:sp>
          <p:nvSpPr>
            <p:cNvPr id="51" name="Rectangle 50">
              <a:extLst>
                <a:ext uri="{FF2B5EF4-FFF2-40B4-BE49-F238E27FC236}">
                  <a16:creationId xmlns:a16="http://schemas.microsoft.com/office/drawing/2014/main" id="{0FC0A8F7-A897-444D-9654-BFCB36258673}"/>
                </a:ext>
              </a:extLst>
            </p:cNvPr>
            <p:cNvSpPr/>
            <p:nvPr/>
          </p:nvSpPr>
          <p:spPr>
            <a:xfrm>
              <a:off x="533400" y="902420"/>
              <a:ext cx="3028855" cy="1639981"/>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9D82FE7C-8989-412C-B697-58CF89F14217}"/>
                </a:ext>
              </a:extLst>
            </p:cNvPr>
            <p:cNvGrpSpPr/>
            <p:nvPr/>
          </p:nvGrpSpPr>
          <p:grpSpPr>
            <a:xfrm>
              <a:off x="767667" y="1125731"/>
              <a:ext cx="2560320" cy="5503669"/>
              <a:chOff x="868680" y="1125731"/>
              <a:chExt cx="2560320" cy="5503669"/>
            </a:xfrm>
          </p:grpSpPr>
          <p:sp>
            <p:nvSpPr>
              <p:cNvPr id="17" name="TextBox 16">
                <a:extLst>
                  <a:ext uri="{FF2B5EF4-FFF2-40B4-BE49-F238E27FC236}">
                    <a16:creationId xmlns:a16="http://schemas.microsoft.com/office/drawing/2014/main" id="{C10D7224-C243-4F2B-91ED-2D323E82B947}"/>
                  </a:ext>
                </a:extLst>
              </p:cNvPr>
              <p:cNvSpPr txBox="1"/>
              <p:nvPr/>
            </p:nvSpPr>
            <p:spPr>
              <a:xfrm>
                <a:off x="868680" y="1125731"/>
                <a:ext cx="2560320" cy="1200329"/>
              </a:xfrm>
              <a:prstGeom prst="rect">
                <a:avLst/>
              </a:prstGeom>
              <a:noFill/>
            </p:spPr>
            <p:txBody>
              <a:bodyPr wrap="square" rtlCol="0">
                <a:spAutoFit/>
              </a:bodyPr>
              <a:lstStyle/>
              <a:p>
                <a:pPr algn="ctr"/>
                <a:r>
                  <a:rPr lang="en-US" sz="1800" dirty="0">
                    <a:latin typeface="Arial Narrow" panose="020B0606020202030204" pitchFamily="34" charset="0"/>
                  </a:rPr>
                  <a:t>_________________ </a:t>
                </a:r>
                <a:r>
                  <a:rPr lang="en-US" sz="1800" dirty="0">
                    <a:effectLst/>
                    <a:latin typeface="Arial Narrow" panose="020B0606020202030204" pitchFamily="34" charset="0"/>
                    <a:ea typeface="Times New Roman" panose="02020603050405020304" pitchFamily="18" charset="0"/>
                  </a:rPr>
                  <a:t>science involves studying matter to determine what is happening physically.</a:t>
                </a:r>
              </a:p>
            </p:txBody>
          </p:sp>
          <p:sp>
            <p:nvSpPr>
              <p:cNvPr id="19" name="TextBox 18">
                <a:extLst>
                  <a:ext uri="{FF2B5EF4-FFF2-40B4-BE49-F238E27FC236}">
                    <a16:creationId xmlns:a16="http://schemas.microsoft.com/office/drawing/2014/main" id="{3BE2ADB1-CB14-4EE4-A941-3C19F6774215}"/>
                  </a:ext>
                </a:extLst>
              </p:cNvPr>
              <p:cNvSpPr txBox="1"/>
              <p:nvPr/>
            </p:nvSpPr>
            <p:spPr>
              <a:xfrm>
                <a:off x="868680" y="4182070"/>
                <a:ext cx="2560320" cy="923330"/>
              </a:xfrm>
              <a:prstGeom prst="rect">
                <a:avLst/>
              </a:prstGeom>
              <a:noFill/>
            </p:spPr>
            <p:txBody>
              <a:bodyPr wrap="square" rtlCol="0">
                <a:spAutoFit/>
              </a:bodyPr>
              <a:lstStyle/>
              <a:p>
                <a:pPr algn="ctr"/>
                <a:r>
                  <a:rPr lang="en-US" sz="1800" dirty="0">
                    <a:effectLst/>
                    <a:latin typeface="Arial Narrow" panose="020B0606020202030204" pitchFamily="34" charset="0"/>
                    <a:ea typeface="Times New Roman" panose="02020603050405020304" pitchFamily="18" charset="0"/>
                  </a:rPr>
                  <a:t>__________________</a:t>
                </a:r>
                <a:br>
                  <a:rPr lang="en-US" sz="1800" dirty="0">
                    <a:effectLst/>
                    <a:latin typeface="Arial Narrow" panose="020B0606020202030204" pitchFamily="34" charset="0"/>
                    <a:ea typeface="Times New Roman" panose="02020603050405020304" pitchFamily="18" charset="0"/>
                  </a:rPr>
                </a:br>
                <a:r>
                  <a:rPr lang="en-US" sz="1800" dirty="0">
                    <a:effectLst/>
                    <a:latin typeface="Arial Narrow" panose="020B0606020202030204" pitchFamily="34" charset="0"/>
                    <a:ea typeface="Times New Roman" panose="02020603050405020304" pitchFamily="18" charset="0"/>
                  </a:rPr>
                  <a:t> is the study of matter at the chemical level</a:t>
                </a:r>
                <a:endParaRPr lang="en-US" sz="1800" dirty="0">
                  <a:latin typeface="Arial Narrow" panose="020B0606020202030204" pitchFamily="34" charset="0"/>
                </a:endParaRPr>
              </a:p>
            </p:txBody>
          </p:sp>
          <p:sp>
            <p:nvSpPr>
              <p:cNvPr id="20" name="TextBox 19">
                <a:extLst>
                  <a:ext uri="{FF2B5EF4-FFF2-40B4-BE49-F238E27FC236}">
                    <a16:creationId xmlns:a16="http://schemas.microsoft.com/office/drawing/2014/main" id="{6CE5FB53-F9A0-4754-968B-54CF466DC27B}"/>
                  </a:ext>
                </a:extLst>
              </p:cNvPr>
              <p:cNvSpPr txBox="1"/>
              <p:nvPr/>
            </p:nvSpPr>
            <p:spPr>
              <a:xfrm>
                <a:off x="868680" y="2762071"/>
                <a:ext cx="2560320" cy="1200329"/>
              </a:xfrm>
              <a:prstGeom prst="rect">
                <a:avLst/>
              </a:prstGeom>
              <a:noFill/>
            </p:spPr>
            <p:txBody>
              <a:bodyPr wrap="square" rtlCol="0">
                <a:spAutoFit/>
              </a:bodyPr>
              <a:lstStyle/>
              <a:p>
                <a:pPr algn="ctr"/>
                <a:r>
                  <a:rPr lang="en-US" sz="1800" dirty="0">
                    <a:effectLst/>
                    <a:latin typeface="Arial Narrow" panose="020B0606020202030204" pitchFamily="34" charset="0"/>
                    <a:ea typeface="Times New Roman" panose="02020603050405020304" pitchFamily="18" charset="0"/>
                  </a:rPr>
                  <a:t>__________________ </a:t>
                </a:r>
                <a:br>
                  <a:rPr lang="en-US" sz="1800" dirty="0">
                    <a:effectLst/>
                    <a:latin typeface="Arial Narrow" panose="020B0606020202030204" pitchFamily="34" charset="0"/>
                    <a:ea typeface="Times New Roman" panose="02020603050405020304" pitchFamily="18" charset="0"/>
                  </a:rPr>
                </a:br>
                <a:r>
                  <a:rPr lang="en-US" sz="1800" dirty="0">
                    <a:effectLst/>
                    <a:latin typeface="Arial Narrow" panose="020B0606020202030204" pitchFamily="34" charset="0"/>
                    <a:ea typeface="Times New Roman" panose="02020603050405020304" pitchFamily="18" charset="0"/>
                  </a:rPr>
                  <a:t>is the study of matter in the perspective of energy and motion. </a:t>
                </a:r>
                <a:endParaRPr lang="en-US" sz="1800" dirty="0">
                  <a:effectLst/>
                  <a:latin typeface="Arial Narrow" panose="020B0606020202030204" pitchFamily="34" charset="0"/>
                  <a:ea typeface="Calibri" panose="020F0502020204030204" pitchFamily="34" charset="0"/>
                </a:endParaRPr>
              </a:p>
            </p:txBody>
          </p:sp>
          <p:sp>
            <p:nvSpPr>
              <p:cNvPr id="22" name="TextBox 21">
                <a:extLst>
                  <a:ext uri="{FF2B5EF4-FFF2-40B4-BE49-F238E27FC236}">
                    <a16:creationId xmlns:a16="http://schemas.microsoft.com/office/drawing/2014/main" id="{364C787D-24CF-41F9-9F11-63609B4C5C95}"/>
                  </a:ext>
                </a:extLst>
              </p:cNvPr>
              <p:cNvSpPr txBox="1"/>
              <p:nvPr/>
            </p:nvSpPr>
            <p:spPr>
              <a:xfrm>
                <a:off x="868680" y="5429071"/>
                <a:ext cx="2560320" cy="1200329"/>
              </a:xfrm>
              <a:prstGeom prst="rect">
                <a:avLst/>
              </a:prstGeom>
              <a:noFill/>
            </p:spPr>
            <p:txBody>
              <a:bodyPr wrap="square" rtlCol="0">
                <a:spAutoFit/>
              </a:bodyPr>
              <a:lstStyle/>
              <a:p>
                <a:pPr algn="ctr"/>
                <a:r>
                  <a:rPr lang="en-US" sz="1800" dirty="0">
                    <a:effectLst/>
                    <a:latin typeface="Arial Narrow" panose="020B0606020202030204" pitchFamily="34" charset="0"/>
                    <a:ea typeface="Times New Roman" panose="02020603050405020304" pitchFamily="18" charset="0"/>
                  </a:rPr>
                  <a:t>__________________</a:t>
                </a:r>
                <a:br>
                  <a:rPr lang="en-US" sz="1800" dirty="0">
                    <a:effectLst/>
                    <a:latin typeface="Arial Narrow" panose="020B0606020202030204" pitchFamily="34" charset="0"/>
                    <a:ea typeface="Times New Roman" panose="02020603050405020304" pitchFamily="18" charset="0"/>
                  </a:rPr>
                </a:br>
                <a:r>
                  <a:rPr lang="en-US" sz="1800" dirty="0">
                    <a:effectLst/>
                    <a:latin typeface="Arial Narrow" panose="020B0606020202030204" pitchFamily="34" charset="0"/>
                    <a:ea typeface="Times New Roman" panose="02020603050405020304" pitchFamily="18" charset="0"/>
                  </a:rPr>
                  <a:t> is the study of  space involving both chemistry </a:t>
                </a:r>
                <a:r>
                  <a:rPr lang="en-US" sz="1800" dirty="0">
                    <a:latin typeface="Arial Narrow" panose="020B0606020202030204" pitchFamily="34" charset="0"/>
                    <a:ea typeface="Times New Roman" panose="02020603050405020304" pitchFamily="18" charset="0"/>
                  </a:rPr>
                  <a:t>&amp;</a:t>
                </a:r>
                <a:r>
                  <a:rPr lang="en-US" sz="1800" dirty="0">
                    <a:effectLst/>
                    <a:latin typeface="Arial Narrow" panose="020B0606020202030204" pitchFamily="34" charset="0"/>
                    <a:ea typeface="Times New Roman" panose="02020603050405020304" pitchFamily="18" charset="0"/>
                  </a:rPr>
                  <a:t> physics </a:t>
                </a:r>
                <a:endParaRPr lang="en-US" sz="1800" dirty="0">
                  <a:latin typeface="Arial Narrow" panose="020B0606020202030204" pitchFamily="34" charset="0"/>
                </a:endParaRPr>
              </a:p>
            </p:txBody>
          </p:sp>
        </p:grpSp>
      </p:grpSp>
      <p:grpSp>
        <p:nvGrpSpPr>
          <p:cNvPr id="58" name="Group 57">
            <a:extLst>
              <a:ext uri="{FF2B5EF4-FFF2-40B4-BE49-F238E27FC236}">
                <a16:creationId xmlns:a16="http://schemas.microsoft.com/office/drawing/2014/main" id="{B1F62664-EE75-4479-87A6-26F689052D74}"/>
              </a:ext>
            </a:extLst>
          </p:cNvPr>
          <p:cNvGrpSpPr/>
          <p:nvPr/>
        </p:nvGrpSpPr>
        <p:grpSpPr>
          <a:xfrm>
            <a:off x="3623468" y="1186634"/>
            <a:ext cx="3028855" cy="5438001"/>
            <a:chOff x="3676745" y="914400"/>
            <a:chExt cx="3028855" cy="5438001"/>
          </a:xfrm>
        </p:grpSpPr>
        <p:sp>
          <p:nvSpPr>
            <p:cNvPr id="52" name="Rectangle 51">
              <a:extLst>
                <a:ext uri="{FF2B5EF4-FFF2-40B4-BE49-F238E27FC236}">
                  <a16:creationId xmlns:a16="http://schemas.microsoft.com/office/drawing/2014/main" id="{D3268577-1060-4CC5-B59A-D911C496D642}"/>
                </a:ext>
              </a:extLst>
            </p:cNvPr>
            <p:cNvSpPr/>
            <p:nvPr/>
          </p:nvSpPr>
          <p:spPr>
            <a:xfrm>
              <a:off x="3676745" y="914400"/>
              <a:ext cx="3028855" cy="1583043"/>
            </a:xfrm>
            <a:prstGeom prst="rect">
              <a:avLst/>
            </a:prstGeom>
            <a:solidFill>
              <a:schemeClr val="bg1"/>
            </a:solidFill>
            <a:ln w="57150">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3029DB30-5AF1-4450-AB82-331CFE8874B2}"/>
                </a:ext>
              </a:extLst>
            </p:cNvPr>
            <p:cNvGrpSpPr/>
            <p:nvPr/>
          </p:nvGrpSpPr>
          <p:grpSpPr>
            <a:xfrm>
              <a:off x="3911012" y="1143000"/>
              <a:ext cx="2560320" cy="5209401"/>
              <a:chOff x="3664817" y="1143000"/>
              <a:chExt cx="2560320" cy="5209401"/>
            </a:xfrm>
          </p:grpSpPr>
          <p:sp>
            <p:nvSpPr>
              <p:cNvPr id="27" name="TextBox 26">
                <a:extLst>
                  <a:ext uri="{FF2B5EF4-FFF2-40B4-BE49-F238E27FC236}">
                    <a16:creationId xmlns:a16="http://schemas.microsoft.com/office/drawing/2014/main" id="{4763BCDC-DCF2-4E0B-8416-94C355F1C97C}"/>
                  </a:ext>
                </a:extLst>
              </p:cNvPr>
              <p:cNvSpPr txBox="1"/>
              <p:nvPr/>
            </p:nvSpPr>
            <p:spPr>
              <a:xfrm>
                <a:off x="3664817" y="1143000"/>
                <a:ext cx="2560320" cy="1200329"/>
              </a:xfrm>
              <a:prstGeom prst="rect">
                <a:avLst/>
              </a:prstGeom>
              <a:noFill/>
            </p:spPr>
            <p:txBody>
              <a:bodyPr wrap="square" rtlCol="0">
                <a:spAutoFit/>
              </a:bodyPr>
              <a:lstStyle/>
              <a:p>
                <a:pPr algn="ctr"/>
                <a:r>
                  <a:rPr lang="en-US" sz="1800" dirty="0">
                    <a:effectLst/>
                    <a:latin typeface="Arial Narrow" panose="020B0606020202030204" pitchFamily="34" charset="0"/>
                    <a:ea typeface="Times New Roman" panose="02020603050405020304" pitchFamily="18" charset="0"/>
                  </a:rPr>
                  <a:t>_________ sciences,</a:t>
                </a:r>
                <a:br>
                  <a:rPr lang="en-US" sz="1800" dirty="0">
                    <a:effectLst/>
                    <a:latin typeface="Arial Narrow" panose="020B0606020202030204" pitchFamily="34" charset="0"/>
                    <a:ea typeface="Times New Roman" panose="02020603050405020304" pitchFamily="18" charset="0"/>
                  </a:rPr>
                </a:br>
                <a:r>
                  <a:rPr lang="en-US" sz="1800" dirty="0">
                    <a:effectLst/>
                    <a:latin typeface="Arial Narrow" panose="020B0606020202030204" pitchFamily="34" charset="0"/>
                    <a:ea typeface="Times New Roman" panose="02020603050405020304" pitchFamily="18" charset="0"/>
                  </a:rPr>
                  <a:t> which can also be called _______________, explore living things on Earth. </a:t>
                </a:r>
                <a:endParaRPr lang="en-US" sz="1800" dirty="0">
                  <a:latin typeface="Arial Narrow" panose="020B0606020202030204" pitchFamily="34" charset="0"/>
                </a:endParaRPr>
              </a:p>
            </p:txBody>
          </p:sp>
          <p:sp>
            <p:nvSpPr>
              <p:cNvPr id="29" name="TextBox 28">
                <a:extLst>
                  <a:ext uri="{FF2B5EF4-FFF2-40B4-BE49-F238E27FC236}">
                    <a16:creationId xmlns:a16="http://schemas.microsoft.com/office/drawing/2014/main" id="{8B070B7D-4EC6-4820-B9EA-E4A6C615AC75}"/>
                  </a:ext>
                </a:extLst>
              </p:cNvPr>
              <p:cNvSpPr txBox="1"/>
              <p:nvPr/>
            </p:nvSpPr>
            <p:spPr>
              <a:xfrm>
                <a:off x="3664817" y="4182070"/>
                <a:ext cx="2560320" cy="923330"/>
              </a:xfrm>
              <a:prstGeom prst="rect">
                <a:avLst/>
              </a:prstGeom>
              <a:noFill/>
            </p:spPr>
            <p:txBody>
              <a:bodyPr wrap="square" rtlCol="0">
                <a:spAutoFit/>
              </a:bodyPr>
              <a:lstStyle/>
              <a:p>
                <a:pPr marR="0" lvl="0" algn="ctr">
                  <a:spcBef>
                    <a:spcPts val="600"/>
                  </a:spcBef>
                  <a:spcAft>
                    <a:spcPts val="600"/>
                  </a:spcAft>
                </a:pPr>
                <a:r>
                  <a:rPr lang="en-US" sz="1800" dirty="0">
                    <a:effectLst/>
                    <a:latin typeface="Arial Narrow" panose="020B0606020202030204" pitchFamily="34" charset="0"/>
                    <a:ea typeface="Times New Roman" panose="02020603050405020304" pitchFamily="18" charset="0"/>
                  </a:rPr>
                  <a:t>__________________</a:t>
                </a:r>
                <a:br>
                  <a:rPr lang="en-US" sz="1800" dirty="0">
                    <a:effectLst/>
                    <a:latin typeface="Arial Narrow" panose="020B0606020202030204" pitchFamily="34" charset="0"/>
                    <a:ea typeface="Times New Roman" panose="02020603050405020304" pitchFamily="18" charset="0"/>
                  </a:rPr>
                </a:br>
                <a:r>
                  <a:rPr lang="en-US" sz="1800" dirty="0">
                    <a:effectLst/>
                    <a:latin typeface="Arial Narrow" panose="020B0606020202030204" pitchFamily="34" charset="0"/>
                    <a:ea typeface="Times New Roman" panose="02020603050405020304" pitchFamily="18" charset="0"/>
                  </a:rPr>
                  <a:t> is the study of the animal kingdom. </a:t>
                </a:r>
                <a:endParaRPr lang="en-US" sz="1800" dirty="0">
                  <a:effectLst/>
                  <a:latin typeface="Arial Narrow" panose="020B0606020202030204" pitchFamily="34" charset="0"/>
                  <a:ea typeface="Calibri" panose="020F0502020204030204" pitchFamily="34" charset="0"/>
                </a:endParaRPr>
              </a:p>
            </p:txBody>
          </p:sp>
          <p:sp>
            <p:nvSpPr>
              <p:cNvPr id="32" name="TextBox 31">
                <a:extLst>
                  <a:ext uri="{FF2B5EF4-FFF2-40B4-BE49-F238E27FC236}">
                    <a16:creationId xmlns:a16="http://schemas.microsoft.com/office/drawing/2014/main" id="{04713F70-EF44-4909-AC86-A931F53C16B8}"/>
                  </a:ext>
                </a:extLst>
              </p:cNvPr>
              <p:cNvSpPr txBox="1"/>
              <p:nvPr/>
            </p:nvSpPr>
            <p:spPr>
              <a:xfrm>
                <a:off x="3664817" y="2762071"/>
                <a:ext cx="2560320" cy="923330"/>
              </a:xfrm>
              <a:prstGeom prst="rect">
                <a:avLst/>
              </a:prstGeom>
              <a:noFill/>
            </p:spPr>
            <p:txBody>
              <a:bodyPr wrap="square" rtlCol="0">
                <a:spAutoFit/>
              </a:bodyPr>
              <a:lstStyle/>
              <a:p>
                <a:pPr algn="ctr"/>
                <a:r>
                  <a:rPr lang="en-US" sz="1800" dirty="0">
                    <a:effectLst/>
                    <a:latin typeface="Arial Narrow" panose="020B0606020202030204" pitchFamily="34" charset="0"/>
                    <a:ea typeface="Times New Roman" panose="02020603050405020304" pitchFamily="18" charset="0"/>
                  </a:rPr>
                  <a:t>__________________ </a:t>
                </a:r>
                <a:br>
                  <a:rPr lang="en-US" sz="1800" dirty="0">
                    <a:effectLst/>
                    <a:latin typeface="Arial Narrow" panose="020B0606020202030204" pitchFamily="34" charset="0"/>
                    <a:ea typeface="Times New Roman" panose="02020603050405020304" pitchFamily="18" charset="0"/>
                  </a:rPr>
                </a:br>
                <a:r>
                  <a:rPr lang="en-US" sz="1800" dirty="0">
                    <a:effectLst/>
                    <a:latin typeface="Arial Narrow" panose="020B0606020202030204" pitchFamily="34" charset="0"/>
                    <a:ea typeface="Times New Roman" panose="02020603050405020304" pitchFamily="18" charset="0"/>
                  </a:rPr>
                  <a:t>is the study of the plant kingdom. </a:t>
                </a:r>
                <a:endParaRPr lang="en-US" sz="1800" dirty="0">
                  <a:effectLst/>
                  <a:latin typeface="Arial Narrow" panose="020B0606020202030204" pitchFamily="34" charset="0"/>
                  <a:ea typeface="Calibri" panose="020F0502020204030204" pitchFamily="34" charset="0"/>
                </a:endParaRPr>
              </a:p>
            </p:txBody>
          </p:sp>
          <p:sp>
            <p:nvSpPr>
              <p:cNvPr id="34" name="TextBox 33">
                <a:extLst>
                  <a:ext uri="{FF2B5EF4-FFF2-40B4-BE49-F238E27FC236}">
                    <a16:creationId xmlns:a16="http://schemas.microsoft.com/office/drawing/2014/main" id="{6D59573D-B07B-45BC-829A-4C3069DCFA8B}"/>
                  </a:ext>
                </a:extLst>
              </p:cNvPr>
              <p:cNvSpPr txBox="1"/>
              <p:nvPr/>
            </p:nvSpPr>
            <p:spPr>
              <a:xfrm>
                <a:off x="3664817" y="5429071"/>
                <a:ext cx="2560320" cy="923330"/>
              </a:xfrm>
              <a:prstGeom prst="rect">
                <a:avLst/>
              </a:prstGeom>
              <a:noFill/>
            </p:spPr>
            <p:txBody>
              <a:bodyPr wrap="square" rtlCol="0">
                <a:spAutoFit/>
              </a:bodyPr>
              <a:lstStyle/>
              <a:p>
                <a:pPr marR="0" lvl="0" algn="ctr">
                  <a:spcBef>
                    <a:spcPts val="600"/>
                  </a:spcBef>
                  <a:spcAft>
                    <a:spcPts val="600"/>
                  </a:spcAft>
                </a:pPr>
                <a:r>
                  <a:rPr lang="en-US" sz="1800" dirty="0">
                    <a:effectLst/>
                    <a:latin typeface="Arial Narrow" panose="020B0606020202030204" pitchFamily="34" charset="0"/>
                    <a:ea typeface="Times New Roman" panose="02020603050405020304" pitchFamily="18" charset="0"/>
                  </a:rPr>
                  <a:t>__________________ studies genes and heredity. </a:t>
                </a:r>
              </a:p>
            </p:txBody>
          </p:sp>
        </p:grpSp>
      </p:grpSp>
      <p:grpSp>
        <p:nvGrpSpPr>
          <p:cNvPr id="55" name="Group 54">
            <a:extLst>
              <a:ext uri="{FF2B5EF4-FFF2-40B4-BE49-F238E27FC236}">
                <a16:creationId xmlns:a16="http://schemas.microsoft.com/office/drawing/2014/main" id="{ABD5FE60-EE19-497A-ABE8-6B120C52D763}"/>
              </a:ext>
            </a:extLst>
          </p:cNvPr>
          <p:cNvGrpSpPr/>
          <p:nvPr/>
        </p:nvGrpSpPr>
        <p:grpSpPr>
          <a:xfrm>
            <a:off x="6823868" y="1186635"/>
            <a:ext cx="3028855" cy="6292699"/>
            <a:chOff x="6781800" y="914400"/>
            <a:chExt cx="3028855" cy="6292699"/>
          </a:xfrm>
        </p:grpSpPr>
        <p:grpSp>
          <p:nvGrpSpPr>
            <p:cNvPr id="48" name="Group 47">
              <a:extLst>
                <a:ext uri="{FF2B5EF4-FFF2-40B4-BE49-F238E27FC236}">
                  <a16:creationId xmlns:a16="http://schemas.microsoft.com/office/drawing/2014/main" id="{0A97361C-0B9C-4C7B-9853-5F1D7FA3DB80}"/>
                </a:ext>
              </a:extLst>
            </p:cNvPr>
            <p:cNvGrpSpPr/>
            <p:nvPr/>
          </p:nvGrpSpPr>
          <p:grpSpPr>
            <a:xfrm>
              <a:off x="7016067" y="1143000"/>
              <a:ext cx="2560320" cy="6064099"/>
              <a:chOff x="7061799" y="1143000"/>
              <a:chExt cx="2560320" cy="6064099"/>
            </a:xfrm>
          </p:grpSpPr>
          <p:sp>
            <p:nvSpPr>
              <p:cNvPr id="36" name="TextBox 35">
                <a:extLst>
                  <a:ext uri="{FF2B5EF4-FFF2-40B4-BE49-F238E27FC236}">
                    <a16:creationId xmlns:a16="http://schemas.microsoft.com/office/drawing/2014/main" id="{49F3DCED-5ECE-4E52-A98B-CB5D9DA8B0AE}"/>
                  </a:ext>
                </a:extLst>
              </p:cNvPr>
              <p:cNvSpPr txBox="1"/>
              <p:nvPr/>
            </p:nvSpPr>
            <p:spPr>
              <a:xfrm>
                <a:off x="7061799" y="1143000"/>
                <a:ext cx="2560320" cy="923330"/>
              </a:xfrm>
              <a:prstGeom prst="rect">
                <a:avLst/>
              </a:prstGeom>
              <a:noFill/>
            </p:spPr>
            <p:txBody>
              <a:bodyPr wrap="square" rtlCol="0">
                <a:spAutoFit/>
              </a:bodyPr>
              <a:lstStyle/>
              <a:p>
                <a:pPr marL="0" marR="0" algn="ctr">
                  <a:spcBef>
                    <a:spcPts val="600"/>
                  </a:spcBef>
                  <a:spcAft>
                    <a:spcPts val="600"/>
                  </a:spcAft>
                </a:pPr>
                <a:r>
                  <a:rPr lang="en-US" sz="1800" dirty="0">
                    <a:effectLst/>
                    <a:latin typeface="Arial Narrow" panose="020B0606020202030204" pitchFamily="34" charset="0"/>
                    <a:ea typeface="Times New Roman" panose="02020603050405020304" pitchFamily="18" charset="0"/>
                  </a:rPr>
                  <a:t>________________ sciences involves studying our planet &amp; its resources. </a:t>
                </a:r>
                <a:endParaRPr lang="en-US" sz="1800" dirty="0">
                  <a:effectLst/>
                  <a:latin typeface="Arial Narrow" panose="020B0606020202030204" pitchFamily="34" charset="0"/>
                  <a:ea typeface="Calibri" panose="020F0502020204030204" pitchFamily="34" charset="0"/>
                </a:endParaRPr>
              </a:p>
            </p:txBody>
          </p:sp>
          <p:sp>
            <p:nvSpPr>
              <p:cNvPr id="38" name="TextBox 37">
                <a:extLst>
                  <a:ext uri="{FF2B5EF4-FFF2-40B4-BE49-F238E27FC236}">
                    <a16:creationId xmlns:a16="http://schemas.microsoft.com/office/drawing/2014/main" id="{B4CC9CED-9009-44D0-8D54-0D8B2FA84D14}"/>
                  </a:ext>
                </a:extLst>
              </p:cNvPr>
              <p:cNvSpPr txBox="1"/>
              <p:nvPr/>
            </p:nvSpPr>
            <p:spPr>
              <a:xfrm>
                <a:off x="7061799" y="3574885"/>
                <a:ext cx="2560320" cy="923330"/>
              </a:xfrm>
              <a:prstGeom prst="rect">
                <a:avLst/>
              </a:prstGeom>
              <a:noFill/>
            </p:spPr>
            <p:txBody>
              <a:bodyPr wrap="square" rtlCol="0">
                <a:spAutoFit/>
              </a:bodyPr>
              <a:lstStyle/>
              <a:p>
                <a:pPr marR="0" lvl="0" algn="ctr">
                  <a:spcBef>
                    <a:spcPts val="600"/>
                  </a:spcBef>
                  <a:spcAft>
                    <a:spcPts val="600"/>
                  </a:spcAft>
                </a:pPr>
                <a:r>
                  <a:rPr lang="en-US" sz="1800" dirty="0">
                    <a:effectLst/>
                    <a:latin typeface="Arial Narrow" panose="020B0606020202030204" pitchFamily="34" charset="0"/>
                    <a:ea typeface="Times New Roman" panose="02020603050405020304" pitchFamily="18" charset="0"/>
                  </a:rPr>
                  <a:t>__________________ studies life in the past, such as studying dinosaur fossils. </a:t>
                </a:r>
                <a:endParaRPr lang="en-US" sz="1800" dirty="0">
                  <a:effectLst/>
                  <a:latin typeface="Arial Narrow" panose="020B0606020202030204" pitchFamily="34" charset="0"/>
                  <a:ea typeface="Calibri" panose="020F0502020204030204" pitchFamily="34" charset="0"/>
                </a:endParaRPr>
              </a:p>
            </p:txBody>
          </p:sp>
          <p:sp>
            <p:nvSpPr>
              <p:cNvPr id="40" name="TextBox 39">
                <a:extLst>
                  <a:ext uri="{FF2B5EF4-FFF2-40B4-BE49-F238E27FC236}">
                    <a16:creationId xmlns:a16="http://schemas.microsoft.com/office/drawing/2014/main" id="{9B3FC9AE-2581-471B-A777-91CC9D40BC9E}"/>
                  </a:ext>
                </a:extLst>
              </p:cNvPr>
              <p:cNvSpPr txBox="1"/>
              <p:nvPr/>
            </p:nvSpPr>
            <p:spPr>
              <a:xfrm>
                <a:off x="7061799" y="2497442"/>
                <a:ext cx="2560320" cy="923330"/>
              </a:xfrm>
              <a:prstGeom prst="rect">
                <a:avLst/>
              </a:prstGeom>
              <a:noFill/>
            </p:spPr>
            <p:txBody>
              <a:bodyPr wrap="square" rtlCol="0">
                <a:spAutoFit/>
              </a:bodyPr>
              <a:lstStyle/>
              <a:p>
                <a:pPr marR="0" lvl="0" algn="ctr">
                  <a:spcBef>
                    <a:spcPts val="600"/>
                  </a:spcBef>
                  <a:spcAft>
                    <a:spcPts val="600"/>
                  </a:spcAft>
                </a:pPr>
                <a:r>
                  <a:rPr lang="en-US" sz="1800" dirty="0">
                    <a:effectLst/>
                    <a:latin typeface="Arial Narrow" panose="020B0606020202030204" pitchFamily="34" charset="0"/>
                    <a:ea typeface="Times New Roman" panose="02020603050405020304" pitchFamily="18" charset="0"/>
                  </a:rPr>
                  <a:t>__________________ examines the structure of the earth to study its history. </a:t>
                </a:r>
                <a:endParaRPr lang="en-US" sz="1800" dirty="0">
                  <a:effectLst/>
                  <a:latin typeface="Arial Narrow" panose="020B0606020202030204" pitchFamily="34" charset="0"/>
                  <a:ea typeface="Calibri" panose="020F0502020204030204" pitchFamily="34" charset="0"/>
                </a:endParaRPr>
              </a:p>
            </p:txBody>
          </p:sp>
          <p:sp>
            <p:nvSpPr>
              <p:cNvPr id="42" name="TextBox 41">
                <a:extLst>
                  <a:ext uri="{FF2B5EF4-FFF2-40B4-BE49-F238E27FC236}">
                    <a16:creationId xmlns:a16="http://schemas.microsoft.com/office/drawing/2014/main" id="{46000E52-C3AE-46D3-8347-A1FF872E8C4C}"/>
                  </a:ext>
                </a:extLst>
              </p:cNvPr>
              <p:cNvSpPr txBox="1"/>
              <p:nvPr/>
            </p:nvSpPr>
            <p:spPr>
              <a:xfrm>
                <a:off x="7061799" y="4652328"/>
                <a:ext cx="2560320" cy="1200329"/>
              </a:xfrm>
              <a:prstGeom prst="rect">
                <a:avLst/>
              </a:prstGeom>
              <a:noFill/>
            </p:spPr>
            <p:txBody>
              <a:bodyPr wrap="square" rtlCol="0">
                <a:spAutoFit/>
              </a:bodyPr>
              <a:lstStyle/>
              <a:p>
                <a:pPr algn="ctr"/>
                <a:r>
                  <a:rPr lang="en-US" sz="1800" dirty="0">
                    <a:effectLst/>
                    <a:latin typeface="Arial Narrow" panose="020B0606020202030204" pitchFamily="34" charset="0"/>
                    <a:ea typeface="Times New Roman" panose="02020603050405020304" pitchFamily="18" charset="0"/>
                  </a:rPr>
                  <a:t>__________________ </a:t>
                </a:r>
              </a:p>
              <a:p>
                <a:pPr algn="ctr"/>
                <a:r>
                  <a:rPr lang="en-US" sz="1800" dirty="0">
                    <a:effectLst/>
                    <a:latin typeface="Arial Narrow" panose="020B0606020202030204" pitchFamily="34" charset="0"/>
                    <a:ea typeface="Times New Roman" panose="02020603050405020304" pitchFamily="18" charset="0"/>
                  </a:rPr>
                  <a:t>is the study of weather, with a strong focus on predicting how weather will occur. </a:t>
                </a:r>
                <a:endParaRPr lang="en-US" sz="1800" dirty="0">
                  <a:effectLst/>
                  <a:latin typeface="Arial Narrow" panose="020B0606020202030204" pitchFamily="34" charset="0"/>
                  <a:ea typeface="Calibri" panose="020F0502020204030204" pitchFamily="34" charset="0"/>
                </a:endParaRPr>
              </a:p>
            </p:txBody>
          </p:sp>
          <p:sp>
            <p:nvSpPr>
              <p:cNvPr id="44" name="TextBox 43">
                <a:extLst>
                  <a:ext uri="{FF2B5EF4-FFF2-40B4-BE49-F238E27FC236}">
                    <a16:creationId xmlns:a16="http://schemas.microsoft.com/office/drawing/2014/main" id="{85FDE50A-F5EA-48F0-B90D-BDC4D873712B}"/>
                  </a:ext>
                </a:extLst>
              </p:cNvPr>
              <p:cNvSpPr txBox="1"/>
              <p:nvPr/>
            </p:nvSpPr>
            <p:spPr>
              <a:xfrm>
                <a:off x="7061799" y="6006770"/>
                <a:ext cx="2560320" cy="1200329"/>
              </a:xfrm>
              <a:prstGeom prst="rect">
                <a:avLst/>
              </a:prstGeom>
              <a:noFill/>
            </p:spPr>
            <p:txBody>
              <a:bodyPr wrap="square" rtlCol="0">
                <a:spAutoFit/>
              </a:bodyPr>
              <a:lstStyle/>
              <a:p>
                <a:pPr marR="0" lvl="0" algn="ctr">
                  <a:spcBef>
                    <a:spcPts val="600"/>
                  </a:spcBef>
                  <a:spcAft>
                    <a:spcPts val="600"/>
                  </a:spcAft>
                </a:pPr>
                <a:r>
                  <a:rPr lang="en-US" sz="1800" dirty="0">
                    <a:effectLst/>
                    <a:latin typeface="Arial Narrow" panose="020B0606020202030204" pitchFamily="34" charset="0"/>
                    <a:ea typeface="Times New Roman" panose="02020603050405020304" pitchFamily="18" charset="0"/>
                  </a:rPr>
                  <a:t>__________________</a:t>
                </a:r>
                <a:br>
                  <a:rPr lang="en-US" sz="1800" dirty="0">
                    <a:effectLst/>
                    <a:latin typeface="Arial Narrow" panose="020B0606020202030204" pitchFamily="34" charset="0"/>
                    <a:ea typeface="Times New Roman" panose="02020603050405020304" pitchFamily="18" charset="0"/>
                  </a:rPr>
                </a:br>
                <a:r>
                  <a:rPr lang="en-US" sz="1800" dirty="0">
                    <a:effectLst/>
                    <a:latin typeface="Arial Narrow" panose="020B0606020202030204" pitchFamily="34" charset="0"/>
                    <a:ea typeface="Times New Roman" panose="02020603050405020304" pitchFamily="18" charset="0"/>
                  </a:rPr>
                  <a:t>is the study of oceans, it's chemistry, and the living things found there.</a:t>
                </a:r>
                <a:endParaRPr lang="en-US" sz="1800" dirty="0">
                  <a:effectLst/>
                  <a:latin typeface="Arial Narrow" panose="020B0606020202030204" pitchFamily="34" charset="0"/>
                  <a:ea typeface="Calibri" panose="020F0502020204030204" pitchFamily="34" charset="0"/>
                </a:endParaRPr>
              </a:p>
            </p:txBody>
          </p:sp>
        </p:grpSp>
        <p:sp>
          <p:nvSpPr>
            <p:cNvPr id="53" name="Rectangle 52">
              <a:extLst>
                <a:ext uri="{FF2B5EF4-FFF2-40B4-BE49-F238E27FC236}">
                  <a16:creationId xmlns:a16="http://schemas.microsoft.com/office/drawing/2014/main" id="{288F96B4-51CA-4D51-AD75-B434FC1A8344}"/>
                </a:ext>
              </a:extLst>
            </p:cNvPr>
            <p:cNvSpPr/>
            <p:nvPr/>
          </p:nvSpPr>
          <p:spPr>
            <a:xfrm>
              <a:off x="6781800" y="914400"/>
              <a:ext cx="3028855" cy="1218574"/>
            </a:xfrm>
            <a:prstGeom prst="rect">
              <a:avLst/>
            </a:prstGeom>
            <a:noFill/>
            <a:ln w="5715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99" name="TextBox 3098">
            <a:extLst>
              <a:ext uri="{FF2B5EF4-FFF2-40B4-BE49-F238E27FC236}">
                <a16:creationId xmlns:a16="http://schemas.microsoft.com/office/drawing/2014/main" id="{6525A9BA-6EC5-418A-801C-4FE21E72B4D5}"/>
              </a:ext>
            </a:extLst>
          </p:cNvPr>
          <p:cNvSpPr txBox="1"/>
          <p:nvPr/>
        </p:nvSpPr>
        <p:spPr>
          <a:xfrm>
            <a:off x="12271866" y="295739"/>
            <a:ext cx="2315041" cy="707886"/>
          </a:xfrm>
          <a:prstGeom prst="rect">
            <a:avLst/>
          </a:prstGeom>
          <a:noFill/>
        </p:spPr>
        <p:txBody>
          <a:bodyPr wrap="square" rtlCol="0">
            <a:spAutoFit/>
          </a:bodyPr>
          <a:lstStyle/>
          <a:p>
            <a:pPr algn="ctr"/>
            <a:r>
              <a:rPr lang="en-US" sz="2000" b="1" dirty="0">
                <a:highlight>
                  <a:srgbClr val="FFFF00"/>
                </a:highlight>
              </a:rPr>
              <a:t>Drag these terms to the correct location.</a:t>
            </a:r>
          </a:p>
        </p:txBody>
      </p:sp>
      <p:pic>
        <p:nvPicPr>
          <p:cNvPr id="3100" name="Picture 3099">
            <a:extLst>
              <a:ext uri="{FF2B5EF4-FFF2-40B4-BE49-F238E27FC236}">
                <a16:creationId xmlns:a16="http://schemas.microsoft.com/office/drawing/2014/main" id="{8F4DAD5A-21D8-450E-A0ED-BBDAC3C300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0227" y="3728493"/>
            <a:ext cx="1996751" cy="457200"/>
          </a:xfrm>
          <a:prstGeom prst="rect">
            <a:avLst/>
          </a:prstGeom>
        </p:spPr>
      </p:pic>
      <p:pic>
        <p:nvPicPr>
          <p:cNvPr id="3101" name="Picture 3100">
            <a:extLst>
              <a:ext uri="{FF2B5EF4-FFF2-40B4-BE49-F238E27FC236}">
                <a16:creationId xmlns:a16="http://schemas.microsoft.com/office/drawing/2014/main" id="{A6E4588C-F9B7-4554-BF7F-46B7CC9452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5128" y="6219432"/>
            <a:ext cx="2266949" cy="457200"/>
          </a:xfrm>
          <a:prstGeom prst="rect">
            <a:avLst/>
          </a:prstGeom>
        </p:spPr>
      </p:pic>
      <p:pic>
        <p:nvPicPr>
          <p:cNvPr id="3103" name="Picture 3102">
            <a:extLst>
              <a:ext uri="{FF2B5EF4-FFF2-40B4-BE49-F238E27FC236}">
                <a16:creationId xmlns:a16="http://schemas.microsoft.com/office/drawing/2014/main" id="{C0E39C0E-39E4-428D-BC1F-FD58A6F59F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0794" y="2676991"/>
            <a:ext cx="1315616" cy="457200"/>
          </a:xfrm>
          <a:prstGeom prst="rect">
            <a:avLst/>
          </a:prstGeom>
        </p:spPr>
      </p:pic>
      <p:pic>
        <p:nvPicPr>
          <p:cNvPr id="64" name="Picture 63">
            <a:extLst>
              <a:ext uri="{FF2B5EF4-FFF2-40B4-BE49-F238E27FC236}">
                <a16:creationId xmlns:a16="http://schemas.microsoft.com/office/drawing/2014/main" id="{68289FFF-ADBA-4B14-833F-A4AF1B0AD3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0162" y="1225443"/>
            <a:ext cx="1328059" cy="457200"/>
          </a:xfrm>
          <a:prstGeom prst="rect">
            <a:avLst/>
          </a:prstGeom>
        </p:spPr>
      </p:pic>
      <p:pic>
        <p:nvPicPr>
          <p:cNvPr id="65" name="Picture 64">
            <a:extLst>
              <a:ext uri="{FF2B5EF4-FFF2-40B4-BE49-F238E27FC236}">
                <a16:creationId xmlns:a16="http://schemas.microsoft.com/office/drawing/2014/main" id="{8A3203D3-6240-4F55-984F-99AA220943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2497" y="5533955"/>
            <a:ext cx="1558636" cy="457200"/>
          </a:xfrm>
          <a:prstGeom prst="rect">
            <a:avLst/>
          </a:prstGeom>
        </p:spPr>
      </p:pic>
      <p:pic>
        <p:nvPicPr>
          <p:cNvPr id="66" name="Picture 65">
            <a:extLst>
              <a:ext uri="{FF2B5EF4-FFF2-40B4-BE49-F238E27FC236}">
                <a16:creationId xmlns:a16="http://schemas.microsoft.com/office/drawing/2014/main" id="{6C70FE14-76B6-4222-B1A4-D4A3F527E6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25495" y="4363252"/>
            <a:ext cx="1278294" cy="457200"/>
          </a:xfrm>
          <a:prstGeom prst="rect">
            <a:avLst/>
          </a:prstGeom>
        </p:spPr>
      </p:pic>
      <p:pic>
        <p:nvPicPr>
          <p:cNvPr id="67" name="Picture 66">
            <a:extLst>
              <a:ext uri="{FF2B5EF4-FFF2-40B4-BE49-F238E27FC236}">
                <a16:creationId xmlns:a16="http://schemas.microsoft.com/office/drawing/2014/main" id="{20759189-992A-41B1-84AD-5DA92849BA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64567" y="2963297"/>
            <a:ext cx="1200150" cy="457200"/>
          </a:xfrm>
          <a:prstGeom prst="rect">
            <a:avLst/>
          </a:prstGeom>
        </p:spPr>
      </p:pic>
      <p:pic>
        <p:nvPicPr>
          <p:cNvPr id="68" name="Picture 67">
            <a:extLst>
              <a:ext uri="{FF2B5EF4-FFF2-40B4-BE49-F238E27FC236}">
                <a16:creationId xmlns:a16="http://schemas.microsoft.com/office/drawing/2014/main" id="{A57079DA-D268-40F6-97D4-A037103F643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64002" y="1914457"/>
            <a:ext cx="1669311" cy="457200"/>
          </a:xfrm>
          <a:prstGeom prst="rect">
            <a:avLst/>
          </a:prstGeom>
        </p:spPr>
      </p:pic>
      <p:pic>
        <p:nvPicPr>
          <p:cNvPr id="69" name="Picture 68">
            <a:extLst>
              <a:ext uri="{FF2B5EF4-FFF2-40B4-BE49-F238E27FC236}">
                <a16:creationId xmlns:a16="http://schemas.microsoft.com/office/drawing/2014/main" id="{EF618AFB-D843-4A65-BCD1-CE69943EA20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01659" y="1315778"/>
            <a:ext cx="970156" cy="457200"/>
          </a:xfrm>
          <a:prstGeom prst="rect">
            <a:avLst/>
          </a:prstGeom>
        </p:spPr>
      </p:pic>
      <p:pic>
        <p:nvPicPr>
          <p:cNvPr id="70" name="Picture 69">
            <a:extLst>
              <a:ext uri="{FF2B5EF4-FFF2-40B4-BE49-F238E27FC236}">
                <a16:creationId xmlns:a16="http://schemas.microsoft.com/office/drawing/2014/main" id="{C7980FAB-2082-4786-B87F-8478CA9BE52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6035" y="5629761"/>
            <a:ext cx="1733550" cy="457200"/>
          </a:xfrm>
          <a:prstGeom prst="rect">
            <a:avLst/>
          </a:prstGeom>
        </p:spPr>
      </p:pic>
      <p:pic>
        <p:nvPicPr>
          <p:cNvPr id="71" name="Picture 70" descr="A picture containing drawing&#10;&#10;Description automatically generated">
            <a:extLst>
              <a:ext uri="{FF2B5EF4-FFF2-40B4-BE49-F238E27FC236}">
                <a16:creationId xmlns:a16="http://schemas.microsoft.com/office/drawing/2014/main" id="{855F53C5-FC37-4665-9AD5-80096232E6E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34735" y="2958977"/>
            <a:ext cx="1216151" cy="457200"/>
          </a:xfrm>
          <a:prstGeom prst="rect">
            <a:avLst/>
          </a:prstGeom>
        </p:spPr>
      </p:pic>
      <p:pic>
        <p:nvPicPr>
          <p:cNvPr id="72" name="Picture 71" descr="A picture containing drawing&#10;&#10;Description automatically generated">
            <a:extLst>
              <a:ext uri="{FF2B5EF4-FFF2-40B4-BE49-F238E27FC236}">
                <a16:creationId xmlns:a16="http://schemas.microsoft.com/office/drawing/2014/main" id="{5BB78779-4848-405D-A887-DBF7AD6F211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15278" y="4363252"/>
            <a:ext cx="1655064" cy="457200"/>
          </a:xfrm>
          <a:prstGeom prst="rect">
            <a:avLst/>
          </a:prstGeom>
        </p:spPr>
      </p:pic>
      <p:pic>
        <p:nvPicPr>
          <p:cNvPr id="73" name="Picture 72">
            <a:extLst>
              <a:ext uri="{FF2B5EF4-FFF2-40B4-BE49-F238E27FC236}">
                <a16:creationId xmlns:a16="http://schemas.microsoft.com/office/drawing/2014/main" id="{DC033186-965D-4EB6-9565-58102BD6ED0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40916" y="1287647"/>
            <a:ext cx="1839686" cy="457200"/>
          </a:xfrm>
          <a:prstGeom prst="rect">
            <a:avLst/>
          </a:prstGeom>
        </p:spPr>
      </p:pic>
      <p:pic>
        <p:nvPicPr>
          <p:cNvPr id="3" name="Picture 2">
            <a:extLst>
              <a:ext uri="{FF2B5EF4-FFF2-40B4-BE49-F238E27FC236}">
                <a16:creationId xmlns:a16="http://schemas.microsoft.com/office/drawing/2014/main" id="{29855B50-8027-4127-947C-A1D80503DF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5115" y="5257100"/>
            <a:ext cx="1996751" cy="457200"/>
          </a:xfrm>
          <a:prstGeom prst="rect">
            <a:avLst/>
          </a:prstGeom>
        </p:spPr>
      </p:pic>
      <p:pic>
        <p:nvPicPr>
          <p:cNvPr id="5" name="Picture 4">
            <a:extLst>
              <a:ext uri="{FF2B5EF4-FFF2-40B4-BE49-F238E27FC236}">
                <a16:creationId xmlns:a16="http://schemas.microsoft.com/office/drawing/2014/main" id="{168173C1-841A-47A6-BFB3-573227DEDB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0016" y="4753076"/>
            <a:ext cx="2266949" cy="457200"/>
          </a:xfrm>
          <a:prstGeom prst="rect">
            <a:avLst/>
          </a:prstGeom>
        </p:spPr>
      </p:pic>
      <p:pic>
        <p:nvPicPr>
          <p:cNvPr id="9" name="Picture 8">
            <a:extLst>
              <a:ext uri="{FF2B5EF4-FFF2-40B4-BE49-F238E27FC236}">
                <a16:creationId xmlns:a16="http://schemas.microsoft.com/office/drawing/2014/main" id="{B7F6E5BE-E793-4910-95C9-02996C5704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15682" y="2736980"/>
            <a:ext cx="1315616" cy="457200"/>
          </a:xfrm>
          <a:prstGeom prst="rect">
            <a:avLst/>
          </a:prstGeom>
        </p:spPr>
      </p:pic>
      <p:pic>
        <p:nvPicPr>
          <p:cNvPr id="10" name="Picture 9">
            <a:extLst>
              <a:ext uri="{FF2B5EF4-FFF2-40B4-BE49-F238E27FC236}">
                <a16:creationId xmlns:a16="http://schemas.microsoft.com/office/drawing/2014/main" id="{83FD0B70-5DD9-4611-9C1D-E45004583C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09461" y="2232956"/>
            <a:ext cx="1328059" cy="457200"/>
          </a:xfrm>
          <a:prstGeom prst="rect">
            <a:avLst/>
          </a:prstGeom>
        </p:spPr>
      </p:pic>
      <p:pic>
        <p:nvPicPr>
          <p:cNvPr id="11" name="Picture 10">
            <a:extLst>
              <a:ext uri="{FF2B5EF4-FFF2-40B4-BE49-F238E27FC236}">
                <a16:creationId xmlns:a16="http://schemas.microsoft.com/office/drawing/2014/main" id="{79FF6830-82CE-4EC5-BB6B-7153C939C1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94172" y="3241004"/>
            <a:ext cx="1558636" cy="457200"/>
          </a:xfrm>
          <a:prstGeom prst="rect">
            <a:avLst/>
          </a:prstGeom>
        </p:spPr>
      </p:pic>
      <p:pic>
        <p:nvPicPr>
          <p:cNvPr id="13" name="Picture 12">
            <a:extLst>
              <a:ext uri="{FF2B5EF4-FFF2-40B4-BE49-F238E27FC236}">
                <a16:creationId xmlns:a16="http://schemas.microsoft.com/office/drawing/2014/main" id="{49C623C9-9094-45B1-9EC9-B909547AD0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34343" y="6769178"/>
            <a:ext cx="1278294" cy="457200"/>
          </a:xfrm>
          <a:prstGeom prst="rect">
            <a:avLst/>
          </a:prstGeom>
        </p:spPr>
      </p:pic>
      <p:pic>
        <p:nvPicPr>
          <p:cNvPr id="15" name="Picture 14">
            <a:extLst>
              <a:ext uri="{FF2B5EF4-FFF2-40B4-BE49-F238E27FC236}">
                <a16:creationId xmlns:a16="http://schemas.microsoft.com/office/drawing/2014/main" id="{E3875844-375A-4378-9F92-35193308C84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73415" y="1224908"/>
            <a:ext cx="1200150" cy="457200"/>
          </a:xfrm>
          <a:prstGeom prst="rect">
            <a:avLst/>
          </a:prstGeom>
        </p:spPr>
      </p:pic>
      <p:pic>
        <p:nvPicPr>
          <p:cNvPr id="18" name="Picture 17">
            <a:extLst>
              <a:ext uri="{FF2B5EF4-FFF2-40B4-BE49-F238E27FC236}">
                <a16:creationId xmlns:a16="http://schemas.microsoft.com/office/drawing/2014/main" id="{27642573-67DD-4DF7-9DDE-74796A52D18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38835" y="720884"/>
            <a:ext cx="1669311" cy="457200"/>
          </a:xfrm>
          <a:prstGeom prst="rect">
            <a:avLst/>
          </a:prstGeom>
        </p:spPr>
      </p:pic>
      <p:pic>
        <p:nvPicPr>
          <p:cNvPr id="21" name="Picture 20">
            <a:extLst>
              <a:ext uri="{FF2B5EF4-FFF2-40B4-BE49-F238E27FC236}">
                <a16:creationId xmlns:a16="http://schemas.microsoft.com/office/drawing/2014/main" id="{BFE24D5C-452D-47C4-A96A-20051F55359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88412" y="3745028"/>
            <a:ext cx="970156" cy="457200"/>
          </a:xfrm>
          <a:prstGeom prst="rect">
            <a:avLst/>
          </a:prstGeom>
        </p:spPr>
      </p:pic>
      <p:pic>
        <p:nvPicPr>
          <p:cNvPr id="23" name="Picture 22">
            <a:extLst>
              <a:ext uri="{FF2B5EF4-FFF2-40B4-BE49-F238E27FC236}">
                <a16:creationId xmlns:a16="http://schemas.microsoft.com/office/drawing/2014/main" id="{EB43960E-2DBC-4C53-B435-D18B911DBDC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06715" y="216860"/>
            <a:ext cx="1733550" cy="457200"/>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34D3730C-D02F-483A-9102-0FAD6A46B22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65415" y="6265148"/>
            <a:ext cx="1216151" cy="457200"/>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95DD893A-51DB-4F05-9946-A8B516D47FB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445958" y="1728932"/>
            <a:ext cx="1655064" cy="457200"/>
          </a:xfrm>
          <a:prstGeom prst="rect">
            <a:avLst/>
          </a:prstGeom>
        </p:spPr>
      </p:pic>
      <p:pic>
        <p:nvPicPr>
          <p:cNvPr id="26" name="Picture 25">
            <a:extLst>
              <a:ext uri="{FF2B5EF4-FFF2-40B4-BE49-F238E27FC236}">
                <a16:creationId xmlns:a16="http://schemas.microsoft.com/office/drawing/2014/main" id="{F679F1DE-51B0-4F82-A694-AEEAB1173BB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353647" y="5761124"/>
            <a:ext cx="1839686" cy="457200"/>
          </a:xfrm>
          <a:prstGeom prst="rect">
            <a:avLst/>
          </a:prstGeom>
        </p:spPr>
      </p:pic>
      <p:pic>
        <p:nvPicPr>
          <p:cNvPr id="28" name="Picture 27">
            <a:hlinkClick r:id="rId19"/>
            <a:extLst>
              <a:ext uri="{FF2B5EF4-FFF2-40B4-BE49-F238E27FC236}">
                <a16:creationId xmlns:a16="http://schemas.microsoft.com/office/drawing/2014/main" id="{D38F603E-370E-455A-A150-29F9A256A626}"/>
              </a:ext>
            </a:extLst>
          </p:cNvPr>
          <p:cNvPicPr>
            <a:picLocks noChangeAspect="1"/>
          </p:cNvPicPr>
          <p:nvPr/>
        </p:nvPicPr>
        <p:blipFill>
          <a:blip r:embed="rId20"/>
          <a:stretch>
            <a:fillRect/>
          </a:stretch>
        </p:blipFill>
        <p:spPr>
          <a:xfrm>
            <a:off x="-2683982" y="949484"/>
            <a:ext cx="1971950" cy="1181265"/>
          </a:xfrm>
          <a:prstGeom prst="rect">
            <a:avLst/>
          </a:prstGeom>
        </p:spPr>
      </p:pic>
      <p:pic>
        <p:nvPicPr>
          <p:cNvPr id="4" name="Picture 3">
            <a:hlinkClick r:id="rId21" action="ppaction://hlinksldjump"/>
            <a:extLst>
              <a:ext uri="{FF2B5EF4-FFF2-40B4-BE49-F238E27FC236}">
                <a16:creationId xmlns:a16="http://schemas.microsoft.com/office/drawing/2014/main" id="{17F80C78-2145-4927-8686-57E4CEE048B2}"/>
              </a:ext>
            </a:extLst>
          </p:cNvPr>
          <p:cNvPicPr>
            <a:picLocks noChangeAspect="1"/>
          </p:cNvPicPr>
          <p:nvPr/>
        </p:nvPicPr>
        <p:blipFill>
          <a:blip r:embed="rId22"/>
          <a:stretch>
            <a:fillRect/>
          </a:stretch>
        </p:blipFill>
        <p:spPr>
          <a:xfrm>
            <a:off x="9346647" y="7234535"/>
            <a:ext cx="692497" cy="461665"/>
          </a:xfrm>
          <a:prstGeom prst="rect">
            <a:avLst/>
          </a:prstGeom>
        </p:spPr>
      </p:pic>
      <p:pic>
        <p:nvPicPr>
          <p:cNvPr id="16" name="Picture 15">
            <a:extLst>
              <a:ext uri="{FF2B5EF4-FFF2-40B4-BE49-F238E27FC236}">
                <a16:creationId xmlns:a16="http://schemas.microsoft.com/office/drawing/2014/main" id="{EA160C6F-2711-4DF8-A622-F59B98629BC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212665" y="4216095"/>
            <a:ext cx="2284135" cy="548640"/>
          </a:xfrm>
          <a:prstGeom prst="rect">
            <a:avLst/>
          </a:prstGeom>
        </p:spPr>
      </p:pic>
      <p:pic>
        <p:nvPicPr>
          <p:cNvPr id="30" name="Picture 29">
            <a:extLst>
              <a:ext uri="{FF2B5EF4-FFF2-40B4-BE49-F238E27FC236}">
                <a16:creationId xmlns:a16="http://schemas.microsoft.com/office/drawing/2014/main" id="{AF4E0B2D-885E-4781-BD8F-8A99B7A0CBE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308901" y="4764735"/>
            <a:ext cx="2284135" cy="548640"/>
          </a:xfrm>
          <a:prstGeom prst="rect">
            <a:avLst/>
          </a:prstGeom>
        </p:spPr>
      </p:pic>
    </p:spTree>
    <p:extLst>
      <p:ext uri="{BB962C8B-B14F-4D97-AF65-F5344CB8AC3E}">
        <p14:creationId xmlns:p14="http://schemas.microsoft.com/office/powerpoint/2010/main" val="172006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0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0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7F95E3A-03AC-4C16-9A87-22591C93D4DB}"/>
              </a:ext>
            </a:extLst>
          </p:cNvPr>
          <p:cNvSpPr txBox="1">
            <a:spLocks/>
          </p:cNvSpPr>
          <p:nvPr/>
        </p:nvSpPr>
        <p:spPr>
          <a:xfrm>
            <a:off x="333519" y="310054"/>
            <a:ext cx="9496280" cy="1137746"/>
          </a:xfrm>
          <a:prstGeom prst="rect">
            <a:avLst/>
          </a:prstGeom>
        </p:spPr>
        <p:txBody>
          <a:bodyPr vert="horz" lIns="91440" tIns="45720" rIns="91440" bIns="45720" rtlCol="0">
            <a:noAutofit/>
          </a:bodyPr>
          <a:lstStyle>
            <a:lvl1pPr marL="0" indent="0" algn="ctr" defTabSz="1005840" rtl="0" eaLnBrk="1" latinLnBrk="0" hangingPunct="1">
              <a:spcBef>
                <a:spcPct val="20000"/>
              </a:spcBef>
              <a:buFont typeface="Arial" pitchFamily="34" charset="0"/>
              <a:buNone/>
              <a:defRPr sz="3520" kern="1200">
                <a:solidFill>
                  <a:schemeClr val="tx1">
                    <a:tint val="75000"/>
                  </a:schemeClr>
                </a:solidFill>
                <a:latin typeface="+mn-lt"/>
                <a:ea typeface="+mn-ea"/>
                <a:cs typeface="+mn-cs"/>
              </a:defRPr>
            </a:lvl1pPr>
            <a:lvl2pPr marL="502920" indent="0" algn="ctr" defTabSz="1005840" rtl="0" eaLnBrk="1" latinLnBrk="0" hangingPunct="1">
              <a:spcBef>
                <a:spcPct val="20000"/>
              </a:spcBef>
              <a:buFont typeface="Arial" pitchFamily="34" charset="0"/>
              <a:buNone/>
              <a:defRPr sz="3080" kern="1200">
                <a:solidFill>
                  <a:schemeClr val="tx1">
                    <a:tint val="75000"/>
                  </a:schemeClr>
                </a:solidFill>
                <a:latin typeface="+mn-lt"/>
                <a:ea typeface="+mn-ea"/>
                <a:cs typeface="+mn-cs"/>
              </a:defRPr>
            </a:lvl2pPr>
            <a:lvl3pPr marL="1005840" indent="0" algn="ctr" defTabSz="1005840" rtl="0" eaLnBrk="1" latinLnBrk="0" hangingPunct="1">
              <a:spcBef>
                <a:spcPct val="20000"/>
              </a:spcBef>
              <a:buFont typeface="Arial" pitchFamily="34" charset="0"/>
              <a:buNone/>
              <a:defRPr sz="2640" kern="1200">
                <a:solidFill>
                  <a:schemeClr val="tx1">
                    <a:tint val="75000"/>
                  </a:schemeClr>
                </a:solidFill>
                <a:latin typeface="+mn-lt"/>
                <a:ea typeface="+mn-ea"/>
                <a:cs typeface="+mn-cs"/>
              </a:defRPr>
            </a:lvl3pPr>
            <a:lvl4pPr marL="150876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1168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1460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1752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2044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2336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algn="just"/>
            <a:r>
              <a:rPr lang="en-US" sz="2800" dirty="0">
                <a:solidFill>
                  <a:schemeClr val="tx1"/>
                </a:solidFill>
                <a:latin typeface="Cooper Black" panose="0208090404030B020404" pitchFamily="18" charset="0"/>
                <a:cs typeface="Times New Roman" pitchFamily="18" charset="0"/>
              </a:rPr>
              <a:t>SCIENCE CONNECTIONS </a:t>
            </a:r>
          </a:p>
          <a:p>
            <a:endParaRPr lang="en-US" sz="1050" dirty="0">
              <a:solidFill>
                <a:schemeClr val="tx1"/>
              </a:solidFill>
              <a:latin typeface="Arial Narrow" panose="020B0606020202030204" pitchFamily="34" charset="0"/>
              <a:cs typeface="Times New Roman" pitchFamily="18" charset="0"/>
            </a:endParaRPr>
          </a:p>
          <a:p>
            <a:r>
              <a:rPr lang="en-US" sz="2400" b="1" dirty="0">
                <a:solidFill>
                  <a:schemeClr val="tx1"/>
                </a:solidFill>
                <a:latin typeface="Arial Narrow" panose="020B0606020202030204" pitchFamily="34" charset="0"/>
                <a:cs typeface="Times New Roman" pitchFamily="18" charset="0"/>
              </a:rPr>
              <a:t>Which “Ologies” do you enjoy?  Identify each area on your cover.  </a:t>
            </a:r>
          </a:p>
          <a:p>
            <a:endParaRPr lang="en-US" sz="2400" dirty="0">
              <a:solidFill>
                <a:schemeClr val="tx1"/>
              </a:solidFill>
              <a:latin typeface="Arial Narrow" panose="020B0606020202030204" pitchFamily="34" charset="0"/>
              <a:cs typeface="Times New Roman" pitchFamily="18" charset="0"/>
            </a:endParaRPr>
          </a:p>
        </p:txBody>
      </p:sp>
      <p:sp>
        <p:nvSpPr>
          <p:cNvPr id="28" name="TextBox 27">
            <a:extLst>
              <a:ext uri="{FF2B5EF4-FFF2-40B4-BE49-F238E27FC236}">
                <a16:creationId xmlns:a16="http://schemas.microsoft.com/office/drawing/2014/main" id="{D229F6A0-258C-4D51-9558-DDCD3701A168}"/>
              </a:ext>
            </a:extLst>
          </p:cNvPr>
          <p:cNvSpPr txBox="1"/>
          <p:nvPr/>
        </p:nvSpPr>
        <p:spPr>
          <a:xfrm>
            <a:off x="6248400" y="1687082"/>
            <a:ext cx="1908009" cy="523220"/>
          </a:xfrm>
          <a:prstGeom prst="rect">
            <a:avLst/>
          </a:prstGeom>
          <a:solidFill>
            <a:srgbClr val="FFFF00"/>
          </a:solidFill>
        </p:spPr>
        <p:txBody>
          <a:bodyPr wrap="square">
            <a:spAutoFit/>
          </a:bodyPr>
          <a:lstStyle/>
          <a:p>
            <a:pPr algn="ctr" rtl="0">
              <a:spcBef>
                <a:spcPts val="0"/>
              </a:spcBef>
              <a:spcAft>
                <a:spcPts val="0"/>
              </a:spcAft>
            </a:pPr>
            <a:r>
              <a:rPr lang="en-US" sz="2800" b="1" dirty="0">
                <a:solidFill>
                  <a:srgbClr val="000000"/>
                </a:solidFill>
                <a:latin typeface="Abadi Extra Light" panose="020B0604020202020204" pitchFamily="34" charset="0"/>
              </a:rPr>
              <a:t>Astronomy</a:t>
            </a:r>
            <a:endParaRPr lang="en-US" sz="2800" b="1" dirty="0">
              <a:effectLst/>
              <a:latin typeface="Abadi Extra Light" panose="020B0604020202020204" pitchFamily="34" charset="0"/>
            </a:endParaRPr>
          </a:p>
        </p:txBody>
      </p:sp>
      <p:sp>
        <p:nvSpPr>
          <p:cNvPr id="2048" name="TextBox 2047">
            <a:extLst>
              <a:ext uri="{FF2B5EF4-FFF2-40B4-BE49-F238E27FC236}">
                <a16:creationId xmlns:a16="http://schemas.microsoft.com/office/drawing/2014/main" id="{4085B272-5BC4-4A9F-AC80-F038E03D73C9}"/>
              </a:ext>
            </a:extLst>
          </p:cNvPr>
          <p:cNvSpPr txBox="1"/>
          <p:nvPr/>
        </p:nvSpPr>
        <p:spPr>
          <a:xfrm>
            <a:off x="6248400" y="3316705"/>
            <a:ext cx="1712678" cy="461665"/>
          </a:xfrm>
          <a:prstGeom prst="rect">
            <a:avLst/>
          </a:prstGeom>
          <a:solidFill>
            <a:srgbClr val="00FF99"/>
          </a:solidFill>
        </p:spPr>
        <p:txBody>
          <a:bodyPr wrap="square">
            <a:spAutoFit/>
          </a:bodyPr>
          <a:lstStyle/>
          <a:p>
            <a:pPr algn="ctr" rtl="0">
              <a:spcBef>
                <a:spcPts val="0"/>
              </a:spcBef>
              <a:spcAft>
                <a:spcPts val="0"/>
              </a:spcAft>
            </a:pPr>
            <a:r>
              <a:rPr lang="en-US" sz="2400" b="1" dirty="0">
                <a:solidFill>
                  <a:srgbClr val="000000"/>
                </a:solidFill>
                <a:latin typeface="Abadi Extra Light" panose="020B0604020202020204" pitchFamily="34" charset="0"/>
              </a:rPr>
              <a:t>Ichthyology</a:t>
            </a:r>
            <a:endParaRPr lang="en-US" sz="2400" b="1" dirty="0">
              <a:effectLst/>
              <a:latin typeface="Abadi Extra Light" panose="020B0604020202020204" pitchFamily="34" charset="0"/>
            </a:endParaRPr>
          </a:p>
        </p:txBody>
      </p:sp>
      <p:sp>
        <p:nvSpPr>
          <p:cNvPr id="2057" name="TextBox 2056">
            <a:extLst>
              <a:ext uri="{FF2B5EF4-FFF2-40B4-BE49-F238E27FC236}">
                <a16:creationId xmlns:a16="http://schemas.microsoft.com/office/drawing/2014/main" id="{72705A1B-0C8C-4ADA-A4D7-3B46FF142AE6}"/>
              </a:ext>
            </a:extLst>
          </p:cNvPr>
          <p:cNvSpPr txBox="1"/>
          <p:nvPr/>
        </p:nvSpPr>
        <p:spPr>
          <a:xfrm>
            <a:off x="6248400" y="2532671"/>
            <a:ext cx="1727461" cy="461665"/>
          </a:xfrm>
          <a:prstGeom prst="rect">
            <a:avLst/>
          </a:prstGeom>
          <a:solidFill>
            <a:srgbClr val="FF99FF"/>
          </a:solidFill>
        </p:spPr>
        <p:txBody>
          <a:bodyPr wrap="square">
            <a:spAutoFit/>
          </a:bodyPr>
          <a:lstStyle/>
          <a:p>
            <a:pPr algn="ctr" rtl="0">
              <a:spcBef>
                <a:spcPts val="0"/>
              </a:spcBef>
              <a:spcAft>
                <a:spcPts val="0"/>
              </a:spcAft>
            </a:pPr>
            <a:r>
              <a:rPr lang="en-US" sz="2400" b="1" dirty="0">
                <a:solidFill>
                  <a:srgbClr val="000000"/>
                </a:solidFill>
                <a:latin typeface="Abadi Extra Light" panose="020B0604020202020204" pitchFamily="34" charset="0"/>
              </a:rPr>
              <a:t>Chemistry</a:t>
            </a:r>
            <a:endParaRPr lang="en-US" sz="2400" b="1" dirty="0">
              <a:effectLst/>
              <a:latin typeface="Abadi Extra Light" panose="020B0604020202020204" pitchFamily="34" charset="0"/>
            </a:endParaRPr>
          </a:p>
        </p:txBody>
      </p:sp>
      <p:sp>
        <p:nvSpPr>
          <p:cNvPr id="2056" name="TextBox 2055">
            <a:extLst>
              <a:ext uri="{FF2B5EF4-FFF2-40B4-BE49-F238E27FC236}">
                <a16:creationId xmlns:a16="http://schemas.microsoft.com/office/drawing/2014/main" id="{F7E7EE42-8A8B-4B9C-ABC6-D6498EACACB1}"/>
              </a:ext>
            </a:extLst>
          </p:cNvPr>
          <p:cNvSpPr txBox="1"/>
          <p:nvPr/>
        </p:nvSpPr>
        <p:spPr>
          <a:xfrm>
            <a:off x="6248400" y="4100739"/>
            <a:ext cx="1317739" cy="461665"/>
          </a:xfrm>
          <a:prstGeom prst="rect">
            <a:avLst/>
          </a:prstGeom>
          <a:solidFill>
            <a:srgbClr val="FFC000"/>
          </a:solidFill>
        </p:spPr>
        <p:txBody>
          <a:bodyPr wrap="square">
            <a:spAutoFit/>
          </a:bodyPr>
          <a:lstStyle/>
          <a:p>
            <a:pPr algn="ctr" rtl="0">
              <a:spcBef>
                <a:spcPts val="0"/>
              </a:spcBef>
              <a:spcAft>
                <a:spcPts val="0"/>
              </a:spcAft>
            </a:pPr>
            <a:r>
              <a:rPr lang="en-US" sz="2400" b="1" dirty="0">
                <a:solidFill>
                  <a:srgbClr val="000000"/>
                </a:solidFill>
                <a:latin typeface="Abadi Extra Light" panose="020B0604020202020204" pitchFamily="34" charset="0"/>
              </a:rPr>
              <a:t>Ecology</a:t>
            </a:r>
            <a:endParaRPr lang="en-US" sz="2400" b="1" dirty="0">
              <a:effectLst/>
              <a:latin typeface="Abadi Extra Light" panose="020B0604020202020204" pitchFamily="34" charset="0"/>
            </a:endParaRPr>
          </a:p>
        </p:txBody>
      </p:sp>
      <p:sp>
        <p:nvSpPr>
          <p:cNvPr id="2068" name="TextBox 2067">
            <a:extLst>
              <a:ext uri="{FF2B5EF4-FFF2-40B4-BE49-F238E27FC236}">
                <a16:creationId xmlns:a16="http://schemas.microsoft.com/office/drawing/2014/main" id="{1087FB10-5E16-4F5F-9DEA-30F107B5F567}"/>
              </a:ext>
            </a:extLst>
          </p:cNvPr>
          <p:cNvSpPr txBox="1"/>
          <p:nvPr/>
        </p:nvSpPr>
        <p:spPr>
          <a:xfrm>
            <a:off x="6248400" y="5668807"/>
            <a:ext cx="1445688" cy="461665"/>
          </a:xfrm>
          <a:prstGeom prst="rect">
            <a:avLst/>
          </a:prstGeom>
          <a:solidFill>
            <a:schemeClr val="accent4">
              <a:lumMod val="60000"/>
              <a:lumOff val="40000"/>
            </a:schemeClr>
          </a:solidFill>
        </p:spPr>
        <p:txBody>
          <a:bodyPr wrap="square">
            <a:spAutoFit/>
          </a:bodyPr>
          <a:lstStyle/>
          <a:p>
            <a:pPr algn="ctr" rtl="0">
              <a:spcBef>
                <a:spcPts val="0"/>
              </a:spcBef>
              <a:spcAft>
                <a:spcPts val="0"/>
              </a:spcAft>
            </a:pPr>
            <a:r>
              <a:rPr lang="en-US" sz="2400" b="1" dirty="0">
                <a:latin typeface="Abadi Extra Light" panose="020B0604020202020204" pitchFamily="34" charset="0"/>
              </a:rPr>
              <a:t>Geology</a:t>
            </a:r>
            <a:endParaRPr lang="en-US" sz="2400" b="1" dirty="0">
              <a:effectLst/>
              <a:latin typeface="Abadi Extra Light" panose="020B0604020202020204" pitchFamily="34" charset="0"/>
            </a:endParaRPr>
          </a:p>
        </p:txBody>
      </p:sp>
      <p:sp>
        <p:nvSpPr>
          <p:cNvPr id="2060" name="TextBox 2059">
            <a:extLst>
              <a:ext uri="{FF2B5EF4-FFF2-40B4-BE49-F238E27FC236}">
                <a16:creationId xmlns:a16="http://schemas.microsoft.com/office/drawing/2014/main" id="{B9C3360B-54DE-476B-92D5-AAE0FE7B0623}"/>
              </a:ext>
            </a:extLst>
          </p:cNvPr>
          <p:cNvSpPr txBox="1"/>
          <p:nvPr/>
        </p:nvSpPr>
        <p:spPr>
          <a:xfrm>
            <a:off x="6248400" y="6452842"/>
            <a:ext cx="1819817" cy="461665"/>
          </a:xfrm>
          <a:prstGeom prst="rect">
            <a:avLst/>
          </a:prstGeom>
          <a:solidFill>
            <a:srgbClr val="FF0000"/>
          </a:solidFill>
        </p:spPr>
        <p:txBody>
          <a:bodyPr wrap="square">
            <a:spAutoFit/>
          </a:bodyPr>
          <a:lstStyle/>
          <a:p>
            <a:pPr algn="ctr" rtl="0">
              <a:spcBef>
                <a:spcPts val="0"/>
              </a:spcBef>
              <a:spcAft>
                <a:spcPts val="0"/>
              </a:spcAft>
            </a:pPr>
            <a:r>
              <a:rPr lang="en-US" sz="2400" b="1" dirty="0">
                <a:solidFill>
                  <a:srgbClr val="000000"/>
                </a:solidFill>
                <a:latin typeface="Abadi Extra Light" panose="020B0604020202020204" pitchFamily="34" charset="0"/>
              </a:rPr>
              <a:t>Meteorology</a:t>
            </a:r>
            <a:endParaRPr lang="en-US" sz="2400" b="1" dirty="0">
              <a:effectLst/>
              <a:latin typeface="Abadi Extra Light" panose="020B0604020202020204" pitchFamily="34" charset="0"/>
            </a:endParaRPr>
          </a:p>
        </p:txBody>
      </p:sp>
      <p:sp>
        <p:nvSpPr>
          <p:cNvPr id="2059" name="TextBox 2058">
            <a:extLst>
              <a:ext uri="{FF2B5EF4-FFF2-40B4-BE49-F238E27FC236}">
                <a16:creationId xmlns:a16="http://schemas.microsoft.com/office/drawing/2014/main" id="{441CC2EE-6190-4425-B54E-CB769C06057F}"/>
              </a:ext>
            </a:extLst>
          </p:cNvPr>
          <p:cNvSpPr txBox="1"/>
          <p:nvPr/>
        </p:nvSpPr>
        <p:spPr>
          <a:xfrm>
            <a:off x="6248400" y="4884773"/>
            <a:ext cx="1727461" cy="461665"/>
          </a:xfrm>
          <a:prstGeom prst="rect">
            <a:avLst/>
          </a:prstGeom>
          <a:solidFill>
            <a:srgbClr val="7030A0"/>
          </a:solidFill>
        </p:spPr>
        <p:txBody>
          <a:bodyPr wrap="square">
            <a:spAutoFit/>
          </a:bodyPr>
          <a:lstStyle/>
          <a:p>
            <a:pPr algn="ctr" rtl="0">
              <a:spcBef>
                <a:spcPts val="0"/>
              </a:spcBef>
              <a:spcAft>
                <a:spcPts val="0"/>
              </a:spcAft>
            </a:pPr>
            <a:r>
              <a:rPr lang="en-US" sz="2400" b="1" dirty="0">
                <a:solidFill>
                  <a:schemeClr val="bg1"/>
                </a:solidFill>
                <a:latin typeface="Abadi Extra Light" panose="020B0604020202020204" pitchFamily="34" charset="0"/>
              </a:rPr>
              <a:t>Entomology</a:t>
            </a:r>
            <a:endParaRPr lang="en-US" sz="2400" b="1" dirty="0">
              <a:solidFill>
                <a:schemeClr val="bg1"/>
              </a:solidFill>
              <a:effectLst/>
              <a:latin typeface="Abadi Extra Light" panose="020B0604020202020204" pitchFamily="34" charset="0"/>
            </a:endParaRPr>
          </a:p>
        </p:txBody>
      </p:sp>
      <p:pic>
        <p:nvPicPr>
          <p:cNvPr id="56" name="Picture 55">
            <a:extLst>
              <a:ext uri="{FF2B5EF4-FFF2-40B4-BE49-F238E27FC236}">
                <a16:creationId xmlns:a16="http://schemas.microsoft.com/office/drawing/2014/main" id="{242787AB-9702-4984-81C2-D99A3B0612AF}"/>
              </a:ext>
            </a:extLst>
          </p:cNvPr>
          <p:cNvPicPr>
            <a:picLocks noChangeAspect="1"/>
          </p:cNvPicPr>
          <p:nvPr/>
        </p:nvPicPr>
        <p:blipFill rotWithShape="1">
          <a:blip r:embed="rId3"/>
          <a:srcRect r="22231"/>
          <a:stretch/>
        </p:blipFill>
        <p:spPr>
          <a:xfrm>
            <a:off x="381000" y="1687082"/>
            <a:ext cx="5867400" cy="5285530"/>
          </a:xfrm>
          <a:prstGeom prst="rect">
            <a:avLst/>
          </a:prstGeom>
        </p:spPr>
      </p:pic>
      <p:pic>
        <p:nvPicPr>
          <p:cNvPr id="58" name="Picture 57">
            <a:hlinkClick r:id="rId4" action="ppaction://hlinksldjump"/>
            <a:extLst>
              <a:ext uri="{FF2B5EF4-FFF2-40B4-BE49-F238E27FC236}">
                <a16:creationId xmlns:a16="http://schemas.microsoft.com/office/drawing/2014/main" id="{6154F4DF-8AC3-4DF9-8F94-8CDF8F8B8B37}"/>
              </a:ext>
            </a:extLst>
          </p:cNvPr>
          <p:cNvPicPr>
            <a:picLocks noChangeAspect="1"/>
          </p:cNvPicPr>
          <p:nvPr/>
        </p:nvPicPr>
        <p:blipFill>
          <a:blip r:embed="rId5"/>
          <a:stretch>
            <a:fillRect/>
          </a:stretch>
        </p:blipFill>
        <p:spPr>
          <a:xfrm>
            <a:off x="9346647" y="7234535"/>
            <a:ext cx="692497" cy="461665"/>
          </a:xfrm>
          <a:prstGeom prst="rect">
            <a:avLst/>
          </a:prstGeom>
        </p:spPr>
      </p:pic>
      <p:pic>
        <p:nvPicPr>
          <p:cNvPr id="8" name="Picture 7">
            <a:extLst>
              <a:ext uri="{FF2B5EF4-FFF2-40B4-BE49-F238E27FC236}">
                <a16:creationId xmlns:a16="http://schemas.microsoft.com/office/drawing/2014/main" id="{850285B1-D115-48E4-B768-97C71156A71D}"/>
              </a:ext>
            </a:extLst>
          </p:cNvPr>
          <p:cNvPicPr>
            <a:picLocks noChangeAspect="1"/>
          </p:cNvPicPr>
          <p:nvPr/>
        </p:nvPicPr>
        <p:blipFill rotWithShape="1">
          <a:blip r:embed="rId6"/>
          <a:srcRect l="69665" t="9991"/>
          <a:stretch/>
        </p:blipFill>
        <p:spPr>
          <a:xfrm>
            <a:off x="8077200" y="2186888"/>
            <a:ext cx="1716564" cy="2613712"/>
          </a:xfrm>
          <a:prstGeom prst="rect">
            <a:avLst/>
          </a:prstGeom>
        </p:spPr>
      </p:pic>
    </p:spTree>
    <p:extLst>
      <p:ext uri="{BB962C8B-B14F-4D97-AF65-F5344CB8AC3E}">
        <p14:creationId xmlns:p14="http://schemas.microsoft.com/office/powerpoint/2010/main" val="373213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additive="base">
                                        <p:cTn id="7" dur="500" fill="hold"/>
                                        <p:tgtEl>
                                          <p:spTgt spid="2060"/>
                                        </p:tgtEl>
                                        <p:attrNameLst>
                                          <p:attrName>ppt_x</p:attrName>
                                        </p:attrNameLst>
                                      </p:cBhvr>
                                      <p:tavLst>
                                        <p:tav tm="0">
                                          <p:val>
                                            <p:strVal val="#ppt_x"/>
                                          </p:val>
                                        </p:tav>
                                        <p:tav tm="100000">
                                          <p:val>
                                            <p:strVal val="#ppt_x"/>
                                          </p:val>
                                        </p:tav>
                                      </p:tavLst>
                                    </p:anim>
                                    <p:anim calcmode="lin" valueType="num">
                                      <p:cBhvr additive="base">
                                        <p:cTn id="8" dur="500" fill="hold"/>
                                        <p:tgtEl>
                                          <p:spTgt spid="20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68"/>
                                        </p:tgtEl>
                                        <p:attrNameLst>
                                          <p:attrName>style.visibility</p:attrName>
                                        </p:attrNameLst>
                                      </p:cBhvr>
                                      <p:to>
                                        <p:strVal val="visible"/>
                                      </p:to>
                                    </p:set>
                                    <p:anim calcmode="lin" valueType="num">
                                      <p:cBhvr additive="base">
                                        <p:cTn id="11" dur="500" fill="hold"/>
                                        <p:tgtEl>
                                          <p:spTgt spid="2068"/>
                                        </p:tgtEl>
                                        <p:attrNameLst>
                                          <p:attrName>ppt_x</p:attrName>
                                        </p:attrNameLst>
                                      </p:cBhvr>
                                      <p:tavLst>
                                        <p:tav tm="0">
                                          <p:val>
                                            <p:strVal val="#ppt_x"/>
                                          </p:val>
                                        </p:tav>
                                        <p:tav tm="100000">
                                          <p:val>
                                            <p:strVal val="#ppt_x"/>
                                          </p:val>
                                        </p:tav>
                                      </p:tavLst>
                                    </p:anim>
                                    <p:anim calcmode="lin" valueType="num">
                                      <p:cBhvr additive="base">
                                        <p:cTn id="12" dur="500" fill="hold"/>
                                        <p:tgtEl>
                                          <p:spTgt spid="20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59"/>
                                        </p:tgtEl>
                                        <p:attrNameLst>
                                          <p:attrName>style.visibility</p:attrName>
                                        </p:attrNameLst>
                                      </p:cBhvr>
                                      <p:to>
                                        <p:strVal val="visible"/>
                                      </p:to>
                                    </p:set>
                                    <p:anim calcmode="lin" valueType="num">
                                      <p:cBhvr additive="base">
                                        <p:cTn id="15" dur="500" fill="hold"/>
                                        <p:tgtEl>
                                          <p:spTgt spid="2059"/>
                                        </p:tgtEl>
                                        <p:attrNameLst>
                                          <p:attrName>ppt_x</p:attrName>
                                        </p:attrNameLst>
                                      </p:cBhvr>
                                      <p:tavLst>
                                        <p:tav tm="0">
                                          <p:val>
                                            <p:strVal val="#ppt_x"/>
                                          </p:val>
                                        </p:tav>
                                        <p:tav tm="100000">
                                          <p:val>
                                            <p:strVal val="#ppt_x"/>
                                          </p:val>
                                        </p:tav>
                                      </p:tavLst>
                                    </p:anim>
                                    <p:anim calcmode="lin" valueType="num">
                                      <p:cBhvr additive="base">
                                        <p:cTn id="16" dur="500" fill="hold"/>
                                        <p:tgtEl>
                                          <p:spTgt spid="205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56"/>
                                        </p:tgtEl>
                                        <p:attrNameLst>
                                          <p:attrName>style.visibility</p:attrName>
                                        </p:attrNameLst>
                                      </p:cBhvr>
                                      <p:to>
                                        <p:strVal val="visible"/>
                                      </p:to>
                                    </p:set>
                                    <p:anim calcmode="lin" valueType="num">
                                      <p:cBhvr additive="base">
                                        <p:cTn id="19" dur="500" fill="hold"/>
                                        <p:tgtEl>
                                          <p:spTgt spid="2056"/>
                                        </p:tgtEl>
                                        <p:attrNameLst>
                                          <p:attrName>ppt_x</p:attrName>
                                        </p:attrNameLst>
                                      </p:cBhvr>
                                      <p:tavLst>
                                        <p:tav tm="0">
                                          <p:val>
                                            <p:strVal val="#ppt_x"/>
                                          </p:val>
                                        </p:tav>
                                        <p:tav tm="100000">
                                          <p:val>
                                            <p:strVal val="#ppt_x"/>
                                          </p:val>
                                        </p:tav>
                                      </p:tavLst>
                                    </p:anim>
                                    <p:anim calcmode="lin" valueType="num">
                                      <p:cBhvr additive="base">
                                        <p:cTn id="20" dur="500" fill="hold"/>
                                        <p:tgtEl>
                                          <p:spTgt spid="205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48"/>
                                        </p:tgtEl>
                                        <p:attrNameLst>
                                          <p:attrName>style.visibility</p:attrName>
                                        </p:attrNameLst>
                                      </p:cBhvr>
                                      <p:to>
                                        <p:strVal val="visible"/>
                                      </p:to>
                                    </p:set>
                                    <p:anim calcmode="lin" valueType="num">
                                      <p:cBhvr additive="base">
                                        <p:cTn id="23" dur="500" fill="hold"/>
                                        <p:tgtEl>
                                          <p:spTgt spid="2048"/>
                                        </p:tgtEl>
                                        <p:attrNameLst>
                                          <p:attrName>ppt_x</p:attrName>
                                        </p:attrNameLst>
                                      </p:cBhvr>
                                      <p:tavLst>
                                        <p:tav tm="0">
                                          <p:val>
                                            <p:strVal val="#ppt_x"/>
                                          </p:val>
                                        </p:tav>
                                        <p:tav tm="100000">
                                          <p:val>
                                            <p:strVal val="#ppt_x"/>
                                          </p:val>
                                        </p:tav>
                                      </p:tavLst>
                                    </p:anim>
                                    <p:anim calcmode="lin" valueType="num">
                                      <p:cBhvr additive="base">
                                        <p:cTn id="24" dur="500" fill="hold"/>
                                        <p:tgtEl>
                                          <p:spTgt spid="204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57"/>
                                        </p:tgtEl>
                                        <p:attrNameLst>
                                          <p:attrName>style.visibility</p:attrName>
                                        </p:attrNameLst>
                                      </p:cBhvr>
                                      <p:to>
                                        <p:strVal val="visible"/>
                                      </p:to>
                                    </p:set>
                                    <p:anim calcmode="lin" valueType="num">
                                      <p:cBhvr additive="base">
                                        <p:cTn id="27" dur="500" fill="hold"/>
                                        <p:tgtEl>
                                          <p:spTgt spid="2057"/>
                                        </p:tgtEl>
                                        <p:attrNameLst>
                                          <p:attrName>ppt_x</p:attrName>
                                        </p:attrNameLst>
                                      </p:cBhvr>
                                      <p:tavLst>
                                        <p:tav tm="0">
                                          <p:val>
                                            <p:strVal val="#ppt_x"/>
                                          </p:val>
                                        </p:tav>
                                        <p:tav tm="100000">
                                          <p:val>
                                            <p:strVal val="#ppt_x"/>
                                          </p:val>
                                        </p:tav>
                                      </p:tavLst>
                                    </p:anim>
                                    <p:anim calcmode="lin" valueType="num">
                                      <p:cBhvr additive="base">
                                        <p:cTn id="28" dur="500" fill="hold"/>
                                        <p:tgtEl>
                                          <p:spTgt spid="20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048" grpId="0" animBg="1"/>
      <p:bldP spid="2057" grpId="0" animBg="1"/>
      <p:bldP spid="2056" grpId="0" animBg="1"/>
      <p:bldP spid="2068" grpId="0" animBg="1"/>
      <p:bldP spid="2060" grpId="0" animBg="1"/>
      <p:bldP spid="20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8909"/>
            <a:ext cx="9448800" cy="461665"/>
          </a:xfrm>
          <a:prstGeom prst="rect">
            <a:avLst/>
          </a:prstGeom>
          <a:noFill/>
        </p:spPr>
        <p:txBody>
          <a:bodyPr wrap="square">
            <a:spAutoFit/>
          </a:bodyPr>
          <a:lstStyle/>
          <a:p>
            <a:pPr marL="0" marR="0">
              <a:spcBef>
                <a:spcPts val="0"/>
              </a:spcBef>
              <a:spcAft>
                <a:spcPts val="0"/>
              </a:spcAft>
            </a:pPr>
            <a:r>
              <a:rPr lang="en-US" sz="2400" b="1" dirty="0">
                <a:effectLst/>
                <a:highlight>
                  <a:srgbClr val="FFFF00"/>
                </a:highlight>
                <a:latin typeface="Arial Narrow" panose="020B0606020202030204" pitchFamily="34" charset="0"/>
                <a:ea typeface="Calibri" panose="020F0502020204030204" pitchFamily="34" charset="0"/>
              </a:rPr>
              <a:t>UPick Project: Ologies</a:t>
            </a:r>
            <a:endParaRPr lang="en-US" sz="2400" dirty="0">
              <a:effectLst/>
              <a:highlight>
                <a:srgbClr val="FFFF00"/>
              </a:highlight>
              <a:latin typeface="Arial Narrow" panose="020B0606020202030204" pitchFamily="34" charset="0"/>
              <a:ea typeface="Calibri" panose="020F0502020204030204" pitchFamily="34" charset="0"/>
            </a:endParaRPr>
          </a:p>
        </p:txBody>
      </p:sp>
      <p:graphicFrame>
        <p:nvGraphicFramePr>
          <p:cNvPr id="14" name="Table 13">
            <a:extLst>
              <a:ext uri="{FF2B5EF4-FFF2-40B4-BE49-F238E27FC236}">
                <a16:creationId xmlns:a16="http://schemas.microsoft.com/office/drawing/2014/main" id="{E71B4C1E-DDCF-4925-886D-CF9E70FE61DF}"/>
              </a:ext>
            </a:extLst>
          </p:cNvPr>
          <p:cNvGraphicFramePr>
            <a:graphicFrameLocks noGrp="1"/>
          </p:cNvGraphicFramePr>
          <p:nvPr>
            <p:extLst>
              <p:ext uri="{D42A27DB-BD31-4B8C-83A1-F6EECF244321}">
                <p14:modId xmlns:p14="http://schemas.microsoft.com/office/powerpoint/2010/main" val="824335715"/>
              </p:ext>
            </p:extLst>
          </p:nvPr>
        </p:nvGraphicFramePr>
        <p:xfrm>
          <a:off x="380999" y="904745"/>
          <a:ext cx="9296401" cy="5930440"/>
        </p:xfrm>
        <a:graphic>
          <a:graphicData uri="http://schemas.openxmlformats.org/drawingml/2006/table">
            <a:tbl>
              <a:tblPr firstRow="1" firstCol="1" bandRow="1">
                <a:tableStyleId>{5C22544A-7EE6-4342-B048-85BDC9FD1C3A}</a:tableStyleId>
              </a:tblPr>
              <a:tblGrid>
                <a:gridCol w="531223">
                  <a:extLst>
                    <a:ext uri="{9D8B030D-6E8A-4147-A177-3AD203B41FA5}">
                      <a16:colId xmlns:a16="http://schemas.microsoft.com/office/drawing/2014/main" val="306017995"/>
                    </a:ext>
                  </a:extLst>
                </a:gridCol>
                <a:gridCol w="2921726">
                  <a:extLst>
                    <a:ext uri="{9D8B030D-6E8A-4147-A177-3AD203B41FA5}">
                      <a16:colId xmlns:a16="http://schemas.microsoft.com/office/drawing/2014/main" val="2216334010"/>
                    </a:ext>
                  </a:extLst>
                </a:gridCol>
                <a:gridCol w="2921726">
                  <a:extLst>
                    <a:ext uri="{9D8B030D-6E8A-4147-A177-3AD203B41FA5}">
                      <a16:colId xmlns:a16="http://schemas.microsoft.com/office/drawing/2014/main" val="1873178719"/>
                    </a:ext>
                  </a:extLst>
                </a:gridCol>
                <a:gridCol w="2921726">
                  <a:extLst>
                    <a:ext uri="{9D8B030D-6E8A-4147-A177-3AD203B41FA5}">
                      <a16:colId xmlns:a16="http://schemas.microsoft.com/office/drawing/2014/main" val="3669928144"/>
                    </a:ext>
                  </a:extLst>
                </a:gridCol>
              </a:tblGrid>
              <a:tr h="292900">
                <a:tc>
                  <a:txBody>
                    <a:bodyPr/>
                    <a:lstStyle/>
                    <a:p>
                      <a:pPr marL="0" marR="0" algn="ctr">
                        <a:spcBef>
                          <a:spcPts val="0"/>
                        </a:spcBef>
                        <a:spcAft>
                          <a:spcPts val="0"/>
                        </a:spcAft>
                      </a:pPr>
                      <a:r>
                        <a:rPr lang="en-US" sz="1400" dirty="0">
                          <a:effectLst/>
                          <a:latin typeface="Arial Narrow" panose="020B0606020202030204" pitchFamily="34" charset="0"/>
                        </a:rPr>
                        <a:t>Pts</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469" marR="9469" marT="9469" marB="9469" anchor="ctr"/>
                </a:tc>
                <a:tc>
                  <a:txBody>
                    <a:bodyPr/>
                    <a:lstStyle/>
                    <a:p>
                      <a:pPr marL="0" marR="0" algn="ctr">
                        <a:spcBef>
                          <a:spcPts val="0"/>
                        </a:spcBef>
                        <a:spcAft>
                          <a:spcPts val="0"/>
                        </a:spcAft>
                      </a:pPr>
                      <a:r>
                        <a:rPr lang="en-US" sz="1400" dirty="0">
                          <a:effectLst/>
                          <a:latin typeface="Arial Narrow" panose="020B0606020202030204" pitchFamily="34" charset="0"/>
                        </a:rPr>
                        <a:t>Science Connections</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tc>
                  <a:txBody>
                    <a:bodyPr/>
                    <a:lstStyle/>
                    <a:p>
                      <a:pPr marL="0" marR="0" algn="ctr">
                        <a:spcBef>
                          <a:spcPts val="0"/>
                        </a:spcBef>
                        <a:spcAft>
                          <a:spcPts val="0"/>
                        </a:spcAft>
                      </a:pPr>
                      <a:r>
                        <a:rPr lang="en-US" sz="1400" dirty="0">
                          <a:effectLst/>
                          <a:latin typeface="Arial Narrow" panose="020B0606020202030204" pitchFamily="34" charset="0"/>
                        </a:rPr>
                        <a:t>Ologies</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tc>
                  <a:txBody>
                    <a:bodyPr/>
                    <a:lstStyle/>
                    <a:p>
                      <a:pPr marL="0" marR="0" algn="ctr">
                        <a:spcBef>
                          <a:spcPts val="0"/>
                        </a:spcBef>
                        <a:spcAft>
                          <a:spcPts val="0"/>
                        </a:spcAft>
                      </a:pPr>
                      <a:r>
                        <a:rPr lang="en-US" sz="1400" dirty="0">
                          <a:effectLst/>
                          <a:latin typeface="Arial Narrow" panose="020B0606020202030204" pitchFamily="34" charset="0"/>
                        </a:rPr>
                        <a:t>Vocabulary</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extLst>
                  <a:ext uri="{0D108BD9-81ED-4DB2-BD59-A6C34878D82A}">
                    <a16:rowId xmlns:a16="http://schemas.microsoft.com/office/drawing/2014/main" val="2942006233"/>
                  </a:ext>
                </a:extLst>
              </a:tr>
              <a:tr h="1126150">
                <a:tc>
                  <a:txBody>
                    <a:bodyPr/>
                    <a:lstStyle/>
                    <a:p>
                      <a:pPr marL="0" marR="0" algn="ctr">
                        <a:spcBef>
                          <a:spcPts val="0"/>
                        </a:spcBef>
                        <a:spcAft>
                          <a:spcPts val="0"/>
                        </a:spcAft>
                      </a:pPr>
                      <a:r>
                        <a:rPr lang="en-US" sz="1400" dirty="0">
                          <a:effectLst/>
                          <a:latin typeface="Arial Narrow" panose="020B0606020202030204" pitchFamily="34" charset="0"/>
                        </a:rPr>
                        <a:t>5</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469" marR="9469" marT="9469" marB="9469" anchor="ctr"/>
                </a:tc>
                <a:tc>
                  <a:txBody>
                    <a:bodyPr/>
                    <a:lstStyle/>
                    <a:p>
                      <a:pPr marL="0" marR="0" algn="just">
                        <a:spcBef>
                          <a:spcPts val="0"/>
                        </a:spcBef>
                        <a:spcAft>
                          <a:spcPts val="0"/>
                        </a:spcAft>
                      </a:pPr>
                      <a:r>
                        <a:rPr lang="en-US" sz="1800" dirty="0">
                          <a:effectLst/>
                          <a:latin typeface="Arial Narrow" panose="020B0606020202030204" pitchFamily="34" charset="0"/>
                        </a:rPr>
                        <a:t>Find five examples of science in your home or yard to create a display to teach others about science in our daily lives. Organize the examples into the 3 branches of science.</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tc>
                  <a:txBody>
                    <a:bodyPr/>
                    <a:lstStyle/>
                    <a:p>
                      <a:pPr marL="0" marR="0" algn="just">
                        <a:spcBef>
                          <a:spcPts val="0"/>
                        </a:spcBef>
                        <a:spcAft>
                          <a:spcPts val="0"/>
                        </a:spcAft>
                      </a:pPr>
                      <a:r>
                        <a:rPr lang="en-US" sz="1800" dirty="0">
                          <a:effectLst/>
                          <a:latin typeface="Arial Narrow" panose="020B0606020202030204" pitchFamily="34" charset="0"/>
                        </a:rPr>
                        <a:t>Many “ologies” can be classified into more than one branch of science. Identify at least 5 “ologies” that address 2 or more branches.  Give a description to tell what each studies. </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tc>
                  <a:txBody>
                    <a:bodyPr/>
                    <a:lstStyle/>
                    <a:p>
                      <a:pPr marL="0" marR="0" algn="just">
                        <a:spcBef>
                          <a:spcPts val="0"/>
                        </a:spcBef>
                        <a:spcAft>
                          <a:spcPts val="0"/>
                        </a:spcAft>
                      </a:pPr>
                      <a:r>
                        <a:rPr lang="en-US" sz="1800" dirty="0">
                          <a:effectLst/>
                          <a:latin typeface="Arial Narrow" panose="020B0606020202030204" pitchFamily="34" charset="0"/>
                        </a:rPr>
                        <a:t>Play the Match game on Quizlet and earn a time under 10 seconds to get 5 points.  Add a screenshot of your entire screen to the assignment in Google Classroom.</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extLst>
                  <a:ext uri="{0D108BD9-81ED-4DB2-BD59-A6C34878D82A}">
                    <a16:rowId xmlns:a16="http://schemas.microsoft.com/office/drawing/2014/main" val="1209039224"/>
                  </a:ext>
                </a:extLst>
              </a:tr>
              <a:tr h="1292800">
                <a:tc>
                  <a:txBody>
                    <a:bodyPr/>
                    <a:lstStyle/>
                    <a:p>
                      <a:pPr marL="0" marR="0" algn="ctr">
                        <a:spcBef>
                          <a:spcPts val="0"/>
                        </a:spcBef>
                        <a:spcAft>
                          <a:spcPts val="0"/>
                        </a:spcAft>
                      </a:pPr>
                      <a:r>
                        <a:rPr lang="en-US" sz="1400" dirty="0">
                          <a:effectLst/>
                          <a:latin typeface="Arial Narrow" panose="020B0606020202030204" pitchFamily="34" charset="0"/>
                        </a:rPr>
                        <a:t>10</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469" marR="9469" marT="9469" marB="9469" anchor="ctr"/>
                </a:tc>
                <a:tc>
                  <a:txBody>
                    <a:bodyPr/>
                    <a:lstStyle/>
                    <a:p>
                      <a:pPr marL="0" marR="0" algn="just">
                        <a:spcBef>
                          <a:spcPts val="0"/>
                        </a:spcBef>
                        <a:spcAft>
                          <a:spcPts val="0"/>
                        </a:spcAft>
                      </a:pPr>
                      <a:r>
                        <a:rPr lang="en-US" sz="1800" dirty="0">
                          <a:effectLst/>
                          <a:latin typeface="Arial Narrow" panose="020B0606020202030204" pitchFamily="34" charset="0"/>
                        </a:rPr>
                        <a:t>Create a cartoon for younger students to explain how the main branches of science are connected to the world around them.  The cartoon may be on paper or in the form of an animation or video.  </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n-US" sz="1800" dirty="0">
                          <a:effectLst/>
                          <a:latin typeface="Arial Narrow" panose="020B0606020202030204" pitchFamily="34" charset="0"/>
                        </a:rPr>
                        <a:t>Create a song or book for little kids about the different branches of science.  Your song will need to include at least 10 of the “ologies” along with information to explain what is studied.</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tc>
                  <a:txBody>
                    <a:bodyPr/>
                    <a:lstStyle/>
                    <a:p>
                      <a:pPr marL="0" marR="0" algn="just">
                        <a:spcBef>
                          <a:spcPts val="0"/>
                        </a:spcBef>
                        <a:spcAft>
                          <a:spcPts val="0"/>
                        </a:spcAft>
                      </a:pPr>
                      <a:r>
                        <a:rPr lang="en-US" sz="1800" dirty="0">
                          <a:effectLst/>
                          <a:latin typeface="Arial Narrow" panose="020B0606020202030204" pitchFamily="34" charset="0"/>
                        </a:rPr>
                        <a:t>Find a newspaper article or video about recent scientific discoveries.  Identify the types of scientists involved in the discovery and how they contributed to our understanding of the discovery.</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extLst>
                  <a:ext uri="{0D108BD9-81ED-4DB2-BD59-A6C34878D82A}">
                    <a16:rowId xmlns:a16="http://schemas.microsoft.com/office/drawing/2014/main" val="3836814910"/>
                  </a:ext>
                </a:extLst>
              </a:tr>
              <a:tr h="1126150">
                <a:tc>
                  <a:txBody>
                    <a:bodyPr/>
                    <a:lstStyle/>
                    <a:p>
                      <a:pPr marL="0" marR="0" algn="ctr">
                        <a:spcBef>
                          <a:spcPts val="0"/>
                        </a:spcBef>
                        <a:spcAft>
                          <a:spcPts val="0"/>
                        </a:spcAft>
                      </a:pPr>
                      <a:r>
                        <a:rPr lang="en-US" sz="1400" dirty="0">
                          <a:effectLst/>
                          <a:latin typeface="Arial Narrow" panose="020B0606020202030204" pitchFamily="34" charset="0"/>
                        </a:rPr>
                        <a:t>15</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469" marR="9469" marT="9469" marB="9469" anchor="ctr"/>
                </a:tc>
                <a:tc>
                  <a:txBody>
                    <a:bodyPr/>
                    <a:lstStyle/>
                    <a:p>
                      <a:pPr marL="0" marR="0" algn="just">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Pick a day to record at least 20 activities you do, such as eating breakfast, walking to class, etc. Create a display to show how each relates to the branches of science .  </a:t>
                      </a:r>
                    </a:p>
                  </a:txBody>
                  <a:tcPr marL="63125" marR="63125" marT="63125" marB="63125"/>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n-US" sz="1800" dirty="0">
                          <a:effectLst/>
                          <a:latin typeface="Arial Narrow" panose="020B0606020202030204" pitchFamily="34" charset="0"/>
                        </a:rPr>
                        <a:t>Develop a job posting for one of the “ologies”  that includes the education, daily activities, and types of tools or equipment the scientist would need to use to perform his/her job.</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n-US" sz="1800" dirty="0">
                          <a:effectLst/>
                          <a:latin typeface="Arial Narrow" panose="020B0606020202030204" pitchFamily="34" charset="0"/>
                        </a:rPr>
                        <a:t>Create 10 questions using the “Ologies” set that your teacher could use for online games or tests.  Each question must have 4 answer choices with the correct answer identified.</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extLst>
                  <a:ext uri="{0D108BD9-81ED-4DB2-BD59-A6C34878D82A}">
                    <a16:rowId xmlns:a16="http://schemas.microsoft.com/office/drawing/2014/main" val="448180495"/>
                  </a:ext>
                </a:extLst>
              </a:tr>
            </a:tbl>
          </a:graphicData>
        </a:graphic>
      </p:graphicFrame>
      <p:sp>
        <p:nvSpPr>
          <p:cNvPr id="18" name="TextBox 17">
            <a:extLst>
              <a:ext uri="{FF2B5EF4-FFF2-40B4-BE49-F238E27FC236}">
                <a16:creationId xmlns:a16="http://schemas.microsoft.com/office/drawing/2014/main" id="{7A49D657-4FCF-4788-ABBB-4BF31E3B27D7}"/>
              </a:ext>
            </a:extLst>
          </p:cNvPr>
          <p:cNvSpPr txBox="1"/>
          <p:nvPr/>
        </p:nvSpPr>
        <p:spPr>
          <a:xfrm>
            <a:off x="3565359" y="250034"/>
            <a:ext cx="6304547" cy="707886"/>
          </a:xfrm>
          <a:prstGeom prst="rect">
            <a:avLst/>
          </a:prstGeom>
          <a:noFill/>
        </p:spPr>
        <p:txBody>
          <a:bodyPr wrap="square">
            <a:spAutoFit/>
          </a:bodyPr>
          <a:lstStyle/>
          <a:p>
            <a:pPr marL="0" marR="0" algn="just">
              <a:spcBef>
                <a:spcPts val="0"/>
              </a:spcBef>
              <a:spcAft>
                <a:spcPts val="0"/>
              </a:spcAft>
            </a:pPr>
            <a:r>
              <a:rPr lang="en-US" sz="20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Directions: </a:t>
            </a:r>
            <a:r>
              <a:rPr lang="en-US" sz="2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Pick projects that will earn you at least 50 points. Place a star on the boxes for the projects you complet</a:t>
            </a:r>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64ECD8C-24DD-4487-8DC0-3CBEB577C9B5}"/>
              </a:ext>
            </a:extLst>
          </p:cNvPr>
          <p:cNvSpPr txBox="1"/>
          <p:nvPr/>
        </p:nvSpPr>
        <p:spPr>
          <a:xfrm>
            <a:off x="4572000" y="7086600"/>
            <a:ext cx="4419600" cy="584775"/>
          </a:xfrm>
          <a:prstGeom prst="rect">
            <a:avLst/>
          </a:prstGeom>
          <a:solidFill>
            <a:schemeClr val="bg1"/>
          </a:solidFill>
          <a:ln>
            <a:solidFill>
              <a:schemeClr val="tx1"/>
            </a:solidFill>
          </a:ln>
        </p:spPr>
        <p:txBody>
          <a:bodyPr wrap="square">
            <a:spAutoFit/>
          </a:bodyPr>
          <a:lstStyle/>
          <a:p>
            <a:pPr marL="0" marR="0" algn="just">
              <a:spcBef>
                <a:spcPts val="0"/>
              </a:spcBef>
              <a:spcAft>
                <a:spcPts val="0"/>
              </a:spcAft>
            </a:pPr>
            <a:r>
              <a:rPr lang="en-US" sz="16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NOTE: You may  create </a:t>
            </a:r>
            <a:r>
              <a:rPr lang="en-US" sz="1600"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paper versions. Take a picture to upload to a slide for credit and turn in to your teacher.</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7C8FF283-8061-4959-BE98-DB44233B7386}"/>
              </a:ext>
            </a:extLst>
          </p:cNvPr>
          <p:cNvSpPr txBox="1"/>
          <p:nvPr/>
        </p:nvSpPr>
        <p:spPr>
          <a:xfrm>
            <a:off x="1231232" y="6999357"/>
            <a:ext cx="2814880" cy="707886"/>
          </a:xfrm>
          <a:prstGeom prst="rect">
            <a:avLst/>
          </a:prstGeom>
          <a:solidFill>
            <a:srgbClr val="0070C0"/>
          </a:solidFill>
        </p:spPr>
        <p:txBody>
          <a:bodyPr wrap="square">
            <a:spAutoFit/>
          </a:bodyPr>
          <a:lstStyle/>
          <a:p>
            <a:pPr algn="ctr"/>
            <a:r>
              <a:rPr lang="en-US" sz="2000" b="1" dirty="0">
                <a:solidFill>
                  <a:schemeClr val="bg1"/>
                </a:solidFill>
                <a:hlinkClick r:id="rId3">
                  <a:extLst>
                    <a:ext uri="{A12FA001-AC4F-418D-AE19-62706E023703}">
                      <ahyp:hlinkClr xmlns:ahyp="http://schemas.microsoft.com/office/drawing/2018/hyperlinkcolor" val="tx"/>
                    </a:ext>
                  </a:extLst>
                </a:hlinkClick>
              </a:rPr>
              <a:t>Use the Ologies vocab set to help you!</a:t>
            </a:r>
            <a:endParaRPr lang="en-US" sz="2000" b="1" dirty="0">
              <a:solidFill>
                <a:schemeClr val="bg1"/>
              </a:solidFill>
            </a:endParaRPr>
          </a:p>
        </p:txBody>
      </p:sp>
      <p:pic>
        <p:nvPicPr>
          <p:cNvPr id="22" name="Picture 3">
            <a:hlinkClick r:id="rId3"/>
            <a:extLst>
              <a:ext uri="{FF2B5EF4-FFF2-40B4-BE49-F238E27FC236}">
                <a16:creationId xmlns:a16="http://schemas.microsoft.com/office/drawing/2014/main" id="{659F7B0F-EA78-42F7-B329-0245E56AD9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948" y="6934200"/>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8ADCD0-D9EF-4151-859E-377AA86142C9}"/>
              </a:ext>
            </a:extLst>
          </p:cNvPr>
          <p:cNvSpPr txBox="1"/>
          <p:nvPr/>
        </p:nvSpPr>
        <p:spPr>
          <a:xfrm>
            <a:off x="-2678089" y="1493539"/>
            <a:ext cx="2500344" cy="1569660"/>
          </a:xfrm>
          <a:prstGeom prst="rect">
            <a:avLst/>
          </a:prstGeom>
          <a:noFill/>
        </p:spPr>
        <p:txBody>
          <a:bodyPr wrap="square">
            <a:spAutoFit/>
          </a:bodyPr>
          <a:lstStyle/>
          <a:p>
            <a:r>
              <a:rPr lang="en-US" sz="2400" dirty="0">
                <a:solidFill>
                  <a:schemeClr val="tx1"/>
                </a:solidFill>
                <a:latin typeface="Arial Narrow" panose="020B0606020202030204" pitchFamily="34" charset="0"/>
                <a:cs typeface="Times New Roman" pitchFamily="18" charset="0"/>
              </a:rPr>
              <a:t>NOTE:  You may also draw it by hand and upload a picture to this slide!</a:t>
            </a:r>
          </a:p>
        </p:txBody>
      </p:sp>
      <p:pic>
        <p:nvPicPr>
          <p:cNvPr id="4" name="Picture 3">
            <a:hlinkClick r:id="rId5" action="ppaction://hlinksldjump"/>
            <a:extLst>
              <a:ext uri="{FF2B5EF4-FFF2-40B4-BE49-F238E27FC236}">
                <a16:creationId xmlns:a16="http://schemas.microsoft.com/office/drawing/2014/main" id="{52CA77E4-295A-45C5-B44A-A3FCEBBEF08E}"/>
              </a:ext>
            </a:extLst>
          </p:cNvPr>
          <p:cNvPicPr>
            <a:picLocks noChangeAspect="1"/>
          </p:cNvPicPr>
          <p:nvPr/>
        </p:nvPicPr>
        <p:blipFill>
          <a:blip r:embed="rId6"/>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2176325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DB3D0DD-E65D-40A8-BA51-38C6DC594E08}"/>
              </a:ext>
            </a:extLst>
          </p:cNvPr>
          <p:cNvSpPr txBox="1"/>
          <p:nvPr/>
        </p:nvSpPr>
        <p:spPr>
          <a:xfrm>
            <a:off x="-4419599" y="228600"/>
            <a:ext cx="4419600" cy="8156079"/>
          </a:xfrm>
          <a:prstGeom prst="rect">
            <a:avLst/>
          </a:prstGeom>
          <a:noFill/>
        </p:spPr>
        <p:txBody>
          <a:bodyPr wrap="square">
            <a:spAutoFit/>
          </a:bodyPr>
          <a:lstStyle/>
          <a:p>
            <a:r>
              <a:rPr lang="en-US" sz="2400" b="1" dirty="0">
                <a:effectLst/>
                <a:latin typeface="Arial Narrow" panose="020B0606020202030204" pitchFamily="34" charset="0"/>
                <a:ea typeface="Calibri" panose="020F0502020204030204" pitchFamily="34" charset="0"/>
              </a:rPr>
              <a:t>Super Scientist Smillionaire</a:t>
            </a:r>
          </a:p>
          <a:p>
            <a:endParaRPr lang="en-US" sz="2400" b="1" dirty="0">
              <a:latin typeface="Arial Narrow" panose="020B0606020202030204" pitchFamily="34" charset="0"/>
            </a:endParaRPr>
          </a:p>
          <a:p>
            <a:endParaRPr lang="en-US" sz="2400" b="1" dirty="0">
              <a:latin typeface="Arial Narrow" panose="020B0606020202030204" pitchFamily="34" charset="0"/>
            </a:endParaRPr>
          </a:p>
          <a:p>
            <a:endParaRPr lang="en-US" sz="2400" b="1" dirty="0">
              <a:latin typeface="Arial Narrow" panose="020B0606020202030204" pitchFamily="34" charset="0"/>
            </a:endParaRPr>
          </a:p>
          <a:p>
            <a:endParaRPr lang="en-US" sz="2400" b="1" dirty="0">
              <a:latin typeface="Arial Narrow" panose="020B0606020202030204" pitchFamily="34" charset="0"/>
            </a:endParaRPr>
          </a:p>
          <a:p>
            <a:endParaRPr lang="en-US" sz="2400" b="1" dirty="0">
              <a:latin typeface="Arial Narrow" panose="020B0606020202030204" pitchFamily="34" charset="0"/>
            </a:endParaRPr>
          </a:p>
          <a:p>
            <a:r>
              <a:rPr lang="en-US" sz="2000" dirty="0">
                <a:latin typeface="Arial Narrow" panose="020B0606020202030204" pitchFamily="34" charset="0"/>
              </a:rPr>
              <a:t>Challenge students to a “Who Wants to be a Millionaire” version created on Quia.  Instead of $, they earn smileys, which is why it’s called “Smillionaire”.  </a:t>
            </a:r>
          </a:p>
          <a:p>
            <a:endParaRPr lang="en-US" sz="2000" dirty="0">
              <a:latin typeface="Arial Narrow" panose="020B0606020202030204" pitchFamily="34" charset="0"/>
            </a:endParaRPr>
          </a:p>
          <a:p>
            <a:r>
              <a:rPr lang="en-US" sz="2000" dirty="0">
                <a:latin typeface="Arial Narrow" panose="020B0606020202030204" pitchFamily="34" charset="0"/>
              </a:rPr>
              <a:t>I usually post this slide on my SmartBoard for students to add their names after they earn a million smileys.  They must show me their screen for credit (or a screenshot showing the entire screen.)  </a:t>
            </a:r>
          </a:p>
          <a:p>
            <a:endParaRPr lang="en-US" sz="2000" dirty="0">
              <a:latin typeface="Arial Narrow" panose="020B0606020202030204" pitchFamily="34" charset="0"/>
            </a:endParaRPr>
          </a:p>
          <a:p>
            <a:r>
              <a:rPr lang="en-US" sz="2000" dirty="0">
                <a:latin typeface="Arial Narrow" panose="020B0606020202030204" pitchFamily="34" charset="0"/>
              </a:rPr>
              <a:t>I do allow them to use tally marks to show how many they have earned, and it often becomes quite the competition.  I limit credit to class time only, but encourage them to work on it outside class. </a:t>
            </a:r>
          </a:p>
          <a:p>
            <a:endParaRPr lang="en-US" sz="2000" dirty="0">
              <a:latin typeface="Arial Narrow" panose="020B0606020202030204" pitchFamily="34" charset="0"/>
            </a:endParaRPr>
          </a:p>
          <a:p>
            <a:r>
              <a:rPr lang="en-US" sz="2000" dirty="0">
                <a:latin typeface="Arial Narrow" panose="020B0606020202030204" pitchFamily="34" charset="0"/>
              </a:rPr>
              <a:t>NOTE:  This is a flash-based activity, but they have an HTML version.  </a:t>
            </a:r>
            <a:endParaRPr lang="en-US" sz="2000" dirty="0"/>
          </a:p>
        </p:txBody>
      </p:sp>
      <p:pic>
        <p:nvPicPr>
          <p:cNvPr id="12" name="Picture 11">
            <a:hlinkClick r:id="rId3"/>
            <a:extLst>
              <a:ext uri="{FF2B5EF4-FFF2-40B4-BE49-F238E27FC236}">
                <a16:creationId xmlns:a16="http://schemas.microsoft.com/office/drawing/2014/main" id="{8FDEF6F2-5222-4D51-91E5-89B338796F2C}"/>
              </a:ext>
            </a:extLst>
          </p:cNvPr>
          <p:cNvPicPr>
            <a:picLocks noChangeAspect="1"/>
          </p:cNvPicPr>
          <p:nvPr/>
        </p:nvPicPr>
        <p:blipFill>
          <a:blip r:embed="rId4"/>
          <a:stretch>
            <a:fillRect/>
          </a:stretch>
        </p:blipFill>
        <p:spPr>
          <a:xfrm>
            <a:off x="-4267200" y="1006798"/>
            <a:ext cx="3867690" cy="1238423"/>
          </a:xfrm>
          <a:prstGeom prst="rect">
            <a:avLst/>
          </a:prstGeom>
        </p:spPr>
      </p:pic>
      <p:sp>
        <p:nvSpPr>
          <p:cNvPr id="2" name="Rectangle 1"/>
          <p:cNvSpPr/>
          <p:nvPr/>
        </p:nvSpPr>
        <p:spPr>
          <a:xfrm>
            <a:off x="304800" y="278909"/>
            <a:ext cx="9448800" cy="923330"/>
          </a:xfrm>
          <a:prstGeom prst="rect">
            <a:avLst/>
          </a:prstGeom>
          <a:noFill/>
        </p:spPr>
        <p:txBody>
          <a:bodyPr wrap="square">
            <a:spAutoFit/>
          </a:bodyPr>
          <a:lstStyle/>
          <a:p>
            <a:pPr marL="0" marR="0">
              <a:spcBef>
                <a:spcPts val="0"/>
              </a:spcBef>
              <a:spcAft>
                <a:spcPts val="0"/>
              </a:spcAft>
            </a:pPr>
            <a:r>
              <a:rPr lang="en-US" sz="5400" b="1" dirty="0">
                <a:effectLst/>
                <a:latin typeface="Arial Narrow" panose="020B0606020202030204" pitchFamily="34" charset="0"/>
                <a:ea typeface="Calibri" panose="020F0502020204030204" pitchFamily="34" charset="0"/>
              </a:rPr>
              <a:t>SMILLIONAIRES</a:t>
            </a:r>
            <a:endParaRPr lang="en-US" sz="5400" dirty="0">
              <a:effectLst/>
              <a:latin typeface="Arial Narrow" panose="020B0606020202030204" pitchFamily="34" charset="0"/>
              <a:ea typeface="Calibri" panose="020F0502020204030204" pitchFamily="34" charset="0"/>
            </a:endParaRPr>
          </a:p>
        </p:txBody>
      </p:sp>
      <p:pic>
        <p:nvPicPr>
          <p:cNvPr id="1026" name="Picture 2">
            <a:extLst>
              <a:ext uri="{FF2B5EF4-FFF2-40B4-BE49-F238E27FC236}">
                <a16:creationId xmlns:a16="http://schemas.microsoft.com/office/drawing/2014/main" id="{D34D9AB8-99BC-42D8-BDBC-21B4B2C15C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5122" y="6297811"/>
            <a:ext cx="1628478" cy="11382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6" action="ppaction://hlinksldjump"/>
            <a:extLst>
              <a:ext uri="{FF2B5EF4-FFF2-40B4-BE49-F238E27FC236}">
                <a16:creationId xmlns:a16="http://schemas.microsoft.com/office/drawing/2014/main" id="{0EA37BF5-EFF5-4F82-8815-2D901CB34FA4}"/>
              </a:ext>
            </a:extLst>
          </p:cNvPr>
          <p:cNvPicPr>
            <a:picLocks noChangeAspect="1"/>
          </p:cNvPicPr>
          <p:nvPr/>
        </p:nvPicPr>
        <p:blipFill>
          <a:blip r:embed="rId7"/>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372749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381000"/>
            <a:ext cx="9387840" cy="1357948"/>
          </a:xfrm>
          <a:solidFill>
            <a:schemeClr val="accent5">
              <a:lumMod val="60000"/>
              <a:lumOff val="40000"/>
            </a:schemeClr>
          </a:solidFill>
        </p:spPr>
        <p:txBody>
          <a:bodyPr>
            <a:noAutofit/>
          </a:bodyPr>
          <a:lstStyle/>
          <a:p>
            <a:r>
              <a:rPr lang="en-US" sz="4800" b="1" dirty="0">
                <a:solidFill>
                  <a:schemeClr val="bg1"/>
                </a:solidFill>
                <a:latin typeface="Times New Roman" pitchFamily="18" charset="0"/>
                <a:cs typeface="Times New Roman" pitchFamily="18" charset="0"/>
              </a:rPr>
              <a:t>Section 2: Scientific Method</a:t>
            </a:r>
          </a:p>
        </p:txBody>
      </p:sp>
      <p:pic>
        <p:nvPicPr>
          <p:cNvPr id="3" name="Picture 2" descr="http://science.k12flash.com/scientific_method.gif">
            <a:extLst>
              <a:ext uri="{FF2B5EF4-FFF2-40B4-BE49-F238E27FC236}">
                <a16:creationId xmlns:a16="http://schemas.microsoft.com/office/drawing/2014/main" id="{4D6B12D6-2367-4A78-9E7C-72FA7967B891}"/>
              </a:ext>
            </a:extLst>
          </p:cNvPr>
          <p:cNvPicPr>
            <a:picLocks noChangeAspect="1" noChangeArrowheads="1"/>
          </p:cNvPicPr>
          <p:nvPr/>
        </p:nvPicPr>
        <p:blipFill>
          <a:blip r:embed="rId3" cstate="print"/>
          <a:srcRect/>
          <a:stretch>
            <a:fillRect/>
          </a:stretch>
        </p:blipFill>
        <p:spPr bwMode="auto">
          <a:xfrm>
            <a:off x="1447800" y="2514600"/>
            <a:ext cx="7903744" cy="4584174"/>
          </a:xfrm>
          <a:prstGeom prst="rect">
            <a:avLst/>
          </a:prstGeom>
          <a:noFill/>
        </p:spPr>
      </p:pic>
      <p:pic>
        <p:nvPicPr>
          <p:cNvPr id="5" name="Picture 4">
            <a:hlinkClick r:id="rId4" action="ppaction://hlinksldjump"/>
            <a:extLst>
              <a:ext uri="{FF2B5EF4-FFF2-40B4-BE49-F238E27FC236}">
                <a16:creationId xmlns:a16="http://schemas.microsoft.com/office/drawing/2014/main" id="{477C5326-2BAF-40D9-B2EA-5B0504B1C9D1}"/>
              </a:ext>
            </a:extLst>
          </p:cNvPr>
          <p:cNvPicPr>
            <a:picLocks noChangeAspect="1"/>
          </p:cNvPicPr>
          <p:nvPr/>
        </p:nvPicPr>
        <p:blipFill>
          <a:blip r:embed="rId5"/>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349292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4B6C3-5D25-4A4A-AF91-8F3BBF9FF3F4}"/>
              </a:ext>
            </a:extLst>
          </p:cNvPr>
          <p:cNvSpPr/>
          <p:nvPr/>
        </p:nvSpPr>
        <p:spPr>
          <a:xfrm>
            <a:off x="457200" y="316002"/>
            <a:ext cx="9448800" cy="2246769"/>
          </a:xfrm>
          <a:prstGeom prst="rect">
            <a:avLst/>
          </a:prstGeom>
          <a:solidFill>
            <a:schemeClr val="accent3">
              <a:lumMod val="40000"/>
              <a:lumOff val="60000"/>
            </a:schemeClr>
          </a:solidFill>
        </p:spPr>
        <p:txBody>
          <a:bodyPr wrap="square">
            <a:spAutoFit/>
          </a:bodyPr>
          <a:lstStyle/>
          <a:p>
            <a:r>
              <a:rPr lang="en-US" sz="2800" b="1" dirty="0">
                <a:latin typeface="Times New Roman" pitchFamily="18" charset="0"/>
                <a:cs typeface="Times New Roman" pitchFamily="18" charset="0"/>
              </a:rPr>
              <a:t>Assignment:  </a:t>
            </a:r>
          </a:p>
          <a:p>
            <a:r>
              <a:rPr lang="en-US" sz="2800" b="1" dirty="0">
                <a:latin typeface="Times New Roman" pitchFamily="18" charset="0"/>
                <a:cs typeface="Times New Roman" pitchFamily="18" charset="0"/>
              </a:rPr>
              <a:t>Click the video links to find the videos. Be sure to log in with your school account to get credit. Answer the video questions and use the terms provided to fill in the organizer.  Use the textboxes to add examples of the different types of variables.  </a:t>
            </a:r>
          </a:p>
        </p:txBody>
      </p:sp>
      <p:pic>
        <p:nvPicPr>
          <p:cNvPr id="12" name="Picture 11">
            <a:extLst>
              <a:ext uri="{FF2B5EF4-FFF2-40B4-BE49-F238E27FC236}">
                <a16:creationId xmlns:a16="http://schemas.microsoft.com/office/drawing/2014/main" id="{578ACBDC-4AC3-42C1-AD29-36A09BF1D380}"/>
              </a:ext>
            </a:extLst>
          </p:cNvPr>
          <p:cNvPicPr>
            <a:picLocks noChangeAspect="1"/>
          </p:cNvPicPr>
          <p:nvPr/>
        </p:nvPicPr>
        <p:blipFill rotWithShape="1">
          <a:blip r:embed="rId3"/>
          <a:srcRect r="25749"/>
          <a:stretch/>
        </p:blipFill>
        <p:spPr>
          <a:xfrm>
            <a:off x="1104070" y="2858631"/>
            <a:ext cx="8116130" cy="4267200"/>
          </a:xfrm>
          <a:prstGeom prst="rect">
            <a:avLst/>
          </a:prstGeom>
        </p:spPr>
      </p:pic>
      <p:grpSp>
        <p:nvGrpSpPr>
          <p:cNvPr id="5" name="Group 4">
            <a:extLst>
              <a:ext uri="{FF2B5EF4-FFF2-40B4-BE49-F238E27FC236}">
                <a16:creationId xmlns:a16="http://schemas.microsoft.com/office/drawing/2014/main" id="{56F4C9FA-950E-4ACC-A805-87CFC9E49EAB}"/>
              </a:ext>
            </a:extLst>
          </p:cNvPr>
          <p:cNvGrpSpPr/>
          <p:nvPr/>
        </p:nvGrpSpPr>
        <p:grpSpPr>
          <a:xfrm>
            <a:off x="-4526453" y="1003492"/>
            <a:ext cx="4297853" cy="1473531"/>
            <a:chOff x="10192525" y="126669"/>
            <a:chExt cx="4297853" cy="1473531"/>
          </a:xfrm>
        </p:grpSpPr>
        <p:pic>
          <p:nvPicPr>
            <p:cNvPr id="6" name="Picture 3">
              <a:hlinkClick r:id="rId4"/>
              <a:extLst>
                <a:ext uri="{FF2B5EF4-FFF2-40B4-BE49-F238E27FC236}">
                  <a16:creationId xmlns:a16="http://schemas.microsoft.com/office/drawing/2014/main" id="{21D76DDF-F931-4E40-85E7-A3DDB88FD27D}"/>
                </a:ext>
              </a:extLst>
            </p:cNvPr>
            <p:cNvPicPr>
              <a:picLocks noChangeAspect="1" noChangeArrowheads="1"/>
            </p:cNvPicPr>
            <p:nvPr/>
          </p:nvPicPr>
          <p:blipFill rotWithShape="1">
            <a:blip r:embed="rId5" cstate="print"/>
            <a:srcRect t="58922"/>
            <a:stretch/>
          </p:blipFill>
          <p:spPr bwMode="auto">
            <a:xfrm>
              <a:off x="11887200" y="888351"/>
              <a:ext cx="2603178" cy="711849"/>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B1A2F29F-F8D4-4618-97C2-75D99464D171}"/>
                </a:ext>
              </a:extLst>
            </p:cNvPr>
            <p:cNvGrpSpPr/>
            <p:nvPr/>
          </p:nvGrpSpPr>
          <p:grpSpPr>
            <a:xfrm>
              <a:off x="10192525" y="126669"/>
              <a:ext cx="4297853" cy="1311210"/>
              <a:chOff x="1112532" y="4556879"/>
              <a:chExt cx="3907140" cy="1192009"/>
            </a:xfrm>
          </p:grpSpPr>
          <p:pic>
            <p:nvPicPr>
              <p:cNvPr id="8" name="Picture 3">
                <a:hlinkClick r:id="rId6"/>
                <a:extLst>
                  <a:ext uri="{FF2B5EF4-FFF2-40B4-BE49-F238E27FC236}">
                    <a16:creationId xmlns:a16="http://schemas.microsoft.com/office/drawing/2014/main" id="{1BC1360B-5BDE-4A08-9C79-05E31DCA19A7}"/>
                  </a:ext>
                </a:extLst>
              </p:cNvPr>
              <p:cNvPicPr>
                <a:picLocks noChangeAspect="1" noChangeArrowheads="1"/>
              </p:cNvPicPr>
              <p:nvPr/>
            </p:nvPicPr>
            <p:blipFill rotWithShape="1">
              <a:blip r:embed="rId5" cstate="print"/>
              <a:srcRect t="14511" b="47465"/>
              <a:stretch/>
            </p:blipFill>
            <p:spPr bwMode="auto">
              <a:xfrm>
                <a:off x="2653146" y="4556879"/>
                <a:ext cx="2366526" cy="599038"/>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EB74C49D-5598-4C80-B16A-1233CB4511B4}"/>
                  </a:ext>
                </a:extLst>
              </p:cNvPr>
              <p:cNvSpPr/>
              <p:nvPr/>
            </p:nvSpPr>
            <p:spPr>
              <a:xfrm>
                <a:off x="1112970" y="4662979"/>
                <a:ext cx="1235886" cy="400109"/>
              </a:xfrm>
              <a:prstGeom prst="rect">
                <a:avLst/>
              </a:prstGeom>
              <a:noFill/>
            </p:spPr>
            <p:txBody>
              <a:bodyPr wrap="none" lIns="100584" tIns="50292" rIns="100584" bIns="50292">
                <a:spAutoFit/>
              </a:bodyPr>
              <a:lstStyle/>
              <a:p>
                <a:pPr algn="ctr"/>
                <a:r>
                  <a:rPr lang="en-US" sz="2200" b="1" dirty="0">
                    <a:ln w="12700">
                      <a:solidFill>
                        <a:schemeClr val="tx2">
                          <a:satMod val="155000"/>
                        </a:schemeClr>
                      </a:solidFill>
                      <a:prstDash val="solid"/>
                    </a:ln>
                    <a:effectLst>
                      <a:outerShdw blurRad="41275" dist="20320" dir="1800000" algn="tl" rotWithShape="0">
                        <a:srgbClr val="000000">
                          <a:alpha val="40000"/>
                        </a:srgbClr>
                      </a:outerShdw>
                    </a:effectLst>
                  </a:rPr>
                  <a:t>Watch 1</a:t>
                </a:r>
                <a:r>
                  <a:rPr lang="en-US" sz="2200" b="1" baseline="30000" dirty="0">
                    <a:ln w="12700">
                      <a:solidFill>
                        <a:schemeClr val="tx2">
                          <a:satMod val="155000"/>
                        </a:schemeClr>
                      </a:solidFill>
                      <a:prstDash val="solid"/>
                    </a:ln>
                    <a:effectLst>
                      <a:outerShdw blurRad="41275" dist="20320" dir="1800000" algn="tl" rotWithShape="0">
                        <a:srgbClr val="000000">
                          <a:alpha val="40000"/>
                        </a:srgbClr>
                      </a:outerShdw>
                    </a:effectLst>
                  </a:rPr>
                  <a:t>st</a:t>
                </a:r>
                <a:r>
                  <a:rPr lang="en-US" sz="2200" b="1" dirty="0">
                    <a:ln w="12700">
                      <a:solidFill>
                        <a:schemeClr val="tx2">
                          <a:satMod val="155000"/>
                        </a:schemeClr>
                      </a:solidFill>
                      <a:prstDash val="solid"/>
                    </a:ln>
                    <a:effectLst>
                      <a:outerShdw blurRad="41275" dist="20320" dir="1800000" algn="tl" rotWithShape="0">
                        <a:srgbClr val="000000">
                          <a:alpha val="40000"/>
                        </a:srgbClr>
                      </a:outerShdw>
                    </a:effectLst>
                  </a:rPr>
                  <a:t> </a:t>
                </a:r>
              </a:p>
            </p:txBody>
          </p:sp>
          <p:sp>
            <p:nvSpPr>
              <p:cNvPr id="10" name="Rectangle 9">
                <a:extLst>
                  <a:ext uri="{FF2B5EF4-FFF2-40B4-BE49-F238E27FC236}">
                    <a16:creationId xmlns:a16="http://schemas.microsoft.com/office/drawing/2014/main" id="{88589C36-240B-4A71-B524-9817E340B80D}"/>
                  </a:ext>
                </a:extLst>
              </p:cNvPr>
              <p:cNvSpPr/>
              <p:nvPr/>
            </p:nvSpPr>
            <p:spPr>
              <a:xfrm>
                <a:off x="1112532" y="5348779"/>
                <a:ext cx="1293186" cy="400109"/>
              </a:xfrm>
              <a:prstGeom prst="rect">
                <a:avLst/>
              </a:prstGeom>
              <a:noFill/>
            </p:spPr>
            <p:txBody>
              <a:bodyPr wrap="none" lIns="100584" tIns="50292" rIns="100584" bIns="50292">
                <a:spAutoFit/>
              </a:bodyPr>
              <a:lstStyle/>
              <a:p>
                <a:pPr algn="ctr"/>
                <a:r>
                  <a:rPr lang="en-US" sz="2200" b="1" dirty="0">
                    <a:ln w="12700">
                      <a:solidFill>
                        <a:schemeClr val="tx2">
                          <a:satMod val="155000"/>
                        </a:schemeClr>
                      </a:solidFill>
                      <a:prstDash val="solid"/>
                    </a:ln>
                    <a:effectLst>
                      <a:outerShdw blurRad="41275" dist="20320" dir="1800000" algn="tl" rotWithShape="0">
                        <a:srgbClr val="000000">
                          <a:alpha val="40000"/>
                        </a:srgbClr>
                      </a:outerShdw>
                    </a:effectLst>
                  </a:rPr>
                  <a:t>Watch 2</a:t>
                </a:r>
                <a:r>
                  <a:rPr lang="en-US" sz="2200" b="1" baseline="30000" dirty="0">
                    <a:ln w="12700">
                      <a:solidFill>
                        <a:schemeClr val="tx2">
                          <a:satMod val="155000"/>
                        </a:schemeClr>
                      </a:solidFill>
                      <a:prstDash val="solid"/>
                    </a:ln>
                    <a:effectLst>
                      <a:outerShdw blurRad="41275" dist="20320" dir="1800000" algn="tl" rotWithShape="0">
                        <a:srgbClr val="000000">
                          <a:alpha val="40000"/>
                        </a:srgbClr>
                      </a:outerShdw>
                    </a:effectLst>
                  </a:rPr>
                  <a:t>nd</a:t>
                </a:r>
                <a:r>
                  <a:rPr lang="en-US" sz="2200" b="1" dirty="0">
                    <a:ln w="12700">
                      <a:solidFill>
                        <a:schemeClr val="tx2">
                          <a:satMod val="155000"/>
                        </a:schemeClr>
                      </a:solidFill>
                      <a:prstDash val="solid"/>
                    </a:ln>
                    <a:effectLst>
                      <a:outerShdw blurRad="41275" dist="20320" dir="1800000" algn="tl" rotWithShape="0">
                        <a:srgbClr val="000000">
                          <a:alpha val="40000"/>
                        </a:srgbClr>
                      </a:outerShdw>
                    </a:effectLst>
                  </a:rPr>
                  <a:t> </a:t>
                </a:r>
                <a:endParaRPr lang="en-US" sz="594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1" name="Right Arrow 8">
                <a:extLst>
                  <a:ext uri="{FF2B5EF4-FFF2-40B4-BE49-F238E27FC236}">
                    <a16:creationId xmlns:a16="http://schemas.microsoft.com/office/drawing/2014/main" id="{EAC80656-109E-42CE-A3DC-78210756E99F}"/>
                  </a:ext>
                </a:extLst>
              </p:cNvPr>
              <p:cNvSpPr/>
              <p:nvPr/>
            </p:nvSpPr>
            <p:spPr>
              <a:xfrm>
                <a:off x="2281674" y="4731517"/>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13" name="Right Arrow 9">
                <a:extLst>
                  <a:ext uri="{FF2B5EF4-FFF2-40B4-BE49-F238E27FC236}">
                    <a16:creationId xmlns:a16="http://schemas.microsoft.com/office/drawing/2014/main" id="{9B2EA1FC-9091-4005-A159-F100C28D5633}"/>
                  </a:ext>
                </a:extLst>
              </p:cNvPr>
              <p:cNvSpPr/>
              <p:nvPr/>
            </p:nvSpPr>
            <p:spPr>
              <a:xfrm>
                <a:off x="2281674" y="5395079"/>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grpSp>
      </p:grpSp>
      <p:sp>
        <p:nvSpPr>
          <p:cNvPr id="15" name="TextBox 14">
            <a:extLst>
              <a:ext uri="{FF2B5EF4-FFF2-40B4-BE49-F238E27FC236}">
                <a16:creationId xmlns:a16="http://schemas.microsoft.com/office/drawing/2014/main" id="{C2292572-CAA9-401D-BA73-AFE3BBD2C365}"/>
              </a:ext>
            </a:extLst>
          </p:cNvPr>
          <p:cNvSpPr txBox="1"/>
          <p:nvPr/>
        </p:nvSpPr>
        <p:spPr>
          <a:xfrm rot="20948304">
            <a:off x="-3909883" y="2960376"/>
            <a:ext cx="3614050" cy="1015663"/>
          </a:xfrm>
          <a:prstGeom prst="rect">
            <a:avLst/>
          </a:prstGeom>
          <a:noFill/>
        </p:spPr>
        <p:txBody>
          <a:bodyPr wrap="square" rtlCol="0">
            <a:spAutoFit/>
          </a:bodyPr>
          <a:lstStyle/>
          <a:p>
            <a:pPr algn="ctr"/>
            <a:r>
              <a:rPr lang="en-US" sz="2000" b="1" dirty="0">
                <a:solidFill>
                  <a:srgbClr val="FF0000"/>
                </a:solidFill>
                <a:highlight>
                  <a:srgbClr val="FFFF00"/>
                </a:highlight>
              </a:rPr>
              <a:t>NOTE:  Students MUST be logged in on EDPuzzle to get credit for watching the videos! </a:t>
            </a:r>
          </a:p>
        </p:txBody>
      </p:sp>
      <p:pic>
        <p:nvPicPr>
          <p:cNvPr id="2" name="Picture 1">
            <a:extLst>
              <a:ext uri="{FF2B5EF4-FFF2-40B4-BE49-F238E27FC236}">
                <a16:creationId xmlns:a16="http://schemas.microsoft.com/office/drawing/2014/main" id="{5DEC3683-051F-4D52-AD73-6994FF952AFE}"/>
              </a:ext>
            </a:extLst>
          </p:cNvPr>
          <p:cNvPicPr>
            <a:picLocks noChangeAspect="1"/>
          </p:cNvPicPr>
          <p:nvPr/>
        </p:nvPicPr>
        <p:blipFill>
          <a:blip r:embed="rId7"/>
          <a:stretch>
            <a:fillRect/>
          </a:stretch>
        </p:blipFill>
        <p:spPr>
          <a:xfrm rot="20840827">
            <a:off x="-3553835" y="303440"/>
            <a:ext cx="1632716" cy="511953"/>
          </a:xfrm>
          <a:prstGeom prst="rect">
            <a:avLst/>
          </a:prstGeom>
        </p:spPr>
      </p:pic>
      <p:pic>
        <p:nvPicPr>
          <p:cNvPr id="3" name="Picture 2">
            <a:hlinkClick r:id="rId8" action="ppaction://hlinksldjump"/>
            <a:extLst>
              <a:ext uri="{FF2B5EF4-FFF2-40B4-BE49-F238E27FC236}">
                <a16:creationId xmlns:a16="http://schemas.microsoft.com/office/drawing/2014/main" id="{8708AF67-71C0-463E-ABA7-E7EEC0FD2B19}"/>
              </a:ext>
            </a:extLst>
          </p:cNvPr>
          <p:cNvPicPr>
            <a:picLocks noChangeAspect="1"/>
          </p:cNvPicPr>
          <p:nvPr/>
        </p:nvPicPr>
        <p:blipFill>
          <a:blip r:embed="rId9"/>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12064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B605B8AC-1650-4F5A-8D4E-67B67A00C14E}"/>
              </a:ext>
            </a:extLst>
          </p:cNvPr>
          <p:cNvPicPr>
            <a:picLocks noChangeAspect="1"/>
          </p:cNvPicPr>
          <p:nvPr/>
        </p:nvPicPr>
        <p:blipFill>
          <a:blip r:embed="rId3"/>
          <a:stretch>
            <a:fillRect/>
          </a:stretch>
        </p:blipFill>
        <p:spPr>
          <a:xfrm>
            <a:off x="457200" y="626539"/>
            <a:ext cx="9345785" cy="6844709"/>
          </a:xfrm>
          <a:prstGeom prst="rect">
            <a:avLst/>
          </a:prstGeom>
        </p:spPr>
      </p:pic>
      <p:sp>
        <p:nvSpPr>
          <p:cNvPr id="2" name="Rectangle 1"/>
          <p:cNvSpPr/>
          <p:nvPr/>
        </p:nvSpPr>
        <p:spPr>
          <a:xfrm>
            <a:off x="278862" y="304800"/>
            <a:ext cx="5588538" cy="461665"/>
          </a:xfrm>
          <a:prstGeom prst="rect">
            <a:avLst/>
          </a:prstGeom>
          <a:solidFill>
            <a:srgbClr val="0070C0"/>
          </a:solidFill>
        </p:spPr>
        <p:txBody>
          <a:bodyPr wrap="square">
            <a:spAutoFit/>
          </a:bodyPr>
          <a:lstStyle/>
          <a:p>
            <a:r>
              <a:rPr lang="en-US" sz="2400" b="1" dirty="0">
                <a:solidFill>
                  <a:schemeClr val="bg1"/>
                </a:solidFill>
                <a:latin typeface="Arial Narrow" panose="020B0606020202030204" pitchFamily="34" charset="0"/>
                <a:cs typeface="Times New Roman" pitchFamily="18" charset="0"/>
              </a:rPr>
              <a:t>EDPuzzle - Scientific Method &amp; Variables</a:t>
            </a:r>
            <a:endParaRPr lang="en-US" sz="2400" dirty="0">
              <a:solidFill>
                <a:schemeClr val="bg1"/>
              </a:solidFill>
              <a:latin typeface="Arial Narrow" panose="020B0606020202030204" pitchFamily="34" charset="0"/>
              <a:cs typeface="Times New Roman" pitchFamily="18" charset="0"/>
            </a:endParaRPr>
          </a:p>
        </p:txBody>
      </p:sp>
      <p:pic>
        <p:nvPicPr>
          <p:cNvPr id="42" name="Picture 41" descr="A picture containing drawing&#10;&#10;Description automatically generated">
            <a:extLst>
              <a:ext uri="{FF2B5EF4-FFF2-40B4-BE49-F238E27FC236}">
                <a16:creationId xmlns:a16="http://schemas.microsoft.com/office/drawing/2014/main" id="{A4733635-3C31-46B4-ABCB-1240A19DDD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673" y="6549683"/>
            <a:ext cx="2368927" cy="640080"/>
          </a:xfrm>
          <a:prstGeom prst="rect">
            <a:avLst/>
          </a:prstGeom>
        </p:spPr>
      </p:pic>
      <p:pic>
        <p:nvPicPr>
          <p:cNvPr id="44" name="Picture 43" descr="A picture containing object, lamp&#10;&#10;Description automatically generated">
            <a:extLst>
              <a:ext uri="{FF2B5EF4-FFF2-40B4-BE49-F238E27FC236}">
                <a16:creationId xmlns:a16="http://schemas.microsoft.com/office/drawing/2014/main" id="{2440FB63-5963-4C1C-8885-072E7AF40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674" y="5406059"/>
            <a:ext cx="2368926" cy="640704"/>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6AB0E7FD-3E82-4DFF-807C-910AF923D2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409" y="4278923"/>
            <a:ext cx="2412391" cy="548640"/>
          </a:xfrm>
          <a:prstGeom prst="rect">
            <a:avLst/>
          </a:prstGeom>
        </p:spPr>
      </p:pic>
      <p:pic>
        <p:nvPicPr>
          <p:cNvPr id="48" name="Picture 47" descr="A picture containing drawing&#10;&#10;Description automatically generated">
            <a:extLst>
              <a:ext uri="{FF2B5EF4-FFF2-40B4-BE49-F238E27FC236}">
                <a16:creationId xmlns:a16="http://schemas.microsoft.com/office/drawing/2014/main" id="{20E0134A-B848-42DF-AD3E-7E1FC578AE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282" y="1977683"/>
            <a:ext cx="2290644" cy="640080"/>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63B4F936-212E-4F99-A005-5D71F342DF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816" y="910883"/>
            <a:ext cx="2307577" cy="640080"/>
          </a:xfrm>
          <a:prstGeom prst="rect">
            <a:avLst/>
          </a:prstGeom>
        </p:spPr>
      </p:pic>
      <p:pic>
        <p:nvPicPr>
          <p:cNvPr id="52" name="Picture 51" descr="A picture containing lamp, drawing&#10;&#10;Description automatically generated">
            <a:extLst>
              <a:ext uri="{FF2B5EF4-FFF2-40B4-BE49-F238E27FC236}">
                <a16:creationId xmlns:a16="http://schemas.microsoft.com/office/drawing/2014/main" id="{6448D26C-0E6F-420D-92DD-B5A4A807A0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9409" y="3120683"/>
            <a:ext cx="2412391" cy="640080"/>
          </a:xfrm>
          <a:prstGeom prst="rect">
            <a:avLst/>
          </a:prstGeom>
        </p:spPr>
      </p:pic>
      <p:sp>
        <p:nvSpPr>
          <p:cNvPr id="3" name="Rectangle 2">
            <a:extLst>
              <a:ext uri="{FF2B5EF4-FFF2-40B4-BE49-F238E27FC236}">
                <a16:creationId xmlns:a16="http://schemas.microsoft.com/office/drawing/2014/main" id="{25E329DB-865C-43E5-9533-3E903C88C3A7}"/>
              </a:ext>
            </a:extLst>
          </p:cNvPr>
          <p:cNvSpPr/>
          <p:nvPr/>
        </p:nvSpPr>
        <p:spPr>
          <a:xfrm rot="20855771">
            <a:off x="6992035" y="4997905"/>
            <a:ext cx="2446256" cy="830997"/>
          </a:xfrm>
          <a:prstGeom prst="rect">
            <a:avLst/>
          </a:prstGeom>
          <a:solidFill>
            <a:srgbClr val="FFFF66"/>
          </a:solidFill>
        </p:spPr>
        <p:txBody>
          <a:bodyPr wrap="square">
            <a:spAutoFit/>
          </a:bodyPr>
          <a:lstStyle/>
          <a:p>
            <a:pPr algn="ctr"/>
            <a:r>
              <a:rPr lang="en-US" sz="1600" b="1" dirty="0">
                <a:latin typeface="Times New Roman" pitchFamily="18" charset="0"/>
                <a:cs typeface="Times New Roman" pitchFamily="18" charset="0"/>
              </a:rPr>
              <a:t>Go to the next slide to check your notes on variables.</a:t>
            </a:r>
            <a:endParaRPr lang="en-US" sz="1600" dirty="0">
              <a:latin typeface="Times New Roman" pitchFamily="18" charset="0"/>
              <a:cs typeface="Times New Roman" pitchFamily="18" charset="0"/>
            </a:endParaRPr>
          </a:p>
        </p:txBody>
      </p:sp>
      <p:pic>
        <p:nvPicPr>
          <p:cNvPr id="4" name="Picture 3">
            <a:hlinkClick r:id="rId10" action="ppaction://hlinksldjump"/>
            <a:extLst>
              <a:ext uri="{FF2B5EF4-FFF2-40B4-BE49-F238E27FC236}">
                <a16:creationId xmlns:a16="http://schemas.microsoft.com/office/drawing/2014/main" id="{3151C206-C41A-43BA-B8D4-134EA7495108}"/>
              </a:ext>
            </a:extLst>
          </p:cNvPr>
          <p:cNvPicPr>
            <a:picLocks noChangeAspect="1"/>
          </p:cNvPicPr>
          <p:nvPr/>
        </p:nvPicPr>
        <p:blipFill>
          <a:blip r:embed="rId11"/>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401432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ppt_x"/>
                                          </p:val>
                                        </p:tav>
                                        <p:tav tm="100000">
                                          <p:val>
                                            <p:strVal val="#ppt_x"/>
                                          </p:val>
                                        </p:tav>
                                      </p:tavLst>
                                    </p:anim>
                                    <p:anim calcmode="lin" valueType="num">
                                      <p:cBhvr additive="base">
                                        <p:cTn id="1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147" y="356765"/>
            <a:ext cx="3491367" cy="566309"/>
          </a:xfrm>
          <a:prstGeom prst="rect">
            <a:avLst/>
          </a:prstGeom>
          <a:solidFill>
            <a:srgbClr val="00CCFF"/>
          </a:solidFill>
        </p:spPr>
        <p:txBody>
          <a:bodyPr wrap="square">
            <a:spAutoFit/>
          </a:bodyPr>
          <a:lstStyle/>
          <a:p>
            <a:r>
              <a:rPr lang="en-US" sz="3080" b="1" dirty="0">
                <a:latin typeface="Times New Roman" pitchFamily="18" charset="0"/>
                <a:cs typeface="Times New Roman" pitchFamily="18" charset="0"/>
              </a:rPr>
              <a:t>Types of Variables</a:t>
            </a:r>
            <a:endParaRPr lang="en-US" sz="3080" dirty="0">
              <a:latin typeface="Times New Roman" pitchFamily="18" charset="0"/>
              <a:cs typeface="Times New Roman" pitchFamily="18" charset="0"/>
            </a:endParaRPr>
          </a:p>
        </p:txBody>
      </p:sp>
      <p:sp>
        <p:nvSpPr>
          <p:cNvPr id="37" name="Rectangle 36"/>
          <p:cNvSpPr/>
          <p:nvPr/>
        </p:nvSpPr>
        <p:spPr>
          <a:xfrm>
            <a:off x="251460" y="4808220"/>
            <a:ext cx="2646878" cy="498598"/>
          </a:xfrm>
          <a:prstGeom prst="rect">
            <a:avLst/>
          </a:prstGeom>
        </p:spPr>
        <p:txBody>
          <a:bodyPr wrap="none">
            <a:spAutoFit/>
          </a:bodyPr>
          <a:lstStyle/>
          <a:p>
            <a:r>
              <a:rPr lang="en-US" sz="2640" b="1" dirty="0">
                <a:solidFill>
                  <a:srgbClr val="FF0000"/>
                </a:solidFill>
              </a:rPr>
              <a:t>                                </a:t>
            </a:r>
            <a:endParaRPr lang="en-US" sz="2640" i="1" dirty="0"/>
          </a:p>
        </p:txBody>
      </p:sp>
      <p:pic>
        <p:nvPicPr>
          <p:cNvPr id="8" name="Picture 7">
            <a:extLst>
              <a:ext uri="{FF2B5EF4-FFF2-40B4-BE49-F238E27FC236}">
                <a16:creationId xmlns:a16="http://schemas.microsoft.com/office/drawing/2014/main" id="{926CDCF5-14F8-4DF5-9D0A-6EB006863591}"/>
              </a:ext>
            </a:extLst>
          </p:cNvPr>
          <p:cNvPicPr>
            <a:picLocks noChangeAspect="1"/>
          </p:cNvPicPr>
          <p:nvPr/>
        </p:nvPicPr>
        <p:blipFill>
          <a:blip r:embed="rId3"/>
          <a:stretch>
            <a:fillRect/>
          </a:stretch>
        </p:blipFill>
        <p:spPr>
          <a:xfrm>
            <a:off x="6500533" y="259875"/>
            <a:ext cx="3451033" cy="7405597"/>
          </a:xfrm>
          <a:prstGeom prst="rect">
            <a:avLst/>
          </a:prstGeom>
        </p:spPr>
      </p:pic>
      <p:sp>
        <p:nvSpPr>
          <p:cNvPr id="39" name="Rectangle 38"/>
          <p:cNvSpPr/>
          <p:nvPr/>
        </p:nvSpPr>
        <p:spPr>
          <a:xfrm>
            <a:off x="7696200" y="4105179"/>
            <a:ext cx="2110740" cy="771621"/>
          </a:xfrm>
          <a:prstGeom prst="rect">
            <a:avLst/>
          </a:prstGeom>
        </p:spPr>
        <p:txBody>
          <a:bodyPr wrap="square">
            <a:spAutoFit/>
          </a:bodyPr>
          <a:lstStyle/>
          <a:p>
            <a:r>
              <a:rPr lang="en-US" sz="2207" b="1" i="1" dirty="0">
                <a:solidFill>
                  <a:srgbClr val="002060"/>
                </a:solidFill>
              </a:rPr>
              <a:t>How much the plants grew</a:t>
            </a:r>
            <a:endParaRPr lang="en-US" sz="2207" i="1" dirty="0">
              <a:solidFill>
                <a:srgbClr val="002060"/>
              </a:solidFill>
            </a:endParaRPr>
          </a:p>
        </p:txBody>
      </p:sp>
      <p:sp>
        <p:nvSpPr>
          <p:cNvPr id="41" name="Rectangle 40"/>
          <p:cNvSpPr/>
          <p:nvPr/>
        </p:nvSpPr>
        <p:spPr>
          <a:xfrm>
            <a:off x="6705600" y="6543579"/>
            <a:ext cx="3150652" cy="771621"/>
          </a:xfrm>
          <a:prstGeom prst="rect">
            <a:avLst/>
          </a:prstGeom>
        </p:spPr>
        <p:txBody>
          <a:bodyPr wrap="square">
            <a:spAutoFit/>
          </a:bodyPr>
          <a:lstStyle/>
          <a:p>
            <a:r>
              <a:rPr lang="en-US" sz="2207" b="1" i="1" dirty="0">
                <a:solidFill>
                  <a:srgbClr val="002060"/>
                </a:solidFill>
              </a:rPr>
              <a:t>Same soil, same amount of light &amp; water</a:t>
            </a:r>
            <a:endParaRPr lang="en-US" sz="2207" i="1" dirty="0">
              <a:solidFill>
                <a:srgbClr val="002060"/>
              </a:solidFill>
            </a:endParaRPr>
          </a:p>
        </p:txBody>
      </p:sp>
      <p:sp>
        <p:nvSpPr>
          <p:cNvPr id="44" name="Rectangle 43"/>
          <p:cNvSpPr/>
          <p:nvPr/>
        </p:nvSpPr>
        <p:spPr>
          <a:xfrm>
            <a:off x="4807938" y="5016858"/>
            <a:ext cx="1745262" cy="771621"/>
          </a:xfrm>
          <a:prstGeom prst="rect">
            <a:avLst/>
          </a:prstGeom>
          <a:solidFill>
            <a:srgbClr val="FFFF00"/>
          </a:solidFill>
        </p:spPr>
        <p:txBody>
          <a:bodyPr wrap="square">
            <a:spAutoFit/>
          </a:bodyPr>
          <a:lstStyle/>
          <a:p>
            <a:r>
              <a:rPr lang="en-US" sz="2207" b="1" i="1" dirty="0">
                <a:solidFill>
                  <a:srgbClr val="FF0000"/>
                </a:solidFill>
              </a:rPr>
              <a:t>What is kept the same?</a:t>
            </a:r>
            <a:endParaRPr lang="en-US" sz="2207" i="1" dirty="0">
              <a:solidFill>
                <a:srgbClr val="FF0000"/>
              </a:solidFill>
            </a:endParaRPr>
          </a:p>
        </p:txBody>
      </p:sp>
      <p:grpSp>
        <p:nvGrpSpPr>
          <p:cNvPr id="52" name="Group 51"/>
          <p:cNvGrpSpPr/>
          <p:nvPr/>
        </p:nvGrpSpPr>
        <p:grpSpPr>
          <a:xfrm>
            <a:off x="2505573" y="990600"/>
            <a:ext cx="4123827" cy="457200"/>
            <a:chOff x="2772532" y="1122217"/>
            <a:chExt cx="3330133" cy="415636"/>
          </a:xfrm>
        </p:grpSpPr>
        <p:sp>
          <p:nvSpPr>
            <p:cNvPr id="42" name="Rectangle 41"/>
            <p:cNvSpPr/>
            <p:nvPr/>
          </p:nvSpPr>
          <p:spPr>
            <a:xfrm>
              <a:off x="2772532" y="1122217"/>
              <a:ext cx="2819400" cy="415636"/>
            </a:xfrm>
            <a:prstGeom prst="rect">
              <a:avLst/>
            </a:prstGeom>
            <a:solidFill>
              <a:srgbClr val="FFFF00"/>
            </a:solidFill>
            <a:ln>
              <a:solidFill>
                <a:schemeClr val="tx1"/>
              </a:solidFill>
            </a:ln>
          </p:spPr>
          <p:txBody>
            <a:bodyPr wrap="square">
              <a:spAutoFit/>
            </a:bodyPr>
            <a:lstStyle/>
            <a:p>
              <a:r>
                <a:rPr lang="en-US" sz="2207" b="1" i="1" dirty="0">
                  <a:solidFill>
                    <a:srgbClr val="FF0000"/>
                  </a:solidFill>
                </a:rPr>
                <a:t>What is changed or tested?</a:t>
              </a:r>
              <a:endParaRPr lang="en-US" sz="2207" i="1" dirty="0">
                <a:solidFill>
                  <a:srgbClr val="FF0000"/>
                </a:solidFill>
              </a:endParaRPr>
            </a:p>
          </p:txBody>
        </p:sp>
        <p:cxnSp>
          <p:nvCxnSpPr>
            <p:cNvPr id="47" name="Straight Arrow Connector 46"/>
            <p:cNvCxnSpPr>
              <a:cxnSpLocks/>
              <a:stCxn id="42" idx="3"/>
            </p:cNvCxnSpPr>
            <p:nvPr/>
          </p:nvCxnSpPr>
          <p:spPr>
            <a:xfrm>
              <a:off x="5591932" y="1330035"/>
              <a:ext cx="51073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1391127-F92F-4F49-BE81-02A5EDD3C9A7}"/>
              </a:ext>
            </a:extLst>
          </p:cNvPr>
          <p:cNvGrpSpPr/>
          <p:nvPr/>
        </p:nvGrpSpPr>
        <p:grpSpPr>
          <a:xfrm>
            <a:off x="3657600" y="1834419"/>
            <a:ext cx="3035193" cy="1832802"/>
            <a:chOff x="3634740" y="1539240"/>
            <a:chExt cx="3035193" cy="1832802"/>
          </a:xfrm>
        </p:grpSpPr>
        <p:grpSp>
          <p:nvGrpSpPr>
            <p:cNvPr id="57" name="Group 56"/>
            <p:cNvGrpSpPr/>
            <p:nvPr/>
          </p:nvGrpSpPr>
          <p:grpSpPr>
            <a:xfrm>
              <a:off x="4564380" y="1539240"/>
              <a:ext cx="1760220" cy="1383030"/>
              <a:chOff x="3886200" y="1306975"/>
              <a:chExt cx="1600200" cy="1257300"/>
            </a:xfrm>
          </p:grpSpPr>
          <p:sp>
            <p:nvSpPr>
              <p:cNvPr id="56" name="Right Arrow 55"/>
              <p:cNvSpPr/>
              <p:nvPr/>
            </p:nvSpPr>
            <p:spPr>
              <a:xfrm rot="16200000">
                <a:off x="4095750" y="1630825"/>
                <a:ext cx="1257300" cy="609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45" name="Rectangle 44"/>
              <p:cNvSpPr/>
              <p:nvPr/>
            </p:nvSpPr>
            <p:spPr>
              <a:xfrm>
                <a:off x="3886200" y="1752600"/>
                <a:ext cx="1600200" cy="392707"/>
              </a:xfrm>
              <a:prstGeom prst="rect">
                <a:avLst/>
              </a:prstGeom>
              <a:solidFill>
                <a:srgbClr val="FFFF00"/>
              </a:solidFill>
              <a:ln>
                <a:solidFill>
                  <a:schemeClr val="tx1"/>
                </a:solidFill>
              </a:ln>
            </p:spPr>
            <p:txBody>
              <a:bodyPr wrap="square">
                <a:spAutoFit/>
              </a:bodyPr>
              <a:lstStyle/>
              <a:p>
                <a:pPr algn="ctr"/>
                <a:r>
                  <a:rPr lang="en-US" sz="2207" b="1" i="1" dirty="0"/>
                  <a:t>DEPENDS ON</a:t>
                </a:r>
                <a:endParaRPr lang="en-US" sz="2207" i="1" dirty="0"/>
              </a:p>
            </p:txBody>
          </p:sp>
        </p:grpSp>
        <p:grpSp>
          <p:nvGrpSpPr>
            <p:cNvPr id="53" name="Group 52"/>
            <p:cNvGrpSpPr/>
            <p:nvPr/>
          </p:nvGrpSpPr>
          <p:grpSpPr>
            <a:xfrm>
              <a:off x="3634740" y="2600421"/>
              <a:ext cx="3035193" cy="771621"/>
              <a:chOff x="2209800" y="2391728"/>
              <a:chExt cx="2759265" cy="701474"/>
            </a:xfrm>
          </p:grpSpPr>
          <p:sp>
            <p:nvSpPr>
              <p:cNvPr id="43" name="Rectangle 42"/>
              <p:cNvSpPr/>
              <p:nvPr/>
            </p:nvSpPr>
            <p:spPr>
              <a:xfrm>
                <a:off x="2209800" y="2391728"/>
                <a:ext cx="2192508" cy="701474"/>
              </a:xfrm>
              <a:prstGeom prst="rect">
                <a:avLst/>
              </a:prstGeom>
              <a:solidFill>
                <a:srgbClr val="FFFF00"/>
              </a:solidFill>
              <a:ln>
                <a:solidFill>
                  <a:schemeClr val="tx1"/>
                </a:solidFill>
              </a:ln>
            </p:spPr>
            <p:txBody>
              <a:bodyPr wrap="square">
                <a:spAutoFit/>
              </a:bodyPr>
              <a:lstStyle/>
              <a:p>
                <a:r>
                  <a:rPr lang="en-US" sz="2207" b="1" i="1" dirty="0">
                    <a:solidFill>
                      <a:srgbClr val="FF0000"/>
                    </a:solidFill>
                  </a:rPr>
                  <a:t>What is measured or observed?</a:t>
                </a:r>
                <a:endParaRPr lang="en-US" sz="2207" i="1" dirty="0">
                  <a:solidFill>
                    <a:srgbClr val="FF0000"/>
                  </a:solidFill>
                </a:endParaRPr>
              </a:p>
            </p:txBody>
          </p:sp>
          <p:cxnSp>
            <p:nvCxnSpPr>
              <p:cNvPr id="50" name="Straight Arrow Connector 49"/>
              <p:cNvCxnSpPr>
                <a:cxnSpLocks/>
                <a:stCxn id="43" idx="3"/>
              </p:cNvCxnSpPr>
              <p:nvPr/>
            </p:nvCxnSpPr>
            <p:spPr>
              <a:xfrm>
                <a:off x="4402308" y="2742467"/>
                <a:ext cx="566757" cy="101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59" name="Rectangle 58"/>
          <p:cNvSpPr/>
          <p:nvPr/>
        </p:nvSpPr>
        <p:spPr>
          <a:xfrm>
            <a:off x="369147" y="4226998"/>
            <a:ext cx="3959003" cy="3139321"/>
          </a:xfrm>
          <a:prstGeom prst="rect">
            <a:avLst/>
          </a:prstGeom>
        </p:spPr>
        <p:txBody>
          <a:bodyPr wrap="square">
            <a:spAutoFit/>
          </a:bodyPr>
          <a:lstStyle/>
          <a:p>
            <a:pPr algn="just"/>
            <a:r>
              <a:rPr lang="en-US" sz="2200" b="1" i="1" dirty="0">
                <a:solidFill>
                  <a:srgbClr val="008000"/>
                </a:solidFill>
              </a:rPr>
              <a:t>In an experiment to determine if watering a plant every day will make a plant grow better than watering it every three days.  We will use the same brand &amp; amount of soil, same amount of water, and place them in the same location in a sunny window.</a:t>
            </a:r>
            <a:endParaRPr lang="en-US" sz="2200" i="1" dirty="0">
              <a:solidFill>
                <a:srgbClr val="008000"/>
              </a:solidFill>
            </a:endParaRPr>
          </a:p>
        </p:txBody>
      </p:sp>
      <p:pic>
        <p:nvPicPr>
          <p:cNvPr id="3074" name="Picture 2" descr="C:\Users\ttomm\AppData\Local\Microsoft\Windows\INetCache\IE\1O1O3NNB\flowers-and-watering-can-clipart[1].jpg"/>
          <p:cNvPicPr>
            <a:picLocks noChangeAspect="1" noChangeArrowheads="1"/>
          </p:cNvPicPr>
          <p:nvPr/>
        </p:nvPicPr>
        <p:blipFill>
          <a:blip r:embed="rId4" cstate="print"/>
          <a:srcRect/>
          <a:stretch>
            <a:fillRect/>
          </a:stretch>
        </p:blipFill>
        <p:spPr bwMode="auto">
          <a:xfrm>
            <a:off x="524563" y="2004673"/>
            <a:ext cx="1904941" cy="190494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361FEC1-F74B-4DAC-A009-DD560F32E9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6176" y="4929233"/>
            <a:ext cx="2424704" cy="822960"/>
          </a:xfrm>
          <a:prstGeom prst="rect">
            <a:avLst/>
          </a:prstGeom>
        </p:spPr>
      </p:pic>
      <p:pic>
        <p:nvPicPr>
          <p:cNvPr id="5" name="Picture 4">
            <a:extLst>
              <a:ext uri="{FF2B5EF4-FFF2-40B4-BE49-F238E27FC236}">
                <a16:creationId xmlns:a16="http://schemas.microsoft.com/office/drawing/2014/main" id="{723AE091-6F56-4DC2-B12F-A13C4009F5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1533" y="2944776"/>
            <a:ext cx="2849880" cy="822960"/>
          </a:xfrm>
          <a:prstGeom prst="rect">
            <a:avLst/>
          </a:prstGeom>
        </p:spPr>
      </p:pic>
      <p:pic>
        <p:nvPicPr>
          <p:cNvPr id="3" name="Picture 2">
            <a:extLst>
              <a:ext uri="{FF2B5EF4-FFF2-40B4-BE49-F238E27FC236}">
                <a16:creationId xmlns:a16="http://schemas.microsoft.com/office/drawing/2014/main" id="{56658F73-B421-426D-A3D2-7A7607B877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7265" y="827477"/>
            <a:ext cx="2778416" cy="822960"/>
          </a:xfrm>
          <a:prstGeom prst="rect">
            <a:avLst/>
          </a:prstGeom>
        </p:spPr>
      </p:pic>
      <p:sp>
        <p:nvSpPr>
          <p:cNvPr id="38" name="Rectangle 37"/>
          <p:cNvSpPr/>
          <p:nvPr/>
        </p:nvSpPr>
        <p:spPr>
          <a:xfrm>
            <a:off x="6854481" y="2263767"/>
            <a:ext cx="2679356" cy="771621"/>
          </a:xfrm>
          <a:prstGeom prst="rect">
            <a:avLst/>
          </a:prstGeom>
        </p:spPr>
        <p:txBody>
          <a:bodyPr wrap="square">
            <a:spAutoFit/>
          </a:bodyPr>
          <a:lstStyle/>
          <a:p>
            <a:r>
              <a:rPr lang="en-US" sz="2207" b="1" i="1" dirty="0">
                <a:solidFill>
                  <a:srgbClr val="002060"/>
                </a:solidFill>
              </a:rPr>
              <a:t>How often the plants were watered</a:t>
            </a:r>
          </a:p>
        </p:txBody>
      </p:sp>
      <p:pic>
        <p:nvPicPr>
          <p:cNvPr id="19" name="Picture 18">
            <a:hlinkClick r:id="rId8" action="ppaction://hlinksldjump"/>
            <a:extLst>
              <a:ext uri="{FF2B5EF4-FFF2-40B4-BE49-F238E27FC236}">
                <a16:creationId xmlns:a16="http://schemas.microsoft.com/office/drawing/2014/main" id="{7086CE01-6F6F-495F-8372-547E5A7D5524}"/>
              </a:ext>
            </a:extLst>
          </p:cNvPr>
          <p:cNvPicPr>
            <a:picLocks noChangeAspect="1"/>
          </p:cNvPicPr>
          <p:nvPr/>
        </p:nvPicPr>
        <p:blipFill>
          <a:blip r:embed="rId9"/>
          <a:stretch>
            <a:fillRect/>
          </a:stretch>
        </p:blipFill>
        <p:spPr>
          <a:xfrm>
            <a:off x="9346647" y="7234535"/>
            <a:ext cx="692497" cy="461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1+#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1" grpId="0"/>
      <p:bldP spid="44"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F7A19F43-035B-4F0C-AB61-F171BF345686}"/>
              </a:ext>
            </a:extLst>
          </p:cNvPr>
          <p:cNvSpPr txBox="1"/>
          <p:nvPr/>
        </p:nvSpPr>
        <p:spPr>
          <a:xfrm>
            <a:off x="990600" y="918955"/>
            <a:ext cx="3877252" cy="1200329"/>
          </a:xfrm>
          <a:prstGeom prst="rect">
            <a:avLst/>
          </a:prstGeom>
          <a:noFill/>
        </p:spPr>
        <p:txBody>
          <a:bodyPr wrap="square" rtlCol="0">
            <a:spAutoFit/>
          </a:bodyPr>
          <a:lstStyle/>
          <a:p>
            <a:pPr algn="ctr"/>
            <a:r>
              <a:rPr lang="en-US" sz="2400" dirty="0">
                <a:latin typeface="Arial Narrow" panose="020B0606020202030204" pitchFamily="34" charset="0"/>
              </a:rPr>
              <a:t>Information gathered with your senses; may be quantitative or qualitative</a:t>
            </a:r>
          </a:p>
        </p:txBody>
      </p:sp>
      <p:sp>
        <p:nvSpPr>
          <p:cNvPr id="22" name="Rectangle 21">
            <a:extLst>
              <a:ext uri="{FF2B5EF4-FFF2-40B4-BE49-F238E27FC236}">
                <a16:creationId xmlns:a16="http://schemas.microsoft.com/office/drawing/2014/main" id="{2108303D-F506-43C4-9F11-40682D95BF71}"/>
              </a:ext>
            </a:extLst>
          </p:cNvPr>
          <p:cNvSpPr/>
          <p:nvPr/>
        </p:nvSpPr>
        <p:spPr>
          <a:xfrm>
            <a:off x="26768" y="156846"/>
            <a:ext cx="9711076" cy="635902"/>
          </a:xfrm>
          <a:prstGeom prst="rect">
            <a:avLst/>
          </a:prstGeom>
          <a:noFill/>
        </p:spPr>
        <p:txBody>
          <a:bodyPr wrap="none" lIns="91440" tIns="45720" rIns="91440" bIns="4572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Observations vs. Inferences</a:t>
            </a:r>
            <a:endPar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endParaRPr>
          </a:p>
        </p:txBody>
      </p:sp>
      <p:sp>
        <p:nvSpPr>
          <p:cNvPr id="2" name="TextBox 1">
            <a:extLst>
              <a:ext uri="{FF2B5EF4-FFF2-40B4-BE49-F238E27FC236}">
                <a16:creationId xmlns:a16="http://schemas.microsoft.com/office/drawing/2014/main" id="{399C68B9-C43A-4A4C-AA6B-10A55CB8FE63}"/>
              </a:ext>
            </a:extLst>
          </p:cNvPr>
          <p:cNvSpPr txBox="1"/>
          <p:nvPr/>
        </p:nvSpPr>
        <p:spPr>
          <a:xfrm>
            <a:off x="5328406" y="918954"/>
            <a:ext cx="3877252" cy="1200329"/>
          </a:xfrm>
          <a:prstGeom prst="rect">
            <a:avLst/>
          </a:prstGeom>
          <a:noFill/>
        </p:spPr>
        <p:txBody>
          <a:bodyPr wrap="square" rtlCol="0">
            <a:spAutoFit/>
          </a:bodyPr>
          <a:lstStyle/>
          <a:p>
            <a:pPr algn="ctr"/>
            <a:r>
              <a:rPr lang="en-US" sz="2400" dirty="0">
                <a:latin typeface="Arial Narrow" panose="020B0606020202030204" pitchFamily="34" charset="0"/>
              </a:rPr>
              <a:t>Process of drawing a conclusion </a:t>
            </a:r>
          </a:p>
          <a:p>
            <a:pPr algn="ctr"/>
            <a:r>
              <a:rPr lang="en-US" sz="2400" dirty="0">
                <a:latin typeface="Arial Narrow" panose="020B0606020202030204" pitchFamily="34" charset="0"/>
              </a:rPr>
              <a:t>based on background knowledge and/or evidence</a:t>
            </a:r>
          </a:p>
        </p:txBody>
      </p:sp>
      <p:sp>
        <p:nvSpPr>
          <p:cNvPr id="3" name="TextBox 2">
            <a:extLst>
              <a:ext uri="{FF2B5EF4-FFF2-40B4-BE49-F238E27FC236}">
                <a16:creationId xmlns:a16="http://schemas.microsoft.com/office/drawing/2014/main" id="{9BBB4122-9F49-4CE4-95A4-1AEC7B8CE667}"/>
              </a:ext>
            </a:extLst>
          </p:cNvPr>
          <p:cNvSpPr txBox="1"/>
          <p:nvPr/>
        </p:nvSpPr>
        <p:spPr>
          <a:xfrm>
            <a:off x="381000" y="2133600"/>
            <a:ext cx="9296400" cy="1015663"/>
          </a:xfrm>
          <a:prstGeom prst="rect">
            <a:avLst/>
          </a:prstGeom>
          <a:noFill/>
        </p:spPr>
        <p:txBody>
          <a:bodyPr wrap="square" rtlCol="0">
            <a:spAutoFit/>
          </a:bodyPr>
          <a:lstStyle/>
          <a:p>
            <a:r>
              <a:rPr lang="en-US" sz="2000" b="1" dirty="0">
                <a:latin typeface="Arial Narrow" panose="020B0606020202030204" pitchFamily="34" charset="0"/>
              </a:rPr>
              <a:t>Task #1:  I am going to read three observations.  You will need to make an inference about where I was AFTER I have read all three, but do not share it with anyone yet!    </a:t>
            </a:r>
          </a:p>
          <a:p>
            <a:endParaRPr lang="en-US" sz="2000" dirty="0">
              <a:latin typeface="Arial Narrow" panose="020B0606020202030204" pitchFamily="34" charset="0"/>
            </a:endParaRPr>
          </a:p>
        </p:txBody>
      </p:sp>
      <p:sp>
        <p:nvSpPr>
          <p:cNvPr id="10" name="TextBox 9">
            <a:extLst>
              <a:ext uri="{FF2B5EF4-FFF2-40B4-BE49-F238E27FC236}">
                <a16:creationId xmlns:a16="http://schemas.microsoft.com/office/drawing/2014/main" id="{E8E665EA-ABA2-4860-85A7-7A4B3BC08CC6}"/>
              </a:ext>
            </a:extLst>
          </p:cNvPr>
          <p:cNvSpPr txBox="1"/>
          <p:nvPr/>
        </p:nvSpPr>
        <p:spPr>
          <a:xfrm>
            <a:off x="381000" y="4644444"/>
            <a:ext cx="9292736" cy="2708434"/>
          </a:xfrm>
          <a:prstGeom prst="rect">
            <a:avLst/>
          </a:prstGeom>
          <a:noFill/>
        </p:spPr>
        <p:txBody>
          <a:bodyPr wrap="square">
            <a:spAutoFit/>
          </a:bodyPr>
          <a:lstStyle/>
          <a:p>
            <a:pPr>
              <a:spcBef>
                <a:spcPts val="600"/>
              </a:spcBef>
              <a:spcAft>
                <a:spcPts val="600"/>
              </a:spcAft>
            </a:pPr>
            <a:r>
              <a:rPr lang="en-US" sz="2000" b="1" dirty="0">
                <a:latin typeface="Arial Narrow" panose="020B0606020202030204" pitchFamily="34" charset="0"/>
              </a:rPr>
              <a:t>Task #2: Read the following sentences carefully. For each sentence, highlight each observation and underline the inference.</a:t>
            </a:r>
          </a:p>
          <a:p>
            <a:pPr marL="342900" indent="-342900">
              <a:spcBef>
                <a:spcPts val="600"/>
              </a:spcBef>
              <a:spcAft>
                <a:spcPts val="600"/>
              </a:spcAft>
              <a:buAutoNum type="alphaUcPeriod"/>
            </a:pPr>
            <a:r>
              <a:rPr lang="en-US" sz="2000" dirty="0">
                <a:latin typeface="Arial Narrow" panose="020B0606020202030204" pitchFamily="34" charset="0"/>
              </a:rPr>
              <a:t>The people down the street must be having a barbecue because the air smells of smoke and burnt chicken.</a:t>
            </a:r>
          </a:p>
          <a:p>
            <a:pPr marL="342900" indent="-342900">
              <a:spcBef>
                <a:spcPts val="600"/>
              </a:spcBef>
              <a:spcAft>
                <a:spcPts val="600"/>
              </a:spcAft>
              <a:buAutoNum type="alphaUcPeriod"/>
            </a:pPr>
            <a:r>
              <a:rPr lang="en-US" sz="2000" dirty="0">
                <a:latin typeface="Arial Narrow" panose="020B0606020202030204" pitchFamily="34" charset="0"/>
              </a:rPr>
              <a:t>There is a baseball in my driveway and my car windshield is broken. Someone playing ball must have shattered my windshield. </a:t>
            </a:r>
          </a:p>
          <a:p>
            <a:pPr marL="342900" indent="-342900">
              <a:spcBef>
                <a:spcPts val="600"/>
              </a:spcBef>
              <a:spcAft>
                <a:spcPts val="600"/>
              </a:spcAft>
              <a:buAutoNum type="alphaUcPeriod"/>
            </a:pPr>
            <a:r>
              <a:rPr lang="en-US" sz="2000" dirty="0">
                <a:latin typeface="Arial Narrow" panose="020B0606020202030204" pitchFamily="34" charset="0"/>
              </a:rPr>
              <a:t>The rock has scratches and is very polished. This rock was carved by a glacier. </a:t>
            </a:r>
          </a:p>
        </p:txBody>
      </p:sp>
      <p:sp>
        <p:nvSpPr>
          <p:cNvPr id="6" name="TextBox 5">
            <a:extLst>
              <a:ext uri="{FF2B5EF4-FFF2-40B4-BE49-F238E27FC236}">
                <a16:creationId xmlns:a16="http://schemas.microsoft.com/office/drawing/2014/main" id="{FCC403FA-CC24-4F8C-BEEC-0DE11AD8A937}"/>
              </a:ext>
            </a:extLst>
          </p:cNvPr>
          <p:cNvSpPr txBox="1"/>
          <p:nvPr/>
        </p:nvSpPr>
        <p:spPr>
          <a:xfrm>
            <a:off x="5328406" y="3270296"/>
            <a:ext cx="1821473" cy="412307"/>
          </a:xfrm>
          <a:prstGeom prst="rect">
            <a:avLst/>
          </a:prstGeom>
          <a:noFill/>
        </p:spPr>
        <p:txBody>
          <a:bodyPr wrap="square">
            <a:spAutoFit/>
          </a:bodyPr>
          <a:lstStyle/>
          <a:p>
            <a:r>
              <a:rPr lang="en-US" sz="2000" b="1" dirty="0">
                <a:latin typeface="Arial Narrow" panose="020B0606020202030204" pitchFamily="34" charset="0"/>
              </a:rPr>
              <a:t>Where was I?  </a:t>
            </a:r>
          </a:p>
        </p:txBody>
      </p:sp>
      <p:sp>
        <p:nvSpPr>
          <p:cNvPr id="8" name="TextBox 7">
            <a:extLst>
              <a:ext uri="{FF2B5EF4-FFF2-40B4-BE49-F238E27FC236}">
                <a16:creationId xmlns:a16="http://schemas.microsoft.com/office/drawing/2014/main" id="{FC32945F-A050-448B-ACEB-A9F72A482C7C}"/>
              </a:ext>
            </a:extLst>
          </p:cNvPr>
          <p:cNvSpPr txBox="1"/>
          <p:nvPr/>
        </p:nvSpPr>
        <p:spPr>
          <a:xfrm>
            <a:off x="838200" y="3278748"/>
            <a:ext cx="4211871" cy="400110"/>
          </a:xfrm>
          <a:prstGeom prst="rect">
            <a:avLst/>
          </a:prstGeom>
          <a:noFill/>
        </p:spPr>
        <p:txBody>
          <a:bodyPr wrap="square">
            <a:spAutoFit/>
          </a:bodyPr>
          <a:lstStyle/>
          <a:p>
            <a:r>
              <a:rPr lang="en-US" sz="2000" dirty="0">
                <a:latin typeface="Arial Narrow" panose="020B0606020202030204" pitchFamily="34" charset="0"/>
              </a:rPr>
              <a:t>A lot of people were screaming.</a:t>
            </a:r>
          </a:p>
        </p:txBody>
      </p:sp>
      <p:sp>
        <p:nvSpPr>
          <p:cNvPr id="9" name="TextBox 8">
            <a:extLst>
              <a:ext uri="{FF2B5EF4-FFF2-40B4-BE49-F238E27FC236}">
                <a16:creationId xmlns:a16="http://schemas.microsoft.com/office/drawing/2014/main" id="{AC58D250-1566-4614-8325-44E0DC34EF6F}"/>
              </a:ext>
            </a:extLst>
          </p:cNvPr>
          <p:cNvSpPr txBox="1"/>
          <p:nvPr/>
        </p:nvSpPr>
        <p:spPr>
          <a:xfrm>
            <a:off x="838200" y="2844569"/>
            <a:ext cx="3200400" cy="400110"/>
          </a:xfrm>
          <a:prstGeom prst="rect">
            <a:avLst/>
          </a:prstGeom>
          <a:noFill/>
        </p:spPr>
        <p:txBody>
          <a:bodyPr wrap="square">
            <a:spAutoFit/>
          </a:bodyPr>
          <a:lstStyle/>
          <a:p>
            <a:r>
              <a:rPr lang="en-US" sz="2000" dirty="0">
                <a:latin typeface="Arial Narrow" panose="020B0606020202030204" pitchFamily="34" charset="0"/>
              </a:rPr>
              <a:t>I saw many people.</a:t>
            </a:r>
          </a:p>
        </p:txBody>
      </p:sp>
      <p:sp>
        <p:nvSpPr>
          <p:cNvPr id="12" name="TextBox 11">
            <a:extLst>
              <a:ext uri="{FF2B5EF4-FFF2-40B4-BE49-F238E27FC236}">
                <a16:creationId xmlns:a16="http://schemas.microsoft.com/office/drawing/2014/main" id="{7961CD49-056B-452F-AA2F-0D67FDC19669}"/>
              </a:ext>
            </a:extLst>
          </p:cNvPr>
          <p:cNvSpPr txBox="1"/>
          <p:nvPr/>
        </p:nvSpPr>
        <p:spPr>
          <a:xfrm>
            <a:off x="838200" y="3712926"/>
            <a:ext cx="3200400" cy="400110"/>
          </a:xfrm>
          <a:prstGeom prst="rect">
            <a:avLst/>
          </a:prstGeom>
          <a:noFill/>
        </p:spPr>
        <p:txBody>
          <a:bodyPr wrap="square">
            <a:spAutoFit/>
          </a:bodyPr>
          <a:lstStyle/>
          <a:p>
            <a:r>
              <a:rPr lang="en-US" sz="2000" dirty="0">
                <a:latin typeface="Arial Narrow" panose="020B0606020202030204" pitchFamily="34" charset="0"/>
              </a:rPr>
              <a:t>I could smell popcorn.</a:t>
            </a:r>
          </a:p>
        </p:txBody>
      </p:sp>
      <p:pic>
        <p:nvPicPr>
          <p:cNvPr id="19" name="Picture 18">
            <a:hlinkClick r:id="rId3" action="ppaction://hlinksldjump"/>
            <a:extLst>
              <a:ext uri="{FF2B5EF4-FFF2-40B4-BE49-F238E27FC236}">
                <a16:creationId xmlns:a16="http://schemas.microsoft.com/office/drawing/2014/main" id="{6ECFDF57-687B-477B-972B-9E5AED56C17B}"/>
              </a:ext>
            </a:extLst>
          </p:cNvPr>
          <p:cNvPicPr>
            <a:picLocks noChangeAspect="1"/>
          </p:cNvPicPr>
          <p:nvPr/>
        </p:nvPicPr>
        <p:blipFill>
          <a:blip r:embed="rId4"/>
          <a:stretch>
            <a:fillRect/>
          </a:stretch>
        </p:blipFill>
        <p:spPr>
          <a:xfrm>
            <a:off x="9448800" y="7463135"/>
            <a:ext cx="692497" cy="461665"/>
          </a:xfrm>
          <a:prstGeom prst="rect">
            <a:avLst/>
          </a:prstGeom>
        </p:spPr>
      </p:pic>
      <p:sp>
        <p:nvSpPr>
          <p:cNvPr id="27" name="TextBox 26">
            <a:extLst>
              <a:ext uri="{FF2B5EF4-FFF2-40B4-BE49-F238E27FC236}">
                <a16:creationId xmlns:a16="http://schemas.microsoft.com/office/drawing/2014/main" id="{3780F221-6853-4759-B61B-70E1D4FEB58A}"/>
              </a:ext>
            </a:extLst>
          </p:cNvPr>
          <p:cNvSpPr txBox="1"/>
          <p:nvPr/>
        </p:nvSpPr>
        <p:spPr>
          <a:xfrm>
            <a:off x="380999" y="5408436"/>
            <a:ext cx="9118047" cy="707886"/>
          </a:xfrm>
          <a:prstGeom prst="rect">
            <a:avLst/>
          </a:prstGeom>
          <a:solidFill>
            <a:schemeClr val="bg1"/>
          </a:solidFill>
        </p:spPr>
        <p:txBody>
          <a:bodyPr wrap="square">
            <a:spAutoFit/>
          </a:bodyPr>
          <a:lstStyle/>
          <a:p>
            <a:pPr marL="342900" indent="-342900">
              <a:spcBef>
                <a:spcPts val="600"/>
              </a:spcBef>
              <a:spcAft>
                <a:spcPts val="600"/>
              </a:spcAft>
              <a:buAutoNum type="alphaUcPeriod"/>
            </a:pPr>
            <a:r>
              <a:rPr lang="en-US" sz="2000" u="sng" dirty="0">
                <a:latin typeface="Arial Narrow" panose="020B0606020202030204" pitchFamily="34" charset="0"/>
              </a:rPr>
              <a:t>The people down the street must be having a barbecue </a:t>
            </a:r>
            <a:r>
              <a:rPr lang="en-US" sz="2000" dirty="0">
                <a:latin typeface="Arial Narrow" panose="020B0606020202030204" pitchFamily="34" charset="0"/>
              </a:rPr>
              <a:t>because the </a:t>
            </a:r>
            <a:r>
              <a:rPr lang="en-US" sz="2000" dirty="0">
                <a:highlight>
                  <a:srgbClr val="FFFF00"/>
                </a:highlight>
                <a:latin typeface="Arial Narrow" panose="020B0606020202030204" pitchFamily="34" charset="0"/>
              </a:rPr>
              <a:t>air smells of smoke and burnt chicken</a:t>
            </a:r>
            <a:r>
              <a:rPr lang="en-US" sz="2000" dirty="0">
                <a:latin typeface="Arial Narrow" panose="020B0606020202030204" pitchFamily="34" charset="0"/>
              </a:rPr>
              <a:t>.</a:t>
            </a:r>
          </a:p>
        </p:txBody>
      </p:sp>
      <p:sp>
        <p:nvSpPr>
          <p:cNvPr id="25" name="TextBox 24">
            <a:extLst>
              <a:ext uri="{FF2B5EF4-FFF2-40B4-BE49-F238E27FC236}">
                <a16:creationId xmlns:a16="http://schemas.microsoft.com/office/drawing/2014/main" id="{B33CA7A0-0AFA-4913-AF48-0839AF6996D1}"/>
              </a:ext>
            </a:extLst>
          </p:cNvPr>
          <p:cNvSpPr txBox="1"/>
          <p:nvPr/>
        </p:nvSpPr>
        <p:spPr>
          <a:xfrm>
            <a:off x="457200" y="6148350"/>
            <a:ext cx="9118047" cy="707886"/>
          </a:xfrm>
          <a:prstGeom prst="rect">
            <a:avLst/>
          </a:prstGeom>
          <a:solidFill>
            <a:schemeClr val="bg1"/>
          </a:solidFill>
        </p:spPr>
        <p:txBody>
          <a:bodyPr wrap="square">
            <a:spAutoFit/>
          </a:bodyPr>
          <a:lstStyle/>
          <a:p>
            <a:pPr>
              <a:spcBef>
                <a:spcPts val="600"/>
              </a:spcBef>
              <a:spcAft>
                <a:spcPts val="600"/>
              </a:spcAft>
            </a:pPr>
            <a:r>
              <a:rPr lang="en-US" sz="2000" dirty="0">
                <a:latin typeface="Arial Narrow" panose="020B0606020202030204" pitchFamily="34" charset="0"/>
              </a:rPr>
              <a:t>B. </a:t>
            </a:r>
            <a:r>
              <a:rPr lang="en-US" sz="2000" dirty="0">
                <a:highlight>
                  <a:srgbClr val="FFFF00"/>
                </a:highlight>
                <a:latin typeface="Arial Narrow" panose="020B0606020202030204" pitchFamily="34" charset="0"/>
              </a:rPr>
              <a:t>There is a baseball in my driveway </a:t>
            </a:r>
            <a:r>
              <a:rPr lang="en-US" sz="2000" dirty="0">
                <a:latin typeface="Arial Narrow" panose="020B0606020202030204" pitchFamily="34" charset="0"/>
              </a:rPr>
              <a:t>and </a:t>
            </a:r>
            <a:r>
              <a:rPr lang="en-US" sz="2000" dirty="0">
                <a:highlight>
                  <a:srgbClr val="FFFF00"/>
                </a:highlight>
                <a:latin typeface="Arial Narrow" panose="020B0606020202030204" pitchFamily="34" charset="0"/>
              </a:rPr>
              <a:t>my car windshield is broken</a:t>
            </a:r>
            <a:r>
              <a:rPr lang="en-US" sz="2000" dirty="0">
                <a:latin typeface="Arial Narrow" panose="020B0606020202030204" pitchFamily="34" charset="0"/>
              </a:rPr>
              <a:t>. </a:t>
            </a:r>
            <a:r>
              <a:rPr lang="en-US" sz="2000" u="sng" dirty="0">
                <a:latin typeface="Arial Narrow" panose="020B0606020202030204" pitchFamily="34" charset="0"/>
              </a:rPr>
              <a:t>Someone playing ball must have shattered my windshield</a:t>
            </a:r>
            <a:r>
              <a:rPr lang="en-US" sz="2000" dirty="0">
                <a:latin typeface="Arial Narrow" panose="020B0606020202030204" pitchFamily="34" charset="0"/>
              </a:rPr>
              <a:t>. </a:t>
            </a:r>
          </a:p>
        </p:txBody>
      </p:sp>
      <p:sp>
        <p:nvSpPr>
          <p:cNvPr id="26" name="TextBox 25">
            <a:extLst>
              <a:ext uri="{FF2B5EF4-FFF2-40B4-BE49-F238E27FC236}">
                <a16:creationId xmlns:a16="http://schemas.microsoft.com/office/drawing/2014/main" id="{B8D6D7CE-93D8-4334-AD89-5FCD393C4714}"/>
              </a:ext>
            </a:extLst>
          </p:cNvPr>
          <p:cNvSpPr txBox="1"/>
          <p:nvPr/>
        </p:nvSpPr>
        <p:spPr>
          <a:xfrm>
            <a:off x="381000" y="6910350"/>
            <a:ext cx="9118047" cy="400110"/>
          </a:xfrm>
          <a:prstGeom prst="rect">
            <a:avLst/>
          </a:prstGeom>
          <a:solidFill>
            <a:schemeClr val="bg1"/>
          </a:solidFill>
        </p:spPr>
        <p:txBody>
          <a:bodyPr wrap="square">
            <a:spAutoFit/>
          </a:bodyPr>
          <a:lstStyle/>
          <a:p>
            <a:pPr>
              <a:spcBef>
                <a:spcPts val="600"/>
              </a:spcBef>
              <a:spcAft>
                <a:spcPts val="600"/>
              </a:spcAft>
            </a:pPr>
            <a:r>
              <a:rPr lang="en-US" sz="2000" dirty="0">
                <a:latin typeface="Arial Narrow" panose="020B0606020202030204" pitchFamily="34" charset="0"/>
              </a:rPr>
              <a:t>C. </a:t>
            </a:r>
            <a:r>
              <a:rPr lang="en-US" sz="2000" dirty="0">
                <a:highlight>
                  <a:srgbClr val="FFFF00"/>
                </a:highlight>
                <a:latin typeface="Arial Narrow" panose="020B0606020202030204" pitchFamily="34" charset="0"/>
              </a:rPr>
              <a:t>The rock has scratches and is very polished</a:t>
            </a:r>
            <a:r>
              <a:rPr lang="en-US" sz="2000" dirty="0">
                <a:latin typeface="Arial Narrow" panose="020B0606020202030204" pitchFamily="34" charset="0"/>
              </a:rPr>
              <a:t>. </a:t>
            </a:r>
            <a:r>
              <a:rPr lang="en-US" sz="2000" u="sng" dirty="0">
                <a:latin typeface="Arial Narrow" panose="020B0606020202030204" pitchFamily="34" charset="0"/>
              </a:rPr>
              <a:t>This rock was carved by a glacier</a:t>
            </a:r>
            <a:r>
              <a:rPr lang="en-US" sz="2000" dirty="0">
                <a:latin typeface="Arial Narrow" panose="020B0606020202030204" pitchFamily="34" charset="0"/>
              </a:rPr>
              <a:t>. </a:t>
            </a:r>
          </a:p>
        </p:txBody>
      </p:sp>
      <p:sp>
        <p:nvSpPr>
          <p:cNvPr id="32" name="TextBox 31">
            <a:extLst>
              <a:ext uri="{FF2B5EF4-FFF2-40B4-BE49-F238E27FC236}">
                <a16:creationId xmlns:a16="http://schemas.microsoft.com/office/drawing/2014/main" id="{3CD92CD3-2902-4273-A8BC-B4A0E8E19BDD}"/>
              </a:ext>
            </a:extLst>
          </p:cNvPr>
          <p:cNvSpPr txBox="1"/>
          <p:nvPr/>
        </p:nvSpPr>
        <p:spPr>
          <a:xfrm>
            <a:off x="7149879" y="3151591"/>
            <a:ext cx="1821473" cy="707886"/>
          </a:xfrm>
          <a:prstGeom prst="rect">
            <a:avLst/>
          </a:prstGeom>
          <a:noFill/>
        </p:spPr>
        <p:txBody>
          <a:bodyPr wrap="square">
            <a:spAutoFit/>
          </a:bodyPr>
          <a:lstStyle/>
          <a:p>
            <a:pPr algn="ctr"/>
            <a:r>
              <a:rPr lang="en-US" sz="2000" b="1" dirty="0">
                <a:solidFill>
                  <a:schemeClr val="accent6">
                    <a:lumMod val="75000"/>
                  </a:schemeClr>
                </a:solidFill>
                <a:latin typeface="Arial Narrow" panose="020B0606020202030204" pitchFamily="34" charset="0"/>
              </a:rPr>
              <a:t>What was your inference?</a:t>
            </a:r>
          </a:p>
        </p:txBody>
      </p:sp>
      <p:sp>
        <p:nvSpPr>
          <p:cNvPr id="16" name="TextBox 15">
            <a:extLst>
              <a:ext uri="{FF2B5EF4-FFF2-40B4-BE49-F238E27FC236}">
                <a16:creationId xmlns:a16="http://schemas.microsoft.com/office/drawing/2014/main" id="{CA1BC05F-3DB9-4F88-8650-BD2C80502972}"/>
              </a:ext>
            </a:extLst>
          </p:cNvPr>
          <p:cNvSpPr txBox="1"/>
          <p:nvPr/>
        </p:nvSpPr>
        <p:spPr>
          <a:xfrm>
            <a:off x="838200" y="4088189"/>
            <a:ext cx="6019798" cy="400110"/>
          </a:xfrm>
          <a:prstGeom prst="rect">
            <a:avLst/>
          </a:prstGeom>
          <a:noFill/>
        </p:spPr>
        <p:txBody>
          <a:bodyPr wrap="square">
            <a:spAutoFit/>
          </a:bodyPr>
          <a:lstStyle/>
          <a:p>
            <a:r>
              <a:rPr lang="en-US" sz="2000" dirty="0">
                <a:latin typeface="Arial Narrow" panose="020B0606020202030204" pitchFamily="34" charset="0"/>
              </a:rPr>
              <a:t>Another clue … People were eating hot dogs and ice cream</a:t>
            </a:r>
          </a:p>
        </p:txBody>
      </p:sp>
      <p:sp>
        <p:nvSpPr>
          <p:cNvPr id="17" name="TextBox 16">
            <a:extLst>
              <a:ext uri="{FF2B5EF4-FFF2-40B4-BE49-F238E27FC236}">
                <a16:creationId xmlns:a16="http://schemas.microsoft.com/office/drawing/2014/main" id="{07EAF33C-FE62-4257-A889-40AF79554B52}"/>
              </a:ext>
            </a:extLst>
          </p:cNvPr>
          <p:cNvSpPr txBox="1"/>
          <p:nvPr/>
        </p:nvSpPr>
        <p:spPr>
          <a:xfrm>
            <a:off x="6624234" y="3904530"/>
            <a:ext cx="2961354" cy="707886"/>
          </a:xfrm>
          <a:prstGeom prst="rect">
            <a:avLst/>
          </a:prstGeom>
          <a:noFill/>
        </p:spPr>
        <p:txBody>
          <a:bodyPr wrap="square">
            <a:spAutoFit/>
          </a:bodyPr>
          <a:lstStyle/>
          <a:p>
            <a:pPr algn="ctr"/>
            <a:r>
              <a:rPr lang="en-US" sz="2000" b="1" dirty="0">
                <a:solidFill>
                  <a:schemeClr val="accent6">
                    <a:lumMod val="75000"/>
                  </a:schemeClr>
                </a:solidFill>
                <a:latin typeface="Arial Narrow" panose="020B0606020202030204" pitchFamily="34" charset="0"/>
              </a:rPr>
              <a:t>Does this change your inference? How?</a:t>
            </a:r>
          </a:p>
        </p:txBody>
      </p:sp>
    </p:spTree>
    <p:extLst>
      <p:ext uri="{BB962C8B-B14F-4D97-AF65-F5344CB8AC3E}">
        <p14:creationId xmlns:p14="http://schemas.microsoft.com/office/powerpoint/2010/main" val="423126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6" grpId="0"/>
      <p:bldP spid="8" grpId="0"/>
      <p:bldP spid="9" grpId="0"/>
      <p:bldP spid="12" grpId="0"/>
      <p:bldP spid="27" grpId="0" animBg="1"/>
      <p:bldP spid="25" grpId="0" animBg="1"/>
      <p:bldP spid="26" grpId="0" animBg="1"/>
      <p:bldP spid="32"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C403FA-CC24-4F8C-BEEC-0DE11AD8A937}"/>
              </a:ext>
            </a:extLst>
          </p:cNvPr>
          <p:cNvSpPr txBox="1"/>
          <p:nvPr/>
        </p:nvSpPr>
        <p:spPr>
          <a:xfrm>
            <a:off x="136916" y="285752"/>
            <a:ext cx="9784568" cy="461665"/>
          </a:xfrm>
          <a:prstGeom prst="rect">
            <a:avLst/>
          </a:prstGeom>
          <a:noFill/>
        </p:spPr>
        <p:txBody>
          <a:bodyPr wrap="square">
            <a:spAutoFit/>
          </a:bodyPr>
          <a:lstStyle/>
          <a:p>
            <a:pPr algn="ctr"/>
            <a:r>
              <a:rPr lang="en-US" sz="2400" b="1" dirty="0">
                <a:latin typeface="Arial Narrow" panose="020B0606020202030204" pitchFamily="34" charset="0"/>
              </a:rPr>
              <a:t>Task 3: Examine the scene to help you sort the statements into each section.</a:t>
            </a:r>
          </a:p>
        </p:txBody>
      </p:sp>
      <p:grpSp>
        <p:nvGrpSpPr>
          <p:cNvPr id="83" name="Group 82">
            <a:extLst>
              <a:ext uri="{FF2B5EF4-FFF2-40B4-BE49-F238E27FC236}">
                <a16:creationId xmlns:a16="http://schemas.microsoft.com/office/drawing/2014/main" id="{DAE4514C-9205-4CEF-B6C0-F44F258678E4}"/>
              </a:ext>
            </a:extLst>
          </p:cNvPr>
          <p:cNvGrpSpPr/>
          <p:nvPr/>
        </p:nvGrpSpPr>
        <p:grpSpPr>
          <a:xfrm>
            <a:off x="360864" y="876224"/>
            <a:ext cx="9490272" cy="6470087"/>
            <a:chOff x="152400" y="876224"/>
            <a:chExt cx="9540240" cy="6470087"/>
          </a:xfrm>
        </p:grpSpPr>
        <p:sp>
          <p:nvSpPr>
            <p:cNvPr id="80" name="Rectangle 79">
              <a:extLst>
                <a:ext uri="{FF2B5EF4-FFF2-40B4-BE49-F238E27FC236}">
                  <a16:creationId xmlns:a16="http://schemas.microsoft.com/office/drawing/2014/main" id="{DBF90A21-61FD-414B-850C-E9DE4D760426}"/>
                </a:ext>
              </a:extLst>
            </p:cNvPr>
            <p:cNvSpPr/>
            <p:nvPr/>
          </p:nvSpPr>
          <p:spPr>
            <a:xfrm>
              <a:off x="152400" y="876224"/>
              <a:ext cx="4754880" cy="6470087"/>
            </a:xfrm>
            <a:prstGeom prst="rect">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173929F9-B65F-418C-A23A-4A7BB6E51EF2}"/>
                </a:ext>
              </a:extLst>
            </p:cNvPr>
            <p:cNvSpPr/>
            <p:nvPr/>
          </p:nvSpPr>
          <p:spPr>
            <a:xfrm>
              <a:off x="5029200" y="876224"/>
              <a:ext cx="4663440" cy="6470087"/>
            </a:xfrm>
            <a:prstGeom prst="rect">
              <a:avLst/>
            </a:prstGeom>
            <a:solidFill>
              <a:schemeClr val="accent3">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ectangle 76">
            <a:extLst>
              <a:ext uri="{FF2B5EF4-FFF2-40B4-BE49-F238E27FC236}">
                <a16:creationId xmlns:a16="http://schemas.microsoft.com/office/drawing/2014/main" id="{ECD25009-16AD-4CC1-A990-9B6A3342A228}"/>
              </a:ext>
            </a:extLst>
          </p:cNvPr>
          <p:cNvSpPr/>
          <p:nvPr/>
        </p:nvSpPr>
        <p:spPr>
          <a:xfrm>
            <a:off x="982165" y="803425"/>
            <a:ext cx="2804358" cy="584775"/>
          </a:xfrm>
          <a:prstGeom prst="rect">
            <a:avLst/>
          </a:prstGeom>
          <a:noFill/>
        </p:spPr>
        <p:txBody>
          <a:bodyPr wrap="none" lIns="91440" tIns="45720" rIns="91440" bIns="45720">
            <a:spAutoFit/>
          </a:bodyPr>
          <a:lstStyle/>
          <a:p>
            <a:pPr algn="ctr"/>
            <a:r>
              <a:rPr lang="en-US" sz="3200" b="1" dirty="0">
                <a:ln w="9525">
                  <a:noFill/>
                  <a:prstDash val="solid"/>
                </a:ln>
                <a:solidFill>
                  <a:srgbClr val="FF0000"/>
                </a:solidFill>
                <a:effectLst>
                  <a:outerShdw blurRad="12700" dist="38100" dir="2700000" algn="tl" rotWithShape="0">
                    <a:schemeClr val="bg1">
                      <a:lumMod val="50000"/>
                    </a:schemeClr>
                  </a:outerShdw>
                </a:effectLst>
              </a:rPr>
              <a:t>OBSERVATIONS</a:t>
            </a:r>
            <a:endParaRPr lang="en-US" sz="3200" b="1" cap="none" spc="0" dirty="0">
              <a:ln w="9525">
                <a:noFill/>
                <a:prstDash val="solid"/>
              </a:ln>
              <a:solidFill>
                <a:srgbClr val="FF0000"/>
              </a:solidFill>
              <a:effectLst>
                <a:outerShdw blurRad="12700" dist="38100" dir="2700000" algn="tl" rotWithShape="0">
                  <a:schemeClr val="bg1">
                    <a:lumMod val="50000"/>
                  </a:schemeClr>
                </a:outerShdw>
              </a:effectLst>
            </a:endParaRPr>
          </a:p>
        </p:txBody>
      </p:sp>
      <p:sp>
        <p:nvSpPr>
          <p:cNvPr id="79" name="Rectangle 78">
            <a:extLst>
              <a:ext uri="{FF2B5EF4-FFF2-40B4-BE49-F238E27FC236}">
                <a16:creationId xmlns:a16="http://schemas.microsoft.com/office/drawing/2014/main" id="{6700DDA6-3B83-4AED-AD72-7266D1CC2AAB}"/>
              </a:ext>
            </a:extLst>
          </p:cNvPr>
          <p:cNvSpPr/>
          <p:nvPr/>
        </p:nvSpPr>
        <p:spPr>
          <a:xfrm>
            <a:off x="6462151" y="790177"/>
            <a:ext cx="2264531" cy="584775"/>
          </a:xfrm>
          <a:prstGeom prst="rect">
            <a:avLst/>
          </a:prstGeom>
          <a:noFill/>
        </p:spPr>
        <p:txBody>
          <a:bodyPr wrap="none" lIns="91440" tIns="45720" rIns="91440" bIns="45720">
            <a:spAutoFit/>
          </a:bodyPr>
          <a:lstStyle/>
          <a:p>
            <a:pPr algn="ctr"/>
            <a:r>
              <a:rPr lang="en-US" sz="3200" b="1" dirty="0">
                <a:ln w="9525">
                  <a:noFill/>
                  <a:prstDash val="solid"/>
                </a:ln>
                <a:solidFill>
                  <a:srgbClr val="00B050"/>
                </a:solidFill>
                <a:effectLst>
                  <a:outerShdw blurRad="12700" dist="38100" dir="2700000" algn="tl" rotWithShape="0">
                    <a:schemeClr val="bg1">
                      <a:lumMod val="50000"/>
                    </a:schemeClr>
                  </a:outerShdw>
                </a:effectLst>
              </a:rPr>
              <a:t>INFERENCES</a:t>
            </a:r>
            <a:endParaRPr lang="en-US" sz="3600" b="1" cap="none" spc="0" dirty="0">
              <a:ln w="9525">
                <a:noFill/>
                <a:prstDash val="solid"/>
              </a:ln>
              <a:solidFill>
                <a:srgbClr val="00B050"/>
              </a:solidFill>
              <a:effectLst>
                <a:outerShdw blurRad="12700" dist="38100" dir="2700000" algn="tl" rotWithShape="0">
                  <a:schemeClr val="bg1">
                    <a:lumMod val="50000"/>
                  </a:schemeClr>
                </a:outerShdw>
              </a:effectLst>
            </a:endParaRPr>
          </a:p>
        </p:txBody>
      </p:sp>
      <p:pic>
        <p:nvPicPr>
          <p:cNvPr id="5" name="Picture 4">
            <a:extLst>
              <a:ext uri="{FF2B5EF4-FFF2-40B4-BE49-F238E27FC236}">
                <a16:creationId xmlns:a16="http://schemas.microsoft.com/office/drawing/2014/main" id="{257F6D4C-9986-4D97-83CA-569219030C4A}"/>
              </a:ext>
            </a:extLst>
          </p:cNvPr>
          <p:cNvPicPr>
            <a:picLocks noChangeAspect="1"/>
          </p:cNvPicPr>
          <p:nvPr/>
        </p:nvPicPr>
        <p:blipFill rotWithShape="1">
          <a:blip r:embed="rId3"/>
          <a:srcRect l="3581" t="4771" r="8287" b="4010"/>
          <a:stretch/>
        </p:blipFill>
        <p:spPr>
          <a:xfrm rot="5400000">
            <a:off x="3177098" y="3019156"/>
            <a:ext cx="3792042" cy="4800045"/>
          </a:xfrm>
          <a:prstGeom prst="rect">
            <a:avLst/>
          </a:prstGeom>
          <a:ln w="38100">
            <a:solidFill>
              <a:schemeClr val="tx1"/>
            </a:solidFill>
          </a:ln>
        </p:spPr>
      </p:pic>
      <p:sp>
        <p:nvSpPr>
          <p:cNvPr id="84" name="TextBox 83">
            <a:extLst>
              <a:ext uri="{FF2B5EF4-FFF2-40B4-BE49-F238E27FC236}">
                <a16:creationId xmlns:a16="http://schemas.microsoft.com/office/drawing/2014/main" id="{C205D53D-83A7-4FF1-9FE2-A7918D276D90}"/>
              </a:ext>
            </a:extLst>
          </p:cNvPr>
          <p:cNvSpPr txBox="1"/>
          <p:nvPr/>
        </p:nvSpPr>
        <p:spPr>
          <a:xfrm>
            <a:off x="457200" y="1333510"/>
            <a:ext cx="2103120" cy="584775"/>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 The volcano is erupting. </a:t>
            </a:r>
          </a:p>
        </p:txBody>
      </p:sp>
      <p:sp>
        <p:nvSpPr>
          <p:cNvPr id="85" name="TextBox 84">
            <a:extLst>
              <a:ext uri="{FF2B5EF4-FFF2-40B4-BE49-F238E27FC236}">
                <a16:creationId xmlns:a16="http://schemas.microsoft.com/office/drawing/2014/main" id="{13F318FB-5567-45D7-8A76-D1495B4DD3D9}"/>
              </a:ext>
            </a:extLst>
          </p:cNvPr>
          <p:cNvSpPr txBox="1"/>
          <p:nvPr/>
        </p:nvSpPr>
        <p:spPr>
          <a:xfrm>
            <a:off x="7594416" y="1384808"/>
            <a:ext cx="2103120" cy="82296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2. The camptosaurus is going to eat the stegosaurus. </a:t>
            </a:r>
          </a:p>
        </p:txBody>
      </p:sp>
      <p:sp>
        <p:nvSpPr>
          <p:cNvPr id="86" name="TextBox 85">
            <a:extLst>
              <a:ext uri="{FF2B5EF4-FFF2-40B4-BE49-F238E27FC236}">
                <a16:creationId xmlns:a16="http://schemas.microsoft.com/office/drawing/2014/main" id="{C9910DAE-2D73-4B7B-96E9-DC2589F90AE8}"/>
              </a:ext>
            </a:extLst>
          </p:cNvPr>
          <p:cNvSpPr txBox="1"/>
          <p:nvPr/>
        </p:nvSpPr>
        <p:spPr>
          <a:xfrm>
            <a:off x="7594416" y="2334681"/>
            <a:ext cx="2103120" cy="82296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3. The stegosaurus will run into the water to escape.</a:t>
            </a:r>
          </a:p>
        </p:txBody>
      </p:sp>
      <p:sp>
        <p:nvSpPr>
          <p:cNvPr id="87" name="TextBox 86">
            <a:extLst>
              <a:ext uri="{FF2B5EF4-FFF2-40B4-BE49-F238E27FC236}">
                <a16:creationId xmlns:a16="http://schemas.microsoft.com/office/drawing/2014/main" id="{2B8A86AD-76B9-40CA-87BF-C55FD210BB70}"/>
              </a:ext>
            </a:extLst>
          </p:cNvPr>
          <p:cNvSpPr txBox="1"/>
          <p:nvPr/>
        </p:nvSpPr>
        <p:spPr>
          <a:xfrm>
            <a:off x="457200" y="2104398"/>
            <a:ext cx="2103120" cy="82296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4. The camptosaurus is leaving tracks in the ground. </a:t>
            </a:r>
          </a:p>
        </p:txBody>
      </p:sp>
      <p:sp>
        <p:nvSpPr>
          <p:cNvPr id="88" name="TextBox 87">
            <a:extLst>
              <a:ext uri="{FF2B5EF4-FFF2-40B4-BE49-F238E27FC236}">
                <a16:creationId xmlns:a16="http://schemas.microsoft.com/office/drawing/2014/main" id="{59146244-BE3F-4ABF-AC67-4D23F9528CF5}"/>
              </a:ext>
            </a:extLst>
          </p:cNvPr>
          <p:cNvSpPr txBox="1"/>
          <p:nvPr/>
        </p:nvSpPr>
        <p:spPr>
          <a:xfrm>
            <a:off x="7594416" y="3284554"/>
            <a:ext cx="2103120" cy="82296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5. The ground where the camptosaurus is walking is wet.</a:t>
            </a:r>
          </a:p>
        </p:txBody>
      </p:sp>
      <p:sp>
        <p:nvSpPr>
          <p:cNvPr id="89" name="TextBox 88">
            <a:extLst>
              <a:ext uri="{FF2B5EF4-FFF2-40B4-BE49-F238E27FC236}">
                <a16:creationId xmlns:a16="http://schemas.microsoft.com/office/drawing/2014/main" id="{B85C74EE-41A9-44FB-A5E1-8C5EA37B7D68}"/>
              </a:ext>
            </a:extLst>
          </p:cNvPr>
          <p:cNvSpPr txBox="1"/>
          <p:nvPr/>
        </p:nvSpPr>
        <p:spPr>
          <a:xfrm>
            <a:off x="457200" y="3113471"/>
            <a:ext cx="2103120" cy="584775"/>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6. There are plants growing in the water. </a:t>
            </a:r>
          </a:p>
        </p:txBody>
      </p:sp>
      <p:sp>
        <p:nvSpPr>
          <p:cNvPr id="90" name="TextBox 89">
            <a:extLst>
              <a:ext uri="{FF2B5EF4-FFF2-40B4-BE49-F238E27FC236}">
                <a16:creationId xmlns:a16="http://schemas.microsoft.com/office/drawing/2014/main" id="{FBF6C5EA-FBA1-460A-81F8-FFEEAF34447C}"/>
              </a:ext>
            </a:extLst>
          </p:cNvPr>
          <p:cNvSpPr txBox="1"/>
          <p:nvPr/>
        </p:nvSpPr>
        <p:spPr>
          <a:xfrm>
            <a:off x="7594416" y="4234427"/>
            <a:ext cx="2103120" cy="82296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7. The camptosaurus is going into the water to eat the plants. </a:t>
            </a:r>
          </a:p>
        </p:txBody>
      </p:sp>
      <p:sp>
        <p:nvSpPr>
          <p:cNvPr id="91" name="TextBox 90">
            <a:extLst>
              <a:ext uri="{FF2B5EF4-FFF2-40B4-BE49-F238E27FC236}">
                <a16:creationId xmlns:a16="http://schemas.microsoft.com/office/drawing/2014/main" id="{8B48D95B-0BFA-4310-98ED-AC148A7D281B}"/>
              </a:ext>
            </a:extLst>
          </p:cNvPr>
          <p:cNvSpPr txBox="1"/>
          <p:nvPr/>
        </p:nvSpPr>
        <p:spPr>
          <a:xfrm>
            <a:off x="457200" y="3884359"/>
            <a:ext cx="2103120" cy="584775"/>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8. There is a tree growing next to the river. </a:t>
            </a:r>
          </a:p>
        </p:txBody>
      </p:sp>
      <p:sp>
        <p:nvSpPr>
          <p:cNvPr id="92" name="TextBox 91">
            <a:extLst>
              <a:ext uri="{FF2B5EF4-FFF2-40B4-BE49-F238E27FC236}">
                <a16:creationId xmlns:a16="http://schemas.microsoft.com/office/drawing/2014/main" id="{2984AE3A-7654-4DB6-8795-4A9BF8094207}"/>
              </a:ext>
            </a:extLst>
          </p:cNvPr>
          <p:cNvSpPr txBox="1"/>
          <p:nvPr/>
        </p:nvSpPr>
        <p:spPr>
          <a:xfrm>
            <a:off x="457200" y="4655247"/>
            <a:ext cx="2103120" cy="584775"/>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9. The tree looks like a palm tree. </a:t>
            </a:r>
          </a:p>
        </p:txBody>
      </p:sp>
      <p:sp>
        <p:nvSpPr>
          <p:cNvPr id="93" name="TextBox 92">
            <a:extLst>
              <a:ext uri="{FF2B5EF4-FFF2-40B4-BE49-F238E27FC236}">
                <a16:creationId xmlns:a16="http://schemas.microsoft.com/office/drawing/2014/main" id="{8C0B25FB-E28F-4FAA-B875-8EA288A798A2}"/>
              </a:ext>
            </a:extLst>
          </p:cNvPr>
          <p:cNvSpPr txBox="1"/>
          <p:nvPr/>
        </p:nvSpPr>
        <p:spPr>
          <a:xfrm>
            <a:off x="7594416" y="5184300"/>
            <a:ext cx="2103120" cy="338554"/>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10. The climate is warm. </a:t>
            </a:r>
          </a:p>
        </p:txBody>
      </p:sp>
      <p:sp>
        <p:nvSpPr>
          <p:cNvPr id="94" name="TextBox 93">
            <a:extLst>
              <a:ext uri="{FF2B5EF4-FFF2-40B4-BE49-F238E27FC236}">
                <a16:creationId xmlns:a16="http://schemas.microsoft.com/office/drawing/2014/main" id="{5FEDF2DF-8ADC-4499-8190-57E4268C0783}"/>
              </a:ext>
            </a:extLst>
          </p:cNvPr>
          <p:cNvSpPr txBox="1"/>
          <p:nvPr/>
        </p:nvSpPr>
        <p:spPr>
          <a:xfrm>
            <a:off x="457200" y="5426135"/>
            <a:ext cx="2103120" cy="584775"/>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11. The stegosaurus is eating the plant. </a:t>
            </a:r>
          </a:p>
        </p:txBody>
      </p:sp>
      <p:sp>
        <p:nvSpPr>
          <p:cNvPr id="95" name="TextBox 94">
            <a:extLst>
              <a:ext uri="{FF2B5EF4-FFF2-40B4-BE49-F238E27FC236}">
                <a16:creationId xmlns:a16="http://schemas.microsoft.com/office/drawing/2014/main" id="{B8D34111-7D3F-4E6F-ADD7-97B61F06EEA0}"/>
              </a:ext>
            </a:extLst>
          </p:cNvPr>
          <p:cNvSpPr txBox="1"/>
          <p:nvPr/>
        </p:nvSpPr>
        <p:spPr>
          <a:xfrm>
            <a:off x="7594416" y="5649767"/>
            <a:ext cx="2103120" cy="584775"/>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12. The stegosaurus is an herbivore. </a:t>
            </a:r>
          </a:p>
        </p:txBody>
      </p:sp>
      <p:sp>
        <p:nvSpPr>
          <p:cNvPr id="96" name="TextBox 95">
            <a:extLst>
              <a:ext uri="{FF2B5EF4-FFF2-40B4-BE49-F238E27FC236}">
                <a16:creationId xmlns:a16="http://schemas.microsoft.com/office/drawing/2014/main" id="{5E9744E4-1A42-404F-A127-7EE90152183D}"/>
              </a:ext>
            </a:extLst>
          </p:cNvPr>
          <p:cNvSpPr txBox="1"/>
          <p:nvPr/>
        </p:nvSpPr>
        <p:spPr>
          <a:xfrm>
            <a:off x="457200" y="6197025"/>
            <a:ext cx="2103120" cy="584775"/>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13. There are bones by the edge of the water. </a:t>
            </a:r>
          </a:p>
        </p:txBody>
      </p:sp>
      <p:sp>
        <p:nvSpPr>
          <p:cNvPr id="97" name="TextBox 96">
            <a:extLst>
              <a:ext uri="{FF2B5EF4-FFF2-40B4-BE49-F238E27FC236}">
                <a16:creationId xmlns:a16="http://schemas.microsoft.com/office/drawing/2014/main" id="{44FB33F0-8D60-46D4-AD8F-05CED3194AF4}"/>
              </a:ext>
            </a:extLst>
          </p:cNvPr>
          <p:cNvSpPr txBox="1"/>
          <p:nvPr/>
        </p:nvSpPr>
        <p:spPr>
          <a:xfrm>
            <a:off x="5288296" y="1364655"/>
            <a:ext cx="2103120" cy="584775"/>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15. The camptosaurus killed the animal. </a:t>
            </a:r>
          </a:p>
        </p:txBody>
      </p:sp>
      <p:sp>
        <p:nvSpPr>
          <p:cNvPr id="98" name="TextBox 97">
            <a:extLst>
              <a:ext uri="{FF2B5EF4-FFF2-40B4-BE49-F238E27FC236}">
                <a16:creationId xmlns:a16="http://schemas.microsoft.com/office/drawing/2014/main" id="{9107C66F-1A89-4A62-94B8-DFB2BFCEA062}"/>
              </a:ext>
            </a:extLst>
          </p:cNvPr>
          <p:cNvSpPr txBox="1"/>
          <p:nvPr/>
        </p:nvSpPr>
        <p:spPr>
          <a:xfrm>
            <a:off x="2778144" y="1345910"/>
            <a:ext cx="2103120" cy="584775"/>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16. Some more bones are in the water. </a:t>
            </a:r>
          </a:p>
        </p:txBody>
      </p:sp>
      <p:sp>
        <p:nvSpPr>
          <p:cNvPr id="99" name="TextBox 98">
            <a:extLst>
              <a:ext uri="{FF2B5EF4-FFF2-40B4-BE49-F238E27FC236}">
                <a16:creationId xmlns:a16="http://schemas.microsoft.com/office/drawing/2014/main" id="{3163DCF2-2C22-400D-BB2A-7567C944D3D9}"/>
              </a:ext>
            </a:extLst>
          </p:cNvPr>
          <p:cNvSpPr txBox="1"/>
          <p:nvPr/>
        </p:nvSpPr>
        <p:spPr>
          <a:xfrm>
            <a:off x="5288296" y="2072944"/>
            <a:ext cx="2103120" cy="584775"/>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17. The camptosaurus can’t swim and will drown. </a:t>
            </a:r>
          </a:p>
        </p:txBody>
      </p:sp>
      <p:sp>
        <p:nvSpPr>
          <p:cNvPr id="100" name="TextBox 99">
            <a:extLst>
              <a:ext uri="{FF2B5EF4-FFF2-40B4-BE49-F238E27FC236}">
                <a16:creationId xmlns:a16="http://schemas.microsoft.com/office/drawing/2014/main" id="{97044CEA-B2D3-4D6D-8BE6-631BC1542CF7}"/>
              </a:ext>
            </a:extLst>
          </p:cNvPr>
          <p:cNvSpPr txBox="1"/>
          <p:nvPr/>
        </p:nvSpPr>
        <p:spPr>
          <a:xfrm>
            <a:off x="2778144" y="2069423"/>
            <a:ext cx="2103120" cy="584775"/>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18. Lava is corning down the sides of the volcano. </a:t>
            </a:r>
          </a:p>
        </p:txBody>
      </p:sp>
      <p:sp>
        <p:nvSpPr>
          <p:cNvPr id="101" name="TextBox 100">
            <a:extLst>
              <a:ext uri="{FF2B5EF4-FFF2-40B4-BE49-F238E27FC236}">
                <a16:creationId xmlns:a16="http://schemas.microsoft.com/office/drawing/2014/main" id="{A89D48BA-9484-435A-A462-594EB6F4A149}"/>
              </a:ext>
            </a:extLst>
          </p:cNvPr>
          <p:cNvSpPr txBox="1"/>
          <p:nvPr/>
        </p:nvSpPr>
        <p:spPr>
          <a:xfrm>
            <a:off x="2778144" y="2792936"/>
            <a:ext cx="2103120" cy="584775"/>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19. The camptosaurus has sharp teeth.</a:t>
            </a:r>
          </a:p>
        </p:txBody>
      </p:sp>
      <p:sp>
        <p:nvSpPr>
          <p:cNvPr id="102" name="TextBox 101">
            <a:extLst>
              <a:ext uri="{FF2B5EF4-FFF2-40B4-BE49-F238E27FC236}">
                <a16:creationId xmlns:a16="http://schemas.microsoft.com/office/drawing/2014/main" id="{4438BA93-2AAB-49FE-BBE7-A20A53E51A07}"/>
              </a:ext>
            </a:extLst>
          </p:cNvPr>
          <p:cNvSpPr txBox="1"/>
          <p:nvPr/>
        </p:nvSpPr>
        <p:spPr>
          <a:xfrm>
            <a:off x="5288296" y="2781233"/>
            <a:ext cx="2103120" cy="584775"/>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20. The camptosaurus is a carnivore.</a:t>
            </a:r>
          </a:p>
        </p:txBody>
      </p:sp>
      <p:sp>
        <p:nvSpPr>
          <p:cNvPr id="103" name="TextBox 102">
            <a:extLst>
              <a:ext uri="{FF2B5EF4-FFF2-40B4-BE49-F238E27FC236}">
                <a16:creationId xmlns:a16="http://schemas.microsoft.com/office/drawing/2014/main" id="{C55C09AD-CEA1-4E4B-A447-0F1D99AD77D6}"/>
              </a:ext>
            </a:extLst>
          </p:cNvPr>
          <p:cNvSpPr txBox="1"/>
          <p:nvPr/>
        </p:nvSpPr>
        <p:spPr>
          <a:xfrm>
            <a:off x="7594416" y="6361457"/>
            <a:ext cx="2103120" cy="584775"/>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14. The bones from a dead dinosaur. </a:t>
            </a:r>
          </a:p>
        </p:txBody>
      </p:sp>
      <p:pic>
        <p:nvPicPr>
          <p:cNvPr id="105" name="Picture 104">
            <a:hlinkClick r:id="rId4" action="ppaction://hlinksldjump"/>
            <a:extLst>
              <a:ext uri="{FF2B5EF4-FFF2-40B4-BE49-F238E27FC236}">
                <a16:creationId xmlns:a16="http://schemas.microsoft.com/office/drawing/2014/main" id="{96C2720B-366A-4224-B559-3F8CC7870DCB}"/>
              </a:ext>
            </a:extLst>
          </p:cNvPr>
          <p:cNvPicPr>
            <a:picLocks noChangeAspect="1"/>
          </p:cNvPicPr>
          <p:nvPr/>
        </p:nvPicPr>
        <p:blipFill>
          <a:blip r:embed="rId5"/>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65268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381000"/>
            <a:ext cx="9387840" cy="1357948"/>
          </a:xfrm>
          <a:solidFill>
            <a:srgbClr val="00FF00"/>
          </a:solidFill>
        </p:spPr>
        <p:txBody>
          <a:bodyPr>
            <a:noAutofit/>
          </a:bodyPr>
          <a:lstStyle/>
          <a:p>
            <a:r>
              <a:rPr lang="en-US" sz="5400" b="1" dirty="0">
                <a:latin typeface="Times New Roman" pitchFamily="18" charset="0"/>
                <a:cs typeface="Times New Roman" pitchFamily="18" charset="0"/>
              </a:rPr>
              <a:t>Section 1: What is science?</a:t>
            </a:r>
          </a:p>
        </p:txBody>
      </p:sp>
      <p:pic>
        <p:nvPicPr>
          <p:cNvPr id="5" name="Picture 4">
            <a:extLst>
              <a:ext uri="{FF2B5EF4-FFF2-40B4-BE49-F238E27FC236}">
                <a16:creationId xmlns:a16="http://schemas.microsoft.com/office/drawing/2014/main" id="{F6FA395A-77A8-4F37-950E-70B06408D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5" y="2057400"/>
            <a:ext cx="9496425" cy="4772025"/>
          </a:xfrm>
          <a:prstGeom prst="rect">
            <a:avLst/>
          </a:prstGeom>
        </p:spPr>
      </p:pic>
      <p:sp>
        <p:nvSpPr>
          <p:cNvPr id="10" name="TextBox 9">
            <a:extLst>
              <a:ext uri="{FF2B5EF4-FFF2-40B4-BE49-F238E27FC236}">
                <a16:creationId xmlns:a16="http://schemas.microsoft.com/office/drawing/2014/main" id="{4DAC5F6B-D216-4A6C-95A6-16FD5742E2EE}"/>
              </a:ext>
            </a:extLst>
          </p:cNvPr>
          <p:cNvSpPr txBox="1"/>
          <p:nvPr/>
        </p:nvSpPr>
        <p:spPr>
          <a:xfrm>
            <a:off x="304067" y="6638699"/>
            <a:ext cx="5030725" cy="1018356"/>
          </a:xfrm>
          <a:prstGeom prst="rect">
            <a:avLst/>
          </a:prstGeom>
          <a:noFill/>
        </p:spPr>
        <p:txBody>
          <a:bodyPr wrap="square">
            <a:spAutoFit/>
          </a:bodyPr>
          <a:lstStyle/>
          <a:p>
            <a:r>
              <a:rPr lang="en-US" dirty="0"/>
              <a:t>Image created using </a:t>
            </a:r>
          </a:p>
          <a:p>
            <a:r>
              <a:rPr lang="en-US" dirty="0">
                <a:hlinkClick r:id="rId4"/>
              </a:rPr>
              <a:t>https://wordart.com/create</a:t>
            </a:r>
            <a:endParaRPr lang="en-US" dirty="0"/>
          </a:p>
          <a:p>
            <a:endParaRPr lang="en-US" dirty="0"/>
          </a:p>
        </p:txBody>
      </p:sp>
      <p:pic>
        <p:nvPicPr>
          <p:cNvPr id="3" name="Picture 2">
            <a:hlinkClick r:id="rId5" action="ppaction://hlinksldjump"/>
            <a:extLst>
              <a:ext uri="{FF2B5EF4-FFF2-40B4-BE49-F238E27FC236}">
                <a16:creationId xmlns:a16="http://schemas.microsoft.com/office/drawing/2014/main" id="{878B7E00-EA03-4F53-AED8-FA7DE9C6B1BE}"/>
              </a:ext>
            </a:extLst>
          </p:cNvPr>
          <p:cNvPicPr>
            <a:picLocks noChangeAspect="1"/>
          </p:cNvPicPr>
          <p:nvPr/>
        </p:nvPicPr>
        <p:blipFill>
          <a:blip r:embed="rId6"/>
          <a:stretch>
            <a:fillRect/>
          </a:stretch>
        </p:blipFill>
        <p:spPr>
          <a:xfrm>
            <a:off x="9346647" y="7175583"/>
            <a:ext cx="692497" cy="461665"/>
          </a:xfrm>
          <a:prstGeom prst="rect">
            <a:avLst/>
          </a:prstGeom>
        </p:spPr>
      </p:pic>
    </p:spTree>
    <p:extLst>
      <p:ext uri="{BB962C8B-B14F-4D97-AF65-F5344CB8AC3E}">
        <p14:creationId xmlns:p14="http://schemas.microsoft.com/office/powerpoint/2010/main" val="4178947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F7A19F43-035B-4F0C-AB61-F171BF345686}"/>
              </a:ext>
            </a:extLst>
          </p:cNvPr>
          <p:cNvSpPr txBox="1"/>
          <p:nvPr/>
        </p:nvSpPr>
        <p:spPr>
          <a:xfrm>
            <a:off x="378935" y="990600"/>
            <a:ext cx="9424678" cy="6165021"/>
          </a:xfrm>
          <a:prstGeom prst="rect">
            <a:avLst/>
          </a:prstGeom>
          <a:noFill/>
        </p:spPr>
        <p:txBody>
          <a:bodyPr wrap="square" rtlCol="0">
            <a:spAutoFit/>
          </a:bodyPr>
          <a:lstStyle/>
          <a:p>
            <a:pPr>
              <a:lnSpc>
                <a:spcPts val="3200"/>
              </a:lnSpc>
            </a:pPr>
            <a:r>
              <a:rPr lang="en-US" sz="2400" dirty="0">
                <a:latin typeface="Arial Narrow" panose="020B0606020202030204" pitchFamily="34" charset="0"/>
              </a:rPr>
              <a:t>Scientific data is </a:t>
            </a:r>
            <a:r>
              <a:rPr lang="en-US" sz="2400" b="1" dirty="0">
                <a:latin typeface="Arial Narrow" panose="020B0606020202030204" pitchFamily="34" charset="0"/>
              </a:rPr>
              <a:t>                              </a:t>
            </a:r>
            <a:r>
              <a:rPr lang="en-US" sz="2400" dirty="0">
                <a:latin typeface="Arial Narrow" panose="020B0606020202030204" pitchFamily="34" charset="0"/>
              </a:rPr>
              <a:t> gathered from   </a:t>
            </a:r>
            <a:r>
              <a:rPr lang="en-US" sz="2400" b="1" dirty="0">
                <a:latin typeface="Arial Narrow" panose="020B0606020202030204" pitchFamily="34" charset="0"/>
              </a:rPr>
              <a:t>                           </a:t>
            </a:r>
            <a:r>
              <a:rPr lang="en-US" sz="2400" dirty="0">
                <a:latin typeface="Arial Narrow" panose="020B0606020202030204" pitchFamily="34" charset="0"/>
              </a:rPr>
              <a:t> that are designed to test              variable at a time.                             data is categorized based on traits and characteristics, while                               data can be counted, measured, and expressed using numbers.</a:t>
            </a:r>
          </a:p>
          <a:p>
            <a:endParaRPr lang="en-US" sz="1050" dirty="0">
              <a:latin typeface="Arial Narrow" panose="020B0606020202030204" pitchFamily="34" charset="0"/>
            </a:endParaRPr>
          </a:p>
          <a:p>
            <a:r>
              <a:rPr lang="en-US" sz="2400" u="sng" dirty="0">
                <a:latin typeface="Arial Narrow" panose="020B0606020202030204" pitchFamily="34" charset="0"/>
              </a:rPr>
              <a:t>Data can be analyzed by looking at</a:t>
            </a:r>
            <a:r>
              <a:rPr lang="en-US" sz="2400" dirty="0">
                <a:latin typeface="Arial Narrow" panose="020B0606020202030204" pitchFamily="34" charset="0"/>
              </a:rPr>
              <a:t>:</a:t>
            </a:r>
          </a:p>
          <a:p>
            <a:endParaRPr lang="en-US" sz="1000" dirty="0">
              <a:latin typeface="Arial Narrow" panose="020B0606020202030204" pitchFamily="34" charset="0"/>
            </a:endParaRPr>
          </a:p>
          <a:p>
            <a:r>
              <a:rPr lang="en-US" sz="2400" b="1" dirty="0">
                <a:latin typeface="Arial Narrow" panose="020B0606020202030204" pitchFamily="34" charset="0"/>
              </a:rPr>
              <a:t>		</a:t>
            </a:r>
            <a:r>
              <a:rPr lang="en-US" sz="2400" dirty="0">
                <a:latin typeface="Arial Narrow" panose="020B0606020202030204" pitchFamily="34" charset="0"/>
              </a:rPr>
              <a:t> The general tendency of a set of data to change, such as the 			  average temperatures on Earth increasing each year. </a:t>
            </a:r>
          </a:p>
          <a:p>
            <a:endParaRPr lang="en-US" sz="1100" dirty="0">
              <a:latin typeface="Arial Narrow" panose="020B0606020202030204" pitchFamily="34" charset="0"/>
            </a:endParaRPr>
          </a:p>
          <a:p>
            <a:r>
              <a:rPr lang="en-US" sz="2400" dirty="0">
                <a:latin typeface="Arial Narrow" panose="020B0606020202030204" pitchFamily="34" charset="0"/>
              </a:rPr>
              <a:t>		Data repeats in a predictable way, such as the appearance of 			traits in different generations of pea plants. </a:t>
            </a:r>
          </a:p>
          <a:p>
            <a:endParaRPr lang="en-US" sz="1200" dirty="0">
              <a:latin typeface="Arial Narrow" panose="020B0606020202030204" pitchFamily="34" charset="0"/>
            </a:endParaRPr>
          </a:p>
          <a:p>
            <a:pPr>
              <a:lnSpc>
                <a:spcPct val="150000"/>
              </a:lnSpc>
            </a:pPr>
            <a:r>
              <a:rPr lang="en-US" sz="2400" dirty="0">
                <a:latin typeface="Arial Narrow" panose="020B0606020202030204" pitchFamily="34" charset="0"/>
              </a:rPr>
              <a:t>		Clear mathematical relationships between the variables.</a:t>
            </a:r>
          </a:p>
          <a:p>
            <a:pPr>
              <a:lnSpc>
                <a:spcPct val="150000"/>
              </a:lnSpc>
            </a:pPr>
            <a:endParaRPr lang="en-US" sz="600" dirty="0">
              <a:latin typeface="Arial Narrow" panose="020B0606020202030204" pitchFamily="34" charset="0"/>
            </a:endParaRPr>
          </a:p>
          <a:p>
            <a:pPr marL="342900" indent="-342900">
              <a:lnSpc>
                <a:spcPct val="150000"/>
              </a:lnSpc>
              <a:buFont typeface="Arial" panose="020B0604020202020204" pitchFamily="34" charset="0"/>
              <a:buChar char="•"/>
            </a:pPr>
            <a:r>
              <a:rPr lang="en-US" sz="2400" dirty="0">
                <a:latin typeface="Arial Narrow" panose="020B0606020202030204" pitchFamily="34" charset="0"/>
              </a:rPr>
              <a:t>               – Both variable increase or decrease.</a:t>
            </a:r>
          </a:p>
          <a:p>
            <a:pPr marL="171450" indent="-171450">
              <a:lnSpc>
                <a:spcPct val="150000"/>
              </a:lnSpc>
              <a:buFont typeface="Arial" panose="020B0604020202020204" pitchFamily="34" charset="0"/>
              <a:buChar char="•"/>
            </a:pPr>
            <a:endParaRPr lang="en-US" sz="700" dirty="0">
              <a:latin typeface="Arial Narrow" panose="020B0606020202030204" pitchFamily="34" charset="0"/>
            </a:endParaRPr>
          </a:p>
          <a:p>
            <a:pPr marL="342900" indent="-342900">
              <a:lnSpc>
                <a:spcPct val="150000"/>
              </a:lnSpc>
              <a:buFont typeface="Arial" panose="020B0604020202020204" pitchFamily="34" charset="0"/>
              <a:buChar char="•"/>
            </a:pPr>
            <a:r>
              <a:rPr lang="en-US" sz="2400" b="1" dirty="0">
                <a:latin typeface="Arial Narrow" panose="020B0606020202030204" pitchFamily="34" charset="0"/>
              </a:rPr>
              <a:t>               </a:t>
            </a:r>
            <a:r>
              <a:rPr lang="en-US" sz="2400" dirty="0">
                <a:latin typeface="Arial Narrow" panose="020B0606020202030204" pitchFamily="34" charset="0"/>
              </a:rPr>
              <a:t> - One variable goes up, the other goes down</a:t>
            </a:r>
            <a:endParaRPr lang="en-US" sz="1800" dirty="0">
              <a:latin typeface="Arial Narrow" panose="020B0606020202030204" pitchFamily="34" charset="0"/>
            </a:endParaRPr>
          </a:p>
        </p:txBody>
      </p:sp>
      <p:sp>
        <p:nvSpPr>
          <p:cNvPr id="22" name="Rectangle 21">
            <a:extLst>
              <a:ext uri="{FF2B5EF4-FFF2-40B4-BE49-F238E27FC236}">
                <a16:creationId xmlns:a16="http://schemas.microsoft.com/office/drawing/2014/main" id="{2108303D-F506-43C4-9F11-40682D95BF71}"/>
              </a:ext>
            </a:extLst>
          </p:cNvPr>
          <p:cNvSpPr/>
          <p:nvPr/>
        </p:nvSpPr>
        <p:spPr>
          <a:xfrm>
            <a:off x="271044" y="130314"/>
            <a:ext cx="6079036" cy="707886"/>
          </a:xfrm>
          <a:prstGeom prst="rect">
            <a:avLst/>
          </a:prstGeom>
          <a:noFill/>
        </p:spPr>
        <p:txBody>
          <a:bodyPr wrap="none" lIns="91440" tIns="45720" rIns="91440" bIns="4572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Data &amp; Relationships</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endParaRPr>
          </a:p>
        </p:txBody>
      </p:sp>
      <p:sp>
        <p:nvSpPr>
          <p:cNvPr id="57" name="TextBox 56">
            <a:extLst>
              <a:ext uri="{FF2B5EF4-FFF2-40B4-BE49-F238E27FC236}">
                <a16:creationId xmlns:a16="http://schemas.microsoft.com/office/drawing/2014/main" id="{1F6F8027-B49F-4353-9441-90B8E8F1390D}"/>
              </a:ext>
            </a:extLst>
          </p:cNvPr>
          <p:cNvSpPr txBox="1"/>
          <p:nvPr/>
        </p:nvSpPr>
        <p:spPr>
          <a:xfrm>
            <a:off x="-4168526" y="88804"/>
            <a:ext cx="4038600" cy="6574492"/>
          </a:xfrm>
          <a:prstGeom prst="rect">
            <a:avLst/>
          </a:prstGeom>
          <a:noFill/>
        </p:spPr>
        <p:txBody>
          <a:bodyPr wrap="square">
            <a:spAutoFit/>
          </a:bodyPr>
          <a:lstStyle/>
          <a:p>
            <a:r>
              <a:rPr lang="en-US" dirty="0">
                <a:hlinkClick r:id="rId3"/>
              </a:rPr>
              <a:t>Video Source: https://study.com/academy/lesson/identifying-trends-patterns-relationships-in-scientific-data.html</a:t>
            </a:r>
            <a:endParaRPr lang="en-US" dirty="0"/>
          </a:p>
          <a:p>
            <a:endParaRPr lang="en-US" dirty="0"/>
          </a:p>
          <a:p>
            <a:r>
              <a:rPr lang="en-US" dirty="0"/>
              <a:t>NOTE:  Study.com is a subscription-based website.  They offer free 30-day trials.</a:t>
            </a:r>
          </a:p>
          <a:p>
            <a:endParaRPr lang="en-US" dirty="0"/>
          </a:p>
          <a:p>
            <a:endParaRPr lang="en-US" dirty="0"/>
          </a:p>
          <a:p>
            <a:r>
              <a:rPr lang="en-US" b="1" dirty="0"/>
              <a:t>Extension</a:t>
            </a:r>
            <a:r>
              <a:rPr lang="en-US" dirty="0"/>
              <a:t>:  Challenge students to analyze data sets to identify trends, patterns, or relationships.  Some helpful websites are:</a:t>
            </a:r>
          </a:p>
          <a:p>
            <a:r>
              <a:rPr lang="en-US" dirty="0">
                <a:hlinkClick r:id="rId4"/>
              </a:rPr>
              <a:t>Data Nuggets</a:t>
            </a:r>
            <a:endParaRPr lang="en-US" dirty="0"/>
          </a:p>
          <a:p>
            <a:r>
              <a:rPr lang="en-US" u="sng" dirty="0">
                <a:hlinkClick r:id="rId5"/>
              </a:rPr>
              <a:t>NASA JPL Data Activities</a:t>
            </a:r>
            <a:endParaRPr lang="en-US" u="sng" dirty="0"/>
          </a:p>
          <a:p>
            <a:endParaRPr lang="en-US" u="sng" dirty="0"/>
          </a:p>
          <a:p>
            <a:r>
              <a:rPr lang="en-US" u="sng" dirty="0"/>
              <a:t>Also check out these fun projects:</a:t>
            </a:r>
          </a:p>
          <a:p>
            <a:r>
              <a:rPr lang="en-US" u="sng" dirty="0">
                <a:hlinkClick r:id="rId6"/>
              </a:rPr>
              <a:t>PBS Learning Media Fish Sampling</a:t>
            </a:r>
            <a:endParaRPr lang="en-US" u="sng" dirty="0"/>
          </a:p>
          <a:p>
            <a:r>
              <a:rPr lang="en-US" u="sng" dirty="0">
                <a:hlinkClick r:id="rId7"/>
              </a:rPr>
              <a:t>Ant Picnic (Student-gathered data)</a:t>
            </a:r>
            <a:endParaRPr lang="en-US" u="sng" dirty="0"/>
          </a:p>
          <a:p>
            <a:endParaRPr lang="en-US" dirty="0"/>
          </a:p>
        </p:txBody>
      </p:sp>
      <p:pic>
        <p:nvPicPr>
          <p:cNvPr id="59" name="Picture 58">
            <a:extLst>
              <a:ext uri="{FF2B5EF4-FFF2-40B4-BE49-F238E27FC236}">
                <a16:creationId xmlns:a16="http://schemas.microsoft.com/office/drawing/2014/main" id="{A4BF2821-BAB0-4312-8939-6C017125D39A}"/>
              </a:ext>
            </a:extLst>
          </p:cNvPr>
          <p:cNvPicPr>
            <a:picLocks noChangeAspect="1"/>
          </p:cNvPicPr>
          <p:nvPr/>
        </p:nvPicPr>
        <p:blipFill rotWithShape="1">
          <a:blip r:embed="rId8"/>
          <a:srcRect t="15195" r="50534"/>
          <a:stretch/>
        </p:blipFill>
        <p:spPr>
          <a:xfrm>
            <a:off x="6109670" y="5791200"/>
            <a:ext cx="1034163" cy="850534"/>
          </a:xfrm>
          <a:prstGeom prst="rect">
            <a:avLst/>
          </a:prstGeom>
        </p:spPr>
      </p:pic>
      <p:pic>
        <p:nvPicPr>
          <p:cNvPr id="61" name="Picture 60">
            <a:extLst>
              <a:ext uri="{FF2B5EF4-FFF2-40B4-BE49-F238E27FC236}">
                <a16:creationId xmlns:a16="http://schemas.microsoft.com/office/drawing/2014/main" id="{23817C14-37DF-4FE7-871F-D100F853EF29}"/>
              </a:ext>
            </a:extLst>
          </p:cNvPr>
          <p:cNvPicPr>
            <a:picLocks noChangeAspect="1"/>
          </p:cNvPicPr>
          <p:nvPr/>
        </p:nvPicPr>
        <p:blipFill rotWithShape="1">
          <a:blip r:embed="rId8"/>
          <a:srcRect l="50533" t="15195"/>
          <a:stretch/>
        </p:blipFill>
        <p:spPr>
          <a:xfrm>
            <a:off x="7162800" y="6388465"/>
            <a:ext cx="1034163" cy="850535"/>
          </a:xfrm>
          <a:prstGeom prst="rect">
            <a:avLst/>
          </a:prstGeom>
        </p:spPr>
      </p:pic>
      <p:sp>
        <p:nvSpPr>
          <p:cNvPr id="63" name="TextBox 62">
            <a:extLst>
              <a:ext uri="{FF2B5EF4-FFF2-40B4-BE49-F238E27FC236}">
                <a16:creationId xmlns:a16="http://schemas.microsoft.com/office/drawing/2014/main" id="{C3105762-B4E8-4EA5-BF9E-BFE85B99972A}"/>
              </a:ext>
            </a:extLst>
          </p:cNvPr>
          <p:cNvSpPr txBox="1"/>
          <p:nvPr/>
        </p:nvSpPr>
        <p:spPr>
          <a:xfrm>
            <a:off x="316342" y="3352800"/>
            <a:ext cx="1983265"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TRENDS</a:t>
            </a:r>
            <a:endParaRPr lang="en-US" dirty="0"/>
          </a:p>
        </p:txBody>
      </p:sp>
      <p:sp>
        <p:nvSpPr>
          <p:cNvPr id="65" name="TextBox 64">
            <a:extLst>
              <a:ext uri="{FF2B5EF4-FFF2-40B4-BE49-F238E27FC236}">
                <a16:creationId xmlns:a16="http://schemas.microsoft.com/office/drawing/2014/main" id="{669F9419-426B-4D2F-9D40-17DF40898112}"/>
              </a:ext>
            </a:extLst>
          </p:cNvPr>
          <p:cNvSpPr txBox="1"/>
          <p:nvPr/>
        </p:nvSpPr>
        <p:spPr>
          <a:xfrm>
            <a:off x="360629" y="4217570"/>
            <a:ext cx="1983265"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PATTERNS</a:t>
            </a:r>
            <a:endParaRPr lang="en-US" dirty="0"/>
          </a:p>
        </p:txBody>
      </p:sp>
      <p:sp>
        <p:nvSpPr>
          <p:cNvPr id="67" name="TextBox 66">
            <a:extLst>
              <a:ext uri="{FF2B5EF4-FFF2-40B4-BE49-F238E27FC236}">
                <a16:creationId xmlns:a16="http://schemas.microsoft.com/office/drawing/2014/main" id="{7907470F-2713-422E-ACE6-3FB251C7E5FE}"/>
              </a:ext>
            </a:extLst>
          </p:cNvPr>
          <p:cNvSpPr txBox="1"/>
          <p:nvPr/>
        </p:nvSpPr>
        <p:spPr>
          <a:xfrm>
            <a:off x="360629" y="5198471"/>
            <a:ext cx="1983265"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RELATIONSHIPS</a:t>
            </a:r>
            <a:endParaRPr lang="en-US" dirty="0"/>
          </a:p>
        </p:txBody>
      </p:sp>
      <p:sp>
        <p:nvSpPr>
          <p:cNvPr id="69" name="TextBox 68">
            <a:extLst>
              <a:ext uri="{FF2B5EF4-FFF2-40B4-BE49-F238E27FC236}">
                <a16:creationId xmlns:a16="http://schemas.microsoft.com/office/drawing/2014/main" id="{A0F77201-CB53-46C0-B834-0D004F9733A0}"/>
              </a:ext>
            </a:extLst>
          </p:cNvPr>
          <p:cNvSpPr txBox="1"/>
          <p:nvPr/>
        </p:nvSpPr>
        <p:spPr>
          <a:xfrm>
            <a:off x="2362200" y="990600"/>
            <a:ext cx="1983265"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INFORMATION</a:t>
            </a:r>
            <a:endParaRPr lang="en-US" dirty="0"/>
          </a:p>
        </p:txBody>
      </p:sp>
      <p:sp>
        <p:nvSpPr>
          <p:cNvPr id="71" name="TextBox 70">
            <a:extLst>
              <a:ext uri="{FF2B5EF4-FFF2-40B4-BE49-F238E27FC236}">
                <a16:creationId xmlns:a16="http://schemas.microsoft.com/office/drawing/2014/main" id="{CC23C986-B8A3-4249-A44B-0F46637DBFEF}"/>
              </a:ext>
            </a:extLst>
          </p:cNvPr>
          <p:cNvSpPr txBox="1"/>
          <p:nvPr/>
        </p:nvSpPr>
        <p:spPr>
          <a:xfrm>
            <a:off x="6170135" y="1047690"/>
            <a:ext cx="1983265"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EXPERIMENTS</a:t>
            </a:r>
            <a:endParaRPr lang="en-US" dirty="0"/>
          </a:p>
        </p:txBody>
      </p:sp>
      <p:sp>
        <p:nvSpPr>
          <p:cNvPr id="73" name="TextBox 72">
            <a:extLst>
              <a:ext uri="{FF2B5EF4-FFF2-40B4-BE49-F238E27FC236}">
                <a16:creationId xmlns:a16="http://schemas.microsoft.com/office/drawing/2014/main" id="{DA8B81B9-C214-468F-87C1-E3CE15A2158E}"/>
              </a:ext>
            </a:extLst>
          </p:cNvPr>
          <p:cNvSpPr txBox="1"/>
          <p:nvPr/>
        </p:nvSpPr>
        <p:spPr>
          <a:xfrm>
            <a:off x="2353733" y="1447800"/>
            <a:ext cx="762000"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ONE</a:t>
            </a:r>
            <a:endParaRPr lang="en-US" dirty="0"/>
          </a:p>
        </p:txBody>
      </p:sp>
      <p:sp>
        <p:nvSpPr>
          <p:cNvPr id="75" name="TextBox 74">
            <a:extLst>
              <a:ext uri="{FF2B5EF4-FFF2-40B4-BE49-F238E27FC236}">
                <a16:creationId xmlns:a16="http://schemas.microsoft.com/office/drawing/2014/main" id="{1BFC0086-F6EF-418B-9D00-96E2BB5422F8}"/>
              </a:ext>
            </a:extLst>
          </p:cNvPr>
          <p:cNvSpPr txBox="1"/>
          <p:nvPr/>
        </p:nvSpPr>
        <p:spPr>
          <a:xfrm>
            <a:off x="624231" y="6015999"/>
            <a:ext cx="1196033"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DIRECT</a:t>
            </a:r>
            <a:endParaRPr lang="en-US" dirty="0"/>
          </a:p>
        </p:txBody>
      </p:sp>
      <p:sp>
        <p:nvSpPr>
          <p:cNvPr id="77" name="TextBox 76">
            <a:extLst>
              <a:ext uri="{FF2B5EF4-FFF2-40B4-BE49-F238E27FC236}">
                <a16:creationId xmlns:a16="http://schemas.microsoft.com/office/drawing/2014/main" id="{4BE2F934-798C-41BF-8B64-83EA66F40D16}"/>
              </a:ext>
            </a:extLst>
          </p:cNvPr>
          <p:cNvSpPr txBox="1"/>
          <p:nvPr/>
        </p:nvSpPr>
        <p:spPr>
          <a:xfrm>
            <a:off x="658097" y="6686490"/>
            <a:ext cx="1196033"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INDIRECT</a:t>
            </a:r>
            <a:endParaRPr lang="en-US" dirty="0"/>
          </a:p>
        </p:txBody>
      </p:sp>
      <p:sp>
        <p:nvSpPr>
          <p:cNvPr id="83" name="TextBox 82">
            <a:extLst>
              <a:ext uri="{FF2B5EF4-FFF2-40B4-BE49-F238E27FC236}">
                <a16:creationId xmlns:a16="http://schemas.microsoft.com/office/drawing/2014/main" id="{C55294F3-B211-4252-917C-43B34B31B7EF}"/>
              </a:ext>
            </a:extLst>
          </p:cNvPr>
          <p:cNvSpPr txBox="1"/>
          <p:nvPr/>
        </p:nvSpPr>
        <p:spPr>
          <a:xfrm>
            <a:off x="5160568" y="1503409"/>
            <a:ext cx="1983265"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QUALITATIVE</a:t>
            </a:r>
            <a:endParaRPr lang="en-US" dirty="0"/>
          </a:p>
        </p:txBody>
      </p:sp>
      <p:pic>
        <p:nvPicPr>
          <p:cNvPr id="2" name="Picture 1">
            <a:hlinkClick r:id="rId9" action="ppaction://hlinksldjump"/>
            <a:extLst>
              <a:ext uri="{FF2B5EF4-FFF2-40B4-BE49-F238E27FC236}">
                <a16:creationId xmlns:a16="http://schemas.microsoft.com/office/drawing/2014/main" id="{10971C4D-F1C5-4832-B3D9-CA8A0DE447D4}"/>
              </a:ext>
            </a:extLst>
          </p:cNvPr>
          <p:cNvPicPr>
            <a:picLocks noChangeAspect="1"/>
          </p:cNvPicPr>
          <p:nvPr/>
        </p:nvPicPr>
        <p:blipFill>
          <a:blip r:embed="rId10"/>
          <a:stretch>
            <a:fillRect/>
          </a:stretch>
        </p:blipFill>
        <p:spPr>
          <a:xfrm>
            <a:off x="9346647" y="7234535"/>
            <a:ext cx="692497" cy="461665"/>
          </a:xfrm>
          <a:prstGeom prst="rect">
            <a:avLst/>
          </a:prstGeom>
        </p:spPr>
      </p:pic>
      <p:sp>
        <p:nvSpPr>
          <p:cNvPr id="84" name="TextBox 83">
            <a:extLst>
              <a:ext uri="{FF2B5EF4-FFF2-40B4-BE49-F238E27FC236}">
                <a16:creationId xmlns:a16="http://schemas.microsoft.com/office/drawing/2014/main" id="{2B60E7C7-DDE5-489C-94C1-1E6950E4AA8A}"/>
              </a:ext>
            </a:extLst>
          </p:cNvPr>
          <p:cNvSpPr txBox="1"/>
          <p:nvPr/>
        </p:nvSpPr>
        <p:spPr>
          <a:xfrm>
            <a:off x="5118037" y="1913930"/>
            <a:ext cx="1983265"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QUANTITATIVE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7" grpId="0" animBg="1"/>
      <p:bldP spid="69" grpId="0" animBg="1"/>
      <p:bldP spid="71" grpId="0" animBg="1"/>
      <p:bldP spid="73" grpId="0" animBg="1"/>
      <p:bldP spid="75" grpId="0" animBg="1"/>
      <p:bldP spid="77" grpId="0" animBg="1"/>
      <p:bldP spid="83"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F5B3AD-7D80-4FE9-9D00-8AE67D511C24}"/>
              </a:ext>
            </a:extLst>
          </p:cNvPr>
          <p:cNvGrpSpPr/>
          <p:nvPr/>
        </p:nvGrpSpPr>
        <p:grpSpPr>
          <a:xfrm>
            <a:off x="4684552" y="465644"/>
            <a:ext cx="5145248" cy="4487356"/>
            <a:chOff x="5278737" y="533400"/>
            <a:chExt cx="4318954" cy="3609459"/>
          </a:xfrm>
        </p:grpSpPr>
        <p:pic>
          <p:nvPicPr>
            <p:cNvPr id="3" name="Picture 2">
              <a:extLst>
                <a:ext uri="{FF2B5EF4-FFF2-40B4-BE49-F238E27FC236}">
                  <a16:creationId xmlns:a16="http://schemas.microsoft.com/office/drawing/2014/main" id="{020B7BCE-1C82-479F-8A39-5DFAD6B6C331}"/>
                </a:ext>
              </a:extLst>
            </p:cNvPr>
            <p:cNvPicPr>
              <a:picLocks noChangeAspect="1"/>
            </p:cNvPicPr>
            <p:nvPr/>
          </p:nvPicPr>
          <p:blipFill rotWithShape="1">
            <a:blip r:embed="rId3"/>
            <a:srcRect l="34875" t="9734" r="3322" b="31933"/>
            <a:stretch/>
          </p:blipFill>
          <p:spPr>
            <a:xfrm>
              <a:off x="5278737" y="533400"/>
              <a:ext cx="4318954" cy="3609459"/>
            </a:xfrm>
            <a:prstGeom prst="rect">
              <a:avLst/>
            </a:prstGeom>
          </p:spPr>
        </p:pic>
        <p:pic>
          <p:nvPicPr>
            <p:cNvPr id="5" name="Picture 4">
              <a:extLst>
                <a:ext uri="{FF2B5EF4-FFF2-40B4-BE49-F238E27FC236}">
                  <a16:creationId xmlns:a16="http://schemas.microsoft.com/office/drawing/2014/main" id="{81C134B6-C797-414D-A251-F44B24E5581C}"/>
                </a:ext>
              </a:extLst>
            </p:cNvPr>
            <p:cNvPicPr>
              <a:picLocks noChangeAspect="1"/>
            </p:cNvPicPr>
            <p:nvPr/>
          </p:nvPicPr>
          <p:blipFill rotWithShape="1">
            <a:blip r:embed="rId3"/>
            <a:srcRect t="1759" r="73852" b="90148"/>
            <a:stretch/>
          </p:blipFill>
          <p:spPr>
            <a:xfrm>
              <a:off x="7527139" y="645528"/>
              <a:ext cx="1827270" cy="500796"/>
            </a:xfrm>
            <a:prstGeom prst="rect">
              <a:avLst/>
            </a:prstGeom>
          </p:spPr>
        </p:pic>
      </p:grpSp>
      <p:sp>
        <p:nvSpPr>
          <p:cNvPr id="52" name="TextBox 51">
            <a:extLst>
              <a:ext uri="{FF2B5EF4-FFF2-40B4-BE49-F238E27FC236}">
                <a16:creationId xmlns:a16="http://schemas.microsoft.com/office/drawing/2014/main" id="{F7A19F43-035B-4F0C-AB61-F171BF345686}"/>
              </a:ext>
            </a:extLst>
          </p:cNvPr>
          <p:cNvSpPr txBox="1"/>
          <p:nvPr/>
        </p:nvSpPr>
        <p:spPr>
          <a:xfrm>
            <a:off x="514865" y="1170637"/>
            <a:ext cx="4038600" cy="646331"/>
          </a:xfrm>
          <a:prstGeom prst="rect">
            <a:avLst/>
          </a:prstGeom>
          <a:noFill/>
        </p:spPr>
        <p:txBody>
          <a:bodyPr wrap="square" rtlCol="0">
            <a:spAutoFit/>
          </a:bodyPr>
          <a:lstStyle/>
          <a:p>
            <a:r>
              <a:rPr lang="en-US" sz="1800" b="1" dirty="0">
                <a:latin typeface="Arial Narrow" panose="020B0606020202030204" pitchFamily="34" charset="0"/>
              </a:rPr>
              <a:t>Directions:  Examine the graph to help you answer these questions.</a:t>
            </a:r>
          </a:p>
        </p:txBody>
      </p:sp>
      <p:sp>
        <p:nvSpPr>
          <p:cNvPr id="57" name="TextBox 56">
            <a:extLst>
              <a:ext uri="{FF2B5EF4-FFF2-40B4-BE49-F238E27FC236}">
                <a16:creationId xmlns:a16="http://schemas.microsoft.com/office/drawing/2014/main" id="{1F6F8027-B49F-4353-9441-90B8E8F1390D}"/>
              </a:ext>
            </a:extLst>
          </p:cNvPr>
          <p:cNvSpPr txBox="1"/>
          <p:nvPr/>
        </p:nvSpPr>
        <p:spPr>
          <a:xfrm>
            <a:off x="-4168526" y="88804"/>
            <a:ext cx="4038600" cy="7191841"/>
          </a:xfrm>
          <a:prstGeom prst="rect">
            <a:avLst/>
          </a:prstGeom>
          <a:noFill/>
        </p:spPr>
        <p:txBody>
          <a:bodyPr wrap="square">
            <a:spAutoFit/>
          </a:bodyPr>
          <a:lstStyle/>
          <a:p>
            <a:r>
              <a:rPr lang="en-US" dirty="0">
                <a:hlinkClick r:id="rId4"/>
              </a:rPr>
              <a:t>Video Source: https://study.com/academy/lesson/identifying-trends-patterns-relationships-in-scientific-data.html</a:t>
            </a:r>
            <a:endParaRPr lang="en-US" dirty="0"/>
          </a:p>
          <a:p>
            <a:endParaRPr lang="en-US" dirty="0"/>
          </a:p>
          <a:p>
            <a:r>
              <a:rPr lang="en-US" dirty="0"/>
              <a:t>NOTE:  Study.com is a subscription-based website.  They offer free 30-day trials.</a:t>
            </a:r>
          </a:p>
          <a:p>
            <a:endParaRPr lang="en-US" dirty="0"/>
          </a:p>
          <a:p>
            <a:endParaRPr lang="en-US" dirty="0"/>
          </a:p>
          <a:p>
            <a:r>
              <a:rPr lang="en-US" b="1" dirty="0"/>
              <a:t>Extension</a:t>
            </a:r>
            <a:r>
              <a:rPr lang="en-US" dirty="0"/>
              <a:t>:  Challenge students to analyze data sets to identify trends, patterns, or relationships.  Some helpful websites are:</a:t>
            </a:r>
          </a:p>
          <a:p>
            <a:r>
              <a:rPr lang="en-US" dirty="0">
                <a:hlinkClick r:id="rId5"/>
              </a:rPr>
              <a:t>Data Nuggets</a:t>
            </a:r>
            <a:endParaRPr lang="en-US" dirty="0"/>
          </a:p>
          <a:p>
            <a:r>
              <a:rPr lang="en-US" u="sng" dirty="0">
                <a:hlinkClick r:id="rId6"/>
              </a:rPr>
              <a:t>NASA JPL Data Activities</a:t>
            </a:r>
            <a:endParaRPr lang="en-US" u="sng" dirty="0"/>
          </a:p>
          <a:p>
            <a:r>
              <a:rPr lang="en-US" u="sng" dirty="0">
                <a:hlinkClick r:id="rId7"/>
              </a:rPr>
              <a:t>Turner Graph of the Week</a:t>
            </a:r>
            <a:endParaRPr lang="en-US" u="sng" dirty="0"/>
          </a:p>
          <a:p>
            <a:r>
              <a:rPr lang="en-US" u="sng" dirty="0">
                <a:hlinkClick r:id="rId8"/>
              </a:rPr>
              <a:t>Graph of the Day</a:t>
            </a:r>
            <a:endParaRPr lang="en-US" u="sng" dirty="0"/>
          </a:p>
          <a:p>
            <a:endParaRPr lang="en-US" u="sng" dirty="0"/>
          </a:p>
          <a:p>
            <a:r>
              <a:rPr lang="en-US" u="sng" dirty="0"/>
              <a:t>Also check out these fun projects:</a:t>
            </a:r>
          </a:p>
          <a:p>
            <a:r>
              <a:rPr lang="en-US" u="sng" dirty="0">
                <a:hlinkClick r:id="rId9"/>
              </a:rPr>
              <a:t>PBS Learning Media Fish Sampling</a:t>
            </a:r>
            <a:endParaRPr lang="en-US" u="sng" dirty="0"/>
          </a:p>
          <a:p>
            <a:r>
              <a:rPr lang="en-US" u="sng" dirty="0">
                <a:hlinkClick r:id="rId10"/>
              </a:rPr>
              <a:t>Ant Picnic (Student-gathered data)</a:t>
            </a:r>
            <a:endParaRPr lang="en-US" u="sng" dirty="0"/>
          </a:p>
          <a:p>
            <a:endParaRPr lang="en-US" dirty="0"/>
          </a:p>
        </p:txBody>
      </p:sp>
      <p:sp>
        <p:nvSpPr>
          <p:cNvPr id="24" name="TextBox 23">
            <a:extLst>
              <a:ext uri="{FF2B5EF4-FFF2-40B4-BE49-F238E27FC236}">
                <a16:creationId xmlns:a16="http://schemas.microsoft.com/office/drawing/2014/main" id="{07B05F7A-1C77-43BC-B3F6-1CEA3D481041}"/>
              </a:ext>
            </a:extLst>
          </p:cNvPr>
          <p:cNvSpPr txBox="1"/>
          <p:nvPr/>
        </p:nvSpPr>
        <p:spPr>
          <a:xfrm>
            <a:off x="514865" y="1953077"/>
            <a:ext cx="8940334" cy="5031121"/>
          </a:xfrm>
          <a:prstGeom prst="rect">
            <a:avLst/>
          </a:prstGeom>
          <a:noFill/>
        </p:spPr>
        <p:txBody>
          <a:bodyPr wrap="square">
            <a:spAutoFit/>
          </a:bodyPr>
          <a:lstStyle/>
          <a:p>
            <a:pPr algn="l"/>
            <a:r>
              <a:rPr lang="en-US" b="0" i="0" dirty="0">
                <a:solidFill>
                  <a:srgbClr val="2B2B2B"/>
                </a:solidFill>
                <a:effectLst/>
                <a:latin typeface="Arial Narrow" panose="020B0606020202030204" pitchFamily="34" charset="0"/>
              </a:rPr>
              <a:t>1) Which age groups sleeps the </a:t>
            </a:r>
            <a:br>
              <a:rPr lang="en-US" b="0" i="0" dirty="0">
                <a:solidFill>
                  <a:srgbClr val="2B2B2B"/>
                </a:solidFill>
                <a:effectLst/>
                <a:latin typeface="Arial Narrow" panose="020B0606020202030204" pitchFamily="34" charset="0"/>
              </a:rPr>
            </a:br>
            <a:r>
              <a:rPr lang="en-US" b="0" i="0" dirty="0">
                <a:solidFill>
                  <a:srgbClr val="2B2B2B"/>
                </a:solidFill>
                <a:effectLst/>
                <a:latin typeface="Arial Narrow" panose="020B0606020202030204" pitchFamily="34" charset="0"/>
              </a:rPr>
              <a:t>most per day?</a:t>
            </a:r>
            <a:br>
              <a:rPr lang="en-US" b="0" i="0" dirty="0">
                <a:solidFill>
                  <a:srgbClr val="2B2B2B"/>
                </a:solidFill>
                <a:effectLst/>
                <a:latin typeface="Arial Narrow" panose="020B0606020202030204" pitchFamily="34" charset="0"/>
              </a:rPr>
            </a:br>
            <a:endParaRPr lang="en-US" b="0" i="0" dirty="0">
              <a:solidFill>
                <a:srgbClr val="2B2B2B"/>
              </a:solidFill>
              <a:effectLst/>
              <a:latin typeface="Arial Narrow" panose="020B0606020202030204" pitchFamily="34" charset="0"/>
            </a:endParaRPr>
          </a:p>
          <a:p>
            <a:pPr algn="l"/>
            <a:endParaRPr lang="en-US" b="0" i="0" dirty="0">
              <a:solidFill>
                <a:srgbClr val="2B2B2B"/>
              </a:solidFill>
              <a:effectLst/>
              <a:latin typeface="Arial Narrow" panose="020B0606020202030204" pitchFamily="34" charset="0"/>
            </a:endParaRPr>
          </a:p>
          <a:p>
            <a:pPr algn="l"/>
            <a:r>
              <a:rPr lang="en-US" b="0" i="0" dirty="0">
                <a:solidFill>
                  <a:srgbClr val="2B2B2B"/>
                </a:solidFill>
                <a:effectLst/>
                <a:latin typeface="Arial Narrow" panose="020B0606020202030204" pitchFamily="34" charset="0"/>
              </a:rPr>
              <a:t>2) How many hours a day would </a:t>
            </a:r>
            <a:br>
              <a:rPr lang="en-US" b="0" i="0" dirty="0">
                <a:solidFill>
                  <a:srgbClr val="2B2B2B"/>
                </a:solidFill>
                <a:effectLst/>
                <a:latin typeface="Arial Narrow" panose="020B0606020202030204" pitchFamily="34" charset="0"/>
              </a:rPr>
            </a:br>
            <a:r>
              <a:rPr lang="en-US" b="0" i="0" dirty="0">
                <a:solidFill>
                  <a:srgbClr val="2B2B2B"/>
                </a:solidFill>
                <a:effectLst/>
                <a:latin typeface="Arial Narrow" panose="020B0606020202030204" pitchFamily="34" charset="0"/>
              </a:rPr>
              <a:t>you expect a 13-year-old to sleep?</a:t>
            </a:r>
            <a:br>
              <a:rPr lang="en-US" b="0" i="0" dirty="0">
                <a:solidFill>
                  <a:srgbClr val="2B2B2B"/>
                </a:solidFill>
                <a:effectLst/>
                <a:latin typeface="Arial Narrow" panose="020B0606020202030204" pitchFamily="34" charset="0"/>
              </a:rPr>
            </a:br>
            <a:endParaRPr lang="en-US" b="0" i="0" dirty="0">
              <a:solidFill>
                <a:srgbClr val="2B2B2B"/>
              </a:solidFill>
              <a:effectLst/>
              <a:latin typeface="Arial Narrow" panose="020B0606020202030204" pitchFamily="34" charset="0"/>
            </a:endParaRPr>
          </a:p>
          <a:p>
            <a:pPr algn="l"/>
            <a:endParaRPr lang="en-US" b="0" i="0" dirty="0">
              <a:solidFill>
                <a:srgbClr val="2B2B2B"/>
              </a:solidFill>
              <a:effectLst/>
              <a:latin typeface="Arial Narrow" panose="020B0606020202030204" pitchFamily="34" charset="0"/>
            </a:endParaRPr>
          </a:p>
          <a:p>
            <a:pPr algn="l"/>
            <a:r>
              <a:rPr lang="en-US" b="0" i="0" dirty="0">
                <a:solidFill>
                  <a:srgbClr val="2B2B2B"/>
                </a:solidFill>
                <a:effectLst/>
                <a:latin typeface="Arial Narrow" panose="020B0606020202030204" pitchFamily="34" charset="0"/>
              </a:rPr>
              <a:t>3) Describe the trend that appears in the data. </a:t>
            </a:r>
          </a:p>
          <a:p>
            <a:pPr algn="l"/>
            <a:endParaRPr lang="en-US" dirty="0">
              <a:solidFill>
                <a:srgbClr val="2B2B2B"/>
              </a:solidFill>
              <a:latin typeface="Arial Narrow" panose="020B0606020202030204" pitchFamily="34" charset="0"/>
            </a:endParaRPr>
          </a:p>
          <a:p>
            <a:pPr algn="l"/>
            <a:endParaRPr lang="en-US" b="0" i="0" dirty="0">
              <a:solidFill>
                <a:srgbClr val="2B2B2B"/>
              </a:solidFill>
              <a:effectLst/>
              <a:latin typeface="Arial Narrow" panose="020B0606020202030204" pitchFamily="34" charset="0"/>
            </a:endParaRPr>
          </a:p>
          <a:p>
            <a:pPr algn="l"/>
            <a:r>
              <a:rPr lang="en-US" dirty="0">
                <a:solidFill>
                  <a:srgbClr val="2B2B2B"/>
                </a:solidFill>
                <a:latin typeface="Arial Narrow" panose="020B0606020202030204" pitchFamily="34" charset="0"/>
              </a:rPr>
              <a:t>4) What type of relationship exists between age and total sleep time/day? </a:t>
            </a:r>
          </a:p>
          <a:p>
            <a:pPr algn="l"/>
            <a:endParaRPr lang="en-US" dirty="0">
              <a:solidFill>
                <a:srgbClr val="2B2B2B"/>
              </a:solidFill>
              <a:latin typeface="Arial Narrow" panose="020B0606020202030204" pitchFamily="34" charset="0"/>
            </a:endParaRPr>
          </a:p>
          <a:p>
            <a:pPr algn="l"/>
            <a:endParaRPr lang="en-US" dirty="0">
              <a:solidFill>
                <a:srgbClr val="2B2B2B"/>
              </a:solidFill>
              <a:latin typeface="Arial Narrow" panose="020B0606020202030204" pitchFamily="34" charset="0"/>
            </a:endParaRPr>
          </a:p>
          <a:p>
            <a:pPr algn="l"/>
            <a:r>
              <a:rPr lang="en-US" dirty="0">
                <a:solidFill>
                  <a:srgbClr val="2B2B2B"/>
                </a:solidFill>
                <a:latin typeface="Arial Narrow" panose="020B0606020202030204" pitchFamily="34" charset="0"/>
              </a:rPr>
              <a:t>5)  Based on your own knowledge and observations, do you believe this graph is an accurate representation of sleep time vs. age? </a:t>
            </a:r>
            <a:endParaRPr lang="en-US" dirty="0">
              <a:latin typeface="Arial Narrow" panose="020B0606020202030204" pitchFamily="34" charset="0"/>
            </a:endParaRPr>
          </a:p>
        </p:txBody>
      </p:sp>
      <p:sp>
        <p:nvSpPr>
          <p:cNvPr id="22" name="Rectangle 21">
            <a:extLst>
              <a:ext uri="{FF2B5EF4-FFF2-40B4-BE49-F238E27FC236}">
                <a16:creationId xmlns:a16="http://schemas.microsoft.com/office/drawing/2014/main" id="{2108303D-F506-43C4-9F11-40682D95BF71}"/>
              </a:ext>
            </a:extLst>
          </p:cNvPr>
          <p:cNvSpPr/>
          <p:nvPr/>
        </p:nvSpPr>
        <p:spPr>
          <a:xfrm>
            <a:off x="276516" y="314213"/>
            <a:ext cx="4447884" cy="707886"/>
          </a:xfrm>
          <a:prstGeom prst="rect">
            <a:avLst/>
          </a:prstGeom>
          <a:noFill/>
        </p:spPr>
        <p:txBody>
          <a:bodyPr wrap="none" lIns="91440" tIns="45720" rIns="91440" bIns="4572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Data Challenge</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71A54B62-BE21-47F5-941B-D4B6ADABA324}"/>
              </a:ext>
            </a:extLst>
          </p:cNvPr>
          <p:cNvSpPr txBox="1"/>
          <p:nvPr/>
        </p:nvSpPr>
        <p:spPr>
          <a:xfrm>
            <a:off x="1893277" y="2500227"/>
            <a:ext cx="2514760"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1-15 Days (Babies)</a:t>
            </a:r>
            <a:endParaRPr lang="en-US" dirty="0"/>
          </a:p>
        </p:txBody>
      </p:sp>
      <p:sp>
        <p:nvSpPr>
          <p:cNvPr id="10" name="TextBox 9">
            <a:extLst>
              <a:ext uri="{FF2B5EF4-FFF2-40B4-BE49-F238E27FC236}">
                <a16:creationId xmlns:a16="http://schemas.microsoft.com/office/drawing/2014/main" id="{ED58D6C4-08F1-49A4-90C1-82BDAB3FD6B2}"/>
              </a:ext>
            </a:extLst>
          </p:cNvPr>
          <p:cNvSpPr txBox="1"/>
          <p:nvPr/>
        </p:nvSpPr>
        <p:spPr>
          <a:xfrm>
            <a:off x="1905000" y="3877750"/>
            <a:ext cx="2514760"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10 hours</a:t>
            </a:r>
            <a:endParaRPr lang="en-US" dirty="0"/>
          </a:p>
        </p:txBody>
      </p:sp>
      <p:sp>
        <p:nvSpPr>
          <p:cNvPr id="11" name="TextBox 10">
            <a:extLst>
              <a:ext uri="{FF2B5EF4-FFF2-40B4-BE49-F238E27FC236}">
                <a16:creationId xmlns:a16="http://schemas.microsoft.com/office/drawing/2014/main" id="{943F0B36-F647-43D8-A7E1-2A66AA60B4C3}"/>
              </a:ext>
            </a:extLst>
          </p:cNvPr>
          <p:cNvSpPr txBox="1"/>
          <p:nvPr/>
        </p:nvSpPr>
        <p:spPr>
          <a:xfrm>
            <a:off x="1905000" y="4895863"/>
            <a:ext cx="7924800"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As the age of a person increases, the time spent sleeping decreases.</a:t>
            </a:r>
            <a:endParaRPr lang="en-US" dirty="0"/>
          </a:p>
        </p:txBody>
      </p:sp>
      <p:sp>
        <p:nvSpPr>
          <p:cNvPr id="12" name="TextBox 11">
            <a:extLst>
              <a:ext uri="{FF2B5EF4-FFF2-40B4-BE49-F238E27FC236}">
                <a16:creationId xmlns:a16="http://schemas.microsoft.com/office/drawing/2014/main" id="{3E7A74C2-F956-4948-88B3-4DCAC8D78D83}"/>
              </a:ext>
            </a:extLst>
          </p:cNvPr>
          <p:cNvSpPr txBox="1"/>
          <p:nvPr/>
        </p:nvSpPr>
        <p:spPr>
          <a:xfrm>
            <a:off x="1893277" y="5802422"/>
            <a:ext cx="2526483"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Indirect</a:t>
            </a:r>
            <a:endParaRPr lang="en-US" dirty="0"/>
          </a:p>
        </p:txBody>
      </p:sp>
      <p:sp>
        <p:nvSpPr>
          <p:cNvPr id="13" name="TextBox 12">
            <a:extLst>
              <a:ext uri="{FF2B5EF4-FFF2-40B4-BE49-F238E27FC236}">
                <a16:creationId xmlns:a16="http://schemas.microsoft.com/office/drawing/2014/main" id="{98520062-4B0B-42CF-831F-9B16008D3C3B}"/>
              </a:ext>
            </a:extLst>
          </p:cNvPr>
          <p:cNvSpPr txBox="1"/>
          <p:nvPr/>
        </p:nvSpPr>
        <p:spPr>
          <a:xfrm>
            <a:off x="4267200" y="6673496"/>
            <a:ext cx="2526483"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a:t>
            </a:r>
            <a:endParaRPr lang="en-US" dirty="0"/>
          </a:p>
        </p:txBody>
      </p:sp>
      <p:pic>
        <p:nvPicPr>
          <p:cNvPr id="2" name="Picture 1">
            <a:hlinkClick r:id="rId11" action="ppaction://hlinksldjump"/>
            <a:extLst>
              <a:ext uri="{FF2B5EF4-FFF2-40B4-BE49-F238E27FC236}">
                <a16:creationId xmlns:a16="http://schemas.microsoft.com/office/drawing/2014/main" id="{05FC7E4F-3C98-43DF-B6C8-1BC1176D9BE3}"/>
              </a:ext>
            </a:extLst>
          </p:cNvPr>
          <p:cNvPicPr>
            <a:picLocks noChangeAspect="1"/>
          </p:cNvPicPr>
          <p:nvPr/>
        </p:nvPicPr>
        <p:blipFill>
          <a:blip r:embed="rId12"/>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37187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F7A19F43-035B-4F0C-AB61-F171BF345686}"/>
              </a:ext>
            </a:extLst>
          </p:cNvPr>
          <p:cNvSpPr txBox="1"/>
          <p:nvPr/>
        </p:nvSpPr>
        <p:spPr>
          <a:xfrm>
            <a:off x="381000" y="914400"/>
            <a:ext cx="9658144" cy="5016758"/>
          </a:xfrm>
          <a:prstGeom prst="rect">
            <a:avLst/>
          </a:prstGeom>
          <a:noFill/>
        </p:spPr>
        <p:txBody>
          <a:bodyPr wrap="square" rtlCol="0">
            <a:spAutoFit/>
          </a:bodyPr>
          <a:lstStyle/>
          <a:p>
            <a:r>
              <a:rPr lang="en-US" sz="2000" b="1" dirty="0">
                <a:latin typeface="Arial Narrow" panose="020B0606020202030204" pitchFamily="34" charset="0"/>
              </a:rPr>
              <a:t>Watch the video to complete this slide.</a:t>
            </a:r>
          </a:p>
          <a:p>
            <a:pPr algn="l"/>
            <a:endParaRPr lang="en-US" sz="2000" b="0" i="0" dirty="0">
              <a:solidFill>
                <a:srgbClr val="2B2B2B"/>
              </a:solidFill>
              <a:effectLst/>
              <a:latin typeface="Arial Narrow" panose="020B0606020202030204" pitchFamily="34" charset="0"/>
            </a:endParaRPr>
          </a:p>
          <a:p>
            <a:r>
              <a:rPr lang="en-US" sz="2000" dirty="0">
                <a:solidFill>
                  <a:srgbClr val="2B2B2B"/>
                </a:solidFill>
                <a:latin typeface="Arial Narrow" panose="020B0606020202030204" pitchFamily="34" charset="0"/>
              </a:rPr>
              <a:t>Quantitative data is</a:t>
            </a:r>
          </a:p>
          <a:p>
            <a:pPr algn="l"/>
            <a:endParaRPr lang="en-US" sz="2000" b="0" i="0" dirty="0">
              <a:solidFill>
                <a:srgbClr val="2B2B2B"/>
              </a:solidFill>
              <a:effectLst/>
              <a:latin typeface="Arial Narrow" panose="020B0606020202030204" pitchFamily="34" charset="0"/>
            </a:endParaRPr>
          </a:p>
          <a:p>
            <a:pPr algn="l"/>
            <a:r>
              <a:rPr lang="en-US" sz="2000" b="0" i="0" dirty="0">
                <a:solidFill>
                  <a:srgbClr val="2B2B2B"/>
                </a:solidFill>
                <a:effectLst/>
                <a:latin typeface="Arial Narrow" panose="020B0606020202030204" pitchFamily="34" charset="0"/>
              </a:rPr>
              <a:t>Qualitative data is</a:t>
            </a:r>
            <a:endParaRPr lang="en-US" sz="2000" dirty="0">
              <a:solidFill>
                <a:srgbClr val="2B2B2B"/>
              </a:solidFill>
              <a:latin typeface="Arial Narrow" panose="020B0606020202030204" pitchFamily="34" charset="0"/>
            </a:endParaRPr>
          </a:p>
          <a:p>
            <a:pPr algn="l"/>
            <a:endParaRPr lang="en-US" sz="2000" b="0" i="0" dirty="0">
              <a:solidFill>
                <a:srgbClr val="2B2B2B"/>
              </a:solidFill>
              <a:effectLst/>
              <a:latin typeface="Arial Narrow" panose="020B0606020202030204" pitchFamily="34" charset="0"/>
            </a:endParaRPr>
          </a:p>
          <a:p>
            <a:pPr algn="l"/>
            <a:r>
              <a:rPr lang="en-US" sz="2000" b="1" i="0" dirty="0">
                <a:solidFill>
                  <a:srgbClr val="2B2B2B"/>
                </a:solidFill>
                <a:effectLst/>
                <a:latin typeface="Arial Narrow" panose="020B0606020202030204" pitchFamily="34" charset="0"/>
              </a:rPr>
              <a:t>Identify each example as QA for qualitative or </a:t>
            </a:r>
            <a:br>
              <a:rPr lang="en-US" sz="2000" b="1" i="0" dirty="0">
                <a:solidFill>
                  <a:srgbClr val="2B2B2B"/>
                </a:solidFill>
                <a:effectLst/>
                <a:latin typeface="Arial Narrow" panose="020B0606020202030204" pitchFamily="34" charset="0"/>
              </a:rPr>
            </a:br>
            <a:r>
              <a:rPr lang="en-US" sz="2000" b="1" i="0" dirty="0">
                <a:solidFill>
                  <a:srgbClr val="2B2B2B"/>
                </a:solidFill>
                <a:effectLst/>
                <a:latin typeface="Arial Narrow" panose="020B0606020202030204" pitchFamily="34" charset="0"/>
              </a:rPr>
              <a:t>QN for quantitative.</a:t>
            </a:r>
          </a:p>
          <a:p>
            <a:pPr>
              <a:lnSpc>
                <a:spcPct val="150000"/>
              </a:lnSpc>
            </a:pPr>
            <a:r>
              <a:rPr lang="en-US" sz="2000" b="1" dirty="0">
                <a:latin typeface="Arial Narrow" panose="020B0606020202030204" pitchFamily="34" charset="0"/>
              </a:rPr>
              <a:t>____ We saw many pretty butterflies.	____ It took us 10 minutes to get to town.</a:t>
            </a:r>
          </a:p>
          <a:p>
            <a:pPr>
              <a:lnSpc>
                <a:spcPct val="150000"/>
              </a:lnSpc>
            </a:pPr>
            <a:r>
              <a:rPr lang="en-US" sz="2000" b="1" dirty="0">
                <a:latin typeface="Arial Narrow" panose="020B0606020202030204" pitchFamily="34" charset="0"/>
              </a:rPr>
              <a:t>____ I have 10 pennies in my pocket.	____ My cats are black and white “tuxedo” kitties.</a:t>
            </a:r>
          </a:p>
          <a:p>
            <a:pPr>
              <a:lnSpc>
                <a:spcPct val="150000"/>
              </a:lnSpc>
            </a:pPr>
            <a:r>
              <a:rPr lang="en-US" sz="2000" b="1" dirty="0">
                <a:latin typeface="Arial Narrow" panose="020B0606020202030204" pitchFamily="34" charset="0"/>
              </a:rPr>
              <a:t>____ It is hot outside. 		____ Mrs. Tomm’s brownies are very chocolatey. </a:t>
            </a:r>
          </a:p>
          <a:p>
            <a:pPr>
              <a:lnSpc>
                <a:spcPct val="150000"/>
              </a:lnSpc>
            </a:pPr>
            <a:r>
              <a:rPr lang="en-US" sz="2000" b="1" dirty="0">
                <a:latin typeface="Arial Narrow" panose="020B0606020202030204" pitchFamily="34" charset="0"/>
              </a:rPr>
              <a:t>____ The water temperature is 90</a:t>
            </a:r>
            <a:r>
              <a:rPr lang="en-US" sz="2000" b="1" baseline="30000" dirty="0">
                <a:latin typeface="Arial Narrow" panose="020B0606020202030204" pitchFamily="34" charset="0"/>
              </a:rPr>
              <a:t>o</a:t>
            </a:r>
            <a:r>
              <a:rPr lang="en-US" sz="2000" b="1" dirty="0">
                <a:latin typeface="Arial Narrow" panose="020B0606020202030204" pitchFamily="34" charset="0"/>
              </a:rPr>
              <a:t>F.         ____ A pan of Mrs. Tomm’s brownies weighed 2 lbs.</a:t>
            </a:r>
          </a:p>
          <a:p>
            <a:endParaRPr lang="en-US" sz="2000" b="1" dirty="0">
              <a:latin typeface="Arial Narrow" panose="020B0606020202030204" pitchFamily="34" charset="0"/>
            </a:endParaRPr>
          </a:p>
          <a:p>
            <a:r>
              <a:rPr lang="en-US" sz="2000" b="1" dirty="0">
                <a:latin typeface="Arial Narrow" panose="020B0606020202030204" pitchFamily="34" charset="0"/>
              </a:rPr>
              <a:t>Give two examples of each type of data that would relate to this image.</a:t>
            </a:r>
            <a:endParaRPr lang="en-US" sz="1800" b="1" dirty="0">
              <a:latin typeface="Arial Narrow" panose="020B0606020202030204" pitchFamily="34" charset="0"/>
            </a:endParaRPr>
          </a:p>
        </p:txBody>
      </p:sp>
      <p:sp>
        <p:nvSpPr>
          <p:cNvPr id="22" name="Rectangle 21">
            <a:extLst>
              <a:ext uri="{FF2B5EF4-FFF2-40B4-BE49-F238E27FC236}">
                <a16:creationId xmlns:a16="http://schemas.microsoft.com/office/drawing/2014/main" id="{2108303D-F506-43C4-9F11-40682D95BF71}"/>
              </a:ext>
            </a:extLst>
          </p:cNvPr>
          <p:cNvSpPr/>
          <p:nvPr/>
        </p:nvSpPr>
        <p:spPr>
          <a:xfrm>
            <a:off x="149129" y="205940"/>
            <a:ext cx="7991291" cy="707886"/>
          </a:xfrm>
          <a:prstGeom prst="rect">
            <a:avLst/>
          </a:prstGeom>
          <a:noFill/>
        </p:spPr>
        <p:txBody>
          <a:bodyPr wrap="none" lIns="91440" tIns="45720" rIns="91440" bIns="4572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Qualitative vs. Quantitative</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71A54B62-BE21-47F5-941B-D4B6ADABA324}"/>
              </a:ext>
            </a:extLst>
          </p:cNvPr>
          <p:cNvSpPr txBox="1"/>
          <p:nvPr/>
        </p:nvSpPr>
        <p:spPr>
          <a:xfrm>
            <a:off x="2265780" y="2081442"/>
            <a:ext cx="6497220" cy="400110"/>
          </a:xfrm>
          <a:prstGeom prst="rect">
            <a:avLst/>
          </a:prstGeom>
          <a:solidFill>
            <a:srgbClr val="FFFF00"/>
          </a:solidFill>
        </p:spPr>
        <p:txBody>
          <a:bodyPr wrap="square">
            <a:spAutoFit/>
          </a:bodyPr>
          <a:lstStyle/>
          <a:p>
            <a:r>
              <a:rPr lang="en-US" sz="2000" b="1" dirty="0">
                <a:latin typeface="Arial Narrow" panose="020B0606020202030204" pitchFamily="34" charset="0"/>
              </a:rPr>
              <a:t>DESCRIPTIVE; observations; uses words</a:t>
            </a:r>
            <a:endParaRPr lang="en-US" dirty="0"/>
          </a:p>
        </p:txBody>
      </p:sp>
      <p:pic>
        <p:nvPicPr>
          <p:cNvPr id="2" name="Picture 1">
            <a:hlinkClick r:id="rId4" action="ppaction://hlinksldjump"/>
            <a:extLst>
              <a:ext uri="{FF2B5EF4-FFF2-40B4-BE49-F238E27FC236}">
                <a16:creationId xmlns:a16="http://schemas.microsoft.com/office/drawing/2014/main" id="{05FC7E4F-3C98-43DF-B6C8-1BC1176D9BE3}"/>
              </a:ext>
            </a:extLst>
          </p:cNvPr>
          <p:cNvPicPr>
            <a:picLocks noChangeAspect="1"/>
          </p:cNvPicPr>
          <p:nvPr/>
        </p:nvPicPr>
        <p:blipFill>
          <a:blip r:embed="rId5"/>
          <a:stretch>
            <a:fillRect/>
          </a:stretch>
        </p:blipFill>
        <p:spPr>
          <a:xfrm>
            <a:off x="9346647" y="7234535"/>
            <a:ext cx="692497" cy="461665"/>
          </a:xfrm>
          <a:prstGeom prst="rect">
            <a:avLst/>
          </a:prstGeom>
        </p:spPr>
      </p:pic>
      <p:sp>
        <p:nvSpPr>
          <p:cNvPr id="27" name="TextBox 26">
            <a:extLst>
              <a:ext uri="{FF2B5EF4-FFF2-40B4-BE49-F238E27FC236}">
                <a16:creationId xmlns:a16="http://schemas.microsoft.com/office/drawing/2014/main" id="{D9AD98FA-D622-4279-A47E-78A025DB4D51}"/>
              </a:ext>
            </a:extLst>
          </p:cNvPr>
          <p:cNvSpPr txBox="1"/>
          <p:nvPr/>
        </p:nvSpPr>
        <p:spPr>
          <a:xfrm>
            <a:off x="2438399" y="1494773"/>
            <a:ext cx="6324600" cy="400110"/>
          </a:xfrm>
          <a:prstGeom prst="rect">
            <a:avLst/>
          </a:prstGeom>
          <a:solidFill>
            <a:srgbClr val="FFFF00"/>
          </a:solidFill>
        </p:spPr>
        <p:txBody>
          <a:bodyPr wrap="square">
            <a:spAutoFit/>
          </a:bodyPr>
          <a:lstStyle/>
          <a:p>
            <a:r>
              <a:rPr lang="en-US" sz="2000" b="1" dirty="0">
                <a:latin typeface="Arial Narrow" panose="020B0606020202030204" pitchFamily="34" charset="0"/>
              </a:rPr>
              <a:t>NUMERICAL ; counted or measured; can be graphed</a:t>
            </a:r>
            <a:endParaRPr lang="en-US" sz="2000" dirty="0"/>
          </a:p>
        </p:txBody>
      </p:sp>
      <p:pic>
        <p:nvPicPr>
          <p:cNvPr id="3" name="Online Media 2" title="Qualitative and Quantitative Data">
            <a:hlinkClick r:id="" action="ppaction://media"/>
            <a:extLst>
              <a:ext uri="{FF2B5EF4-FFF2-40B4-BE49-F238E27FC236}">
                <a16:creationId xmlns:a16="http://schemas.microsoft.com/office/drawing/2014/main" id="{3328008F-AC1D-4123-9605-7CB5D642174F}"/>
              </a:ext>
            </a:extLst>
          </p:cNvPr>
          <p:cNvPicPr>
            <a:picLocks noRot="1" noChangeAspect="1"/>
          </p:cNvPicPr>
          <p:nvPr>
            <a:videoFile r:link="rId1"/>
          </p:nvPr>
        </p:nvPicPr>
        <p:blipFill>
          <a:blip r:embed="rId6"/>
          <a:stretch>
            <a:fillRect/>
          </a:stretch>
        </p:blipFill>
        <p:spPr>
          <a:xfrm>
            <a:off x="-4572000" y="-60719"/>
            <a:ext cx="4267200" cy="2400300"/>
          </a:xfrm>
          <a:prstGeom prst="rect">
            <a:avLst/>
          </a:prstGeom>
        </p:spPr>
      </p:pic>
      <p:pic>
        <p:nvPicPr>
          <p:cNvPr id="5" name="Picture 4">
            <a:extLst>
              <a:ext uri="{FF2B5EF4-FFF2-40B4-BE49-F238E27FC236}">
                <a16:creationId xmlns:a16="http://schemas.microsoft.com/office/drawing/2014/main" id="{07F51A8E-51F1-4D93-B016-D240111485D3}"/>
              </a:ext>
            </a:extLst>
          </p:cNvPr>
          <p:cNvPicPr>
            <a:picLocks noChangeAspect="1"/>
          </p:cNvPicPr>
          <p:nvPr/>
        </p:nvPicPr>
        <p:blipFill>
          <a:blip r:embed="rId7"/>
          <a:stretch>
            <a:fillRect/>
          </a:stretch>
        </p:blipFill>
        <p:spPr>
          <a:xfrm>
            <a:off x="662058" y="5951035"/>
            <a:ext cx="1536732" cy="1338129"/>
          </a:xfrm>
          <a:prstGeom prst="rect">
            <a:avLst/>
          </a:prstGeom>
        </p:spPr>
      </p:pic>
      <p:graphicFrame>
        <p:nvGraphicFramePr>
          <p:cNvPr id="7" name="Table 10">
            <a:extLst>
              <a:ext uri="{FF2B5EF4-FFF2-40B4-BE49-F238E27FC236}">
                <a16:creationId xmlns:a16="http://schemas.microsoft.com/office/drawing/2014/main" id="{D3B06B0D-FF18-4BC9-A68C-2E027F627CE3}"/>
              </a:ext>
            </a:extLst>
          </p:cNvPr>
          <p:cNvGraphicFramePr>
            <a:graphicFrameLocks noGrp="1"/>
          </p:cNvGraphicFramePr>
          <p:nvPr>
            <p:extLst>
              <p:ext uri="{D42A27DB-BD31-4B8C-83A1-F6EECF244321}">
                <p14:modId xmlns:p14="http://schemas.microsoft.com/office/powerpoint/2010/main" val="3434301932"/>
              </p:ext>
            </p:extLst>
          </p:nvPr>
        </p:nvGraphicFramePr>
        <p:xfrm>
          <a:off x="2670864" y="5931157"/>
          <a:ext cx="6705600" cy="1303378"/>
        </p:xfrm>
        <a:graphic>
          <a:graphicData uri="http://schemas.openxmlformats.org/drawingml/2006/table">
            <a:tbl>
              <a:tblPr firstRow="1" bandRow="1">
                <a:tableStyleId>{5C22544A-7EE6-4342-B048-85BDC9FD1C3A}</a:tableStyleId>
              </a:tblPr>
              <a:tblGrid>
                <a:gridCol w="1855984">
                  <a:extLst>
                    <a:ext uri="{9D8B030D-6E8A-4147-A177-3AD203B41FA5}">
                      <a16:colId xmlns:a16="http://schemas.microsoft.com/office/drawing/2014/main" val="3657093639"/>
                    </a:ext>
                  </a:extLst>
                </a:gridCol>
                <a:gridCol w="4849616">
                  <a:extLst>
                    <a:ext uri="{9D8B030D-6E8A-4147-A177-3AD203B41FA5}">
                      <a16:colId xmlns:a16="http://schemas.microsoft.com/office/drawing/2014/main" val="490355195"/>
                    </a:ext>
                  </a:extLst>
                </a:gridCol>
              </a:tblGrid>
              <a:tr h="651689">
                <a:tc>
                  <a:txBody>
                    <a:bodyPr/>
                    <a:lstStyle/>
                    <a:p>
                      <a:r>
                        <a:rPr lang="en-US" dirty="0">
                          <a:solidFill>
                            <a:schemeClr val="tx1"/>
                          </a:solidFill>
                        </a:rPr>
                        <a:t>Qualitative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8899916"/>
                  </a:ext>
                </a:extLst>
              </a:tr>
              <a:tr h="651689">
                <a:tc>
                  <a:txBody>
                    <a:bodyPr/>
                    <a:lstStyle/>
                    <a:p>
                      <a:r>
                        <a:rPr lang="en-US" b="1" dirty="0">
                          <a:solidFill>
                            <a:schemeClr val="tx1"/>
                          </a:solidFill>
                        </a:rPr>
                        <a:t>Quantitative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0103256"/>
                  </a:ext>
                </a:extLst>
              </a:tr>
            </a:tbl>
          </a:graphicData>
        </a:graphic>
      </p:graphicFrame>
      <p:sp>
        <p:nvSpPr>
          <p:cNvPr id="24" name="TextBox 23">
            <a:extLst>
              <a:ext uri="{FF2B5EF4-FFF2-40B4-BE49-F238E27FC236}">
                <a16:creationId xmlns:a16="http://schemas.microsoft.com/office/drawing/2014/main" id="{FD9EE9B6-991D-47DC-829F-BD4692894A9A}"/>
              </a:ext>
            </a:extLst>
          </p:cNvPr>
          <p:cNvSpPr txBox="1"/>
          <p:nvPr/>
        </p:nvSpPr>
        <p:spPr>
          <a:xfrm>
            <a:off x="381000" y="3422779"/>
            <a:ext cx="553777"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QA</a:t>
            </a:r>
            <a:endParaRPr lang="en-US" dirty="0"/>
          </a:p>
        </p:txBody>
      </p:sp>
      <p:sp>
        <p:nvSpPr>
          <p:cNvPr id="28" name="TextBox 27">
            <a:extLst>
              <a:ext uri="{FF2B5EF4-FFF2-40B4-BE49-F238E27FC236}">
                <a16:creationId xmlns:a16="http://schemas.microsoft.com/office/drawing/2014/main" id="{8FC6F0FD-49CB-4F13-8A6E-FC02505DA097}"/>
              </a:ext>
            </a:extLst>
          </p:cNvPr>
          <p:cNvSpPr txBox="1"/>
          <p:nvPr/>
        </p:nvSpPr>
        <p:spPr>
          <a:xfrm>
            <a:off x="401377" y="3901083"/>
            <a:ext cx="553777"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QN</a:t>
            </a:r>
            <a:endParaRPr lang="en-US" dirty="0"/>
          </a:p>
        </p:txBody>
      </p:sp>
      <p:sp>
        <p:nvSpPr>
          <p:cNvPr id="31" name="TextBox 30">
            <a:extLst>
              <a:ext uri="{FF2B5EF4-FFF2-40B4-BE49-F238E27FC236}">
                <a16:creationId xmlns:a16="http://schemas.microsoft.com/office/drawing/2014/main" id="{930CB27C-2E30-4421-9095-0D735523E09B}"/>
              </a:ext>
            </a:extLst>
          </p:cNvPr>
          <p:cNvSpPr txBox="1"/>
          <p:nvPr/>
        </p:nvSpPr>
        <p:spPr>
          <a:xfrm>
            <a:off x="401377" y="4379387"/>
            <a:ext cx="553777"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QA</a:t>
            </a:r>
            <a:endParaRPr lang="en-US" dirty="0"/>
          </a:p>
        </p:txBody>
      </p:sp>
      <p:sp>
        <p:nvSpPr>
          <p:cNvPr id="32" name="TextBox 31">
            <a:extLst>
              <a:ext uri="{FF2B5EF4-FFF2-40B4-BE49-F238E27FC236}">
                <a16:creationId xmlns:a16="http://schemas.microsoft.com/office/drawing/2014/main" id="{12B42A97-09F9-46AF-981F-81DE91C0C882}"/>
              </a:ext>
            </a:extLst>
          </p:cNvPr>
          <p:cNvSpPr txBox="1"/>
          <p:nvPr/>
        </p:nvSpPr>
        <p:spPr>
          <a:xfrm>
            <a:off x="401377" y="4857690"/>
            <a:ext cx="553777"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QN</a:t>
            </a:r>
            <a:endParaRPr lang="en-US" dirty="0"/>
          </a:p>
        </p:txBody>
      </p:sp>
      <p:sp>
        <p:nvSpPr>
          <p:cNvPr id="33" name="TextBox 32">
            <a:extLst>
              <a:ext uri="{FF2B5EF4-FFF2-40B4-BE49-F238E27FC236}">
                <a16:creationId xmlns:a16="http://schemas.microsoft.com/office/drawing/2014/main" id="{3FDB6635-A46A-42F1-9E06-3B153C32B443}"/>
              </a:ext>
            </a:extLst>
          </p:cNvPr>
          <p:cNvSpPr txBox="1"/>
          <p:nvPr/>
        </p:nvSpPr>
        <p:spPr>
          <a:xfrm>
            <a:off x="4403034" y="3352800"/>
            <a:ext cx="553777"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QN</a:t>
            </a:r>
            <a:endParaRPr lang="en-US" dirty="0"/>
          </a:p>
        </p:txBody>
      </p:sp>
      <p:sp>
        <p:nvSpPr>
          <p:cNvPr id="34" name="TextBox 33">
            <a:extLst>
              <a:ext uri="{FF2B5EF4-FFF2-40B4-BE49-F238E27FC236}">
                <a16:creationId xmlns:a16="http://schemas.microsoft.com/office/drawing/2014/main" id="{3F9F1F4D-C922-4059-B501-3AC59EC60056}"/>
              </a:ext>
            </a:extLst>
          </p:cNvPr>
          <p:cNvSpPr txBox="1"/>
          <p:nvPr/>
        </p:nvSpPr>
        <p:spPr>
          <a:xfrm>
            <a:off x="4403034" y="3831104"/>
            <a:ext cx="553777"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QA</a:t>
            </a:r>
            <a:endParaRPr lang="en-US" dirty="0"/>
          </a:p>
        </p:txBody>
      </p:sp>
      <p:sp>
        <p:nvSpPr>
          <p:cNvPr id="35" name="TextBox 34">
            <a:extLst>
              <a:ext uri="{FF2B5EF4-FFF2-40B4-BE49-F238E27FC236}">
                <a16:creationId xmlns:a16="http://schemas.microsoft.com/office/drawing/2014/main" id="{AA6BA330-8042-4D42-BC3E-A536FD24D594}"/>
              </a:ext>
            </a:extLst>
          </p:cNvPr>
          <p:cNvSpPr txBox="1"/>
          <p:nvPr/>
        </p:nvSpPr>
        <p:spPr>
          <a:xfrm>
            <a:off x="4403034" y="4309408"/>
            <a:ext cx="553777"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QA</a:t>
            </a:r>
            <a:endParaRPr lang="en-US" dirty="0"/>
          </a:p>
        </p:txBody>
      </p:sp>
      <p:sp>
        <p:nvSpPr>
          <p:cNvPr id="36" name="TextBox 35">
            <a:extLst>
              <a:ext uri="{FF2B5EF4-FFF2-40B4-BE49-F238E27FC236}">
                <a16:creationId xmlns:a16="http://schemas.microsoft.com/office/drawing/2014/main" id="{1B0B1528-7699-48AA-8753-1D49E66B3AAC}"/>
              </a:ext>
            </a:extLst>
          </p:cNvPr>
          <p:cNvSpPr txBox="1"/>
          <p:nvPr/>
        </p:nvSpPr>
        <p:spPr>
          <a:xfrm>
            <a:off x="4403034" y="4787711"/>
            <a:ext cx="553777" cy="400110"/>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QN</a:t>
            </a:r>
            <a:endParaRPr lang="en-US" dirty="0"/>
          </a:p>
        </p:txBody>
      </p:sp>
    </p:spTree>
    <p:extLst>
      <p:ext uri="{BB962C8B-B14F-4D97-AF65-F5344CB8AC3E}">
        <p14:creationId xmlns:p14="http://schemas.microsoft.com/office/powerpoint/2010/main" val="32827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3" fill="hold" display="0">
                  <p:stCondLst>
                    <p:cond delay="indefinite"/>
                  </p:stCondLst>
                </p:cTn>
                <p:tgtEl>
                  <p:spTgt spid="3"/>
                </p:tgtEl>
              </p:cMediaNode>
            </p:video>
          </p:childTnLst>
        </p:cTn>
      </p:par>
    </p:tnLst>
    <p:bldLst>
      <p:bldP spid="9" grpId="0" animBg="1"/>
      <p:bldP spid="27" grpId="0" animBg="1"/>
      <p:bldP spid="24" grpId="0" animBg="1"/>
      <p:bldP spid="28" grpId="0" animBg="1"/>
      <p:bldP spid="31" grpId="0" animBg="1"/>
      <p:bldP spid="32" grpId="0" animBg="1"/>
      <p:bldP spid="33" grpId="0" animBg="1"/>
      <p:bldP spid="34" grpId="0" animBg="1"/>
      <p:bldP spid="35"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F7A19F43-035B-4F0C-AB61-F171BF345686}"/>
              </a:ext>
            </a:extLst>
          </p:cNvPr>
          <p:cNvSpPr txBox="1"/>
          <p:nvPr/>
        </p:nvSpPr>
        <p:spPr>
          <a:xfrm>
            <a:off x="381000" y="914400"/>
            <a:ext cx="9314935" cy="5940088"/>
          </a:xfrm>
          <a:prstGeom prst="rect">
            <a:avLst/>
          </a:prstGeom>
          <a:noFill/>
        </p:spPr>
        <p:txBody>
          <a:bodyPr wrap="square" rtlCol="0">
            <a:spAutoFit/>
          </a:bodyPr>
          <a:lstStyle/>
          <a:p>
            <a:r>
              <a:rPr lang="en-US" sz="2000" b="1" dirty="0">
                <a:latin typeface="Arial Narrow" panose="020B0606020202030204" pitchFamily="34" charset="0"/>
              </a:rPr>
              <a:t>Write a definition for each term.</a:t>
            </a:r>
          </a:p>
          <a:p>
            <a:pPr algn="l"/>
            <a:endParaRPr lang="en-US" sz="2000" b="0" i="0" dirty="0">
              <a:solidFill>
                <a:srgbClr val="2B2B2B"/>
              </a:solidFill>
              <a:effectLst/>
              <a:latin typeface="Arial Narrow" panose="020B0606020202030204" pitchFamily="34" charset="0"/>
            </a:endParaRPr>
          </a:p>
          <a:p>
            <a:pPr algn="l"/>
            <a:r>
              <a:rPr lang="en-US" sz="2000" b="0" i="0" dirty="0">
                <a:solidFill>
                  <a:srgbClr val="2B2B2B"/>
                </a:solidFill>
                <a:effectLst/>
                <a:latin typeface="Arial Narrow" panose="020B0606020202030204" pitchFamily="34" charset="0"/>
              </a:rPr>
              <a:t>Reliability</a:t>
            </a:r>
          </a:p>
          <a:p>
            <a:pPr algn="l"/>
            <a:endParaRPr lang="en-US" sz="2000" dirty="0">
              <a:solidFill>
                <a:srgbClr val="2B2B2B"/>
              </a:solidFill>
              <a:latin typeface="Arial Narrow" panose="020B0606020202030204" pitchFamily="34" charset="0"/>
            </a:endParaRPr>
          </a:p>
          <a:p>
            <a:pPr algn="l"/>
            <a:r>
              <a:rPr lang="en-US" sz="2000" dirty="0">
                <a:solidFill>
                  <a:srgbClr val="2B2B2B"/>
                </a:solidFill>
                <a:latin typeface="Arial Narrow" panose="020B0606020202030204" pitchFamily="34" charset="0"/>
              </a:rPr>
              <a:t>Accuracy</a:t>
            </a:r>
          </a:p>
          <a:p>
            <a:pPr algn="l"/>
            <a:endParaRPr lang="en-US" sz="2000" b="0" i="0" dirty="0">
              <a:solidFill>
                <a:srgbClr val="2B2B2B"/>
              </a:solidFill>
              <a:effectLst/>
              <a:latin typeface="Arial Narrow" panose="020B0606020202030204" pitchFamily="34" charset="0"/>
            </a:endParaRPr>
          </a:p>
          <a:p>
            <a:pPr algn="l"/>
            <a:r>
              <a:rPr lang="en-US" sz="2000" b="1" i="0" dirty="0">
                <a:solidFill>
                  <a:srgbClr val="2B2B2B"/>
                </a:solidFill>
                <a:effectLst/>
                <a:latin typeface="Arial Narrow" panose="020B0606020202030204" pitchFamily="34" charset="0"/>
              </a:rPr>
              <a:t>Drag the labels to describe each bullseye diagram.</a:t>
            </a: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endParaRPr lang="en-US" sz="2000" b="1" dirty="0">
              <a:latin typeface="Arial Narrow" panose="020B0606020202030204" pitchFamily="34" charset="0"/>
            </a:endParaRPr>
          </a:p>
          <a:p>
            <a:r>
              <a:rPr lang="en-US" sz="2000" b="1" dirty="0">
                <a:latin typeface="Arial Narrow" panose="020B0606020202030204" pitchFamily="34" charset="0"/>
              </a:rPr>
              <a:t>What can we do during experiments to improve the reliability of our results?</a:t>
            </a:r>
          </a:p>
          <a:p>
            <a:endParaRPr lang="en-US" sz="2000" b="1" dirty="0">
              <a:latin typeface="Arial Narrow" panose="020B0606020202030204" pitchFamily="34" charset="0"/>
            </a:endParaRPr>
          </a:p>
          <a:p>
            <a:endParaRPr lang="en-US" sz="2000" b="1" dirty="0">
              <a:latin typeface="Arial Narrow" panose="020B0606020202030204" pitchFamily="34" charset="0"/>
            </a:endParaRPr>
          </a:p>
          <a:p>
            <a:r>
              <a:rPr lang="en-US" sz="2000" b="1" dirty="0">
                <a:latin typeface="Arial Narrow" panose="020B0606020202030204" pitchFamily="34" charset="0"/>
              </a:rPr>
              <a:t>What can we do to improve the accuracy of our results?</a:t>
            </a:r>
            <a:endParaRPr lang="en-US" sz="1800" b="1" dirty="0">
              <a:latin typeface="Arial Narrow" panose="020B0606020202030204" pitchFamily="34" charset="0"/>
            </a:endParaRPr>
          </a:p>
        </p:txBody>
      </p:sp>
      <p:sp>
        <p:nvSpPr>
          <p:cNvPr id="22" name="Rectangle 21">
            <a:extLst>
              <a:ext uri="{FF2B5EF4-FFF2-40B4-BE49-F238E27FC236}">
                <a16:creationId xmlns:a16="http://schemas.microsoft.com/office/drawing/2014/main" id="{2108303D-F506-43C4-9F11-40682D95BF71}"/>
              </a:ext>
            </a:extLst>
          </p:cNvPr>
          <p:cNvSpPr/>
          <p:nvPr/>
        </p:nvSpPr>
        <p:spPr>
          <a:xfrm>
            <a:off x="304800" y="206514"/>
            <a:ext cx="6956007" cy="707886"/>
          </a:xfrm>
          <a:prstGeom prst="rect">
            <a:avLst/>
          </a:prstGeom>
          <a:noFill/>
        </p:spPr>
        <p:txBody>
          <a:bodyPr wrap="none" lIns="91440" tIns="45720" rIns="91440" bIns="4572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Reliability vs. Accuracy </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71A54B62-BE21-47F5-941B-D4B6ADABA324}"/>
              </a:ext>
            </a:extLst>
          </p:cNvPr>
          <p:cNvSpPr txBox="1"/>
          <p:nvPr/>
        </p:nvSpPr>
        <p:spPr>
          <a:xfrm>
            <a:off x="1489233" y="1462710"/>
            <a:ext cx="5881151" cy="400110"/>
          </a:xfrm>
          <a:prstGeom prst="rect">
            <a:avLst/>
          </a:prstGeom>
          <a:solidFill>
            <a:srgbClr val="FFFF00"/>
          </a:solidFill>
        </p:spPr>
        <p:txBody>
          <a:bodyPr wrap="square">
            <a:spAutoFit/>
          </a:bodyPr>
          <a:lstStyle/>
          <a:p>
            <a:r>
              <a:rPr lang="en-US" sz="2000" b="1" dirty="0">
                <a:latin typeface="Arial Narrow" panose="020B0606020202030204" pitchFamily="34" charset="0"/>
              </a:rPr>
              <a:t>How close measurements are to each other</a:t>
            </a:r>
            <a:endParaRPr lang="en-US" dirty="0"/>
          </a:p>
        </p:txBody>
      </p:sp>
      <p:sp>
        <p:nvSpPr>
          <p:cNvPr id="10" name="TextBox 9">
            <a:extLst>
              <a:ext uri="{FF2B5EF4-FFF2-40B4-BE49-F238E27FC236}">
                <a16:creationId xmlns:a16="http://schemas.microsoft.com/office/drawing/2014/main" id="{ED58D6C4-08F1-49A4-90C1-82BDAB3FD6B2}"/>
              </a:ext>
            </a:extLst>
          </p:cNvPr>
          <p:cNvSpPr txBox="1"/>
          <p:nvPr/>
        </p:nvSpPr>
        <p:spPr>
          <a:xfrm>
            <a:off x="749708" y="4626114"/>
            <a:ext cx="1813535" cy="707886"/>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Accurate</a:t>
            </a:r>
          </a:p>
          <a:p>
            <a:pPr algn="ctr"/>
            <a:r>
              <a:rPr lang="en-US" sz="2000" b="1" dirty="0">
                <a:latin typeface="Arial Narrow" panose="020B0606020202030204" pitchFamily="34" charset="0"/>
              </a:rPr>
              <a:t>Reliable</a:t>
            </a:r>
            <a:endParaRPr lang="en-US" dirty="0"/>
          </a:p>
        </p:txBody>
      </p:sp>
      <p:pic>
        <p:nvPicPr>
          <p:cNvPr id="2" name="Picture 1">
            <a:hlinkClick r:id="rId3" action="ppaction://hlinksldjump"/>
            <a:extLst>
              <a:ext uri="{FF2B5EF4-FFF2-40B4-BE49-F238E27FC236}">
                <a16:creationId xmlns:a16="http://schemas.microsoft.com/office/drawing/2014/main" id="{05FC7E4F-3C98-43DF-B6C8-1BC1176D9BE3}"/>
              </a:ext>
            </a:extLst>
          </p:cNvPr>
          <p:cNvPicPr>
            <a:picLocks noChangeAspect="1"/>
          </p:cNvPicPr>
          <p:nvPr/>
        </p:nvPicPr>
        <p:blipFill>
          <a:blip r:embed="rId4"/>
          <a:stretch>
            <a:fillRect/>
          </a:stretch>
        </p:blipFill>
        <p:spPr>
          <a:xfrm>
            <a:off x="9346647" y="7234535"/>
            <a:ext cx="692497" cy="461665"/>
          </a:xfrm>
          <a:prstGeom prst="rect">
            <a:avLst/>
          </a:prstGeom>
        </p:spPr>
      </p:pic>
      <p:pic>
        <p:nvPicPr>
          <p:cNvPr id="6" name="Picture 5">
            <a:extLst>
              <a:ext uri="{FF2B5EF4-FFF2-40B4-BE49-F238E27FC236}">
                <a16:creationId xmlns:a16="http://schemas.microsoft.com/office/drawing/2014/main" id="{E983414E-3AFB-49E7-976C-8A43DE697F5A}"/>
              </a:ext>
            </a:extLst>
          </p:cNvPr>
          <p:cNvPicPr>
            <a:picLocks noChangeAspect="1"/>
          </p:cNvPicPr>
          <p:nvPr/>
        </p:nvPicPr>
        <p:blipFill rotWithShape="1">
          <a:blip r:embed="rId5"/>
          <a:srcRect t="-1" b="60257"/>
          <a:stretch/>
        </p:blipFill>
        <p:spPr>
          <a:xfrm>
            <a:off x="749708" y="3133671"/>
            <a:ext cx="4236669" cy="1453813"/>
          </a:xfrm>
          <a:prstGeom prst="rect">
            <a:avLst/>
          </a:prstGeom>
        </p:spPr>
      </p:pic>
      <p:pic>
        <p:nvPicPr>
          <p:cNvPr id="8" name="Picture 7">
            <a:extLst>
              <a:ext uri="{FF2B5EF4-FFF2-40B4-BE49-F238E27FC236}">
                <a16:creationId xmlns:a16="http://schemas.microsoft.com/office/drawing/2014/main" id="{AFA844A3-C175-4DD1-A88A-F6D512074464}"/>
              </a:ext>
            </a:extLst>
          </p:cNvPr>
          <p:cNvPicPr>
            <a:picLocks noChangeAspect="1"/>
          </p:cNvPicPr>
          <p:nvPr/>
        </p:nvPicPr>
        <p:blipFill rotWithShape="1">
          <a:blip r:embed="rId5"/>
          <a:srcRect t="50468" b="6814"/>
          <a:stretch/>
        </p:blipFill>
        <p:spPr>
          <a:xfrm>
            <a:off x="5212131" y="3063484"/>
            <a:ext cx="4236669" cy="1562630"/>
          </a:xfrm>
          <a:prstGeom prst="rect">
            <a:avLst/>
          </a:prstGeom>
        </p:spPr>
      </p:pic>
      <p:pic>
        <p:nvPicPr>
          <p:cNvPr id="15" name="Picture 14">
            <a:extLst>
              <a:ext uri="{FF2B5EF4-FFF2-40B4-BE49-F238E27FC236}">
                <a16:creationId xmlns:a16="http://schemas.microsoft.com/office/drawing/2014/main" id="{87FE02A3-66C0-47DE-888B-5C1026134048}"/>
              </a:ext>
            </a:extLst>
          </p:cNvPr>
          <p:cNvPicPr>
            <a:picLocks noChangeAspect="1"/>
          </p:cNvPicPr>
          <p:nvPr/>
        </p:nvPicPr>
        <p:blipFill>
          <a:blip r:embed="rId5"/>
          <a:stretch>
            <a:fillRect/>
          </a:stretch>
        </p:blipFill>
        <p:spPr>
          <a:xfrm>
            <a:off x="-5068296" y="1694230"/>
            <a:ext cx="3905795" cy="3372321"/>
          </a:xfrm>
          <a:prstGeom prst="rect">
            <a:avLst/>
          </a:prstGeom>
        </p:spPr>
      </p:pic>
      <p:sp>
        <p:nvSpPr>
          <p:cNvPr id="21" name="TextBox 20">
            <a:extLst>
              <a:ext uri="{FF2B5EF4-FFF2-40B4-BE49-F238E27FC236}">
                <a16:creationId xmlns:a16="http://schemas.microsoft.com/office/drawing/2014/main" id="{217EF321-6702-4B63-BB88-38C5C6A00F0B}"/>
              </a:ext>
            </a:extLst>
          </p:cNvPr>
          <p:cNvSpPr txBox="1"/>
          <p:nvPr/>
        </p:nvSpPr>
        <p:spPr>
          <a:xfrm>
            <a:off x="3072356" y="4626114"/>
            <a:ext cx="1813535" cy="707886"/>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Accurate</a:t>
            </a:r>
          </a:p>
          <a:p>
            <a:pPr algn="ctr"/>
            <a:r>
              <a:rPr lang="en-US" sz="2000" b="1" dirty="0">
                <a:latin typeface="Arial Narrow" panose="020B0606020202030204" pitchFamily="34" charset="0"/>
              </a:rPr>
              <a:t>Unreliable</a:t>
            </a:r>
            <a:endParaRPr lang="en-US" dirty="0"/>
          </a:p>
        </p:txBody>
      </p:sp>
      <p:sp>
        <p:nvSpPr>
          <p:cNvPr id="23" name="TextBox 22">
            <a:extLst>
              <a:ext uri="{FF2B5EF4-FFF2-40B4-BE49-F238E27FC236}">
                <a16:creationId xmlns:a16="http://schemas.microsoft.com/office/drawing/2014/main" id="{0B79ED3F-F30A-43FE-85E2-45EEB2908464}"/>
              </a:ext>
            </a:extLst>
          </p:cNvPr>
          <p:cNvSpPr txBox="1"/>
          <p:nvPr/>
        </p:nvSpPr>
        <p:spPr>
          <a:xfrm>
            <a:off x="5214977" y="4587484"/>
            <a:ext cx="1813535" cy="707886"/>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Inaccurate</a:t>
            </a:r>
          </a:p>
          <a:p>
            <a:pPr algn="ctr"/>
            <a:r>
              <a:rPr lang="en-US" sz="2000" b="1" dirty="0">
                <a:latin typeface="Arial Narrow" panose="020B0606020202030204" pitchFamily="34" charset="0"/>
              </a:rPr>
              <a:t>Reliable</a:t>
            </a:r>
            <a:endParaRPr lang="en-US" dirty="0"/>
          </a:p>
        </p:txBody>
      </p:sp>
      <p:sp>
        <p:nvSpPr>
          <p:cNvPr id="25" name="TextBox 24">
            <a:extLst>
              <a:ext uri="{FF2B5EF4-FFF2-40B4-BE49-F238E27FC236}">
                <a16:creationId xmlns:a16="http://schemas.microsoft.com/office/drawing/2014/main" id="{2A64F569-BFC9-4BF6-835A-3EED4802EB5A}"/>
              </a:ext>
            </a:extLst>
          </p:cNvPr>
          <p:cNvSpPr txBox="1"/>
          <p:nvPr/>
        </p:nvSpPr>
        <p:spPr>
          <a:xfrm>
            <a:off x="7537625" y="4587484"/>
            <a:ext cx="1813535" cy="707886"/>
          </a:xfrm>
          <a:prstGeom prst="rect">
            <a:avLst/>
          </a:prstGeom>
          <a:solidFill>
            <a:srgbClr val="FFFF00"/>
          </a:solidFill>
        </p:spPr>
        <p:txBody>
          <a:bodyPr wrap="square">
            <a:spAutoFit/>
          </a:bodyPr>
          <a:lstStyle/>
          <a:p>
            <a:pPr algn="ctr"/>
            <a:r>
              <a:rPr lang="en-US" sz="2000" b="1" dirty="0">
                <a:latin typeface="Arial Narrow" panose="020B0606020202030204" pitchFamily="34" charset="0"/>
              </a:rPr>
              <a:t>Inaccurate</a:t>
            </a:r>
          </a:p>
          <a:p>
            <a:pPr algn="ctr"/>
            <a:r>
              <a:rPr lang="en-US" sz="2000" b="1" dirty="0">
                <a:latin typeface="Arial Narrow" panose="020B0606020202030204" pitchFamily="34" charset="0"/>
              </a:rPr>
              <a:t>Unreliable</a:t>
            </a:r>
            <a:endParaRPr lang="en-US" dirty="0"/>
          </a:p>
        </p:txBody>
      </p:sp>
      <p:sp>
        <p:nvSpPr>
          <p:cNvPr id="26" name="TextBox 25">
            <a:extLst>
              <a:ext uri="{FF2B5EF4-FFF2-40B4-BE49-F238E27FC236}">
                <a16:creationId xmlns:a16="http://schemas.microsoft.com/office/drawing/2014/main" id="{F41C6DA9-552E-4438-A4F5-BAD95472938E}"/>
              </a:ext>
            </a:extLst>
          </p:cNvPr>
          <p:cNvSpPr txBox="1"/>
          <p:nvPr/>
        </p:nvSpPr>
        <p:spPr>
          <a:xfrm>
            <a:off x="-5321454" y="628473"/>
            <a:ext cx="4413738" cy="738664"/>
          </a:xfrm>
          <a:prstGeom prst="rect">
            <a:avLst/>
          </a:prstGeom>
          <a:noFill/>
        </p:spPr>
        <p:txBody>
          <a:bodyPr wrap="square">
            <a:spAutoFit/>
          </a:bodyPr>
          <a:lstStyle/>
          <a:p>
            <a:r>
              <a:rPr lang="en-US" sz="1400" dirty="0">
                <a:hlinkClick r:id="rId6"/>
              </a:rPr>
              <a:t>Image Source: https://www.matrix.edu.au/the-beginners-guide-to-physics-practical-skills/physics-practical-skills-part-2-validity-reliability-accuracy-experiments/</a:t>
            </a:r>
            <a:endParaRPr lang="en-US" sz="1400" dirty="0"/>
          </a:p>
        </p:txBody>
      </p:sp>
      <p:sp>
        <p:nvSpPr>
          <p:cNvPr id="27" name="TextBox 26">
            <a:extLst>
              <a:ext uri="{FF2B5EF4-FFF2-40B4-BE49-F238E27FC236}">
                <a16:creationId xmlns:a16="http://schemas.microsoft.com/office/drawing/2014/main" id="{D9AD98FA-D622-4279-A47E-78A025DB4D51}"/>
              </a:ext>
            </a:extLst>
          </p:cNvPr>
          <p:cNvSpPr txBox="1"/>
          <p:nvPr/>
        </p:nvSpPr>
        <p:spPr>
          <a:xfrm>
            <a:off x="1489235" y="2114490"/>
            <a:ext cx="5881151" cy="400110"/>
          </a:xfrm>
          <a:prstGeom prst="rect">
            <a:avLst/>
          </a:prstGeom>
          <a:solidFill>
            <a:srgbClr val="FFFF00"/>
          </a:solidFill>
        </p:spPr>
        <p:txBody>
          <a:bodyPr wrap="square">
            <a:spAutoFit/>
          </a:bodyPr>
          <a:lstStyle/>
          <a:p>
            <a:r>
              <a:rPr lang="en-US" sz="2000" b="1" dirty="0">
                <a:latin typeface="Arial Narrow" panose="020B0606020202030204" pitchFamily="34" charset="0"/>
              </a:rPr>
              <a:t>How close the result is to the correct or accepted value.</a:t>
            </a:r>
            <a:endParaRPr lang="en-US" dirty="0"/>
          </a:p>
        </p:txBody>
      </p:sp>
      <p:sp>
        <p:nvSpPr>
          <p:cNvPr id="29" name="TextBox 28">
            <a:extLst>
              <a:ext uri="{FF2B5EF4-FFF2-40B4-BE49-F238E27FC236}">
                <a16:creationId xmlns:a16="http://schemas.microsoft.com/office/drawing/2014/main" id="{F9D2290D-2887-46CE-B031-C936C57BE428}"/>
              </a:ext>
            </a:extLst>
          </p:cNvPr>
          <p:cNvSpPr txBox="1"/>
          <p:nvPr/>
        </p:nvSpPr>
        <p:spPr>
          <a:xfrm>
            <a:off x="953772" y="5867400"/>
            <a:ext cx="8206701" cy="400110"/>
          </a:xfrm>
          <a:prstGeom prst="rect">
            <a:avLst/>
          </a:prstGeom>
          <a:solidFill>
            <a:srgbClr val="FFFF00"/>
          </a:solidFill>
        </p:spPr>
        <p:txBody>
          <a:bodyPr wrap="square">
            <a:spAutoFit/>
          </a:bodyPr>
          <a:lstStyle/>
          <a:p>
            <a:r>
              <a:rPr lang="en-US" sz="2000" b="1" dirty="0">
                <a:latin typeface="Arial Narrow" panose="020B0606020202030204" pitchFamily="34" charset="0"/>
              </a:rPr>
              <a:t>Repeat the experiment over and over again; i.e. perform 10 trials instead of 1</a:t>
            </a:r>
            <a:endParaRPr lang="en-US" dirty="0"/>
          </a:p>
        </p:txBody>
      </p:sp>
      <p:sp>
        <p:nvSpPr>
          <p:cNvPr id="30" name="TextBox 29">
            <a:extLst>
              <a:ext uri="{FF2B5EF4-FFF2-40B4-BE49-F238E27FC236}">
                <a16:creationId xmlns:a16="http://schemas.microsoft.com/office/drawing/2014/main" id="{B4E298F5-5E44-4303-8EF1-439810FFD68B}"/>
              </a:ext>
            </a:extLst>
          </p:cNvPr>
          <p:cNvSpPr txBox="1"/>
          <p:nvPr/>
        </p:nvSpPr>
        <p:spPr>
          <a:xfrm>
            <a:off x="990600" y="6781800"/>
            <a:ext cx="8206701" cy="400110"/>
          </a:xfrm>
          <a:prstGeom prst="rect">
            <a:avLst/>
          </a:prstGeom>
          <a:solidFill>
            <a:srgbClr val="FFFF00"/>
          </a:solidFill>
        </p:spPr>
        <p:txBody>
          <a:bodyPr wrap="square">
            <a:spAutoFit/>
          </a:bodyPr>
          <a:lstStyle/>
          <a:p>
            <a:r>
              <a:rPr lang="en-US" sz="2000" b="1" dirty="0">
                <a:latin typeface="Arial Narrow" panose="020B0606020202030204" pitchFamily="34" charset="0"/>
              </a:rPr>
              <a:t>Make good measurements using the same method(s); calibrate instruments</a:t>
            </a:r>
            <a:endParaRPr lang="en-US" dirty="0"/>
          </a:p>
        </p:txBody>
      </p:sp>
      <p:pic>
        <p:nvPicPr>
          <p:cNvPr id="19" name="Picture 18">
            <a:extLst>
              <a:ext uri="{FF2B5EF4-FFF2-40B4-BE49-F238E27FC236}">
                <a16:creationId xmlns:a16="http://schemas.microsoft.com/office/drawing/2014/main" id="{752116FD-1441-430C-9115-39F27848AF5C}"/>
              </a:ext>
            </a:extLst>
          </p:cNvPr>
          <p:cNvPicPr>
            <a:picLocks noChangeAspect="1"/>
          </p:cNvPicPr>
          <p:nvPr/>
        </p:nvPicPr>
        <p:blipFill>
          <a:blip r:embed="rId7"/>
          <a:stretch>
            <a:fillRect/>
          </a:stretch>
        </p:blipFill>
        <p:spPr>
          <a:xfrm>
            <a:off x="-5553326" y="5267359"/>
            <a:ext cx="4877481" cy="1762371"/>
          </a:xfrm>
          <a:prstGeom prst="rect">
            <a:avLst/>
          </a:prstGeom>
        </p:spPr>
      </p:pic>
    </p:spTree>
    <p:extLst>
      <p:ext uri="{BB962C8B-B14F-4D97-AF65-F5344CB8AC3E}">
        <p14:creationId xmlns:p14="http://schemas.microsoft.com/office/powerpoint/2010/main" val="360543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1" grpId="0" animBg="1"/>
      <p:bldP spid="23" grpId="0" animBg="1"/>
      <p:bldP spid="25" grpId="0" animBg="1"/>
      <p:bldP spid="27"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6DA7B31-49CA-4AF7-AA8A-9307F7792CFE}"/>
              </a:ext>
            </a:extLst>
          </p:cNvPr>
          <p:cNvSpPr/>
          <p:nvPr/>
        </p:nvSpPr>
        <p:spPr>
          <a:xfrm>
            <a:off x="285750" y="273738"/>
            <a:ext cx="9486900" cy="707886"/>
          </a:xfrm>
          <a:prstGeom prst="rect">
            <a:avLst/>
          </a:prstGeom>
          <a:noFill/>
        </p:spPr>
        <p:txBody>
          <a:bodyPr wrap="square" lIns="91440" tIns="45720" rIns="91440" bIns="45720">
            <a:spAutoFit/>
          </a:bodyPr>
          <a:lstStyle/>
          <a:p>
            <a:r>
              <a:rPr lang="en-US" sz="4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Cooper Black" panose="0208090404030B020404" pitchFamily="18" charset="0"/>
              </a:rPr>
              <a:t>Science Lab Equipment - What is it?</a:t>
            </a:r>
          </a:p>
        </p:txBody>
      </p:sp>
      <p:pic>
        <p:nvPicPr>
          <p:cNvPr id="45" name="Picture 44">
            <a:hlinkClick r:id="rId3"/>
            <a:extLst>
              <a:ext uri="{FF2B5EF4-FFF2-40B4-BE49-F238E27FC236}">
                <a16:creationId xmlns:a16="http://schemas.microsoft.com/office/drawing/2014/main" id="{E7FDD7D0-92EA-4DAC-AF15-D2C4CD591E74}"/>
              </a:ext>
            </a:extLst>
          </p:cNvPr>
          <p:cNvPicPr>
            <a:picLocks noChangeAspect="1"/>
          </p:cNvPicPr>
          <p:nvPr/>
        </p:nvPicPr>
        <p:blipFill>
          <a:blip r:embed="rId4"/>
          <a:stretch>
            <a:fillRect/>
          </a:stretch>
        </p:blipFill>
        <p:spPr>
          <a:xfrm rot="804022">
            <a:off x="6773337" y="6262157"/>
            <a:ext cx="2039879" cy="824193"/>
          </a:xfrm>
          <a:prstGeom prst="rect">
            <a:avLst/>
          </a:prstGeom>
        </p:spPr>
      </p:pic>
      <p:sp>
        <p:nvSpPr>
          <p:cNvPr id="53" name="TextBox 52">
            <a:extLst>
              <a:ext uri="{FF2B5EF4-FFF2-40B4-BE49-F238E27FC236}">
                <a16:creationId xmlns:a16="http://schemas.microsoft.com/office/drawing/2014/main" id="{0EB3D869-C812-41F8-B30E-4410E714D471}"/>
              </a:ext>
            </a:extLst>
          </p:cNvPr>
          <p:cNvSpPr txBox="1"/>
          <p:nvPr/>
        </p:nvSpPr>
        <p:spPr>
          <a:xfrm>
            <a:off x="420271" y="962574"/>
            <a:ext cx="9352379" cy="1815882"/>
          </a:xfrm>
          <a:prstGeom prst="rect">
            <a:avLst/>
          </a:prstGeom>
          <a:noFill/>
        </p:spPr>
        <p:txBody>
          <a:bodyPr wrap="square" rtlCol="0">
            <a:spAutoFit/>
          </a:bodyPr>
          <a:lstStyle/>
          <a:p>
            <a:r>
              <a:rPr lang="en-US" sz="2800" dirty="0"/>
              <a:t>Which equipment can you name?  How is each used?</a:t>
            </a:r>
            <a:br>
              <a:rPr lang="en-US" sz="2800" dirty="0"/>
            </a:br>
            <a:r>
              <a:rPr lang="en-US" sz="2800" dirty="0"/>
              <a:t>Enter the names for each piece of equipment or tool and then find how each one is used in a science lab. </a:t>
            </a:r>
          </a:p>
          <a:p>
            <a:endParaRPr lang="en-US" sz="2800" dirty="0"/>
          </a:p>
        </p:txBody>
      </p:sp>
      <p:sp>
        <p:nvSpPr>
          <p:cNvPr id="119" name="TextBox 118">
            <a:extLst>
              <a:ext uri="{FF2B5EF4-FFF2-40B4-BE49-F238E27FC236}">
                <a16:creationId xmlns:a16="http://schemas.microsoft.com/office/drawing/2014/main" id="{E6A8EA3C-3064-4980-8AC2-56AA86D46CF9}"/>
              </a:ext>
            </a:extLst>
          </p:cNvPr>
          <p:cNvSpPr txBox="1"/>
          <p:nvPr/>
        </p:nvSpPr>
        <p:spPr>
          <a:xfrm>
            <a:off x="609600" y="7006612"/>
            <a:ext cx="6961605" cy="461665"/>
          </a:xfrm>
          <a:prstGeom prst="rect">
            <a:avLst/>
          </a:prstGeom>
          <a:noFill/>
        </p:spPr>
        <p:txBody>
          <a:bodyPr wrap="square">
            <a:spAutoFit/>
          </a:bodyPr>
          <a:lstStyle/>
          <a:p>
            <a:r>
              <a:rPr lang="en-US" sz="2400" dirty="0"/>
              <a:t>Need help? Use the Lab Equipment Vocabulary set on. </a:t>
            </a:r>
          </a:p>
        </p:txBody>
      </p:sp>
      <p:pic>
        <p:nvPicPr>
          <p:cNvPr id="1082" name="Picture 58">
            <a:extLst>
              <a:ext uri="{FF2B5EF4-FFF2-40B4-BE49-F238E27FC236}">
                <a16:creationId xmlns:a16="http://schemas.microsoft.com/office/drawing/2014/main" id="{02500192-1F7A-4C93-8A7D-7C724CB40A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32326">
            <a:off x="6657816" y="2189369"/>
            <a:ext cx="2864437" cy="379116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477120CB-E506-4432-959D-D3923243E759}"/>
              </a:ext>
            </a:extLst>
          </p:cNvPr>
          <p:cNvPicPr>
            <a:picLocks noChangeAspect="1"/>
          </p:cNvPicPr>
          <p:nvPr/>
        </p:nvPicPr>
        <p:blipFill>
          <a:blip r:embed="rId6"/>
          <a:stretch>
            <a:fillRect/>
          </a:stretch>
        </p:blipFill>
        <p:spPr>
          <a:xfrm>
            <a:off x="814713" y="2471933"/>
            <a:ext cx="5840191" cy="4513887"/>
          </a:xfrm>
          <a:prstGeom prst="rect">
            <a:avLst/>
          </a:prstGeom>
        </p:spPr>
      </p:pic>
      <p:pic>
        <p:nvPicPr>
          <p:cNvPr id="58" name="Picture 57">
            <a:hlinkClick r:id="rId7" action="ppaction://hlinksldjump"/>
            <a:extLst>
              <a:ext uri="{FF2B5EF4-FFF2-40B4-BE49-F238E27FC236}">
                <a16:creationId xmlns:a16="http://schemas.microsoft.com/office/drawing/2014/main" id="{26078DA2-3230-4350-BB42-2EF2E898DD0D}"/>
              </a:ext>
            </a:extLst>
          </p:cNvPr>
          <p:cNvPicPr>
            <a:picLocks noChangeAspect="1"/>
          </p:cNvPicPr>
          <p:nvPr/>
        </p:nvPicPr>
        <p:blipFill>
          <a:blip r:embed="rId8"/>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1404899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54" descr="What is the difference between a test tube holder and a test tube ...">
            <a:extLst>
              <a:ext uri="{FF2B5EF4-FFF2-40B4-BE49-F238E27FC236}">
                <a16:creationId xmlns:a16="http://schemas.microsoft.com/office/drawing/2014/main" id="{79A0C679-3A74-490C-A2C2-9E836A360A2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9"/>
          <a:stretch/>
        </p:blipFill>
        <p:spPr bwMode="auto">
          <a:xfrm>
            <a:off x="554775" y="1046677"/>
            <a:ext cx="1889131" cy="17240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9651C45A-745C-4828-A815-358F8F978F92}"/>
              </a:ext>
            </a:extLst>
          </p:cNvPr>
          <p:cNvPicPr>
            <a:picLocks noChangeAspect="1"/>
          </p:cNvPicPr>
          <p:nvPr/>
        </p:nvPicPr>
        <p:blipFill>
          <a:blip r:embed="rId4"/>
          <a:stretch>
            <a:fillRect/>
          </a:stretch>
        </p:blipFill>
        <p:spPr>
          <a:xfrm rot="14786983">
            <a:off x="876652" y="2647338"/>
            <a:ext cx="1171693" cy="2015078"/>
          </a:xfrm>
          <a:prstGeom prst="rect">
            <a:avLst/>
          </a:prstGeom>
        </p:spPr>
      </p:pic>
      <p:pic>
        <p:nvPicPr>
          <p:cNvPr id="16" name="Picture 15">
            <a:extLst>
              <a:ext uri="{FF2B5EF4-FFF2-40B4-BE49-F238E27FC236}">
                <a16:creationId xmlns:a16="http://schemas.microsoft.com/office/drawing/2014/main" id="{5ED9F8D9-7108-45C2-86F8-6EE40A3C00DC}"/>
              </a:ext>
            </a:extLst>
          </p:cNvPr>
          <p:cNvPicPr>
            <a:picLocks noChangeAspect="1"/>
          </p:cNvPicPr>
          <p:nvPr/>
        </p:nvPicPr>
        <p:blipFill>
          <a:blip r:embed="rId5"/>
          <a:stretch>
            <a:fillRect/>
          </a:stretch>
        </p:blipFill>
        <p:spPr>
          <a:xfrm rot="5181312">
            <a:off x="2889021" y="2148957"/>
            <a:ext cx="746547" cy="1214968"/>
          </a:xfrm>
          <a:prstGeom prst="rect">
            <a:avLst/>
          </a:prstGeom>
        </p:spPr>
      </p:pic>
      <p:grpSp>
        <p:nvGrpSpPr>
          <p:cNvPr id="47" name="Group 46">
            <a:extLst>
              <a:ext uri="{FF2B5EF4-FFF2-40B4-BE49-F238E27FC236}">
                <a16:creationId xmlns:a16="http://schemas.microsoft.com/office/drawing/2014/main" id="{8DE8C6FC-11E6-434F-8EBB-51FF95710CF2}"/>
              </a:ext>
            </a:extLst>
          </p:cNvPr>
          <p:cNvGrpSpPr/>
          <p:nvPr/>
        </p:nvGrpSpPr>
        <p:grpSpPr>
          <a:xfrm>
            <a:off x="333862" y="839460"/>
            <a:ext cx="3950101" cy="2937679"/>
            <a:chOff x="333862" y="664565"/>
            <a:chExt cx="3950101" cy="2937679"/>
          </a:xfrm>
        </p:grpSpPr>
        <p:sp>
          <p:nvSpPr>
            <p:cNvPr id="23" name="TextBox 22">
              <a:extLst>
                <a:ext uri="{FF2B5EF4-FFF2-40B4-BE49-F238E27FC236}">
                  <a16:creationId xmlns:a16="http://schemas.microsoft.com/office/drawing/2014/main" id="{5DEF5C7A-455E-47ED-8A00-8D35617F5135}"/>
                </a:ext>
              </a:extLst>
            </p:cNvPr>
            <p:cNvSpPr txBox="1"/>
            <p:nvPr/>
          </p:nvSpPr>
          <p:spPr>
            <a:xfrm>
              <a:off x="2416745" y="1446810"/>
              <a:ext cx="1490566" cy="707886"/>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Test Tube</a:t>
              </a:r>
              <a:br>
                <a:rPr lang="en-US" sz="2000" b="1" dirty="0">
                  <a:latin typeface="Arial Narrow" panose="020B0606020202030204" pitchFamily="34" charset="0"/>
                </a:rPr>
              </a:br>
              <a:r>
                <a:rPr lang="en-US" sz="2000" b="1" dirty="0">
                  <a:latin typeface="Arial Narrow" panose="020B0606020202030204" pitchFamily="34" charset="0"/>
                </a:rPr>
                <a:t>Rack</a:t>
              </a:r>
            </a:p>
          </p:txBody>
        </p:sp>
        <p:sp>
          <p:nvSpPr>
            <p:cNvPr id="24" name="TextBox 23">
              <a:extLst>
                <a:ext uri="{FF2B5EF4-FFF2-40B4-BE49-F238E27FC236}">
                  <a16:creationId xmlns:a16="http://schemas.microsoft.com/office/drawing/2014/main" id="{EAF91F27-F053-4411-8394-E2C35A1D4E3C}"/>
                </a:ext>
              </a:extLst>
            </p:cNvPr>
            <p:cNvSpPr txBox="1"/>
            <p:nvPr/>
          </p:nvSpPr>
          <p:spPr>
            <a:xfrm>
              <a:off x="2715569" y="2894358"/>
              <a:ext cx="1568394" cy="707886"/>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Test Tube</a:t>
              </a:r>
              <a:br>
                <a:rPr lang="en-US" sz="2000" b="1" dirty="0">
                  <a:latin typeface="Arial Narrow" panose="020B0606020202030204" pitchFamily="34" charset="0"/>
                </a:rPr>
              </a:br>
              <a:r>
                <a:rPr lang="en-US" sz="2000" b="1" dirty="0">
                  <a:latin typeface="Arial Narrow" panose="020B0606020202030204" pitchFamily="34" charset="0"/>
                </a:rPr>
                <a:t>Tongs</a:t>
              </a:r>
            </a:p>
          </p:txBody>
        </p:sp>
        <p:sp>
          <p:nvSpPr>
            <p:cNvPr id="26" name="TextBox 25">
              <a:extLst>
                <a:ext uri="{FF2B5EF4-FFF2-40B4-BE49-F238E27FC236}">
                  <a16:creationId xmlns:a16="http://schemas.microsoft.com/office/drawing/2014/main" id="{3E6CB9BA-B4CB-48C8-A067-295169EAA471}"/>
                </a:ext>
              </a:extLst>
            </p:cNvPr>
            <p:cNvSpPr txBox="1"/>
            <p:nvPr/>
          </p:nvSpPr>
          <p:spPr>
            <a:xfrm>
              <a:off x="333862" y="2703892"/>
              <a:ext cx="2097159" cy="400110"/>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Test Tube Brush</a:t>
              </a:r>
            </a:p>
          </p:txBody>
        </p:sp>
        <p:sp>
          <p:nvSpPr>
            <p:cNvPr id="22" name="TextBox 21">
              <a:extLst>
                <a:ext uri="{FF2B5EF4-FFF2-40B4-BE49-F238E27FC236}">
                  <a16:creationId xmlns:a16="http://schemas.microsoft.com/office/drawing/2014/main" id="{6ED1FEA3-D11A-4047-B0A8-E6407D2340A8}"/>
                </a:ext>
              </a:extLst>
            </p:cNvPr>
            <p:cNvSpPr txBox="1"/>
            <p:nvPr/>
          </p:nvSpPr>
          <p:spPr>
            <a:xfrm>
              <a:off x="1488452" y="664565"/>
              <a:ext cx="1484636" cy="400110"/>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Test Tubes</a:t>
              </a:r>
            </a:p>
          </p:txBody>
        </p:sp>
        <p:cxnSp>
          <p:nvCxnSpPr>
            <p:cNvPr id="105" name="Straight Arrow Connector 104">
              <a:extLst>
                <a:ext uri="{FF2B5EF4-FFF2-40B4-BE49-F238E27FC236}">
                  <a16:creationId xmlns:a16="http://schemas.microsoft.com/office/drawing/2014/main" id="{D6B6BB92-6BA1-437B-BE88-A488AC3BE13F}"/>
                </a:ext>
              </a:extLst>
            </p:cNvPr>
            <p:cNvCxnSpPr>
              <a:cxnSpLocks/>
              <a:stCxn id="102" idx="0"/>
            </p:cNvCxnSpPr>
            <p:nvPr/>
          </p:nvCxnSpPr>
          <p:spPr>
            <a:xfrm flipH="1">
              <a:off x="838201" y="1046677"/>
              <a:ext cx="661140" cy="2212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2DE89747-6B0A-424D-9C44-A59136961C72}"/>
                </a:ext>
              </a:extLst>
            </p:cNvPr>
            <p:cNvCxnSpPr>
              <a:cxnSpLocks/>
            </p:cNvCxnSpPr>
            <p:nvPr/>
          </p:nvCxnSpPr>
          <p:spPr>
            <a:xfrm flipH="1">
              <a:off x="2197740" y="1779657"/>
              <a:ext cx="240660" cy="726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56DA7B31-49CA-4AF7-AA8A-9307F7792CFE}"/>
              </a:ext>
            </a:extLst>
          </p:cNvPr>
          <p:cNvSpPr/>
          <p:nvPr/>
        </p:nvSpPr>
        <p:spPr>
          <a:xfrm>
            <a:off x="266524" y="152157"/>
            <a:ext cx="9486900" cy="584775"/>
          </a:xfrm>
          <a:prstGeom prst="rect">
            <a:avLst/>
          </a:prstGeom>
          <a:noFill/>
        </p:spPr>
        <p:txBody>
          <a:bodyPr wrap="square" lIns="91440" tIns="45720" rIns="91440" bIns="45720">
            <a:spAutoFit/>
          </a:bodyPr>
          <a:lstStyle/>
          <a:p>
            <a:r>
              <a:rPr lang="en-US" sz="3200" b="1" dirty="0">
                <a:ln w="9525">
                  <a:solidFill>
                    <a:schemeClr val="bg1"/>
                  </a:solidFill>
                  <a:prstDash val="solid"/>
                </a:ln>
                <a:effectLst>
                  <a:outerShdw blurRad="12700" dist="38100" dir="2700000" algn="tl" rotWithShape="0">
                    <a:schemeClr val="accent5">
                      <a:lumMod val="60000"/>
                      <a:lumOff val="40000"/>
                    </a:schemeClr>
                  </a:outerShdw>
                </a:effectLst>
                <a:latin typeface="Cooper Black" panose="0208090404030B020404" pitchFamily="18" charset="0"/>
              </a:rPr>
              <a:t>Science Equipment           ANSWER KEY</a:t>
            </a:r>
            <a:r>
              <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p:txBody>
      </p:sp>
      <p:pic>
        <p:nvPicPr>
          <p:cNvPr id="1043" name="Picture 19">
            <a:extLst>
              <a:ext uri="{FF2B5EF4-FFF2-40B4-BE49-F238E27FC236}">
                <a16:creationId xmlns:a16="http://schemas.microsoft.com/office/drawing/2014/main" id="{7A7F259A-8F56-46DC-B3A9-4987FCF8D7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625186" y="3800081"/>
            <a:ext cx="1556414" cy="155641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CEACFDA8-3BAF-4A42-946F-148AEC952C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2202" y="5057553"/>
            <a:ext cx="1357569" cy="178824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CE86B6B4-139D-4877-ADCE-B0943BE25ED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486" r="32215"/>
          <a:stretch/>
        </p:blipFill>
        <p:spPr bwMode="auto">
          <a:xfrm>
            <a:off x="6863053" y="2841091"/>
            <a:ext cx="715043" cy="147627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B9D0FD5B-0D7E-4BD2-9DBE-79CDB46B94F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413219">
            <a:off x="8066993" y="3178925"/>
            <a:ext cx="1462742" cy="146274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a:extLst>
              <a:ext uri="{FF2B5EF4-FFF2-40B4-BE49-F238E27FC236}">
                <a16:creationId xmlns:a16="http://schemas.microsoft.com/office/drawing/2014/main" id="{ACBE0A06-1203-4212-9005-B9EA3ED2AE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87685" y="5349449"/>
            <a:ext cx="2031240" cy="2027178"/>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a:extLst>
              <a:ext uri="{FF2B5EF4-FFF2-40B4-BE49-F238E27FC236}">
                <a16:creationId xmlns:a16="http://schemas.microsoft.com/office/drawing/2014/main" id="{814A5503-EED2-426B-8089-568F271816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1306" y="5769188"/>
            <a:ext cx="1788245" cy="178824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9B458111-3B88-4769-B6B6-CB92AB97539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8125" y="981804"/>
            <a:ext cx="2351163" cy="1152531"/>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a:extLst>
              <a:ext uri="{FF2B5EF4-FFF2-40B4-BE49-F238E27FC236}">
                <a16:creationId xmlns:a16="http://schemas.microsoft.com/office/drawing/2014/main" id="{741CCE7D-76B3-4672-BF80-01BA2FC6DEE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83993" y="477792"/>
            <a:ext cx="1355376" cy="97965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pH paper">
            <a:extLst>
              <a:ext uri="{FF2B5EF4-FFF2-40B4-BE49-F238E27FC236}">
                <a16:creationId xmlns:a16="http://schemas.microsoft.com/office/drawing/2014/main" id="{764F81C2-2D5A-40E0-A055-E569276069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7400" y="4289695"/>
            <a:ext cx="1638908" cy="136575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B8383F5C-5CE7-4985-8E26-330DD154054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35203" y="1576374"/>
            <a:ext cx="1152531" cy="115253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 Petri dish">
            <a:extLst>
              <a:ext uri="{FF2B5EF4-FFF2-40B4-BE49-F238E27FC236}">
                <a16:creationId xmlns:a16="http://schemas.microsoft.com/office/drawing/2014/main" id="{DCE0109B-D547-4E5C-9511-D0A892FACAE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8952" y="6036814"/>
            <a:ext cx="1143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Image: Stop watch">
            <a:extLst>
              <a:ext uri="{FF2B5EF4-FFF2-40B4-BE49-F238E27FC236}">
                <a16:creationId xmlns:a16="http://schemas.microsoft.com/office/drawing/2014/main" id="{7DD7C271-36D2-43C6-8433-3D33676C541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51224" y="2345304"/>
            <a:ext cx="920642" cy="767202"/>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a:extLst>
              <a:ext uri="{FF2B5EF4-FFF2-40B4-BE49-F238E27FC236}">
                <a16:creationId xmlns:a16="http://schemas.microsoft.com/office/drawing/2014/main" id="{F6D68E1E-49AB-45F4-B16C-B117E9427740}"/>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25868" b="37302"/>
          <a:stretch/>
        </p:blipFill>
        <p:spPr bwMode="auto">
          <a:xfrm>
            <a:off x="7696200" y="1996048"/>
            <a:ext cx="2031240" cy="236247"/>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014B9C1E-763F-4956-B9C0-F534561974F8}"/>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6958" r="19192"/>
          <a:stretch/>
        </p:blipFill>
        <p:spPr bwMode="auto">
          <a:xfrm>
            <a:off x="4834917" y="5655723"/>
            <a:ext cx="878840" cy="1376436"/>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Image: Hand lens">
            <a:extLst>
              <a:ext uri="{FF2B5EF4-FFF2-40B4-BE49-F238E27FC236}">
                <a16:creationId xmlns:a16="http://schemas.microsoft.com/office/drawing/2014/main" id="{5FEC7FD6-D210-431D-BA00-8B0FE552986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4079688"/>
            <a:ext cx="1143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49C92442-F360-485C-AF6A-4145F05D1FA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61098" y="2710079"/>
            <a:ext cx="1480521" cy="1282131"/>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E27727E9-5A9B-43C3-9386-98BA4B6AD9FB}"/>
              </a:ext>
            </a:extLst>
          </p:cNvPr>
          <p:cNvSpPr txBox="1"/>
          <p:nvPr/>
        </p:nvSpPr>
        <p:spPr>
          <a:xfrm>
            <a:off x="1789439" y="7300114"/>
            <a:ext cx="6897361" cy="401007"/>
          </a:xfrm>
          <a:prstGeom prst="rect">
            <a:avLst/>
          </a:prstGeom>
          <a:solidFill>
            <a:schemeClr val="bg1"/>
          </a:solidFill>
          <a:ln w="38100">
            <a:solidFill>
              <a:srgbClr val="0070C0"/>
            </a:solidFill>
          </a:ln>
        </p:spPr>
        <p:txBody>
          <a:bodyPr wrap="square">
            <a:spAutoFit/>
          </a:bodyPr>
          <a:lstStyle/>
          <a:p>
            <a:pPr algn="ctr"/>
            <a:r>
              <a:rPr lang="en-US" dirty="0">
                <a:hlinkClick r:id="rId22"/>
              </a:rPr>
              <a:t>https://quizlet.com/518465628/lab-equipment-flash-cards/</a:t>
            </a:r>
            <a:endParaRPr lang="en-US" dirty="0"/>
          </a:p>
        </p:txBody>
      </p:sp>
      <p:grpSp>
        <p:nvGrpSpPr>
          <p:cNvPr id="48" name="Group 47">
            <a:extLst>
              <a:ext uri="{FF2B5EF4-FFF2-40B4-BE49-F238E27FC236}">
                <a16:creationId xmlns:a16="http://schemas.microsoft.com/office/drawing/2014/main" id="{B6F2AE63-6410-48DB-AF98-8684F6B2B59A}"/>
              </a:ext>
            </a:extLst>
          </p:cNvPr>
          <p:cNvGrpSpPr/>
          <p:nvPr/>
        </p:nvGrpSpPr>
        <p:grpSpPr>
          <a:xfrm>
            <a:off x="5372487" y="833664"/>
            <a:ext cx="4356189" cy="2027341"/>
            <a:chOff x="5372487" y="658769"/>
            <a:chExt cx="4356189" cy="2027341"/>
          </a:xfrm>
        </p:grpSpPr>
        <p:sp>
          <p:nvSpPr>
            <p:cNvPr id="27" name="TextBox 26">
              <a:extLst>
                <a:ext uri="{FF2B5EF4-FFF2-40B4-BE49-F238E27FC236}">
                  <a16:creationId xmlns:a16="http://schemas.microsoft.com/office/drawing/2014/main" id="{CC5261CE-FF46-484E-8B79-752E62F5AD19}"/>
                </a:ext>
              </a:extLst>
            </p:cNvPr>
            <p:cNvSpPr txBox="1"/>
            <p:nvPr/>
          </p:nvSpPr>
          <p:spPr>
            <a:xfrm>
              <a:off x="5372487" y="1905973"/>
              <a:ext cx="1490566" cy="400110"/>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Balances</a:t>
              </a:r>
            </a:p>
          </p:txBody>
        </p:sp>
        <p:sp>
          <p:nvSpPr>
            <p:cNvPr id="28" name="TextBox 27">
              <a:extLst>
                <a:ext uri="{FF2B5EF4-FFF2-40B4-BE49-F238E27FC236}">
                  <a16:creationId xmlns:a16="http://schemas.microsoft.com/office/drawing/2014/main" id="{3C628251-E07D-4A7C-97A7-C1DCAEDC802F}"/>
                </a:ext>
              </a:extLst>
            </p:cNvPr>
            <p:cNvSpPr txBox="1"/>
            <p:nvPr/>
          </p:nvSpPr>
          <p:spPr>
            <a:xfrm>
              <a:off x="7029288" y="658769"/>
              <a:ext cx="1493006" cy="400110"/>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Hot Plate</a:t>
              </a:r>
            </a:p>
          </p:txBody>
        </p:sp>
        <p:sp>
          <p:nvSpPr>
            <p:cNvPr id="29" name="TextBox 28">
              <a:extLst>
                <a:ext uri="{FF2B5EF4-FFF2-40B4-BE49-F238E27FC236}">
                  <a16:creationId xmlns:a16="http://schemas.microsoft.com/office/drawing/2014/main" id="{9CC85DBE-73EE-4850-AA37-D8ADAF5003F8}"/>
                </a:ext>
              </a:extLst>
            </p:cNvPr>
            <p:cNvSpPr txBox="1"/>
            <p:nvPr/>
          </p:nvSpPr>
          <p:spPr>
            <a:xfrm>
              <a:off x="7702348" y="1295400"/>
              <a:ext cx="2026328" cy="400110"/>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Metric Ruler</a:t>
              </a:r>
            </a:p>
          </p:txBody>
        </p:sp>
        <p:sp>
          <p:nvSpPr>
            <p:cNvPr id="30" name="TextBox 29">
              <a:extLst>
                <a:ext uri="{FF2B5EF4-FFF2-40B4-BE49-F238E27FC236}">
                  <a16:creationId xmlns:a16="http://schemas.microsoft.com/office/drawing/2014/main" id="{D99E8617-2C8A-4B6E-8BF9-61E566D37626}"/>
                </a:ext>
              </a:extLst>
            </p:cNvPr>
            <p:cNvSpPr txBox="1"/>
            <p:nvPr/>
          </p:nvSpPr>
          <p:spPr>
            <a:xfrm>
              <a:off x="7540722" y="2286000"/>
              <a:ext cx="1462743" cy="400110"/>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Stopwatch</a:t>
              </a:r>
            </a:p>
          </p:txBody>
        </p:sp>
      </p:grpSp>
      <p:grpSp>
        <p:nvGrpSpPr>
          <p:cNvPr id="50" name="Group 49">
            <a:extLst>
              <a:ext uri="{FF2B5EF4-FFF2-40B4-BE49-F238E27FC236}">
                <a16:creationId xmlns:a16="http://schemas.microsoft.com/office/drawing/2014/main" id="{3D72782A-F4D6-4CD7-AC4C-E16C6AA9AD12}"/>
              </a:ext>
            </a:extLst>
          </p:cNvPr>
          <p:cNvGrpSpPr/>
          <p:nvPr/>
        </p:nvGrpSpPr>
        <p:grpSpPr>
          <a:xfrm>
            <a:off x="4552574" y="4151819"/>
            <a:ext cx="5285528" cy="3094089"/>
            <a:chOff x="4552574" y="3976924"/>
            <a:chExt cx="5285528" cy="3094089"/>
          </a:xfrm>
        </p:grpSpPr>
        <p:sp>
          <p:nvSpPr>
            <p:cNvPr id="31" name="TextBox 30">
              <a:extLst>
                <a:ext uri="{FF2B5EF4-FFF2-40B4-BE49-F238E27FC236}">
                  <a16:creationId xmlns:a16="http://schemas.microsoft.com/office/drawing/2014/main" id="{4F37E10E-7293-43BA-9342-F265F7B5D31A}"/>
                </a:ext>
              </a:extLst>
            </p:cNvPr>
            <p:cNvSpPr txBox="1"/>
            <p:nvPr/>
          </p:nvSpPr>
          <p:spPr>
            <a:xfrm>
              <a:off x="8375359" y="4140018"/>
              <a:ext cx="1462743" cy="400110"/>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Funnel</a:t>
              </a:r>
            </a:p>
          </p:txBody>
        </p:sp>
        <p:sp>
          <p:nvSpPr>
            <p:cNvPr id="32" name="TextBox 31">
              <a:extLst>
                <a:ext uri="{FF2B5EF4-FFF2-40B4-BE49-F238E27FC236}">
                  <a16:creationId xmlns:a16="http://schemas.microsoft.com/office/drawing/2014/main" id="{FE1AA3EB-2B72-46A0-BB24-86801AADCD0C}"/>
                </a:ext>
              </a:extLst>
            </p:cNvPr>
            <p:cNvSpPr txBox="1"/>
            <p:nvPr/>
          </p:nvSpPr>
          <p:spPr>
            <a:xfrm>
              <a:off x="6652087" y="3976924"/>
              <a:ext cx="1462743" cy="707886"/>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Graduated cylinder</a:t>
              </a:r>
            </a:p>
          </p:txBody>
        </p:sp>
        <p:sp>
          <p:nvSpPr>
            <p:cNvPr id="33" name="TextBox 32">
              <a:extLst>
                <a:ext uri="{FF2B5EF4-FFF2-40B4-BE49-F238E27FC236}">
                  <a16:creationId xmlns:a16="http://schemas.microsoft.com/office/drawing/2014/main" id="{5BCC014A-1DB3-457C-975A-5FBA53993F51}"/>
                </a:ext>
              </a:extLst>
            </p:cNvPr>
            <p:cNvSpPr txBox="1"/>
            <p:nvPr/>
          </p:nvSpPr>
          <p:spPr>
            <a:xfrm>
              <a:off x="7275870" y="5312693"/>
              <a:ext cx="1462743" cy="400110"/>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Beaker</a:t>
              </a:r>
            </a:p>
          </p:txBody>
        </p:sp>
        <p:sp>
          <p:nvSpPr>
            <p:cNvPr id="34" name="TextBox 33">
              <a:extLst>
                <a:ext uri="{FF2B5EF4-FFF2-40B4-BE49-F238E27FC236}">
                  <a16:creationId xmlns:a16="http://schemas.microsoft.com/office/drawing/2014/main" id="{052A6F64-A823-4650-BBAC-0F7A612CC803}"/>
                </a:ext>
              </a:extLst>
            </p:cNvPr>
            <p:cNvSpPr txBox="1"/>
            <p:nvPr/>
          </p:nvSpPr>
          <p:spPr>
            <a:xfrm>
              <a:off x="7761253" y="6482008"/>
              <a:ext cx="1898469" cy="400110"/>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Thermometer</a:t>
              </a:r>
            </a:p>
          </p:txBody>
        </p:sp>
        <p:sp>
          <p:nvSpPr>
            <p:cNvPr id="37" name="TextBox 36">
              <a:extLst>
                <a:ext uri="{FF2B5EF4-FFF2-40B4-BE49-F238E27FC236}">
                  <a16:creationId xmlns:a16="http://schemas.microsoft.com/office/drawing/2014/main" id="{B5D90F32-EDAD-4ADE-B89A-9C2B0E100847}"/>
                </a:ext>
              </a:extLst>
            </p:cNvPr>
            <p:cNvSpPr txBox="1"/>
            <p:nvPr/>
          </p:nvSpPr>
          <p:spPr>
            <a:xfrm>
              <a:off x="4552574" y="6670903"/>
              <a:ext cx="2438413" cy="400110"/>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Erlenmeyer Flask</a:t>
              </a:r>
            </a:p>
          </p:txBody>
        </p:sp>
      </p:grpSp>
      <p:grpSp>
        <p:nvGrpSpPr>
          <p:cNvPr id="49" name="Group 48">
            <a:extLst>
              <a:ext uri="{FF2B5EF4-FFF2-40B4-BE49-F238E27FC236}">
                <a16:creationId xmlns:a16="http://schemas.microsoft.com/office/drawing/2014/main" id="{B53FFA9A-2374-4F0C-805F-B94813C1F915}"/>
              </a:ext>
            </a:extLst>
          </p:cNvPr>
          <p:cNvGrpSpPr/>
          <p:nvPr/>
        </p:nvGrpSpPr>
        <p:grpSpPr>
          <a:xfrm>
            <a:off x="381000" y="4004552"/>
            <a:ext cx="5949117" cy="3386848"/>
            <a:chOff x="381000" y="3829657"/>
            <a:chExt cx="5949117" cy="3386848"/>
          </a:xfrm>
        </p:grpSpPr>
        <p:sp>
          <p:nvSpPr>
            <p:cNvPr id="35" name="TextBox 34">
              <a:extLst>
                <a:ext uri="{FF2B5EF4-FFF2-40B4-BE49-F238E27FC236}">
                  <a16:creationId xmlns:a16="http://schemas.microsoft.com/office/drawing/2014/main" id="{4CE9D21C-90D5-4250-B7FB-D310C671E11C}"/>
                </a:ext>
              </a:extLst>
            </p:cNvPr>
            <p:cNvSpPr txBox="1"/>
            <p:nvPr/>
          </p:nvSpPr>
          <p:spPr>
            <a:xfrm>
              <a:off x="4754849" y="3829657"/>
              <a:ext cx="1462743" cy="400110"/>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Telescope</a:t>
              </a:r>
            </a:p>
          </p:txBody>
        </p:sp>
        <p:sp>
          <p:nvSpPr>
            <p:cNvPr id="36" name="TextBox 35">
              <a:extLst>
                <a:ext uri="{FF2B5EF4-FFF2-40B4-BE49-F238E27FC236}">
                  <a16:creationId xmlns:a16="http://schemas.microsoft.com/office/drawing/2014/main" id="{53B45B36-C1C2-4E17-82DB-6EF3A6BC8C1D}"/>
                </a:ext>
              </a:extLst>
            </p:cNvPr>
            <p:cNvSpPr txBox="1"/>
            <p:nvPr/>
          </p:nvSpPr>
          <p:spPr>
            <a:xfrm>
              <a:off x="4691209" y="4566058"/>
              <a:ext cx="1638908" cy="400110"/>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Microscope</a:t>
              </a:r>
            </a:p>
          </p:txBody>
        </p:sp>
        <p:sp>
          <p:nvSpPr>
            <p:cNvPr id="38" name="TextBox 37">
              <a:extLst>
                <a:ext uri="{FF2B5EF4-FFF2-40B4-BE49-F238E27FC236}">
                  <a16:creationId xmlns:a16="http://schemas.microsoft.com/office/drawing/2014/main" id="{848750FB-4DE8-4024-BE95-B4D9A6388B2F}"/>
                </a:ext>
              </a:extLst>
            </p:cNvPr>
            <p:cNvSpPr txBox="1"/>
            <p:nvPr/>
          </p:nvSpPr>
          <p:spPr>
            <a:xfrm>
              <a:off x="2477568" y="5938214"/>
              <a:ext cx="1638908" cy="400110"/>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Goggles</a:t>
              </a:r>
            </a:p>
          </p:txBody>
        </p:sp>
        <p:sp>
          <p:nvSpPr>
            <p:cNvPr id="39" name="TextBox 38">
              <a:extLst>
                <a:ext uri="{FF2B5EF4-FFF2-40B4-BE49-F238E27FC236}">
                  <a16:creationId xmlns:a16="http://schemas.microsoft.com/office/drawing/2014/main" id="{1AFBDA9D-FCB2-432F-A650-6D9053BF252E}"/>
                </a:ext>
              </a:extLst>
            </p:cNvPr>
            <p:cNvSpPr txBox="1"/>
            <p:nvPr/>
          </p:nvSpPr>
          <p:spPr>
            <a:xfrm>
              <a:off x="2349793" y="5139913"/>
              <a:ext cx="1219181" cy="400110"/>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pH Paper</a:t>
              </a:r>
            </a:p>
          </p:txBody>
        </p:sp>
        <p:sp>
          <p:nvSpPr>
            <p:cNvPr id="40" name="TextBox 39">
              <a:extLst>
                <a:ext uri="{FF2B5EF4-FFF2-40B4-BE49-F238E27FC236}">
                  <a16:creationId xmlns:a16="http://schemas.microsoft.com/office/drawing/2014/main" id="{1CAAD361-D43C-4E25-A9F3-895109C5B895}"/>
                </a:ext>
              </a:extLst>
            </p:cNvPr>
            <p:cNvSpPr txBox="1"/>
            <p:nvPr/>
          </p:nvSpPr>
          <p:spPr>
            <a:xfrm>
              <a:off x="609600" y="4724400"/>
              <a:ext cx="1143000" cy="707886"/>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Hand lens</a:t>
              </a:r>
            </a:p>
          </p:txBody>
        </p:sp>
        <p:sp>
          <p:nvSpPr>
            <p:cNvPr id="41" name="TextBox 40">
              <a:extLst>
                <a:ext uri="{FF2B5EF4-FFF2-40B4-BE49-F238E27FC236}">
                  <a16:creationId xmlns:a16="http://schemas.microsoft.com/office/drawing/2014/main" id="{8AE61F2D-B675-4D76-92B1-B9637E53271F}"/>
                </a:ext>
              </a:extLst>
            </p:cNvPr>
            <p:cNvSpPr txBox="1"/>
            <p:nvPr/>
          </p:nvSpPr>
          <p:spPr>
            <a:xfrm>
              <a:off x="381000" y="6816395"/>
              <a:ext cx="1516372" cy="400110"/>
            </a:xfrm>
            <a:prstGeom prst="rect">
              <a:avLst/>
            </a:prstGeom>
            <a:solidFill>
              <a:schemeClr val="accent5">
                <a:lumMod val="40000"/>
                <a:lumOff val="60000"/>
              </a:schemeClr>
            </a:solidFill>
          </p:spPr>
          <p:txBody>
            <a:bodyPr wrap="square" rtlCol="0">
              <a:spAutoFit/>
            </a:bodyPr>
            <a:lstStyle/>
            <a:p>
              <a:pPr algn="ctr"/>
              <a:r>
                <a:rPr lang="en-US" sz="2000" b="1" dirty="0">
                  <a:latin typeface="Arial Narrow" panose="020B0606020202030204" pitchFamily="34" charset="0"/>
                </a:rPr>
                <a:t>Petri Dish</a:t>
              </a:r>
            </a:p>
          </p:txBody>
        </p:sp>
      </p:grpSp>
      <p:cxnSp>
        <p:nvCxnSpPr>
          <p:cNvPr id="107" name="Straight Arrow Connector 106">
            <a:extLst>
              <a:ext uri="{FF2B5EF4-FFF2-40B4-BE49-F238E27FC236}">
                <a16:creationId xmlns:a16="http://schemas.microsoft.com/office/drawing/2014/main" id="{87CF9CD2-1D48-47C7-B3F6-4572C0FD84CB}"/>
              </a:ext>
            </a:extLst>
          </p:cNvPr>
          <p:cNvCxnSpPr>
            <a:cxnSpLocks/>
          </p:cNvCxnSpPr>
          <p:nvPr/>
        </p:nvCxnSpPr>
        <p:spPr>
          <a:xfrm flipH="1">
            <a:off x="1358975" y="1013095"/>
            <a:ext cx="140365" cy="2705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5" name="Picture 44">
            <a:hlinkClick r:id="rId22"/>
            <a:extLst>
              <a:ext uri="{FF2B5EF4-FFF2-40B4-BE49-F238E27FC236}">
                <a16:creationId xmlns:a16="http://schemas.microsoft.com/office/drawing/2014/main" id="{E7FDD7D0-92EA-4DAC-AF15-D2C4CD591E74}"/>
              </a:ext>
            </a:extLst>
          </p:cNvPr>
          <p:cNvPicPr>
            <a:picLocks noChangeAspect="1"/>
          </p:cNvPicPr>
          <p:nvPr/>
        </p:nvPicPr>
        <p:blipFill>
          <a:blip r:embed="rId23"/>
          <a:stretch>
            <a:fillRect/>
          </a:stretch>
        </p:blipFill>
        <p:spPr>
          <a:xfrm>
            <a:off x="-2357894" y="1028157"/>
            <a:ext cx="2039879" cy="824193"/>
          </a:xfrm>
          <a:prstGeom prst="rect">
            <a:avLst/>
          </a:prstGeom>
        </p:spPr>
      </p:pic>
      <p:pic>
        <p:nvPicPr>
          <p:cNvPr id="2" name="Picture 1">
            <a:hlinkClick r:id="rId24" action="ppaction://hlinksldjump"/>
            <a:extLst>
              <a:ext uri="{FF2B5EF4-FFF2-40B4-BE49-F238E27FC236}">
                <a16:creationId xmlns:a16="http://schemas.microsoft.com/office/drawing/2014/main" id="{C197ED67-6859-470C-A29A-4B15898873EA}"/>
              </a:ext>
            </a:extLst>
          </p:cNvPr>
          <p:cNvPicPr>
            <a:picLocks noChangeAspect="1"/>
          </p:cNvPicPr>
          <p:nvPr/>
        </p:nvPicPr>
        <p:blipFill>
          <a:blip r:embed="rId25"/>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314383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16F31EEF-7CE8-4C56-89A2-081A03B8C543}"/>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10058400" cy="7772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1" y="271892"/>
            <a:ext cx="9544050" cy="566309"/>
          </a:xfrm>
          <a:prstGeom prst="rect">
            <a:avLst/>
          </a:prstGeom>
          <a:noFill/>
        </p:spPr>
        <p:txBody>
          <a:bodyPr wrap="square">
            <a:spAutoFit/>
          </a:bodyPr>
          <a:lstStyle/>
          <a:p>
            <a:r>
              <a:rPr lang="en-US" sz="3080" b="1" dirty="0">
                <a:latin typeface="Times New Roman" pitchFamily="18" charset="0"/>
                <a:cs typeface="Times New Roman" pitchFamily="18" charset="0"/>
              </a:rPr>
              <a:t>Science Safety Challenge </a:t>
            </a:r>
            <a:endParaRPr lang="en-US" sz="2200" dirty="0">
              <a:latin typeface="Times New Roman" pitchFamily="18" charset="0"/>
              <a:cs typeface="Times New Roman" pitchFamily="18" charset="0"/>
            </a:endParaRPr>
          </a:p>
        </p:txBody>
      </p:sp>
      <p:sp>
        <p:nvSpPr>
          <p:cNvPr id="4" name="Rectangle 3"/>
          <p:cNvSpPr/>
          <p:nvPr/>
        </p:nvSpPr>
        <p:spPr>
          <a:xfrm>
            <a:off x="266701" y="968276"/>
            <a:ext cx="9639300" cy="2308324"/>
          </a:xfrm>
          <a:prstGeom prst="rect">
            <a:avLst/>
          </a:prstGeom>
        </p:spPr>
        <p:txBody>
          <a:bodyPr wrap="square">
            <a:spAutoFit/>
          </a:bodyPr>
          <a:lstStyle/>
          <a:p>
            <a:pPr marL="5239" indent="6986" algn="just"/>
            <a:r>
              <a:rPr lang="en-US" sz="2400" b="1" i="1" dirty="0">
                <a:latin typeface="Times New Roman" pitchFamily="18" charset="0"/>
                <a:cs typeface="Times New Roman" pitchFamily="18" charset="0"/>
              </a:rPr>
              <a:t>Background Information: </a:t>
            </a:r>
          </a:p>
          <a:p>
            <a:pPr marL="5239" indent="6986" algn="just"/>
            <a:r>
              <a:rPr lang="en-US" sz="2400" b="1" i="1" dirty="0">
                <a:latin typeface="Times New Roman" pitchFamily="18" charset="0"/>
                <a:cs typeface="Times New Roman" pitchFamily="18" charset="0"/>
              </a:rPr>
              <a:t>SpongeBob, Patrick, and Gary were thrilled when Mr. Krabbs gave their teacher a chemistry set! Mr. Krabbs warned them to be careful and reminded them to follow the safety rules they had learned in science class. The teacher passed out the materials and provided each person with an experiment book. </a:t>
            </a:r>
          </a:p>
        </p:txBody>
      </p:sp>
      <p:pic>
        <p:nvPicPr>
          <p:cNvPr id="6" name="Picture 5">
            <a:extLst>
              <a:ext uri="{FF2B5EF4-FFF2-40B4-BE49-F238E27FC236}">
                <a16:creationId xmlns:a16="http://schemas.microsoft.com/office/drawing/2014/main" id="{30B2EC19-5185-48F4-A447-7CE5891EB4BA}"/>
              </a:ext>
            </a:extLst>
          </p:cNvPr>
          <p:cNvPicPr>
            <a:picLocks noChangeAspect="1"/>
          </p:cNvPicPr>
          <p:nvPr/>
        </p:nvPicPr>
        <p:blipFill rotWithShape="1">
          <a:blip r:embed="rId4"/>
          <a:srcRect l="20795"/>
          <a:stretch/>
        </p:blipFill>
        <p:spPr>
          <a:xfrm>
            <a:off x="400050" y="3406675"/>
            <a:ext cx="7439680" cy="3962953"/>
          </a:xfrm>
          <a:prstGeom prst="rect">
            <a:avLst/>
          </a:prstGeom>
        </p:spPr>
      </p:pic>
      <p:sp>
        <p:nvSpPr>
          <p:cNvPr id="9" name="TextBox 8">
            <a:extLst>
              <a:ext uri="{FF2B5EF4-FFF2-40B4-BE49-F238E27FC236}">
                <a16:creationId xmlns:a16="http://schemas.microsoft.com/office/drawing/2014/main" id="{FFDDE187-AD6E-4F29-A8A6-1CD556276221}"/>
              </a:ext>
            </a:extLst>
          </p:cNvPr>
          <p:cNvSpPr txBox="1"/>
          <p:nvPr/>
        </p:nvSpPr>
        <p:spPr>
          <a:xfrm>
            <a:off x="7892445" y="4187822"/>
            <a:ext cx="1990071" cy="1200329"/>
          </a:xfrm>
          <a:prstGeom prst="rect">
            <a:avLst/>
          </a:prstGeom>
          <a:noFill/>
        </p:spPr>
        <p:txBody>
          <a:bodyPr wrap="square" rtlCol="0">
            <a:spAutoFit/>
          </a:bodyPr>
          <a:lstStyle/>
          <a:p>
            <a:pPr algn="ctr"/>
            <a:r>
              <a:rPr lang="en-US" dirty="0"/>
              <a:t>Follow the directions shown to the right of your slide.</a:t>
            </a:r>
          </a:p>
        </p:txBody>
      </p:sp>
      <p:cxnSp>
        <p:nvCxnSpPr>
          <p:cNvPr id="12" name="Straight Arrow Connector 11">
            <a:extLst>
              <a:ext uri="{FF2B5EF4-FFF2-40B4-BE49-F238E27FC236}">
                <a16:creationId xmlns:a16="http://schemas.microsoft.com/office/drawing/2014/main" id="{C10D7EBE-BD1C-42DB-B6FD-0872E4570E6A}"/>
              </a:ext>
            </a:extLst>
          </p:cNvPr>
          <p:cNvCxnSpPr>
            <a:cxnSpLocks/>
          </p:cNvCxnSpPr>
          <p:nvPr/>
        </p:nvCxnSpPr>
        <p:spPr>
          <a:xfrm flipH="1" flipV="1">
            <a:off x="7892445" y="3886200"/>
            <a:ext cx="995036" cy="3016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hlinkClick r:id="rId5" action="ppaction://hlinksldjump"/>
            <a:extLst>
              <a:ext uri="{FF2B5EF4-FFF2-40B4-BE49-F238E27FC236}">
                <a16:creationId xmlns:a16="http://schemas.microsoft.com/office/drawing/2014/main" id="{2EF58F64-A5AB-4B9C-AB7A-1CCE2D54DD41}"/>
              </a:ext>
            </a:extLst>
          </p:cNvPr>
          <p:cNvPicPr>
            <a:picLocks noChangeAspect="1"/>
          </p:cNvPicPr>
          <p:nvPr/>
        </p:nvPicPr>
        <p:blipFill>
          <a:blip r:embed="rId6"/>
          <a:stretch>
            <a:fillRect/>
          </a:stretch>
        </p:blipFill>
        <p:spPr>
          <a:xfrm>
            <a:off x="9372600" y="7239000"/>
            <a:ext cx="692497" cy="46166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09338"/>
            <a:ext cx="9525000" cy="6524863"/>
          </a:xfrm>
          <a:prstGeom prst="rect">
            <a:avLst/>
          </a:prstGeom>
        </p:spPr>
        <p:txBody>
          <a:bodyPr wrap="square">
            <a:spAutoFit/>
          </a:bodyPr>
          <a:lstStyle/>
          <a:p>
            <a:pPr algn="just"/>
            <a:r>
              <a:rPr lang="en-US" sz="2200" dirty="0"/>
              <a:t>SpongeBob and Gary flipped through the book and decided to test the properties of a mystery substance. Since the teacher did not tell them to wear the safety goggles, they left them on the table. SpongeBob lit the Bunsen burner and then reached across the flame to get a test tube from Gary. In the process, he knocked over a bottle of the mystery substance and a little bit splashed on Gary.</a:t>
            </a:r>
          </a:p>
          <a:p>
            <a:pPr algn="just"/>
            <a:r>
              <a:rPr lang="en-US" sz="1100" dirty="0"/>
              <a:t> </a:t>
            </a:r>
            <a:endParaRPr lang="en-US" sz="660" dirty="0"/>
          </a:p>
          <a:p>
            <a:pPr algn="just"/>
            <a:r>
              <a:rPr lang="en-US" sz="2200" dirty="0"/>
              <a:t>SpongeBob poured some of the substance into a test tube and began to heat it. When it started to bubble he looked into the test tube to see what was happening and pointed it towards Gary so he could see. Gary thought it smelled weird, so he took a deep whiff of it. He didn’t think it smelled poisonous and tasted a little bit of the substance. They were worried about running out of time, so they left the test tube and materials on the table and moved to a different station to try another experiment. 	</a:t>
            </a:r>
          </a:p>
          <a:p>
            <a:pPr algn="just"/>
            <a:r>
              <a:rPr lang="en-US" sz="1100" dirty="0"/>
              <a:t> </a:t>
            </a:r>
          </a:p>
          <a:p>
            <a:pPr algn="just"/>
            <a:r>
              <a:rPr lang="en-US" sz="2200" dirty="0"/>
              <a:t>Patrick was hungry, so he took a break to enjoy a jellyfish doughnut he brought from home.  He didn’t want to waste any time reading the directions, so he put on some safety goggles and picked a couple different substances. He tested them with vinegar (a weak acid) to see what would happen even though he didn’t have permission to experiment on his own. He noticed that one of the substances did not do anything, but the other one fizzed. </a:t>
            </a:r>
          </a:p>
        </p:txBody>
      </p:sp>
      <p:pic>
        <p:nvPicPr>
          <p:cNvPr id="3" name="Picture 2">
            <a:hlinkClick r:id="rId3" action="ppaction://hlinksldjump"/>
            <a:extLst>
              <a:ext uri="{FF2B5EF4-FFF2-40B4-BE49-F238E27FC236}">
                <a16:creationId xmlns:a16="http://schemas.microsoft.com/office/drawing/2014/main" id="{6B2E503A-55BD-4FA7-8A6F-D9556D67CDA1}"/>
              </a:ext>
            </a:extLst>
          </p:cNvPr>
          <p:cNvPicPr>
            <a:picLocks noChangeAspect="1"/>
          </p:cNvPicPr>
          <p:nvPr/>
        </p:nvPicPr>
        <p:blipFill>
          <a:blip r:embed="rId4"/>
          <a:stretch>
            <a:fillRect/>
          </a:stretch>
        </p:blipFill>
        <p:spPr>
          <a:xfrm>
            <a:off x="9346647" y="7234535"/>
            <a:ext cx="692497" cy="461665"/>
          </a:xfrm>
          <a:prstGeom prst="rect">
            <a:avLst/>
          </a:prstGeom>
        </p:spPr>
      </p:pic>
      <p:sp>
        <p:nvSpPr>
          <p:cNvPr id="7" name="Rectangle 6">
            <a:extLst>
              <a:ext uri="{FF2B5EF4-FFF2-40B4-BE49-F238E27FC236}">
                <a16:creationId xmlns:a16="http://schemas.microsoft.com/office/drawing/2014/main" id="{333BAEE2-7A1C-4F3B-8CCC-4CFA8830D2DF}"/>
              </a:ext>
            </a:extLst>
          </p:cNvPr>
          <p:cNvSpPr/>
          <p:nvPr/>
        </p:nvSpPr>
        <p:spPr>
          <a:xfrm>
            <a:off x="304800" y="409337"/>
            <a:ext cx="9525000" cy="6524863"/>
          </a:xfrm>
          <a:prstGeom prst="rect">
            <a:avLst/>
          </a:prstGeom>
        </p:spPr>
        <p:txBody>
          <a:bodyPr wrap="square">
            <a:spAutoFit/>
          </a:bodyPr>
          <a:lstStyle/>
          <a:p>
            <a:pPr algn="just"/>
            <a:r>
              <a:rPr lang="en-US" sz="2200" dirty="0"/>
              <a:t>SpongeBob and Gary flipped through the book and decided to test the properties of a mystery substance. Since the teacher did not tell them to wear the </a:t>
            </a:r>
            <a:r>
              <a:rPr lang="en-US" sz="2200" dirty="0">
                <a:highlight>
                  <a:srgbClr val="FFFF00"/>
                </a:highlight>
              </a:rPr>
              <a:t>safety goggles</a:t>
            </a:r>
            <a:r>
              <a:rPr lang="en-US" sz="2200" dirty="0"/>
              <a:t>, they left them on the table. SpongeBob lit the Bunsen burner and then </a:t>
            </a:r>
            <a:r>
              <a:rPr lang="en-US" sz="2200" dirty="0">
                <a:highlight>
                  <a:srgbClr val="FFFF00"/>
                </a:highlight>
              </a:rPr>
              <a:t>reached across the flame </a:t>
            </a:r>
            <a:r>
              <a:rPr lang="en-US" sz="2200" dirty="0"/>
              <a:t>to get a test tube from Gary. In the process, he </a:t>
            </a:r>
            <a:r>
              <a:rPr lang="en-US" sz="2200" dirty="0">
                <a:highlight>
                  <a:srgbClr val="FFFF00"/>
                </a:highlight>
              </a:rPr>
              <a:t>knocked over a bottle</a:t>
            </a:r>
            <a:r>
              <a:rPr lang="en-US" sz="2200" dirty="0"/>
              <a:t> of the mystery substance and a little bit </a:t>
            </a:r>
            <a:r>
              <a:rPr lang="en-US" sz="2200" dirty="0">
                <a:highlight>
                  <a:srgbClr val="FFFF00"/>
                </a:highlight>
              </a:rPr>
              <a:t>splashed on Gary</a:t>
            </a:r>
            <a:r>
              <a:rPr lang="en-US" sz="2200" dirty="0"/>
              <a:t>.</a:t>
            </a:r>
          </a:p>
          <a:p>
            <a:pPr algn="just"/>
            <a:r>
              <a:rPr lang="en-US" sz="1100" dirty="0"/>
              <a:t> </a:t>
            </a:r>
            <a:endParaRPr lang="en-US" sz="660" dirty="0"/>
          </a:p>
          <a:p>
            <a:pPr algn="just"/>
            <a:r>
              <a:rPr lang="en-US" sz="2200" dirty="0"/>
              <a:t>SpongeBob poured some of the substance into a test tube and began to heat it. When it started to bubble he </a:t>
            </a:r>
            <a:r>
              <a:rPr lang="en-US" sz="2200" dirty="0">
                <a:highlight>
                  <a:srgbClr val="FFFF00"/>
                </a:highlight>
              </a:rPr>
              <a:t>looked into the test tube </a:t>
            </a:r>
            <a:r>
              <a:rPr lang="en-US" sz="2200" dirty="0"/>
              <a:t>to see what was happening and </a:t>
            </a:r>
            <a:r>
              <a:rPr lang="en-US" sz="2200" dirty="0">
                <a:highlight>
                  <a:srgbClr val="FFFF00"/>
                </a:highlight>
              </a:rPr>
              <a:t>pointed it towards </a:t>
            </a:r>
            <a:r>
              <a:rPr lang="en-US" sz="2200" dirty="0"/>
              <a:t>Gary so he could see. Gary thought it smelled weird, so he took a </a:t>
            </a:r>
            <a:r>
              <a:rPr lang="en-US" sz="2200" dirty="0">
                <a:highlight>
                  <a:srgbClr val="FFFF00"/>
                </a:highlight>
              </a:rPr>
              <a:t>deep whiff </a:t>
            </a:r>
            <a:r>
              <a:rPr lang="en-US" sz="2200" dirty="0"/>
              <a:t>of it. He didn’t think it smelled poisonous and </a:t>
            </a:r>
            <a:r>
              <a:rPr lang="en-US" sz="2200" dirty="0">
                <a:highlight>
                  <a:srgbClr val="FFFF00"/>
                </a:highlight>
              </a:rPr>
              <a:t>tasted a little bit of the substance</a:t>
            </a:r>
            <a:r>
              <a:rPr lang="en-US" sz="2200" dirty="0"/>
              <a:t>. They were worried about running out of time, so they </a:t>
            </a:r>
            <a:r>
              <a:rPr lang="en-US" sz="2200" dirty="0">
                <a:highlight>
                  <a:srgbClr val="FFFF00"/>
                </a:highlight>
              </a:rPr>
              <a:t>left the test tube and materials on the table </a:t>
            </a:r>
            <a:r>
              <a:rPr lang="en-US" sz="2200" dirty="0"/>
              <a:t>and moved to a different station to try another experiment. 	</a:t>
            </a:r>
          </a:p>
          <a:p>
            <a:pPr algn="just"/>
            <a:r>
              <a:rPr lang="en-US" sz="1100" dirty="0"/>
              <a:t> </a:t>
            </a:r>
          </a:p>
          <a:p>
            <a:pPr algn="just"/>
            <a:r>
              <a:rPr lang="en-US" sz="2200" dirty="0"/>
              <a:t>Patrick was hungry, so he took a break to </a:t>
            </a:r>
            <a:r>
              <a:rPr lang="en-US" sz="2200" dirty="0">
                <a:highlight>
                  <a:srgbClr val="FFFF00"/>
                </a:highlight>
              </a:rPr>
              <a:t>enjoy a jellyfish doughnut </a:t>
            </a:r>
            <a:r>
              <a:rPr lang="en-US" sz="2200" dirty="0"/>
              <a:t>he brought from home.  He didn’t want to waste any time </a:t>
            </a:r>
            <a:r>
              <a:rPr lang="en-US" sz="2200" dirty="0">
                <a:highlight>
                  <a:srgbClr val="FFFF00"/>
                </a:highlight>
              </a:rPr>
              <a:t>reading the directions</a:t>
            </a:r>
            <a:r>
              <a:rPr lang="en-US" sz="2200" dirty="0"/>
              <a:t>, so he put on some safety goggles and picked a couple different substances. He tested them with vinegar (a weak acid) to see what would happen even though </a:t>
            </a:r>
            <a:r>
              <a:rPr lang="en-US" sz="2200" dirty="0">
                <a:highlight>
                  <a:srgbClr val="FFFF00"/>
                </a:highlight>
              </a:rPr>
              <a:t>he didn’t have permission to experiment on his own</a:t>
            </a:r>
            <a:r>
              <a:rPr lang="en-US" sz="2200" dirty="0"/>
              <a:t>. He noticed that one of the substances did not do anything, but the other one fizzed. </a:t>
            </a:r>
          </a:p>
        </p:txBody>
      </p:sp>
    </p:spTree>
    <p:extLst>
      <p:ext uri="{BB962C8B-B14F-4D97-AF65-F5344CB8AC3E}">
        <p14:creationId xmlns:p14="http://schemas.microsoft.com/office/powerpoint/2010/main" val="32460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81942"/>
            <a:ext cx="9433560" cy="4358116"/>
          </a:xfrm>
          <a:prstGeom prst="rect">
            <a:avLst/>
          </a:prstGeom>
        </p:spPr>
        <p:txBody>
          <a:bodyPr wrap="square">
            <a:spAutoFit/>
          </a:bodyPr>
          <a:lstStyle/>
          <a:p>
            <a:r>
              <a:rPr lang="en-US" sz="2200" dirty="0"/>
              <a:t>He saw SpongeBob and Gary heating something in a test tube and decided to do that test. He ran over to that station and knocked over a couple bottles that SpongeBob had left open.  After cleaning up the spills, he read the directions and found the materials he needed. The only test tube he could find had a small crack in it, but he decided to use it anyway. He lit the Bunsen burner and used tongs to hold the test tube over the flame. He forgot to move his notebook away from the flame and almost caught it on fire. </a:t>
            </a:r>
          </a:p>
          <a:p>
            <a:pPr algn="just"/>
            <a:r>
              <a:rPr lang="en-US" sz="1320" dirty="0"/>
              <a:t> </a:t>
            </a:r>
          </a:p>
          <a:p>
            <a:r>
              <a:rPr lang="en-US" sz="2200" dirty="0"/>
              <a:t>Before they could do another experiment, the bell rang, and they rushed to put everything away. Since they didn’t have much time, Patrick didn’t clean out his test tube before putting it in the cabinet. SpongeBob noticed that he had a small cut on his finger but decided he wouldn’t tell the teacher about it.  Since they were late, they skipped washing their hands and hurried to the next class.</a:t>
            </a:r>
          </a:p>
        </p:txBody>
      </p:sp>
      <p:sp>
        <p:nvSpPr>
          <p:cNvPr id="4" name="TextBox 3">
            <a:extLst>
              <a:ext uri="{FF2B5EF4-FFF2-40B4-BE49-F238E27FC236}">
                <a16:creationId xmlns:a16="http://schemas.microsoft.com/office/drawing/2014/main" id="{E3092206-ACF9-46CA-AD3B-5340B84F5280}"/>
              </a:ext>
            </a:extLst>
          </p:cNvPr>
          <p:cNvSpPr txBox="1"/>
          <p:nvPr/>
        </p:nvSpPr>
        <p:spPr>
          <a:xfrm>
            <a:off x="457201" y="4883003"/>
            <a:ext cx="9135978" cy="1938992"/>
          </a:xfrm>
          <a:prstGeom prst="rect">
            <a:avLst/>
          </a:prstGeom>
          <a:noFill/>
        </p:spPr>
        <p:txBody>
          <a:bodyPr wrap="square">
            <a:spAutoFit/>
          </a:bodyPr>
          <a:lstStyle/>
          <a:p>
            <a:r>
              <a:rPr lang="en-US" sz="2000" b="1" dirty="0">
                <a:latin typeface="Arial Narrow" panose="020B0606020202030204" pitchFamily="34" charset="0"/>
                <a:cs typeface="Times New Roman" pitchFamily="18" charset="0"/>
              </a:rPr>
              <a:t>Part B: Complete this section </a:t>
            </a:r>
            <a:r>
              <a:rPr lang="en-US" sz="2000" b="1" u="sng" dirty="0">
                <a:latin typeface="Arial Narrow" panose="020B0606020202030204" pitchFamily="34" charset="0"/>
                <a:cs typeface="Times New Roman" pitchFamily="18" charset="0"/>
              </a:rPr>
              <a:t>after</a:t>
            </a:r>
            <a:r>
              <a:rPr lang="en-US" sz="2000" b="1" dirty="0">
                <a:latin typeface="Arial Narrow" panose="020B0606020202030204" pitchFamily="34" charset="0"/>
                <a:cs typeface="Times New Roman" pitchFamily="18" charset="0"/>
              </a:rPr>
              <a:t> you finish identifying mistakes. </a:t>
            </a:r>
          </a:p>
          <a:p>
            <a:endParaRPr lang="en-US" sz="20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(1) How many mistakes did you find?  </a:t>
            </a:r>
            <a:br>
              <a:rPr lang="en-US" sz="2000" b="1" dirty="0">
                <a:latin typeface="Arial Narrow" panose="020B0606020202030204" pitchFamily="34" charset="0"/>
                <a:cs typeface="Times New Roman" pitchFamily="18" charset="0"/>
              </a:rPr>
            </a:br>
            <a:endParaRPr lang="en-US" sz="20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(2) What would you consider to be TOP 3 most dangerous mistakes they made?  Why?</a:t>
            </a:r>
            <a:endParaRPr lang="en-US" sz="2000" dirty="0">
              <a:latin typeface="Arial Narrow" panose="020B0606020202030204" pitchFamily="34" charset="0"/>
              <a:cs typeface="Times New Roman" pitchFamily="18" charset="0"/>
            </a:endParaRPr>
          </a:p>
          <a:p>
            <a:endParaRPr lang="en-US" sz="2000" dirty="0">
              <a:latin typeface="Arial Narrow" panose="020B0606020202030204" pitchFamily="34" charset="0"/>
              <a:cs typeface="Times New Roman" pitchFamily="18" charset="0"/>
            </a:endParaRPr>
          </a:p>
        </p:txBody>
      </p:sp>
      <p:sp>
        <p:nvSpPr>
          <p:cNvPr id="5" name="TextBox 4">
            <a:extLst>
              <a:ext uri="{FF2B5EF4-FFF2-40B4-BE49-F238E27FC236}">
                <a16:creationId xmlns:a16="http://schemas.microsoft.com/office/drawing/2014/main" id="{A5E34556-C0E8-4E5B-86C6-B57F8AE6370A}"/>
              </a:ext>
            </a:extLst>
          </p:cNvPr>
          <p:cNvSpPr txBox="1"/>
          <p:nvPr/>
        </p:nvSpPr>
        <p:spPr>
          <a:xfrm>
            <a:off x="4303696" y="5427815"/>
            <a:ext cx="3436620" cy="430887"/>
          </a:xfrm>
          <a:prstGeom prst="rect">
            <a:avLst/>
          </a:prstGeom>
          <a:noFill/>
        </p:spPr>
        <p:txBody>
          <a:bodyPr wrap="square" rtlCol="0">
            <a:spAutoFit/>
          </a:bodyPr>
          <a:lstStyle/>
          <a:p>
            <a:r>
              <a:rPr lang="en-US" sz="2200" b="1" i="1" dirty="0">
                <a:solidFill>
                  <a:srgbClr val="FF0000"/>
                </a:solidFill>
              </a:rPr>
              <a:t>??????</a:t>
            </a:r>
          </a:p>
        </p:txBody>
      </p:sp>
      <p:sp>
        <p:nvSpPr>
          <p:cNvPr id="6" name="TextBox 5">
            <a:extLst>
              <a:ext uri="{FF2B5EF4-FFF2-40B4-BE49-F238E27FC236}">
                <a16:creationId xmlns:a16="http://schemas.microsoft.com/office/drawing/2014/main" id="{4B64FBE2-B45D-41CB-9512-30343D11E175}"/>
              </a:ext>
            </a:extLst>
          </p:cNvPr>
          <p:cNvSpPr txBox="1"/>
          <p:nvPr/>
        </p:nvSpPr>
        <p:spPr>
          <a:xfrm>
            <a:off x="-4343400" y="3141107"/>
            <a:ext cx="4191000" cy="3785652"/>
          </a:xfrm>
          <a:prstGeom prst="rect">
            <a:avLst/>
          </a:prstGeom>
          <a:noFill/>
        </p:spPr>
        <p:txBody>
          <a:bodyPr wrap="square" rtlCol="0">
            <a:spAutoFit/>
          </a:bodyPr>
          <a:lstStyle/>
          <a:p>
            <a:endParaRPr lang="en-US" sz="2000" b="1" i="1" dirty="0"/>
          </a:p>
          <a:p>
            <a:r>
              <a:rPr lang="en-US" sz="2000" b="1" i="1" dirty="0"/>
              <a:t>Top answers usually include …</a:t>
            </a:r>
          </a:p>
          <a:p>
            <a:pPr marL="342900" indent="-342900">
              <a:buFont typeface="Arial" panose="020B0604020202020204" pitchFamily="34" charset="0"/>
              <a:buChar char="•"/>
            </a:pPr>
            <a:r>
              <a:rPr lang="en-US" sz="2000" b="1" i="1" dirty="0"/>
              <a:t>Reaching across a flame</a:t>
            </a:r>
          </a:p>
          <a:p>
            <a:pPr marL="342900" indent="-342900">
              <a:buFont typeface="Arial" panose="020B0604020202020204" pitchFamily="34" charset="0"/>
              <a:buChar char="•"/>
            </a:pPr>
            <a:r>
              <a:rPr lang="en-US" sz="2000" b="1" i="1" dirty="0"/>
              <a:t>Letting your stuff get too close to the flame</a:t>
            </a:r>
          </a:p>
          <a:p>
            <a:pPr marL="342900" indent="-342900">
              <a:buFont typeface="Arial" panose="020B0604020202020204" pitchFamily="34" charset="0"/>
              <a:buChar char="•"/>
            </a:pPr>
            <a:r>
              <a:rPr lang="en-US" sz="2000" b="1" i="1" dirty="0"/>
              <a:t>Looking into a test tube or pointing at another person</a:t>
            </a:r>
          </a:p>
          <a:p>
            <a:pPr marL="342900" indent="-342900">
              <a:buFont typeface="Arial" panose="020B0604020202020204" pitchFamily="34" charset="0"/>
              <a:buChar char="•"/>
            </a:pPr>
            <a:r>
              <a:rPr lang="en-US" sz="2000" b="1" i="1" dirty="0"/>
              <a:t>Sniffing or tasting chemicals </a:t>
            </a:r>
          </a:p>
          <a:p>
            <a:pPr marL="342900" indent="-342900">
              <a:buFont typeface="Arial" panose="020B0604020202020204" pitchFamily="34" charset="0"/>
              <a:buChar char="•"/>
            </a:pPr>
            <a:r>
              <a:rPr lang="en-US" sz="2000" b="1" i="1" dirty="0"/>
              <a:t>Testing things without permission or not following directions</a:t>
            </a:r>
          </a:p>
          <a:p>
            <a:endParaRPr lang="en-US" sz="2000" b="1" i="1" dirty="0"/>
          </a:p>
          <a:p>
            <a:pPr algn="r"/>
            <a:r>
              <a:rPr lang="en-US" sz="2000" b="1" i="1" dirty="0"/>
              <a:t>See the next slide for my top 3!</a:t>
            </a:r>
            <a:r>
              <a:rPr lang="en-US" sz="2000" b="1" i="1" dirty="0">
                <a:sym typeface="Wingdings" panose="05000000000000000000" pitchFamily="2" charset="2"/>
              </a:rPr>
              <a:t></a:t>
            </a:r>
            <a:endParaRPr lang="en-US" sz="2000" b="1" i="1" dirty="0"/>
          </a:p>
        </p:txBody>
      </p:sp>
      <p:sp>
        <p:nvSpPr>
          <p:cNvPr id="7" name="TextBox 6">
            <a:extLst>
              <a:ext uri="{FF2B5EF4-FFF2-40B4-BE49-F238E27FC236}">
                <a16:creationId xmlns:a16="http://schemas.microsoft.com/office/drawing/2014/main" id="{EFF528C8-C8BF-4445-8E3F-0938E7B1D7C0}"/>
              </a:ext>
            </a:extLst>
          </p:cNvPr>
          <p:cNvSpPr txBox="1"/>
          <p:nvPr/>
        </p:nvSpPr>
        <p:spPr>
          <a:xfrm>
            <a:off x="7772400" y="6625227"/>
            <a:ext cx="1644316" cy="430887"/>
          </a:xfrm>
          <a:prstGeom prst="rect">
            <a:avLst/>
          </a:prstGeom>
          <a:noFill/>
        </p:spPr>
        <p:txBody>
          <a:bodyPr wrap="square" rtlCol="0">
            <a:spAutoFit/>
          </a:bodyPr>
          <a:lstStyle/>
          <a:p>
            <a:r>
              <a:rPr lang="en-US" sz="2200" b="1" i="1" dirty="0">
                <a:solidFill>
                  <a:srgbClr val="FF0000"/>
                </a:solidFill>
              </a:rPr>
              <a:t>??????</a:t>
            </a:r>
          </a:p>
        </p:txBody>
      </p:sp>
      <p:pic>
        <p:nvPicPr>
          <p:cNvPr id="3" name="Picture 2">
            <a:hlinkClick r:id="rId2" action="ppaction://hlinksldjump"/>
            <a:extLst>
              <a:ext uri="{FF2B5EF4-FFF2-40B4-BE49-F238E27FC236}">
                <a16:creationId xmlns:a16="http://schemas.microsoft.com/office/drawing/2014/main" id="{CB8ABF9D-7753-4BBE-BF7F-6F89178154C7}"/>
              </a:ext>
            </a:extLst>
          </p:cNvPr>
          <p:cNvPicPr>
            <a:picLocks noChangeAspect="1"/>
          </p:cNvPicPr>
          <p:nvPr/>
        </p:nvPicPr>
        <p:blipFill>
          <a:blip r:embed="rId3"/>
          <a:stretch>
            <a:fillRect/>
          </a:stretch>
        </p:blipFill>
        <p:spPr>
          <a:xfrm>
            <a:off x="9346647" y="7234535"/>
            <a:ext cx="692497" cy="461665"/>
          </a:xfrm>
          <a:prstGeom prst="rect">
            <a:avLst/>
          </a:prstGeom>
        </p:spPr>
      </p:pic>
      <p:sp>
        <p:nvSpPr>
          <p:cNvPr id="10" name="Rectangle 9">
            <a:extLst>
              <a:ext uri="{FF2B5EF4-FFF2-40B4-BE49-F238E27FC236}">
                <a16:creationId xmlns:a16="http://schemas.microsoft.com/office/drawing/2014/main" id="{7C772D0E-DDDB-4989-8F4E-BF0B0EF2D56B}"/>
              </a:ext>
            </a:extLst>
          </p:cNvPr>
          <p:cNvSpPr/>
          <p:nvPr/>
        </p:nvSpPr>
        <p:spPr>
          <a:xfrm>
            <a:off x="381000" y="290084"/>
            <a:ext cx="9433560" cy="4358116"/>
          </a:xfrm>
          <a:prstGeom prst="rect">
            <a:avLst/>
          </a:prstGeom>
        </p:spPr>
        <p:txBody>
          <a:bodyPr wrap="square">
            <a:spAutoFit/>
          </a:bodyPr>
          <a:lstStyle/>
          <a:p>
            <a:r>
              <a:rPr lang="en-US" sz="2200" dirty="0"/>
              <a:t>He saw SpongeBob and Gary heating something in a test tube and decided to do that test. He </a:t>
            </a:r>
            <a:r>
              <a:rPr lang="en-US" sz="2200" dirty="0">
                <a:highlight>
                  <a:srgbClr val="FFFF00"/>
                </a:highlight>
              </a:rPr>
              <a:t>ran over to that station </a:t>
            </a:r>
            <a:r>
              <a:rPr lang="en-US" sz="2200" dirty="0"/>
              <a:t>and knocked over a couple </a:t>
            </a:r>
            <a:r>
              <a:rPr lang="en-US" sz="2200" dirty="0">
                <a:highlight>
                  <a:srgbClr val="FFFF00"/>
                </a:highlight>
              </a:rPr>
              <a:t>bottles that SpongeBob had left open</a:t>
            </a:r>
            <a:r>
              <a:rPr lang="en-US" sz="2200" dirty="0"/>
              <a:t>.  After cleaning up the spills, he read the directions and found the materials he needed. The only test tube he could find had a </a:t>
            </a:r>
            <a:r>
              <a:rPr lang="en-US" sz="2200" dirty="0">
                <a:highlight>
                  <a:srgbClr val="FFFF00"/>
                </a:highlight>
              </a:rPr>
              <a:t>small crack in it</a:t>
            </a:r>
            <a:r>
              <a:rPr lang="en-US" sz="2200" dirty="0"/>
              <a:t>, but he decided to use it anyway. He lit the Bunsen burner and used tongs to hold the test tube over the flame. He forgot to move his </a:t>
            </a:r>
            <a:r>
              <a:rPr lang="en-US" sz="2200" dirty="0">
                <a:highlight>
                  <a:srgbClr val="FFFF00"/>
                </a:highlight>
              </a:rPr>
              <a:t>notebook away from the flame </a:t>
            </a:r>
            <a:r>
              <a:rPr lang="en-US" sz="2200" dirty="0"/>
              <a:t>and almost caught it on fire. </a:t>
            </a:r>
          </a:p>
          <a:p>
            <a:pPr algn="just"/>
            <a:r>
              <a:rPr lang="en-US" sz="1320" dirty="0"/>
              <a:t> </a:t>
            </a:r>
          </a:p>
          <a:p>
            <a:r>
              <a:rPr lang="en-US" sz="2200" dirty="0"/>
              <a:t>Before they could do another experiment, the bell rang, and they rushed to put everything away. Since they didn’t have much time, Patrick </a:t>
            </a:r>
            <a:r>
              <a:rPr lang="en-US" sz="2200" dirty="0">
                <a:highlight>
                  <a:srgbClr val="FFFF00"/>
                </a:highlight>
              </a:rPr>
              <a:t>didn’t clean out his test tube</a:t>
            </a:r>
            <a:r>
              <a:rPr lang="en-US" sz="2200" dirty="0"/>
              <a:t> before putting it in the cabinet. SpongeBob noticed that he had a small cut on his finger but decided he </a:t>
            </a:r>
            <a:r>
              <a:rPr lang="en-US" sz="2200" dirty="0">
                <a:highlight>
                  <a:srgbClr val="FFFF00"/>
                </a:highlight>
              </a:rPr>
              <a:t>wouldn’t tell the teacher about it</a:t>
            </a:r>
            <a:r>
              <a:rPr lang="en-US" sz="2200" dirty="0"/>
              <a:t>.  Since they were late, they </a:t>
            </a:r>
            <a:r>
              <a:rPr lang="en-US" sz="2200" dirty="0">
                <a:highlight>
                  <a:srgbClr val="FFFF00"/>
                </a:highlight>
              </a:rPr>
              <a:t>skipped washing their hands </a:t>
            </a:r>
            <a:r>
              <a:rPr lang="en-US" sz="2200" dirty="0"/>
              <a:t>and hurried to the next class.</a:t>
            </a:r>
          </a:p>
        </p:txBody>
      </p:sp>
    </p:spTree>
    <p:extLst>
      <p:ext uri="{BB962C8B-B14F-4D97-AF65-F5344CB8AC3E}">
        <p14:creationId xmlns:p14="http://schemas.microsoft.com/office/powerpoint/2010/main" val="209278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785449"/>
            <a:ext cx="9189720" cy="5940088"/>
          </a:xfrm>
          <a:prstGeom prst="rect">
            <a:avLst/>
          </a:prstGeom>
        </p:spPr>
        <p:txBody>
          <a:bodyPr wrap="square">
            <a:spAutoFit/>
          </a:bodyPr>
          <a:lstStyle/>
          <a:p>
            <a:r>
              <a:rPr lang="en-US" sz="2000" dirty="0">
                <a:latin typeface="Arial Narrow" pitchFamily="34" charset="0"/>
                <a:cs typeface="Times New Roman" pitchFamily="18" charset="0"/>
              </a:rPr>
              <a:t>1 - Read and follow all directions exactly as they are written. Ask your teacher for help if you are not sure what to do!  You should never mix chemicals or perform tests/experiments without your teacher’s permission.</a:t>
            </a:r>
          </a:p>
          <a:p>
            <a:r>
              <a:rPr lang="en-US" sz="2000" dirty="0">
                <a:latin typeface="Arial Narrow" pitchFamily="34" charset="0"/>
                <a:cs typeface="Times New Roman" pitchFamily="18" charset="0"/>
              </a:rPr>
              <a:t>2 - Always wear safety goggles (&amp; other equipment) whenever you are working with chemicals or other substances that might get into your eyes or on your skin.</a:t>
            </a:r>
          </a:p>
          <a:p>
            <a:r>
              <a:rPr lang="en-US" sz="2000" dirty="0">
                <a:latin typeface="Arial Narrow" pitchFamily="34" charset="0"/>
                <a:cs typeface="Times New Roman" pitchFamily="18" charset="0"/>
              </a:rPr>
              <a:t>3 - Keep your work area clean and keep all materials (clothing, hair, papers, etc.) away from a flame or heat source. (This includes not reaching across a flame!)</a:t>
            </a:r>
          </a:p>
          <a:p>
            <a:r>
              <a:rPr lang="en-US" sz="2000" dirty="0">
                <a:latin typeface="Arial Narrow" pitchFamily="34" charset="0"/>
                <a:cs typeface="Times New Roman" pitchFamily="18" charset="0"/>
              </a:rPr>
              <a:t>4 - Immediately notify your teacher if you get hurt or any chemical gets on your skin or clothing.</a:t>
            </a:r>
          </a:p>
          <a:p>
            <a:r>
              <a:rPr lang="en-US" sz="2000" dirty="0">
                <a:latin typeface="Arial Narrow" pitchFamily="34" charset="0"/>
                <a:cs typeface="Times New Roman" pitchFamily="18" charset="0"/>
              </a:rPr>
              <a:t>5 -Always point a test tube away from you and others when heating it over a flame or other heat source. Never look directly into a test tube when mixing or heating chemicals.</a:t>
            </a:r>
          </a:p>
          <a:p>
            <a:r>
              <a:rPr lang="en-US" sz="2000" dirty="0">
                <a:latin typeface="Arial Narrow" pitchFamily="34" charset="0"/>
                <a:cs typeface="Times New Roman" pitchFamily="18" charset="0"/>
              </a:rPr>
              <a:t>6 - Never smell a chemical directly from the container. Wave your hand over the opening of the container and “waft” the fumes towards your nose.</a:t>
            </a:r>
          </a:p>
          <a:p>
            <a:r>
              <a:rPr lang="en-US" sz="2000" dirty="0">
                <a:latin typeface="Arial Narrow" pitchFamily="34" charset="0"/>
                <a:cs typeface="Times New Roman" pitchFamily="18" charset="0"/>
              </a:rPr>
              <a:t>7 - Never taste a chemical unless you are instructed by your teacher to do so.</a:t>
            </a:r>
          </a:p>
          <a:p>
            <a:r>
              <a:rPr lang="en-US" sz="2000" dirty="0">
                <a:latin typeface="Arial Narrow" pitchFamily="34" charset="0"/>
                <a:cs typeface="Times New Roman" pitchFamily="18" charset="0"/>
              </a:rPr>
              <a:t>8 - Always clean up your work area and equipment after an experiment is completed. Equipment must be returned to its proper place.</a:t>
            </a:r>
          </a:p>
          <a:p>
            <a:r>
              <a:rPr lang="en-US" sz="2000" dirty="0">
                <a:latin typeface="Arial Narrow" pitchFamily="34" charset="0"/>
                <a:cs typeface="Times New Roman" pitchFamily="18" charset="0"/>
              </a:rPr>
              <a:t>9 - Keep lids on bottles and containers when not in use </a:t>
            </a:r>
          </a:p>
          <a:p>
            <a:r>
              <a:rPr lang="en-US" sz="2000" dirty="0">
                <a:latin typeface="Arial Narrow" pitchFamily="34" charset="0"/>
                <a:cs typeface="Times New Roman" pitchFamily="18" charset="0"/>
              </a:rPr>
              <a:t>10 - Don’t use broken equipment or chipped glassware.</a:t>
            </a:r>
          </a:p>
          <a:p>
            <a:r>
              <a:rPr lang="en-US" sz="2000" dirty="0">
                <a:latin typeface="Arial Narrow" pitchFamily="34" charset="0"/>
                <a:cs typeface="Times New Roman" pitchFamily="18" charset="0"/>
              </a:rPr>
              <a:t>11 – Good behavior is always expected in the lab. </a:t>
            </a:r>
          </a:p>
          <a:p>
            <a:r>
              <a:rPr lang="en-US" sz="2000" dirty="0">
                <a:latin typeface="Arial Narrow" pitchFamily="34" charset="0"/>
                <a:cs typeface="Times New Roman" pitchFamily="18" charset="0"/>
              </a:rPr>
              <a:t>12 - Wash your hands before and after each experiment.</a:t>
            </a:r>
            <a:endParaRPr lang="en-US" sz="2400" b="1" dirty="0">
              <a:latin typeface="Arial Narrow" pitchFamily="34" charset="0"/>
              <a:cs typeface="Times New Roman" pitchFamily="18" charset="0"/>
            </a:endParaRPr>
          </a:p>
        </p:txBody>
      </p:sp>
      <p:sp>
        <p:nvSpPr>
          <p:cNvPr id="3" name="Rectangle 2"/>
          <p:cNvSpPr/>
          <p:nvPr/>
        </p:nvSpPr>
        <p:spPr>
          <a:xfrm>
            <a:off x="381000" y="204180"/>
            <a:ext cx="9555480" cy="634020"/>
          </a:xfrm>
          <a:prstGeom prst="rect">
            <a:avLst/>
          </a:prstGeom>
          <a:noFill/>
        </p:spPr>
        <p:txBody>
          <a:bodyPr wrap="square">
            <a:spAutoFit/>
          </a:bodyPr>
          <a:lstStyle/>
          <a:p>
            <a:r>
              <a:rPr lang="en-US" sz="3520" b="1" dirty="0">
                <a:latin typeface="Times New Roman" pitchFamily="18" charset="0"/>
                <a:cs typeface="Times New Roman" pitchFamily="18" charset="0"/>
              </a:rPr>
              <a:t>Safety Rules</a:t>
            </a:r>
            <a:endParaRPr lang="en-US" sz="2200" dirty="0">
              <a:latin typeface="Times New Roman" pitchFamily="18" charset="0"/>
              <a:cs typeface="Times New Roman" pitchFamily="18" charset="0"/>
            </a:endParaRPr>
          </a:p>
        </p:txBody>
      </p:sp>
      <p:sp>
        <p:nvSpPr>
          <p:cNvPr id="4" name="Rectangle 3"/>
          <p:cNvSpPr/>
          <p:nvPr/>
        </p:nvSpPr>
        <p:spPr>
          <a:xfrm>
            <a:off x="7010400" y="5943600"/>
            <a:ext cx="2682240" cy="498726"/>
          </a:xfrm>
          <a:prstGeom prst="rect">
            <a:avLst/>
          </a:prstGeom>
          <a:solidFill>
            <a:srgbClr val="FFFF00"/>
          </a:solidFill>
        </p:spPr>
        <p:txBody>
          <a:bodyPr wrap="square">
            <a:spAutoFit/>
          </a:bodyPr>
          <a:lstStyle/>
          <a:p>
            <a:pPr algn="ctr"/>
            <a:r>
              <a:rPr lang="en-US" sz="2641" b="1" dirty="0">
                <a:latin typeface="Times New Roman" pitchFamily="18" charset="0"/>
                <a:cs typeface="Times New Roman" pitchFamily="18" charset="0"/>
              </a:rPr>
              <a:t>= My top 3</a:t>
            </a:r>
            <a:endParaRPr lang="en-US" sz="2207" dirty="0">
              <a:latin typeface="Times New Roman" pitchFamily="18" charset="0"/>
              <a:cs typeface="Times New Roman" pitchFamily="18" charset="0"/>
            </a:endParaRPr>
          </a:p>
        </p:txBody>
      </p:sp>
      <p:sp>
        <p:nvSpPr>
          <p:cNvPr id="6" name="5-Point Star 5"/>
          <p:cNvSpPr/>
          <p:nvPr/>
        </p:nvSpPr>
        <p:spPr>
          <a:xfrm>
            <a:off x="231648" y="848522"/>
            <a:ext cx="301752" cy="301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7" name="5-Point Star 6"/>
          <p:cNvSpPr/>
          <p:nvPr/>
        </p:nvSpPr>
        <p:spPr>
          <a:xfrm>
            <a:off x="290732" y="6310868"/>
            <a:ext cx="301752" cy="301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8" name="5-Point Star 7"/>
          <p:cNvSpPr/>
          <p:nvPr/>
        </p:nvSpPr>
        <p:spPr>
          <a:xfrm>
            <a:off x="290732" y="5943600"/>
            <a:ext cx="301752" cy="301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5-Point Star 8"/>
          <p:cNvSpPr/>
          <p:nvPr/>
        </p:nvSpPr>
        <p:spPr>
          <a:xfrm>
            <a:off x="7086600" y="6019800"/>
            <a:ext cx="301752" cy="301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pic>
        <p:nvPicPr>
          <p:cNvPr id="5" name="Picture 4">
            <a:hlinkClick r:id="rId2" action="ppaction://hlinksldjump"/>
            <a:extLst>
              <a:ext uri="{FF2B5EF4-FFF2-40B4-BE49-F238E27FC236}">
                <a16:creationId xmlns:a16="http://schemas.microsoft.com/office/drawing/2014/main" id="{FBC80EFA-BEF6-4E44-96AA-A9933DF8B5B6}"/>
              </a:ext>
            </a:extLst>
          </p:cNvPr>
          <p:cNvPicPr>
            <a:picLocks noChangeAspect="1"/>
          </p:cNvPicPr>
          <p:nvPr/>
        </p:nvPicPr>
        <p:blipFill>
          <a:blip r:embed="rId3"/>
          <a:stretch>
            <a:fillRect/>
          </a:stretch>
        </p:blipFill>
        <p:spPr>
          <a:xfrm>
            <a:off x="9346647" y="7234535"/>
            <a:ext cx="692497" cy="461665"/>
          </a:xfrm>
          <a:prstGeom prst="rect">
            <a:avLst/>
          </a:prstGeom>
        </p:spPr>
      </p:pic>
      <p:sp>
        <p:nvSpPr>
          <p:cNvPr id="12" name="TextBox 11">
            <a:extLst>
              <a:ext uri="{FF2B5EF4-FFF2-40B4-BE49-F238E27FC236}">
                <a16:creationId xmlns:a16="http://schemas.microsoft.com/office/drawing/2014/main" id="{C061F038-D500-4119-9A7A-2305A0697E01}"/>
              </a:ext>
            </a:extLst>
          </p:cNvPr>
          <p:cNvSpPr txBox="1"/>
          <p:nvPr/>
        </p:nvSpPr>
        <p:spPr>
          <a:xfrm>
            <a:off x="-4008120" y="36443"/>
            <a:ext cx="3995928" cy="2862322"/>
          </a:xfrm>
          <a:prstGeom prst="rect">
            <a:avLst/>
          </a:prstGeom>
          <a:noFill/>
        </p:spPr>
        <p:txBody>
          <a:bodyPr wrap="square">
            <a:spAutoFit/>
          </a:bodyPr>
          <a:lstStyle/>
          <a:p>
            <a:r>
              <a:rPr lang="en-US" sz="2000" b="1" i="1" dirty="0"/>
              <a:t>Check out these resources:</a:t>
            </a:r>
            <a:br>
              <a:rPr lang="en-US" sz="2000" b="1" i="1" dirty="0"/>
            </a:br>
            <a:r>
              <a:rPr lang="en-US" sz="2000" b="1" i="1" dirty="0">
                <a:hlinkClick r:id="rId4"/>
              </a:rPr>
              <a:t>Flinn’s Safety Contract </a:t>
            </a:r>
            <a:endParaRPr lang="en-US" sz="2000" b="1" i="1" dirty="0"/>
          </a:p>
          <a:p>
            <a:r>
              <a:rPr lang="en-US" sz="2000" b="1" i="1" dirty="0"/>
              <a:t>Detailed listing of rules</a:t>
            </a:r>
            <a:br>
              <a:rPr lang="en-US" sz="2000" b="1" i="1" dirty="0"/>
            </a:br>
            <a:endParaRPr lang="en-US" sz="2000" b="1" i="1" dirty="0"/>
          </a:p>
          <a:p>
            <a:r>
              <a:rPr lang="en-US" sz="2000" b="1" i="1" dirty="0">
                <a:hlinkClick r:id="rId5"/>
              </a:rPr>
              <a:t>Carolina Lab Safety Lesson</a:t>
            </a:r>
            <a:r>
              <a:rPr lang="en-US" sz="2000" b="1" i="1" dirty="0"/>
              <a:t> </a:t>
            </a:r>
          </a:p>
          <a:p>
            <a:r>
              <a:rPr lang="en-US" sz="2000" b="1" i="1" dirty="0"/>
              <a:t>Lab images illustrating mistakes</a:t>
            </a:r>
          </a:p>
          <a:p>
            <a:endParaRPr lang="en-US" sz="2000" b="1" i="1" dirty="0"/>
          </a:p>
          <a:p>
            <a:r>
              <a:rPr lang="en-US" sz="2000" b="1" i="1" dirty="0">
                <a:hlinkClick r:id="rId6"/>
              </a:rPr>
              <a:t>Amoeba Sisters Lab Safety </a:t>
            </a:r>
            <a:endParaRPr lang="en-US" sz="2000" b="1" i="1" dirty="0"/>
          </a:p>
          <a:p>
            <a:r>
              <a:rPr lang="en-US" sz="2000" b="1" i="1" dirty="0"/>
              <a:t>Online video for lab safety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7F95E3A-03AC-4C16-9A87-22591C93D4DB}"/>
              </a:ext>
            </a:extLst>
          </p:cNvPr>
          <p:cNvSpPr txBox="1">
            <a:spLocks/>
          </p:cNvSpPr>
          <p:nvPr/>
        </p:nvSpPr>
        <p:spPr>
          <a:xfrm>
            <a:off x="333519" y="211106"/>
            <a:ext cx="9496280" cy="772582"/>
          </a:xfrm>
          <a:prstGeom prst="rect">
            <a:avLst/>
          </a:prstGeom>
        </p:spPr>
        <p:txBody>
          <a:bodyPr vert="horz" lIns="91440" tIns="45720" rIns="91440" bIns="45720" rtlCol="0">
            <a:noAutofit/>
          </a:bodyPr>
          <a:lstStyle>
            <a:lvl1pPr marL="0" indent="0" algn="ctr" defTabSz="1005840" rtl="0" eaLnBrk="1" latinLnBrk="0" hangingPunct="1">
              <a:spcBef>
                <a:spcPct val="20000"/>
              </a:spcBef>
              <a:buFont typeface="Arial" pitchFamily="34" charset="0"/>
              <a:buNone/>
              <a:defRPr sz="3520" kern="1200">
                <a:solidFill>
                  <a:schemeClr val="tx1">
                    <a:tint val="75000"/>
                  </a:schemeClr>
                </a:solidFill>
                <a:latin typeface="+mn-lt"/>
                <a:ea typeface="+mn-ea"/>
                <a:cs typeface="+mn-cs"/>
              </a:defRPr>
            </a:lvl1pPr>
            <a:lvl2pPr marL="502920" indent="0" algn="ctr" defTabSz="1005840" rtl="0" eaLnBrk="1" latinLnBrk="0" hangingPunct="1">
              <a:spcBef>
                <a:spcPct val="20000"/>
              </a:spcBef>
              <a:buFont typeface="Arial" pitchFamily="34" charset="0"/>
              <a:buNone/>
              <a:defRPr sz="3080" kern="1200">
                <a:solidFill>
                  <a:schemeClr val="tx1">
                    <a:tint val="75000"/>
                  </a:schemeClr>
                </a:solidFill>
                <a:latin typeface="+mn-lt"/>
                <a:ea typeface="+mn-ea"/>
                <a:cs typeface="+mn-cs"/>
              </a:defRPr>
            </a:lvl2pPr>
            <a:lvl3pPr marL="1005840" indent="0" algn="ctr" defTabSz="1005840" rtl="0" eaLnBrk="1" latinLnBrk="0" hangingPunct="1">
              <a:spcBef>
                <a:spcPct val="20000"/>
              </a:spcBef>
              <a:buFont typeface="Arial" pitchFamily="34" charset="0"/>
              <a:buNone/>
              <a:defRPr sz="2640" kern="1200">
                <a:solidFill>
                  <a:schemeClr val="tx1">
                    <a:tint val="75000"/>
                  </a:schemeClr>
                </a:solidFill>
                <a:latin typeface="+mn-lt"/>
                <a:ea typeface="+mn-ea"/>
                <a:cs typeface="+mn-cs"/>
              </a:defRPr>
            </a:lvl3pPr>
            <a:lvl4pPr marL="150876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1168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1460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1752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2044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2336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algn="just"/>
            <a:r>
              <a:rPr lang="en-US" sz="2800" dirty="0">
                <a:solidFill>
                  <a:schemeClr val="tx1"/>
                </a:solidFill>
                <a:latin typeface="Cooper Black" panose="0208090404030B020404" pitchFamily="18" charset="0"/>
                <a:cs typeface="Times New Roman" pitchFamily="18" charset="0"/>
              </a:rPr>
              <a:t>SCIENCE CONNECTIONS </a:t>
            </a:r>
          </a:p>
          <a:p>
            <a:pPr algn="just"/>
            <a:r>
              <a:rPr lang="en-US" sz="2400" dirty="0">
                <a:solidFill>
                  <a:schemeClr val="tx1"/>
                </a:solidFill>
                <a:latin typeface="Arial Narrow" panose="020B0606020202030204" pitchFamily="34" charset="0"/>
                <a:cs typeface="Times New Roman" pitchFamily="18" charset="0"/>
              </a:rPr>
              <a:t>How does science connect to your world? Use each of the letters in SCIENCE to create words (or phrases) to connect your hobbies &amp; interests to science.  Add images to go with each one.</a:t>
            </a:r>
          </a:p>
          <a:p>
            <a:endParaRPr lang="en-US" sz="2400" dirty="0">
              <a:solidFill>
                <a:schemeClr val="tx1"/>
              </a:solidFill>
              <a:latin typeface="Arial Narrow" panose="020B0606020202030204" pitchFamily="34" charset="0"/>
              <a:cs typeface="Times New Roman" pitchFamily="18" charset="0"/>
            </a:endParaRPr>
          </a:p>
        </p:txBody>
      </p:sp>
      <p:sp>
        <p:nvSpPr>
          <p:cNvPr id="28" name="TextBox 27">
            <a:extLst>
              <a:ext uri="{FF2B5EF4-FFF2-40B4-BE49-F238E27FC236}">
                <a16:creationId xmlns:a16="http://schemas.microsoft.com/office/drawing/2014/main" id="{D229F6A0-258C-4D51-9558-DDCD3701A168}"/>
              </a:ext>
            </a:extLst>
          </p:cNvPr>
          <p:cNvSpPr txBox="1"/>
          <p:nvPr/>
        </p:nvSpPr>
        <p:spPr>
          <a:xfrm>
            <a:off x="10618717" y="671744"/>
            <a:ext cx="1908009" cy="523220"/>
          </a:xfrm>
          <a:prstGeom prst="rect">
            <a:avLst/>
          </a:prstGeom>
          <a:solidFill>
            <a:srgbClr val="FFFF00"/>
          </a:solidFill>
        </p:spPr>
        <p:txBody>
          <a:bodyPr wrap="square">
            <a:spAutoFit/>
          </a:bodyPr>
          <a:lstStyle/>
          <a:p>
            <a:pPr algn="ctr" rtl="0">
              <a:spcBef>
                <a:spcPts val="0"/>
              </a:spcBef>
              <a:spcAft>
                <a:spcPts val="0"/>
              </a:spcAft>
            </a:pPr>
            <a:r>
              <a:rPr lang="en-US" sz="2800" b="1" dirty="0">
                <a:solidFill>
                  <a:srgbClr val="000000"/>
                </a:solidFill>
                <a:latin typeface="Abadi Extra Light" panose="020B0604020202020204" pitchFamily="34" charset="0"/>
              </a:rPr>
              <a:t>Astronomy</a:t>
            </a:r>
            <a:endParaRPr lang="en-US" sz="2800" b="1" dirty="0">
              <a:effectLst/>
              <a:latin typeface="Abadi Extra Light" panose="020B0604020202020204" pitchFamily="34" charset="0"/>
            </a:endParaRPr>
          </a:p>
        </p:txBody>
      </p:sp>
      <p:sp>
        <p:nvSpPr>
          <p:cNvPr id="2048" name="TextBox 2047">
            <a:extLst>
              <a:ext uri="{FF2B5EF4-FFF2-40B4-BE49-F238E27FC236}">
                <a16:creationId xmlns:a16="http://schemas.microsoft.com/office/drawing/2014/main" id="{4085B272-5BC4-4A9F-AC80-F038E03D73C9}"/>
              </a:ext>
            </a:extLst>
          </p:cNvPr>
          <p:cNvSpPr txBox="1"/>
          <p:nvPr/>
        </p:nvSpPr>
        <p:spPr>
          <a:xfrm>
            <a:off x="10814048" y="2548667"/>
            <a:ext cx="1712678" cy="461665"/>
          </a:xfrm>
          <a:prstGeom prst="rect">
            <a:avLst/>
          </a:prstGeom>
          <a:solidFill>
            <a:srgbClr val="00FF99"/>
          </a:solidFill>
        </p:spPr>
        <p:txBody>
          <a:bodyPr wrap="square">
            <a:spAutoFit/>
          </a:bodyPr>
          <a:lstStyle/>
          <a:p>
            <a:pPr algn="ctr" rtl="0">
              <a:spcBef>
                <a:spcPts val="0"/>
              </a:spcBef>
              <a:spcAft>
                <a:spcPts val="0"/>
              </a:spcAft>
            </a:pPr>
            <a:r>
              <a:rPr lang="en-US" sz="2400" b="1" dirty="0">
                <a:solidFill>
                  <a:srgbClr val="000000"/>
                </a:solidFill>
                <a:latin typeface="Abadi Extra Light" panose="020B0604020202020204" pitchFamily="34" charset="0"/>
              </a:rPr>
              <a:t>Ichthyology</a:t>
            </a:r>
            <a:endParaRPr lang="en-US" sz="2400" b="1" dirty="0">
              <a:effectLst/>
              <a:latin typeface="Abadi Extra Light" panose="020B0604020202020204" pitchFamily="34" charset="0"/>
            </a:endParaRPr>
          </a:p>
        </p:txBody>
      </p:sp>
      <p:sp>
        <p:nvSpPr>
          <p:cNvPr id="2057" name="TextBox 2056">
            <a:extLst>
              <a:ext uri="{FF2B5EF4-FFF2-40B4-BE49-F238E27FC236}">
                <a16:creationId xmlns:a16="http://schemas.microsoft.com/office/drawing/2014/main" id="{72705A1B-0C8C-4ADA-A4D7-3B46FF142AE6}"/>
              </a:ext>
            </a:extLst>
          </p:cNvPr>
          <p:cNvSpPr txBox="1"/>
          <p:nvPr/>
        </p:nvSpPr>
        <p:spPr>
          <a:xfrm>
            <a:off x="10799265" y="1640983"/>
            <a:ext cx="1727461" cy="461665"/>
          </a:xfrm>
          <a:prstGeom prst="rect">
            <a:avLst/>
          </a:prstGeom>
          <a:solidFill>
            <a:srgbClr val="FF99FF"/>
          </a:solidFill>
        </p:spPr>
        <p:txBody>
          <a:bodyPr wrap="square">
            <a:spAutoFit/>
          </a:bodyPr>
          <a:lstStyle/>
          <a:p>
            <a:pPr algn="ctr" rtl="0">
              <a:spcBef>
                <a:spcPts val="0"/>
              </a:spcBef>
              <a:spcAft>
                <a:spcPts val="0"/>
              </a:spcAft>
            </a:pPr>
            <a:r>
              <a:rPr lang="en-US" sz="2400" b="1" dirty="0">
                <a:solidFill>
                  <a:srgbClr val="000000"/>
                </a:solidFill>
                <a:latin typeface="Abadi Extra Light" panose="020B0604020202020204" pitchFamily="34" charset="0"/>
              </a:rPr>
              <a:t>Chemistry</a:t>
            </a:r>
            <a:endParaRPr lang="en-US" sz="2400" b="1" dirty="0">
              <a:effectLst/>
              <a:latin typeface="Abadi Extra Light" panose="020B0604020202020204" pitchFamily="34" charset="0"/>
            </a:endParaRPr>
          </a:p>
        </p:txBody>
      </p:sp>
      <p:sp>
        <p:nvSpPr>
          <p:cNvPr id="2056" name="TextBox 2055">
            <a:extLst>
              <a:ext uri="{FF2B5EF4-FFF2-40B4-BE49-F238E27FC236}">
                <a16:creationId xmlns:a16="http://schemas.microsoft.com/office/drawing/2014/main" id="{F7E7EE42-8A8B-4B9C-ABC6-D6498EACACB1}"/>
              </a:ext>
            </a:extLst>
          </p:cNvPr>
          <p:cNvSpPr txBox="1"/>
          <p:nvPr/>
        </p:nvSpPr>
        <p:spPr>
          <a:xfrm>
            <a:off x="11208987" y="3535777"/>
            <a:ext cx="1317739" cy="461665"/>
          </a:xfrm>
          <a:prstGeom prst="rect">
            <a:avLst/>
          </a:prstGeom>
          <a:solidFill>
            <a:srgbClr val="FFC000"/>
          </a:solidFill>
        </p:spPr>
        <p:txBody>
          <a:bodyPr wrap="square">
            <a:spAutoFit/>
          </a:bodyPr>
          <a:lstStyle/>
          <a:p>
            <a:pPr algn="ctr" rtl="0">
              <a:spcBef>
                <a:spcPts val="0"/>
              </a:spcBef>
              <a:spcAft>
                <a:spcPts val="0"/>
              </a:spcAft>
            </a:pPr>
            <a:r>
              <a:rPr lang="en-US" sz="2400" b="1" dirty="0">
                <a:solidFill>
                  <a:srgbClr val="000000"/>
                </a:solidFill>
                <a:latin typeface="Abadi Extra Light" panose="020B0604020202020204" pitchFamily="34" charset="0"/>
              </a:rPr>
              <a:t>Ecology</a:t>
            </a:r>
            <a:endParaRPr lang="en-US" sz="2400" b="1" dirty="0">
              <a:effectLst/>
              <a:latin typeface="Abadi Extra Light" panose="020B0604020202020204" pitchFamily="34" charset="0"/>
            </a:endParaRPr>
          </a:p>
        </p:txBody>
      </p:sp>
      <p:sp>
        <p:nvSpPr>
          <p:cNvPr id="2068" name="TextBox 2067">
            <a:extLst>
              <a:ext uri="{FF2B5EF4-FFF2-40B4-BE49-F238E27FC236}">
                <a16:creationId xmlns:a16="http://schemas.microsoft.com/office/drawing/2014/main" id="{1087FB10-5E16-4F5F-9DEA-30F107B5F567}"/>
              </a:ext>
            </a:extLst>
          </p:cNvPr>
          <p:cNvSpPr txBox="1"/>
          <p:nvPr/>
        </p:nvSpPr>
        <p:spPr>
          <a:xfrm>
            <a:off x="11081038" y="5440777"/>
            <a:ext cx="1445688" cy="461665"/>
          </a:xfrm>
          <a:prstGeom prst="rect">
            <a:avLst/>
          </a:prstGeom>
          <a:solidFill>
            <a:schemeClr val="accent4">
              <a:lumMod val="60000"/>
              <a:lumOff val="40000"/>
            </a:schemeClr>
          </a:solidFill>
        </p:spPr>
        <p:txBody>
          <a:bodyPr wrap="square">
            <a:spAutoFit/>
          </a:bodyPr>
          <a:lstStyle/>
          <a:p>
            <a:pPr algn="ctr" rtl="0">
              <a:spcBef>
                <a:spcPts val="0"/>
              </a:spcBef>
              <a:spcAft>
                <a:spcPts val="0"/>
              </a:spcAft>
            </a:pPr>
            <a:r>
              <a:rPr lang="en-US" sz="2400" b="1" dirty="0">
                <a:latin typeface="Abadi Extra Light" panose="020B0604020202020204" pitchFamily="34" charset="0"/>
              </a:rPr>
              <a:t>Geology</a:t>
            </a:r>
            <a:endParaRPr lang="en-US" sz="2400" b="1" dirty="0">
              <a:effectLst/>
              <a:latin typeface="Abadi Extra Light" panose="020B0604020202020204" pitchFamily="34" charset="0"/>
            </a:endParaRPr>
          </a:p>
        </p:txBody>
      </p:sp>
      <p:sp>
        <p:nvSpPr>
          <p:cNvPr id="2060" name="TextBox 2059">
            <a:extLst>
              <a:ext uri="{FF2B5EF4-FFF2-40B4-BE49-F238E27FC236}">
                <a16:creationId xmlns:a16="http://schemas.microsoft.com/office/drawing/2014/main" id="{B9C3360B-54DE-476B-92D5-AAE0FE7B0623}"/>
              </a:ext>
            </a:extLst>
          </p:cNvPr>
          <p:cNvSpPr txBox="1"/>
          <p:nvPr/>
        </p:nvSpPr>
        <p:spPr>
          <a:xfrm>
            <a:off x="10706909" y="6548735"/>
            <a:ext cx="1819817" cy="461665"/>
          </a:xfrm>
          <a:prstGeom prst="rect">
            <a:avLst/>
          </a:prstGeom>
          <a:solidFill>
            <a:srgbClr val="FF0000"/>
          </a:solidFill>
        </p:spPr>
        <p:txBody>
          <a:bodyPr wrap="square">
            <a:spAutoFit/>
          </a:bodyPr>
          <a:lstStyle/>
          <a:p>
            <a:pPr algn="ctr" rtl="0">
              <a:spcBef>
                <a:spcPts val="0"/>
              </a:spcBef>
              <a:spcAft>
                <a:spcPts val="0"/>
              </a:spcAft>
            </a:pPr>
            <a:r>
              <a:rPr lang="en-US" sz="2400" b="1" dirty="0">
                <a:solidFill>
                  <a:srgbClr val="000000"/>
                </a:solidFill>
                <a:latin typeface="Abadi Extra Light" panose="020B0604020202020204" pitchFamily="34" charset="0"/>
              </a:rPr>
              <a:t>Meteorology</a:t>
            </a:r>
            <a:endParaRPr lang="en-US" sz="2400" b="1" dirty="0">
              <a:effectLst/>
              <a:latin typeface="Abadi Extra Light" panose="020B0604020202020204" pitchFamily="34" charset="0"/>
            </a:endParaRPr>
          </a:p>
        </p:txBody>
      </p:sp>
      <p:sp>
        <p:nvSpPr>
          <p:cNvPr id="2059" name="TextBox 2058">
            <a:extLst>
              <a:ext uri="{FF2B5EF4-FFF2-40B4-BE49-F238E27FC236}">
                <a16:creationId xmlns:a16="http://schemas.microsoft.com/office/drawing/2014/main" id="{441CC2EE-6190-4425-B54E-CB769C06057F}"/>
              </a:ext>
            </a:extLst>
          </p:cNvPr>
          <p:cNvSpPr txBox="1"/>
          <p:nvPr/>
        </p:nvSpPr>
        <p:spPr>
          <a:xfrm>
            <a:off x="10799264" y="4450177"/>
            <a:ext cx="1727461" cy="461665"/>
          </a:xfrm>
          <a:prstGeom prst="rect">
            <a:avLst/>
          </a:prstGeom>
          <a:solidFill>
            <a:srgbClr val="7030A0"/>
          </a:solidFill>
        </p:spPr>
        <p:txBody>
          <a:bodyPr wrap="square">
            <a:spAutoFit/>
          </a:bodyPr>
          <a:lstStyle/>
          <a:p>
            <a:pPr algn="ctr" rtl="0">
              <a:spcBef>
                <a:spcPts val="0"/>
              </a:spcBef>
              <a:spcAft>
                <a:spcPts val="0"/>
              </a:spcAft>
            </a:pPr>
            <a:r>
              <a:rPr lang="en-US" sz="2400" b="1" dirty="0">
                <a:solidFill>
                  <a:schemeClr val="bg1"/>
                </a:solidFill>
                <a:latin typeface="Abadi Extra Light" panose="020B0604020202020204" pitchFamily="34" charset="0"/>
              </a:rPr>
              <a:t>Entomology</a:t>
            </a:r>
            <a:endParaRPr lang="en-US" sz="2400" b="1" dirty="0">
              <a:solidFill>
                <a:schemeClr val="bg1"/>
              </a:solidFill>
              <a:effectLst/>
              <a:latin typeface="Abadi Extra Light" panose="020B0604020202020204" pitchFamily="34" charset="0"/>
            </a:endParaRPr>
          </a:p>
        </p:txBody>
      </p:sp>
      <p:sp>
        <p:nvSpPr>
          <p:cNvPr id="87" name="TextBox 86">
            <a:extLst>
              <a:ext uri="{FF2B5EF4-FFF2-40B4-BE49-F238E27FC236}">
                <a16:creationId xmlns:a16="http://schemas.microsoft.com/office/drawing/2014/main" id="{832A8C71-40BE-43BE-8964-688865ADA58D}"/>
              </a:ext>
            </a:extLst>
          </p:cNvPr>
          <p:cNvSpPr txBox="1"/>
          <p:nvPr/>
        </p:nvSpPr>
        <p:spPr>
          <a:xfrm>
            <a:off x="12877800" y="517855"/>
            <a:ext cx="3581400" cy="830997"/>
          </a:xfrm>
          <a:prstGeom prst="rect">
            <a:avLst/>
          </a:prstGeom>
          <a:noFill/>
        </p:spPr>
        <p:txBody>
          <a:bodyPr wrap="square">
            <a:spAutoFit/>
          </a:bodyPr>
          <a:lstStyle/>
          <a:p>
            <a:r>
              <a:rPr lang="en-US" sz="2400" dirty="0">
                <a:solidFill>
                  <a:schemeClr val="tx1"/>
                </a:solidFill>
                <a:latin typeface="Arial Narrow" panose="020B0606020202030204" pitchFamily="34" charset="0"/>
                <a:cs typeface="Times New Roman" pitchFamily="18" charset="0"/>
              </a:rPr>
              <a:t>NOTE:  These labels will be used for an activity on Slide 6.</a:t>
            </a:r>
          </a:p>
        </p:txBody>
      </p:sp>
      <p:pic>
        <p:nvPicPr>
          <p:cNvPr id="56" name="Picture 55">
            <a:extLst>
              <a:ext uri="{FF2B5EF4-FFF2-40B4-BE49-F238E27FC236}">
                <a16:creationId xmlns:a16="http://schemas.microsoft.com/office/drawing/2014/main" id="{242787AB-9702-4984-81C2-D99A3B0612AF}"/>
              </a:ext>
            </a:extLst>
          </p:cNvPr>
          <p:cNvPicPr>
            <a:picLocks noChangeAspect="1"/>
          </p:cNvPicPr>
          <p:nvPr/>
        </p:nvPicPr>
        <p:blipFill rotWithShape="1">
          <a:blip r:embed="rId3"/>
          <a:srcRect r="21239"/>
          <a:stretch/>
        </p:blipFill>
        <p:spPr>
          <a:xfrm>
            <a:off x="2030739" y="1949005"/>
            <a:ext cx="5942187" cy="5285530"/>
          </a:xfrm>
          <a:prstGeom prst="rect">
            <a:avLst/>
          </a:prstGeom>
        </p:spPr>
      </p:pic>
      <p:pic>
        <p:nvPicPr>
          <p:cNvPr id="58" name="Picture 57">
            <a:hlinkClick r:id="rId4" action="ppaction://hlinksldjump"/>
            <a:extLst>
              <a:ext uri="{FF2B5EF4-FFF2-40B4-BE49-F238E27FC236}">
                <a16:creationId xmlns:a16="http://schemas.microsoft.com/office/drawing/2014/main" id="{6154F4DF-8AC3-4DF9-8F94-8CDF8F8B8B37}"/>
              </a:ext>
            </a:extLst>
          </p:cNvPr>
          <p:cNvPicPr>
            <a:picLocks noChangeAspect="1"/>
          </p:cNvPicPr>
          <p:nvPr/>
        </p:nvPicPr>
        <p:blipFill>
          <a:blip r:embed="rId5"/>
          <a:stretch>
            <a:fillRect/>
          </a:stretch>
        </p:blipFill>
        <p:spPr>
          <a:xfrm>
            <a:off x="9346647" y="7234535"/>
            <a:ext cx="692497" cy="461665"/>
          </a:xfrm>
          <a:prstGeom prst="rect">
            <a:avLst/>
          </a:prstGeom>
        </p:spPr>
      </p:pic>
      <p:sp>
        <p:nvSpPr>
          <p:cNvPr id="2" name="TextBox 1">
            <a:extLst>
              <a:ext uri="{FF2B5EF4-FFF2-40B4-BE49-F238E27FC236}">
                <a16:creationId xmlns:a16="http://schemas.microsoft.com/office/drawing/2014/main" id="{9AA8B301-871A-45FD-BC53-59EF6DD1797B}"/>
              </a:ext>
            </a:extLst>
          </p:cNvPr>
          <p:cNvSpPr txBox="1"/>
          <p:nvPr/>
        </p:nvSpPr>
        <p:spPr>
          <a:xfrm rot="20582149">
            <a:off x="6597763" y="3809199"/>
            <a:ext cx="3124200" cy="707886"/>
          </a:xfrm>
          <a:prstGeom prst="rect">
            <a:avLst/>
          </a:prstGeom>
          <a:noFill/>
        </p:spPr>
        <p:txBody>
          <a:bodyPr wrap="square" rtlCol="0">
            <a:spAutoFit/>
          </a:bodyPr>
          <a:lstStyle/>
          <a:p>
            <a:pPr algn="ctr"/>
            <a:r>
              <a:rPr lang="en-US" sz="4000" b="1" dirty="0">
                <a:highlight>
                  <a:srgbClr val="FFFF00"/>
                </a:highlight>
                <a:latin typeface="Cooper Black" panose="0208090404030B020404" pitchFamily="18" charset="0"/>
              </a:rPr>
              <a:t>EXAMPLE</a:t>
            </a:r>
            <a:endParaRPr lang="en-US" b="1" dirty="0">
              <a:highlight>
                <a:srgbClr val="FFFF00"/>
              </a:highlight>
              <a:latin typeface="Cooper Black" panose="0208090404030B020404" pitchFamily="18" charset="0"/>
            </a:endParaRPr>
          </a:p>
        </p:txBody>
      </p:sp>
    </p:spTree>
    <p:extLst>
      <p:ext uri="{BB962C8B-B14F-4D97-AF65-F5344CB8AC3E}">
        <p14:creationId xmlns:p14="http://schemas.microsoft.com/office/powerpoint/2010/main" val="2649956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 y="228600"/>
            <a:ext cx="9387840" cy="1569660"/>
          </a:xfrm>
          <a:prstGeom prst="rect">
            <a:avLst/>
          </a:prstGeom>
        </p:spPr>
        <p:txBody>
          <a:bodyPr wrap="square">
            <a:spAutoFit/>
          </a:bodyPr>
          <a:lstStyle/>
          <a:p>
            <a:pPr algn="just"/>
            <a:r>
              <a:rPr lang="en-US" sz="2400" b="1" i="1" dirty="0">
                <a:latin typeface="Times New Roman" pitchFamily="18" charset="0"/>
                <a:cs typeface="Times New Roman" pitchFamily="18" charset="0"/>
              </a:rPr>
              <a:t>Part C:  </a:t>
            </a:r>
            <a:r>
              <a:rPr lang="en-US" sz="2400" b="1" dirty="0">
                <a:latin typeface="Times New Roman" pitchFamily="18" charset="0"/>
                <a:cs typeface="Times New Roman" pitchFamily="18" charset="0"/>
              </a:rPr>
              <a:t>Educate SpongeBob and his pals on lab safety. Design a virtual sticker, cartoon, video, etc. using tech tools approved by your teacher, such as Poster My Wall,  Google apps (Docs, Slides, Drawing), or other sites approved by your teacher. </a:t>
            </a:r>
            <a:endParaRPr lang="en-US" sz="2400" i="1" dirty="0">
              <a:latin typeface="Times New Roman" pitchFamily="18" charset="0"/>
              <a:cs typeface="Times New Roman" pitchFamily="18" charset="0"/>
            </a:endParaRPr>
          </a:p>
        </p:txBody>
      </p:sp>
      <p:pic>
        <p:nvPicPr>
          <p:cNvPr id="6" name="Picture 5">
            <a:hlinkClick r:id="rId2"/>
            <a:extLst>
              <a:ext uri="{FF2B5EF4-FFF2-40B4-BE49-F238E27FC236}">
                <a16:creationId xmlns:a16="http://schemas.microsoft.com/office/drawing/2014/main" id="{13CC366D-BE59-4115-9A5C-AC8B2BDB38C2}"/>
              </a:ext>
            </a:extLst>
          </p:cNvPr>
          <p:cNvPicPr>
            <a:picLocks noChangeAspect="1"/>
          </p:cNvPicPr>
          <p:nvPr/>
        </p:nvPicPr>
        <p:blipFill>
          <a:blip r:embed="rId3"/>
          <a:stretch>
            <a:fillRect/>
          </a:stretch>
        </p:blipFill>
        <p:spPr>
          <a:xfrm>
            <a:off x="7070557" y="6886334"/>
            <a:ext cx="1722521" cy="733666"/>
          </a:xfrm>
          <a:prstGeom prst="rect">
            <a:avLst/>
          </a:prstGeom>
        </p:spPr>
      </p:pic>
      <p:sp>
        <p:nvSpPr>
          <p:cNvPr id="8" name="TextBox 7">
            <a:extLst>
              <a:ext uri="{FF2B5EF4-FFF2-40B4-BE49-F238E27FC236}">
                <a16:creationId xmlns:a16="http://schemas.microsoft.com/office/drawing/2014/main" id="{62995C23-EACC-483D-B36D-2269B1407BCC}"/>
              </a:ext>
            </a:extLst>
          </p:cNvPr>
          <p:cNvSpPr txBox="1"/>
          <p:nvPr/>
        </p:nvSpPr>
        <p:spPr>
          <a:xfrm>
            <a:off x="1600200" y="7091166"/>
            <a:ext cx="5422231" cy="461665"/>
          </a:xfrm>
          <a:prstGeom prst="rect">
            <a:avLst/>
          </a:prstGeom>
          <a:solidFill>
            <a:schemeClr val="tx1"/>
          </a:solidFill>
        </p:spPr>
        <p:txBody>
          <a:bodyPr wrap="square">
            <a:spAutoFit/>
          </a:bodyPr>
          <a:lstStyle/>
          <a:p>
            <a:pPr algn="ctr"/>
            <a:r>
              <a:rPr lang="en-US" sz="2400" b="1" i="1" dirty="0">
                <a:solidFill>
                  <a:schemeClr val="bg1"/>
                </a:solidFill>
              </a:rPr>
              <a:t>Ready for a challenge?  Click the logo </a:t>
            </a:r>
            <a:r>
              <a:rPr lang="en-US" sz="2400" b="1" i="1" dirty="0">
                <a:solidFill>
                  <a:schemeClr val="bg1"/>
                </a:solidFill>
                <a:sym typeface="Wingdings" panose="05000000000000000000" pitchFamily="2" charset="2"/>
              </a:rPr>
              <a:t></a:t>
            </a:r>
            <a:endParaRPr lang="en-US" sz="2400" b="1" i="1" dirty="0">
              <a:solidFill>
                <a:schemeClr val="bg1"/>
              </a:solidFill>
            </a:endParaRPr>
          </a:p>
        </p:txBody>
      </p:sp>
      <p:pic>
        <p:nvPicPr>
          <p:cNvPr id="5" name="Picture 4">
            <a:hlinkClick r:id="rId4" action="ppaction://hlinksldjump"/>
            <a:extLst>
              <a:ext uri="{FF2B5EF4-FFF2-40B4-BE49-F238E27FC236}">
                <a16:creationId xmlns:a16="http://schemas.microsoft.com/office/drawing/2014/main" id="{C5751182-B18D-4DB2-97C1-B486C4DCB831}"/>
              </a:ext>
            </a:extLst>
          </p:cNvPr>
          <p:cNvPicPr>
            <a:picLocks noChangeAspect="1"/>
          </p:cNvPicPr>
          <p:nvPr/>
        </p:nvPicPr>
        <p:blipFill>
          <a:blip r:embed="rId5"/>
          <a:stretch>
            <a:fillRect/>
          </a:stretch>
        </p:blipFill>
        <p:spPr>
          <a:xfrm>
            <a:off x="9346647" y="7234535"/>
            <a:ext cx="692497" cy="461665"/>
          </a:xfrm>
          <a:prstGeom prst="rect">
            <a:avLst/>
          </a:prstGeom>
        </p:spPr>
      </p:pic>
      <p:pic>
        <p:nvPicPr>
          <p:cNvPr id="18" name="Picture 17">
            <a:extLst>
              <a:ext uri="{FF2B5EF4-FFF2-40B4-BE49-F238E27FC236}">
                <a16:creationId xmlns:a16="http://schemas.microsoft.com/office/drawing/2014/main" id="{0FB0D1FC-61AF-4FFB-BD87-791798A668B1}"/>
              </a:ext>
            </a:extLst>
          </p:cNvPr>
          <p:cNvPicPr>
            <a:picLocks noChangeAspect="1"/>
          </p:cNvPicPr>
          <p:nvPr/>
        </p:nvPicPr>
        <p:blipFill>
          <a:blip r:embed="rId6"/>
          <a:stretch>
            <a:fillRect/>
          </a:stretch>
        </p:blipFill>
        <p:spPr>
          <a:xfrm>
            <a:off x="3583611" y="3876038"/>
            <a:ext cx="1629358" cy="2777666"/>
          </a:xfrm>
          <a:prstGeom prst="rect">
            <a:avLst/>
          </a:prstGeom>
          <a:ln>
            <a:noFill/>
          </a:ln>
          <a:effectLst>
            <a:softEdge rad="112500"/>
          </a:effectLst>
        </p:spPr>
      </p:pic>
      <p:grpSp>
        <p:nvGrpSpPr>
          <p:cNvPr id="20" name="Group 19">
            <a:extLst>
              <a:ext uri="{FF2B5EF4-FFF2-40B4-BE49-F238E27FC236}">
                <a16:creationId xmlns:a16="http://schemas.microsoft.com/office/drawing/2014/main" id="{DE6D4AC0-5A97-4EE4-B8A7-9E7DA8AF270D}"/>
              </a:ext>
            </a:extLst>
          </p:cNvPr>
          <p:cNvGrpSpPr/>
          <p:nvPr/>
        </p:nvGrpSpPr>
        <p:grpSpPr>
          <a:xfrm>
            <a:off x="474016" y="1832986"/>
            <a:ext cx="3488384" cy="5053348"/>
            <a:chOff x="474016" y="1832986"/>
            <a:chExt cx="3488384" cy="5053348"/>
          </a:xfrm>
        </p:grpSpPr>
        <p:pic>
          <p:nvPicPr>
            <p:cNvPr id="10" name="Picture 9" descr="A picture containing doll, decorated, cake, dark&#10;&#10;Description automatically generated">
              <a:extLst>
                <a:ext uri="{FF2B5EF4-FFF2-40B4-BE49-F238E27FC236}">
                  <a16:creationId xmlns:a16="http://schemas.microsoft.com/office/drawing/2014/main" id="{A7F25600-FCD5-4CDB-8542-BFE961CEF5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74016" y="3724034"/>
              <a:ext cx="3109595" cy="3162300"/>
            </a:xfrm>
            <a:prstGeom prst="rect">
              <a:avLst/>
            </a:prstGeom>
          </p:spPr>
        </p:pic>
        <p:sp>
          <p:nvSpPr>
            <p:cNvPr id="16" name="Speech Bubble: Oval 15">
              <a:extLst>
                <a:ext uri="{FF2B5EF4-FFF2-40B4-BE49-F238E27FC236}">
                  <a16:creationId xmlns:a16="http://schemas.microsoft.com/office/drawing/2014/main" id="{1FC0A8AA-20E5-4DAE-9117-B759C3C27D98}"/>
                </a:ext>
              </a:extLst>
            </p:cNvPr>
            <p:cNvSpPr/>
            <p:nvPr/>
          </p:nvSpPr>
          <p:spPr>
            <a:xfrm>
              <a:off x="1143000" y="1832986"/>
              <a:ext cx="2819400" cy="1569660"/>
            </a:xfrm>
            <a:prstGeom prst="wedgeEllipseCallout">
              <a:avLst>
                <a:gd name="adj1" fmla="val -20833"/>
                <a:gd name="adj2" fmla="val 1016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7144985-2144-4D98-959D-B5F1F8CF9D20}"/>
                </a:ext>
              </a:extLst>
            </p:cNvPr>
            <p:cNvSpPr txBox="1"/>
            <p:nvPr/>
          </p:nvSpPr>
          <p:spPr>
            <a:xfrm>
              <a:off x="1143000" y="2213112"/>
              <a:ext cx="2819400" cy="830997"/>
            </a:xfrm>
            <a:prstGeom prst="rect">
              <a:avLst/>
            </a:prstGeom>
            <a:noFill/>
          </p:spPr>
          <p:txBody>
            <a:bodyPr wrap="square" rtlCol="0">
              <a:spAutoFit/>
            </a:bodyPr>
            <a:lstStyle/>
            <a:p>
              <a:pPr algn="ctr"/>
              <a:r>
                <a:rPr lang="en-US" sz="2400" dirty="0">
                  <a:solidFill>
                    <a:schemeClr val="bg1"/>
                  </a:solidFill>
                  <a:latin typeface="Cooper Black" panose="0208090404030B020404" pitchFamily="18" charset="0"/>
                </a:rPr>
                <a:t>Patrick, did you the directions?</a:t>
              </a:r>
            </a:p>
          </p:txBody>
        </p:sp>
      </p:grpSp>
      <p:grpSp>
        <p:nvGrpSpPr>
          <p:cNvPr id="19" name="Group 18">
            <a:extLst>
              <a:ext uri="{FF2B5EF4-FFF2-40B4-BE49-F238E27FC236}">
                <a16:creationId xmlns:a16="http://schemas.microsoft.com/office/drawing/2014/main" id="{B588C993-705C-4014-ADA6-F6BF31B3EB7A}"/>
              </a:ext>
            </a:extLst>
          </p:cNvPr>
          <p:cNvGrpSpPr/>
          <p:nvPr/>
        </p:nvGrpSpPr>
        <p:grpSpPr>
          <a:xfrm>
            <a:off x="4525120" y="1193221"/>
            <a:ext cx="5620963" cy="5533736"/>
            <a:chOff x="1302182" y="1860440"/>
            <a:chExt cx="6217190" cy="5533736"/>
          </a:xfrm>
        </p:grpSpPr>
        <p:sp>
          <p:nvSpPr>
            <p:cNvPr id="15" name="Explosion: 14 Points 14">
              <a:extLst>
                <a:ext uri="{FF2B5EF4-FFF2-40B4-BE49-F238E27FC236}">
                  <a16:creationId xmlns:a16="http://schemas.microsoft.com/office/drawing/2014/main" id="{37FD685B-8DC4-4C57-BC37-01E4B89036CD}"/>
                </a:ext>
              </a:extLst>
            </p:cNvPr>
            <p:cNvSpPr/>
            <p:nvPr/>
          </p:nvSpPr>
          <p:spPr>
            <a:xfrm rot="1403548">
              <a:off x="1302182" y="1860440"/>
              <a:ext cx="6217190" cy="5533736"/>
            </a:xfrm>
            <a:prstGeom prst="irregularSeal2">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990E598-6C94-4C09-8E9F-8B0354711D71}"/>
                </a:ext>
              </a:extLst>
            </p:cNvPr>
            <p:cNvSpPr txBox="1"/>
            <p:nvPr/>
          </p:nvSpPr>
          <p:spPr>
            <a:xfrm rot="21061373">
              <a:off x="2074002" y="3633298"/>
              <a:ext cx="4286126" cy="2308324"/>
            </a:xfrm>
            <a:prstGeom prst="rect">
              <a:avLst/>
            </a:prstGeom>
            <a:noFill/>
          </p:spPr>
          <p:txBody>
            <a:bodyPr wrap="square" rtlCol="0">
              <a:spAutoFit/>
            </a:bodyPr>
            <a:lstStyle/>
            <a:p>
              <a:pPr algn="ctr"/>
              <a:r>
                <a:rPr lang="en-US" sz="2400" dirty="0">
                  <a:latin typeface="Arial Black" panose="020B0A04020102020204" pitchFamily="34" charset="0"/>
                </a:rPr>
                <a:t>Don’t be like Patrick! </a:t>
              </a:r>
            </a:p>
            <a:p>
              <a:pPr algn="ctr"/>
              <a:r>
                <a:rPr lang="en-US" sz="2400" dirty="0">
                  <a:latin typeface="Arial Rounded MT Bold" panose="020F0704030504030204" pitchFamily="34" charset="0"/>
                </a:rPr>
                <a:t> Always read the directions – all of them - and listen to your teacher to make sure you know what to do!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6A5E2E-FD88-4040-8BED-1CD4DEC9F527}"/>
              </a:ext>
            </a:extLst>
          </p:cNvPr>
          <p:cNvSpPr>
            <a:spLocks noChangeArrowheads="1"/>
          </p:cNvSpPr>
          <p:nvPr/>
        </p:nvSpPr>
        <p:spPr bwMode="auto">
          <a:xfrm>
            <a:off x="304800" y="380355"/>
            <a:ext cx="9525000" cy="46166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chemeClr val="bg1"/>
                </a:solidFill>
                <a:latin typeface="Times New Roman" panose="02020603050405020304" pitchFamily="18" charset="0"/>
              </a:rPr>
              <a:t>Lab Safety Review - What’s wrong? </a:t>
            </a:r>
          </a:p>
        </p:txBody>
      </p:sp>
      <p:pic>
        <p:nvPicPr>
          <p:cNvPr id="3" name="Picture 2">
            <a:extLst>
              <a:ext uri="{FF2B5EF4-FFF2-40B4-BE49-F238E27FC236}">
                <a16:creationId xmlns:a16="http://schemas.microsoft.com/office/drawing/2014/main" id="{2B6A6980-24F4-4B75-BBE5-7A84CAED212B}"/>
              </a:ext>
            </a:extLst>
          </p:cNvPr>
          <p:cNvPicPr>
            <a:picLocks noChangeAspect="1"/>
          </p:cNvPicPr>
          <p:nvPr/>
        </p:nvPicPr>
        <p:blipFill>
          <a:blip r:embed="rId3"/>
          <a:stretch>
            <a:fillRect/>
          </a:stretch>
        </p:blipFill>
        <p:spPr>
          <a:xfrm>
            <a:off x="428361" y="2133600"/>
            <a:ext cx="9401439" cy="4724400"/>
          </a:xfrm>
          <a:prstGeom prst="rect">
            <a:avLst/>
          </a:prstGeom>
        </p:spPr>
      </p:pic>
      <p:sp>
        <p:nvSpPr>
          <p:cNvPr id="4" name="Rectangle 3">
            <a:extLst>
              <a:ext uri="{FF2B5EF4-FFF2-40B4-BE49-F238E27FC236}">
                <a16:creationId xmlns:a16="http://schemas.microsoft.com/office/drawing/2014/main" id="{15FB8AF1-9F1B-49F4-A6CA-B99D188FF868}"/>
              </a:ext>
            </a:extLst>
          </p:cNvPr>
          <p:cNvSpPr>
            <a:spLocks noChangeArrowheads="1"/>
          </p:cNvSpPr>
          <p:nvPr/>
        </p:nvSpPr>
        <p:spPr bwMode="auto">
          <a:xfrm>
            <a:off x="381000" y="1128826"/>
            <a:ext cx="9401438" cy="840230"/>
          </a:xfrm>
          <a:prstGeom prst="rect">
            <a:avLst/>
          </a:prstGeom>
          <a:noFill/>
          <a:ln w="9525">
            <a:noFill/>
            <a:miter lim="800000"/>
            <a:headEnd/>
            <a:tailEnd/>
          </a:ln>
          <a:effectLst/>
        </p:spPr>
        <p:txBody>
          <a:bodyPr vert="horz" wrap="square" lIns="100584" tIns="50292" rIns="100584" bIns="50292" numCol="1" anchor="t" anchorCtr="0" compatLnSpc="1">
            <a:prstTxWarp prst="textNoShape">
              <a:avLst/>
            </a:prstTxWarp>
            <a:spAutoFit/>
          </a:bodyPr>
          <a:lstStyle/>
          <a:p>
            <a:pPr defTabSz="1005840" fontAlgn="base">
              <a:spcBef>
                <a:spcPct val="0"/>
              </a:spcBef>
              <a:spcAft>
                <a:spcPct val="0"/>
              </a:spcAft>
            </a:pPr>
            <a:r>
              <a:rPr lang="en-US" sz="2400" dirty="0">
                <a:latin typeface="Arial Narrow" panose="020B0606020202030204" pitchFamily="34" charset="0"/>
                <a:ea typeface="Times New Roman" pitchFamily="18" charset="0"/>
                <a:cs typeface="Times New Roman" pitchFamily="18" charset="0"/>
              </a:rPr>
              <a:t>Examine the picture to find mistakes.  Make a list of the mistakes at each number.  There may be more than one that applies!</a:t>
            </a:r>
            <a:endParaRPr lang="en-US" sz="1800" dirty="0">
              <a:latin typeface="Arial Narrow" panose="020B0606020202030204" pitchFamily="34" charset="0"/>
              <a:cs typeface="Times New Roman" pitchFamily="18" charset="0"/>
            </a:endParaRPr>
          </a:p>
        </p:txBody>
      </p:sp>
      <p:pic>
        <p:nvPicPr>
          <p:cNvPr id="2" name="Picture 1">
            <a:hlinkClick r:id="rId4" action="ppaction://hlinksldjump"/>
            <a:extLst>
              <a:ext uri="{FF2B5EF4-FFF2-40B4-BE49-F238E27FC236}">
                <a16:creationId xmlns:a16="http://schemas.microsoft.com/office/drawing/2014/main" id="{DFAC5238-D3A9-4376-998A-CF1A919AD565}"/>
              </a:ext>
            </a:extLst>
          </p:cNvPr>
          <p:cNvPicPr>
            <a:picLocks noChangeAspect="1"/>
          </p:cNvPicPr>
          <p:nvPr/>
        </p:nvPicPr>
        <p:blipFill>
          <a:blip r:embed="rId5"/>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779365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9">
            <a:extLst>
              <a:ext uri="{FF2B5EF4-FFF2-40B4-BE49-F238E27FC236}">
                <a16:creationId xmlns:a16="http://schemas.microsoft.com/office/drawing/2014/main" id="{F3ADFD55-E5DB-4E19-BCB0-6E8675624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7625" r="51694" b="30452"/>
          <a:stretch>
            <a:fillRect/>
          </a:stretch>
        </p:blipFill>
        <p:spPr bwMode="auto">
          <a:xfrm>
            <a:off x="1219200" y="1706562"/>
            <a:ext cx="78486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C4703A6B-2B96-49DC-9742-D230C1514E14}"/>
              </a:ext>
            </a:extLst>
          </p:cNvPr>
          <p:cNvSpPr>
            <a:spLocks noChangeArrowheads="1"/>
          </p:cNvSpPr>
          <p:nvPr/>
        </p:nvSpPr>
        <p:spPr bwMode="auto">
          <a:xfrm rot="16200000">
            <a:off x="-876300" y="1744662"/>
            <a:ext cx="3276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latin typeface="Times New Roman" panose="02020603050405020304" pitchFamily="18" charset="0"/>
              </a:rPr>
              <a:t>The answers are …</a:t>
            </a:r>
          </a:p>
        </p:txBody>
      </p:sp>
      <p:sp>
        <p:nvSpPr>
          <p:cNvPr id="9" name="Text Box 4">
            <a:extLst>
              <a:ext uri="{FF2B5EF4-FFF2-40B4-BE49-F238E27FC236}">
                <a16:creationId xmlns:a16="http://schemas.microsoft.com/office/drawing/2014/main" id="{A33C9133-CE2D-4DB4-AA36-3C7FBDF50D07}"/>
              </a:ext>
            </a:extLst>
          </p:cNvPr>
          <p:cNvSpPr txBox="1">
            <a:spLocks noChangeArrowheads="1"/>
          </p:cNvSpPr>
          <p:nvPr/>
        </p:nvSpPr>
        <p:spPr bwMode="auto">
          <a:xfrm>
            <a:off x="838200" y="6811962"/>
            <a:ext cx="845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dirty="0"/>
              <a:t>Image: http://morrisonlabs.com/lab_safety.htm</a:t>
            </a:r>
          </a:p>
        </p:txBody>
      </p:sp>
      <p:sp>
        <p:nvSpPr>
          <p:cNvPr id="10" name="Text Box 14">
            <a:extLst>
              <a:ext uri="{FF2B5EF4-FFF2-40B4-BE49-F238E27FC236}">
                <a16:creationId xmlns:a16="http://schemas.microsoft.com/office/drawing/2014/main" id="{37249BC6-CCC6-4130-8CB0-16893ACA7892}"/>
              </a:ext>
            </a:extLst>
          </p:cNvPr>
          <p:cNvSpPr txBox="1">
            <a:spLocks noChangeArrowheads="1"/>
          </p:cNvSpPr>
          <p:nvPr/>
        </p:nvSpPr>
        <p:spPr bwMode="auto">
          <a:xfrm>
            <a:off x="990600" y="944562"/>
            <a:ext cx="25908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dirty="0">
                <a:latin typeface="Times New Roman" panose="02020603050405020304" pitchFamily="18" charset="0"/>
              </a:rPr>
              <a:t>1 - Always wear safety goggles during a lab.</a:t>
            </a:r>
          </a:p>
        </p:txBody>
      </p:sp>
      <p:sp>
        <p:nvSpPr>
          <p:cNvPr id="11" name="Text Box 30">
            <a:extLst>
              <a:ext uri="{FF2B5EF4-FFF2-40B4-BE49-F238E27FC236}">
                <a16:creationId xmlns:a16="http://schemas.microsoft.com/office/drawing/2014/main" id="{516A14D7-47E3-4C59-AE03-C6165BF65149}"/>
              </a:ext>
            </a:extLst>
          </p:cNvPr>
          <p:cNvSpPr txBox="1">
            <a:spLocks noChangeArrowheads="1"/>
          </p:cNvSpPr>
          <p:nvPr/>
        </p:nvSpPr>
        <p:spPr bwMode="auto">
          <a:xfrm>
            <a:off x="7391400" y="5745162"/>
            <a:ext cx="22860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dirty="0">
                <a:latin typeface="Times New Roman" panose="02020603050405020304" pitchFamily="18" charset="0"/>
              </a:rPr>
              <a:t>7 - Clean up spills immediately</a:t>
            </a:r>
          </a:p>
        </p:txBody>
      </p:sp>
      <p:sp>
        <p:nvSpPr>
          <p:cNvPr id="12" name="Text Box 34">
            <a:extLst>
              <a:ext uri="{FF2B5EF4-FFF2-40B4-BE49-F238E27FC236}">
                <a16:creationId xmlns:a16="http://schemas.microsoft.com/office/drawing/2014/main" id="{14124FE9-34D0-4979-AE9F-9E5239955539}"/>
              </a:ext>
            </a:extLst>
          </p:cNvPr>
          <p:cNvSpPr txBox="1">
            <a:spLocks noChangeArrowheads="1"/>
          </p:cNvSpPr>
          <p:nvPr/>
        </p:nvSpPr>
        <p:spPr bwMode="auto">
          <a:xfrm>
            <a:off x="3581400" y="922337"/>
            <a:ext cx="40386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dirty="0">
                <a:latin typeface="Times New Roman" panose="02020603050405020304" pitchFamily="18" charset="0"/>
              </a:rPr>
              <a:t>3 - Don’t heat closed containers &amp; point them away from you/others</a:t>
            </a:r>
          </a:p>
        </p:txBody>
      </p:sp>
      <p:sp>
        <p:nvSpPr>
          <p:cNvPr id="13" name="Text Box 36">
            <a:extLst>
              <a:ext uri="{FF2B5EF4-FFF2-40B4-BE49-F238E27FC236}">
                <a16:creationId xmlns:a16="http://schemas.microsoft.com/office/drawing/2014/main" id="{CAFBAF65-028A-4E96-ADB9-D8F808A64916}"/>
              </a:ext>
            </a:extLst>
          </p:cNvPr>
          <p:cNvSpPr txBox="1">
            <a:spLocks noChangeArrowheads="1"/>
          </p:cNvSpPr>
          <p:nvPr/>
        </p:nvSpPr>
        <p:spPr bwMode="auto">
          <a:xfrm>
            <a:off x="7620000" y="715962"/>
            <a:ext cx="205740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dirty="0">
                <a:latin typeface="Times New Roman" panose="02020603050405020304" pitchFamily="18" charset="0"/>
              </a:rPr>
              <a:t>4 - Keep your lab area neat and clean.</a:t>
            </a:r>
          </a:p>
        </p:txBody>
      </p:sp>
      <p:sp>
        <p:nvSpPr>
          <p:cNvPr id="14" name="Text Box 40">
            <a:extLst>
              <a:ext uri="{FF2B5EF4-FFF2-40B4-BE49-F238E27FC236}">
                <a16:creationId xmlns:a16="http://schemas.microsoft.com/office/drawing/2014/main" id="{6285CE54-A721-4A16-AD79-93780C98F58C}"/>
              </a:ext>
            </a:extLst>
          </p:cNvPr>
          <p:cNvSpPr txBox="1">
            <a:spLocks noChangeArrowheads="1"/>
          </p:cNvSpPr>
          <p:nvPr/>
        </p:nvSpPr>
        <p:spPr bwMode="auto">
          <a:xfrm>
            <a:off x="7086600" y="1782762"/>
            <a:ext cx="25908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dirty="0">
                <a:latin typeface="Times New Roman" panose="02020603050405020304" pitchFamily="18" charset="0"/>
              </a:rPr>
              <a:t>5 - Unplug equipment when not in use.</a:t>
            </a:r>
          </a:p>
        </p:txBody>
      </p:sp>
      <p:sp>
        <p:nvSpPr>
          <p:cNvPr id="15" name="Text Box 44">
            <a:extLst>
              <a:ext uri="{FF2B5EF4-FFF2-40B4-BE49-F238E27FC236}">
                <a16:creationId xmlns:a16="http://schemas.microsoft.com/office/drawing/2014/main" id="{5636CA8C-C638-4098-98F7-7AABF213DBEC}"/>
              </a:ext>
            </a:extLst>
          </p:cNvPr>
          <p:cNvSpPr txBox="1">
            <a:spLocks noChangeArrowheads="1"/>
          </p:cNvSpPr>
          <p:nvPr/>
        </p:nvSpPr>
        <p:spPr bwMode="auto">
          <a:xfrm>
            <a:off x="6781800" y="4602162"/>
            <a:ext cx="2895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dirty="0">
                <a:latin typeface="Times New Roman" panose="02020603050405020304" pitchFamily="18" charset="0"/>
              </a:rPr>
              <a:t>Don’t place lab materials near the edge of the table.</a:t>
            </a:r>
          </a:p>
        </p:txBody>
      </p:sp>
      <p:sp>
        <p:nvSpPr>
          <p:cNvPr id="16" name="Text Box 49">
            <a:extLst>
              <a:ext uri="{FF2B5EF4-FFF2-40B4-BE49-F238E27FC236}">
                <a16:creationId xmlns:a16="http://schemas.microsoft.com/office/drawing/2014/main" id="{C37B4E3D-AB36-4519-9AA5-5B32D1DA5DA9}"/>
              </a:ext>
            </a:extLst>
          </p:cNvPr>
          <p:cNvSpPr txBox="1">
            <a:spLocks noChangeArrowheads="1"/>
          </p:cNvSpPr>
          <p:nvPr/>
        </p:nvSpPr>
        <p:spPr bwMode="auto">
          <a:xfrm>
            <a:off x="3429000" y="5897562"/>
            <a:ext cx="32766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dirty="0">
                <a:latin typeface="Times New Roman" panose="02020603050405020304" pitchFamily="18" charset="0"/>
              </a:rPr>
              <a:t>8 - Keep papers and other </a:t>
            </a:r>
            <a:br>
              <a:rPr lang="en-US" altLang="en-US" sz="2000" dirty="0">
                <a:latin typeface="Times New Roman" panose="02020603050405020304" pitchFamily="18" charset="0"/>
              </a:rPr>
            </a:br>
            <a:r>
              <a:rPr lang="en-US" altLang="en-US" sz="2000" dirty="0">
                <a:latin typeface="Times New Roman" panose="02020603050405020304" pitchFamily="18" charset="0"/>
              </a:rPr>
              <a:t>objects away from flames.</a:t>
            </a:r>
          </a:p>
        </p:txBody>
      </p:sp>
      <p:cxnSp>
        <p:nvCxnSpPr>
          <p:cNvPr id="17" name="Straight Arrow Connector 16">
            <a:extLst>
              <a:ext uri="{FF2B5EF4-FFF2-40B4-BE49-F238E27FC236}">
                <a16:creationId xmlns:a16="http://schemas.microsoft.com/office/drawing/2014/main" id="{A4AC7B6A-3F1A-4251-AB9D-E684FF4303B0}"/>
              </a:ext>
            </a:extLst>
          </p:cNvPr>
          <p:cNvCxnSpPr/>
          <p:nvPr/>
        </p:nvCxnSpPr>
        <p:spPr>
          <a:xfrm>
            <a:off x="2536825" y="2141537"/>
            <a:ext cx="457200" cy="228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66F9BEE-8B72-40E9-90F8-42A97CE15696}"/>
              </a:ext>
            </a:extLst>
          </p:cNvPr>
          <p:cNvCxnSpPr>
            <a:stCxn id="27" idx="2"/>
          </p:cNvCxnSpPr>
          <p:nvPr/>
        </p:nvCxnSpPr>
        <p:spPr>
          <a:xfrm flipH="1">
            <a:off x="4038600" y="2154237"/>
            <a:ext cx="360363" cy="31432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66BA20B-9BD3-4BEE-B2C4-EAAEE198FCBA}"/>
              </a:ext>
            </a:extLst>
          </p:cNvPr>
          <p:cNvCxnSpPr>
            <a:stCxn id="28" idx="1"/>
          </p:cNvCxnSpPr>
          <p:nvPr/>
        </p:nvCxnSpPr>
        <p:spPr>
          <a:xfrm flipH="1">
            <a:off x="4495800" y="2349500"/>
            <a:ext cx="533400" cy="19526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29EFAC0-E922-4D6D-A631-4FF9D30263BF}"/>
              </a:ext>
            </a:extLst>
          </p:cNvPr>
          <p:cNvCxnSpPr/>
          <p:nvPr/>
        </p:nvCxnSpPr>
        <p:spPr>
          <a:xfrm>
            <a:off x="6227763" y="2697162"/>
            <a:ext cx="96837" cy="609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18EE6DF-3FD2-4FC8-AF85-271E254C650C}"/>
              </a:ext>
            </a:extLst>
          </p:cNvPr>
          <p:cNvCxnSpPr/>
          <p:nvPr/>
        </p:nvCxnSpPr>
        <p:spPr>
          <a:xfrm>
            <a:off x="8534400" y="3230562"/>
            <a:ext cx="96838" cy="609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F711814-87D8-4923-9BBF-5DA5B178F0A9}"/>
              </a:ext>
            </a:extLst>
          </p:cNvPr>
          <p:cNvCxnSpPr>
            <a:stCxn id="31" idx="1"/>
          </p:cNvCxnSpPr>
          <p:nvPr/>
        </p:nvCxnSpPr>
        <p:spPr>
          <a:xfrm flipH="1" flipV="1">
            <a:off x="5715000" y="4144962"/>
            <a:ext cx="381000" cy="49053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132908D-7941-4156-B094-8116C65ABBC7}"/>
              </a:ext>
            </a:extLst>
          </p:cNvPr>
          <p:cNvCxnSpPr/>
          <p:nvPr/>
        </p:nvCxnSpPr>
        <p:spPr>
          <a:xfrm flipH="1" flipV="1">
            <a:off x="6553200" y="5364162"/>
            <a:ext cx="436563" cy="533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754A2FA-A45E-4B7C-9870-73E3B434431C}"/>
              </a:ext>
            </a:extLst>
          </p:cNvPr>
          <p:cNvCxnSpPr>
            <a:stCxn id="32" idx="1"/>
          </p:cNvCxnSpPr>
          <p:nvPr/>
        </p:nvCxnSpPr>
        <p:spPr>
          <a:xfrm flipH="1" flipV="1">
            <a:off x="5715000" y="5364162"/>
            <a:ext cx="1295400" cy="56673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ADDF200-7BDC-4ACD-B80E-FC76733C5613}"/>
              </a:ext>
            </a:extLst>
          </p:cNvPr>
          <p:cNvCxnSpPr/>
          <p:nvPr/>
        </p:nvCxnSpPr>
        <p:spPr>
          <a:xfrm flipH="1" flipV="1">
            <a:off x="2209800" y="5287962"/>
            <a:ext cx="533400" cy="41433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EF20FB2-D54C-4367-ABBA-56CC021FA274}"/>
              </a:ext>
            </a:extLst>
          </p:cNvPr>
          <p:cNvCxnSpPr/>
          <p:nvPr/>
        </p:nvCxnSpPr>
        <p:spPr>
          <a:xfrm flipV="1">
            <a:off x="4038600" y="4068762"/>
            <a:ext cx="533400" cy="12192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1AE6AA3-DBF0-4431-AF6B-58D1E3B9255A}"/>
              </a:ext>
            </a:extLst>
          </p:cNvPr>
          <p:cNvSpPr/>
          <p:nvPr/>
        </p:nvSpPr>
        <p:spPr>
          <a:xfrm>
            <a:off x="4114800" y="1630362"/>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2</a:t>
            </a:r>
          </a:p>
        </p:txBody>
      </p:sp>
      <p:sp>
        <p:nvSpPr>
          <p:cNvPr id="28" name="Rectangle 27">
            <a:extLst>
              <a:ext uri="{FF2B5EF4-FFF2-40B4-BE49-F238E27FC236}">
                <a16:creationId xmlns:a16="http://schemas.microsoft.com/office/drawing/2014/main" id="{3F05479D-83F9-4680-90C0-57CAD33563F7}"/>
              </a:ext>
            </a:extLst>
          </p:cNvPr>
          <p:cNvSpPr/>
          <p:nvPr/>
        </p:nvSpPr>
        <p:spPr>
          <a:xfrm>
            <a:off x="5029200" y="2087562"/>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3</a:t>
            </a:r>
          </a:p>
        </p:txBody>
      </p:sp>
      <p:sp>
        <p:nvSpPr>
          <p:cNvPr id="29" name="Rectangle 28">
            <a:extLst>
              <a:ext uri="{FF2B5EF4-FFF2-40B4-BE49-F238E27FC236}">
                <a16:creationId xmlns:a16="http://schemas.microsoft.com/office/drawing/2014/main" id="{AC887FC3-0F9C-40D3-915D-6DCB70B50C5D}"/>
              </a:ext>
            </a:extLst>
          </p:cNvPr>
          <p:cNvSpPr/>
          <p:nvPr/>
        </p:nvSpPr>
        <p:spPr>
          <a:xfrm>
            <a:off x="5943600" y="2163762"/>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4</a:t>
            </a:r>
          </a:p>
        </p:txBody>
      </p:sp>
      <p:sp>
        <p:nvSpPr>
          <p:cNvPr id="30" name="Rectangle 29">
            <a:extLst>
              <a:ext uri="{FF2B5EF4-FFF2-40B4-BE49-F238E27FC236}">
                <a16:creationId xmlns:a16="http://schemas.microsoft.com/office/drawing/2014/main" id="{01BAC840-CC08-4CCF-B428-705629E24F7C}"/>
              </a:ext>
            </a:extLst>
          </p:cNvPr>
          <p:cNvSpPr/>
          <p:nvPr/>
        </p:nvSpPr>
        <p:spPr>
          <a:xfrm>
            <a:off x="8229600" y="2773362"/>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5</a:t>
            </a:r>
          </a:p>
        </p:txBody>
      </p:sp>
      <p:sp>
        <p:nvSpPr>
          <p:cNvPr id="31" name="Rectangle 30">
            <a:extLst>
              <a:ext uri="{FF2B5EF4-FFF2-40B4-BE49-F238E27FC236}">
                <a16:creationId xmlns:a16="http://schemas.microsoft.com/office/drawing/2014/main" id="{184B0FBF-85E0-4429-A11D-D0C300F951FF}"/>
              </a:ext>
            </a:extLst>
          </p:cNvPr>
          <p:cNvSpPr/>
          <p:nvPr/>
        </p:nvSpPr>
        <p:spPr>
          <a:xfrm>
            <a:off x="6096000" y="4373562"/>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6</a:t>
            </a:r>
          </a:p>
        </p:txBody>
      </p:sp>
      <p:sp>
        <p:nvSpPr>
          <p:cNvPr id="32" name="Rectangle 31">
            <a:extLst>
              <a:ext uri="{FF2B5EF4-FFF2-40B4-BE49-F238E27FC236}">
                <a16:creationId xmlns:a16="http://schemas.microsoft.com/office/drawing/2014/main" id="{8708D27C-FCB6-4F54-B30A-D5BA4C017881}"/>
              </a:ext>
            </a:extLst>
          </p:cNvPr>
          <p:cNvSpPr/>
          <p:nvPr/>
        </p:nvSpPr>
        <p:spPr>
          <a:xfrm>
            <a:off x="7010400" y="5668962"/>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7</a:t>
            </a:r>
          </a:p>
        </p:txBody>
      </p:sp>
      <p:sp>
        <p:nvSpPr>
          <p:cNvPr id="33" name="Rectangle 32">
            <a:extLst>
              <a:ext uri="{FF2B5EF4-FFF2-40B4-BE49-F238E27FC236}">
                <a16:creationId xmlns:a16="http://schemas.microsoft.com/office/drawing/2014/main" id="{AB4A165F-FD5B-4CE0-8C93-254230B4EDF9}"/>
              </a:ext>
            </a:extLst>
          </p:cNvPr>
          <p:cNvSpPr/>
          <p:nvPr/>
        </p:nvSpPr>
        <p:spPr>
          <a:xfrm>
            <a:off x="3733800" y="5287962"/>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8</a:t>
            </a:r>
          </a:p>
        </p:txBody>
      </p:sp>
      <p:sp>
        <p:nvSpPr>
          <p:cNvPr id="34" name="Rectangle 33">
            <a:extLst>
              <a:ext uri="{FF2B5EF4-FFF2-40B4-BE49-F238E27FC236}">
                <a16:creationId xmlns:a16="http://schemas.microsoft.com/office/drawing/2014/main" id="{50142720-355E-4516-A2F5-958EEE03B1AE}"/>
              </a:ext>
            </a:extLst>
          </p:cNvPr>
          <p:cNvSpPr/>
          <p:nvPr/>
        </p:nvSpPr>
        <p:spPr>
          <a:xfrm>
            <a:off x="1981200" y="1858962"/>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1</a:t>
            </a:r>
          </a:p>
        </p:txBody>
      </p:sp>
      <p:sp>
        <p:nvSpPr>
          <p:cNvPr id="35" name="Text Box 54">
            <a:extLst>
              <a:ext uri="{FF2B5EF4-FFF2-40B4-BE49-F238E27FC236}">
                <a16:creationId xmlns:a16="http://schemas.microsoft.com/office/drawing/2014/main" id="{E7D21456-5403-4A8C-8DC9-A6A14082C8A3}"/>
              </a:ext>
            </a:extLst>
          </p:cNvPr>
          <p:cNvSpPr txBox="1">
            <a:spLocks noChangeArrowheads="1"/>
          </p:cNvSpPr>
          <p:nvPr/>
        </p:nvSpPr>
        <p:spPr bwMode="auto">
          <a:xfrm>
            <a:off x="1524000" y="487362"/>
            <a:ext cx="54102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dirty="0">
                <a:latin typeface="Times New Roman" panose="02020603050405020304" pitchFamily="18" charset="0"/>
              </a:rPr>
              <a:t>2 - Don’t smell directly from a container - WAFT.</a:t>
            </a:r>
          </a:p>
        </p:txBody>
      </p:sp>
      <p:sp>
        <p:nvSpPr>
          <p:cNvPr id="36" name="Rectangle 35">
            <a:extLst>
              <a:ext uri="{FF2B5EF4-FFF2-40B4-BE49-F238E27FC236}">
                <a16:creationId xmlns:a16="http://schemas.microsoft.com/office/drawing/2014/main" id="{5DED6782-6AAE-4001-9BC8-F6FAB25916E6}"/>
              </a:ext>
            </a:extLst>
          </p:cNvPr>
          <p:cNvSpPr/>
          <p:nvPr/>
        </p:nvSpPr>
        <p:spPr>
          <a:xfrm>
            <a:off x="2362200" y="5668962"/>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9</a:t>
            </a:r>
          </a:p>
        </p:txBody>
      </p:sp>
      <p:cxnSp>
        <p:nvCxnSpPr>
          <p:cNvPr id="37" name="Straight Arrow Connector 36">
            <a:extLst>
              <a:ext uri="{FF2B5EF4-FFF2-40B4-BE49-F238E27FC236}">
                <a16:creationId xmlns:a16="http://schemas.microsoft.com/office/drawing/2014/main" id="{6BA335B9-C214-4BE0-910A-B4E9B803EF55}"/>
              </a:ext>
            </a:extLst>
          </p:cNvPr>
          <p:cNvCxnSpPr>
            <a:stCxn id="36" idx="0"/>
          </p:cNvCxnSpPr>
          <p:nvPr/>
        </p:nvCxnSpPr>
        <p:spPr>
          <a:xfrm flipV="1">
            <a:off x="2646363" y="5287962"/>
            <a:ext cx="477837"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 Box 28">
            <a:extLst>
              <a:ext uri="{FF2B5EF4-FFF2-40B4-BE49-F238E27FC236}">
                <a16:creationId xmlns:a16="http://schemas.microsoft.com/office/drawing/2014/main" id="{43C63509-781F-4DB3-8786-711E42FF0441}"/>
              </a:ext>
            </a:extLst>
          </p:cNvPr>
          <p:cNvSpPr txBox="1">
            <a:spLocks noChangeArrowheads="1"/>
          </p:cNvSpPr>
          <p:nvPr/>
        </p:nvSpPr>
        <p:spPr bwMode="auto">
          <a:xfrm>
            <a:off x="533400" y="6202362"/>
            <a:ext cx="27432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dirty="0">
                <a:latin typeface="Times New Roman" panose="02020603050405020304" pitchFamily="18" charset="0"/>
              </a:rPr>
              <a:t>9 - Don’t leave materials laying on the floor.</a:t>
            </a:r>
          </a:p>
        </p:txBody>
      </p:sp>
      <p:pic>
        <p:nvPicPr>
          <p:cNvPr id="3" name="Picture 2">
            <a:hlinkClick r:id="rId3" action="ppaction://hlinksldjump"/>
            <a:extLst>
              <a:ext uri="{FF2B5EF4-FFF2-40B4-BE49-F238E27FC236}">
                <a16:creationId xmlns:a16="http://schemas.microsoft.com/office/drawing/2014/main" id="{3FB23066-B917-4397-BEE7-A09E8A9B6B8B}"/>
              </a:ext>
            </a:extLst>
          </p:cNvPr>
          <p:cNvPicPr>
            <a:picLocks noChangeAspect="1"/>
          </p:cNvPicPr>
          <p:nvPr/>
        </p:nvPicPr>
        <p:blipFill>
          <a:blip r:embed="rId4"/>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235173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35"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381000"/>
            <a:ext cx="9387840" cy="1357948"/>
          </a:xfrm>
          <a:solidFill>
            <a:srgbClr val="FFFF99"/>
          </a:solidFill>
        </p:spPr>
        <p:txBody>
          <a:bodyPr>
            <a:noAutofit/>
          </a:bodyPr>
          <a:lstStyle/>
          <a:p>
            <a:r>
              <a:rPr lang="en-US" sz="4800" b="1" dirty="0">
                <a:latin typeface="Times New Roman" pitchFamily="18" charset="0"/>
                <a:cs typeface="Times New Roman" pitchFamily="18" charset="0"/>
              </a:rPr>
              <a:t>Section 3: Investigations</a:t>
            </a:r>
          </a:p>
        </p:txBody>
      </p:sp>
      <p:sp>
        <p:nvSpPr>
          <p:cNvPr id="4" name="TextBox 3">
            <a:extLst>
              <a:ext uri="{FF2B5EF4-FFF2-40B4-BE49-F238E27FC236}">
                <a16:creationId xmlns:a16="http://schemas.microsoft.com/office/drawing/2014/main" id="{4877B3C1-32DE-4C25-9A9F-0CC3B480F9BB}"/>
              </a:ext>
            </a:extLst>
          </p:cNvPr>
          <p:cNvSpPr txBox="1"/>
          <p:nvPr/>
        </p:nvSpPr>
        <p:spPr>
          <a:xfrm>
            <a:off x="-3529966" y="4672619"/>
            <a:ext cx="3352800" cy="1323439"/>
          </a:xfrm>
          <a:prstGeom prst="rect">
            <a:avLst/>
          </a:prstGeom>
          <a:noFill/>
        </p:spPr>
        <p:txBody>
          <a:bodyPr wrap="square" rtlCol="0">
            <a:spAutoFit/>
          </a:bodyPr>
          <a:lstStyle/>
          <a:p>
            <a:pPr algn="ctr"/>
            <a:r>
              <a:rPr lang="en-US" sz="2000" b="1" dirty="0">
                <a:highlight>
                  <a:srgbClr val="FFFF00"/>
                </a:highlight>
              </a:rPr>
              <a:t>TIP: Preview the presentation to see the animations on each slide prior to using it with your students.</a:t>
            </a:r>
          </a:p>
        </p:txBody>
      </p:sp>
      <p:sp>
        <p:nvSpPr>
          <p:cNvPr id="8" name="TextBox 7">
            <a:extLst>
              <a:ext uri="{FF2B5EF4-FFF2-40B4-BE49-F238E27FC236}">
                <a16:creationId xmlns:a16="http://schemas.microsoft.com/office/drawing/2014/main" id="{30154DE3-F091-42A4-A8F3-183781587ABF}"/>
              </a:ext>
            </a:extLst>
          </p:cNvPr>
          <p:cNvSpPr txBox="1"/>
          <p:nvPr/>
        </p:nvSpPr>
        <p:spPr>
          <a:xfrm>
            <a:off x="-3529966" y="381000"/>
            <a:ext cx="3352799" cy="3785652"/>
          </a:xfrm>
          <a:prstGeom prst="rect">
            <a:avLst/>
          </a:prstGeom>
          <a:noFill/>
        </p:spPr>
        <p:txBody>
          <a:bodyPr wrap="square" rtlCol="0">
            <a:spAutoFit/>
          </a:bodyPr>
          <a:lstStyle/>
          <a:p>
            <a:pPr algn="ctr"/>
            <a:r>
              <a:rPr lang="en-US" sz="2400" b="1" dirty="0"/>
              <a:t>Format</a:t>
            </a:r>
          </a:p>
          <a:p>
            <a:pPr algn="ctr"/>
            <a:r>
              <a:rPr lang="en-US" sz="2400" dirty="0"/>
              <a:t>Slide size – 11x8.5</a:t>
            </a:r>
            <a:br>
              <a:rPr lang="en-US" sz="2400" dirty="0"/>
            </a:br>
            <a:r>
              <a:rPr lang="en-US" sz="2400" dirty="0"/>
              <a:t>One page per slide</a:t>
            </a:r>
          </a:p>
          <a:p>
            <a:pPr algn="ctr"/>
            <a:endParaRPr lang="en-US" sz="2400" dirty="0"/>
          </a:p>
          <a:p>
            <a:pPr algn="ctr"/>
            <a:r>
              <a:rPr lang="en-US" sz="2400" dirty="0"/>
              <a:t>Click here for a link to make a copy of the STUDENT MASTERS</a:t>
            </a:r>
          </a:p>
          <a:p>
            <a:pPr algn="ctr"/>
            <a:r>
              <a:rPr lang="en-US" sz="2400" dirty="0"/>
              <a:t>(digital notebook) that goes along with this presentation. </a:t>
            </a:r>
          </a:p>
        </p:txBody>
      </p:sp>
      <p:pic>
        <p:nvPicPr>
          <p:cNvPr id="3074" name="Picture 2">
            <a:extLst>
              <a:ext uri="{FF2B5EF4-FFF2-40B4-BE49-F238E27FC236}">
                <a16:creationId xmlns:a16="http://schemas.microsoft.com/office/drawing/2014/main" id="{5879ADE4-72F7-4ED4-8A01-5C690AA49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447" y="2341375"/>
            <a:ext cx="8011146" cy="46624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4" action="ppaction://hlinksldjump"/>
            <a:extLst>
              <a:ext uri="{FF2B5EF4-FFF2-40B4-BE49-F238E27FC236}">
                <a16:creationId xmlns:a16="http://schemas.microsoft.com/office/drawing/2014/main" id="{B64465A9-48BD-4081-AD60-72FBD16D9AB8}"/>
              </a:ext>
            </a:extLst>
          </p:cNvPr>
          <p:cNvPicPr>
            <a:picLocks noChangeAspect="1"/>
          </p:cNvPicPr>
          <p:nvPr/>
        </p:nvPicPr>
        <p:blipFill>
          <a:blip r:embed="rId5"/>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3311884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381000" y="1128826"/>
            <a:ext cx="7239000" cy="6626429"/>
          </a:xfrm>
          <a:prstGeom prst="rect">
            <a:avLst/>
          </a:prstGeom>
          <a:noFill/>
          <a:ln w="9525">
            <a:noFill/>
            <a:miter lim="800000"/>
            <a:headEnd/>
            <a:tailEnd/>
          </a:ln>
          <a:effectLst/>
        </p:spPr>
        <p:txBody>
          <a:bodyPr vert="horz" wrap="square" lIns="100584" tIns="50292" rIns="100584" bIns="50292" numCol="1" anchor="t" anchorCtr="0" compatLnSpc="1">
            <a:prstTxWarp prst="textNoShape">
              <a:avLst/>
            </a:prstTxWarp>
            <a:spAutoFit/>
          </a:bodyPr>
          <a:lstStyle/>
          <a:p>
            <a:pPr defTabSz="1005840" fontAlgn="base">
              <a:spcBef>
                <a:spcPct val="0"/>
              </a:spcBef>
              <a:spcAft>
                <a:spcPct val="0"/>
              </a:spcAft>
            </a:pPr>
            <a:r>
              <a:rPr lang="en-US" sz="2000" b="1" dirty="0">
                <a:latin typeface="Arial Narrow" panose="020B0606020202030204" pitchFamily="34" charset="0"/>
                <a:ea typeface="Times New Roman" pitchFamily="18" charset="0"/>
                <a:cs typeface="Times New Roman" pitchFamily="18" charset="0"/>
              </a:rPr>
              <a:t>Part A: Make a prediction based on your current knowledge. </a:t>
            </a:r>
          </a:p>
          <a:p>
            <a:pPr defTabSz="1005840" fontAlgn="base">
              <a:spcBef>
                <a:spcPct val="0"/>
              </a:spcBef>
              <a:spcAft>
                <a:spcPct val="0"/>
              </a:spcAft>
            </a:pPr>
            <a:endParaRPr lang="en-US" sz="1600" b="1" dirty="0">
              <a:latin typeface="Arial Narrow" panose="020B0606020202030204" pitchFamily="34" charset="0"/>
              <a:ea typeface="Times New Roman" pitchFamily="18" charset="0"/>
              <a:cs typeface="Times New Roman" pitchFamily="18" charset="0"/>
            </a:endParaRPr>
          </a:p>
          <a:p>
            <a:pPr defTabSz="1005840" fontAlgn="base">
              <a:spcBef>
                <a:spcPct val="0"/>
              </a:spcBef>
              <a:spcAft>
                <a:spcPct val="0"/>
              </a:spcAft>
            </a:pPr>
            <a:r>
              <a:rPr lang="en-US" sz="2000" i="1" dirty="0">
                <a:latin typeface="Arial Narrow" panose="020B0606020202030204" pitchFamily="34" charset="0"/>
                <a:ea typeface="Times New Roman" pitchFamily="18" charset="0"/>
                <a:cs typeface="Times New Roman" pitchFamily="18" charset="0"/>
              </a:rPr>
              <a:t>I think a penny will be able to hold _____ drops of water before it </a:t>
            </a:r>
            <a:br>
              <a:rPr lang="en-US" sz="2000" i="1" dirty="0">
                <a:latin typeface="Arial Narrow" panose="020B0606020202030204" pitchFamily="34" charset="0"/>
                <a:ea typeface="Times New Roman" pitchFamily="18" charset="0"/>
                <a:cs typeface="Times New Roman" pitchFamily="18" charset="0"/>
              </a:rPr>
            </a:br>
            <a:r>
              <a:rPr lang="en-US" sz="2000" i="1" dirty="0">
                <a:latin typeface="Arial Narrow" panose="020B0606020202030204" pitchFamily="34" charset="0"/>
                <a:ea typeface="Times New Roman" pitchFamily="18" charset="0"/>
                <a:cs typeface="Times New Roman" pitchFamily="18" charset="0"/>
              </a:rPr>
              <a:t>runs over the edge.</a:t>
            </a:r>
          </a:p>
          <a:p>
            <a:pPr defTabSz="1005840" fontAlgn="base">
              <a:spcBef>
                <a:spcPct val="0"/>
              </a:spcBef>
              <a:spcAft>
                <a:spcPct val="0"/>
              </a:spcAft>
            </a:pPr>
            <a:endParaRPr lang="en-US" sz="1600" b="1" dirty="0">
              <a:latin typeface="Arial Narrow" panose="020B0606020202030204" pitchFamily="34" charset="0"/>
              <a:ea typeface="Times New Roman" pitchFamily="18" charset="0"/>
              <a:cs typeface="Times New Roman" pitchFamily="18" charset="0"/>
            </a:endParaRPr>
          </a:p>
          <a:p>
            <a:pPr defTabSz="1005840" fontAlgn="base">
              <a:spcBef>
                <a:spcPct val="0"/>
              </a:spcBef>
              <a:spcAft>
                <a:spcPct val="0"/>
              </a:spcAft>
            </a:pPr>
            <a:r>
              <a:rPr lang="en-US" sz="2000" b="1" dirty="0">
                <a:latin typeface="Arial Narrow" panose="020B0606020202030204" pitchFamily="34" charset="0"/>
                <a:ea typeface="Times New Roman" pitchFamily="18" charset="0"/>
                <a:cs typeface="Times New Roman" pitchFamily="18" charset="0"/>
              </a:rPr>
              <a:t>Part B: Perform a CONTROL test for comparison with later results. </a:t>
            </a:r>
          </a:p>
          <a:p>
            <a:pPr defTabSz="1005840" eaLnBrk="0" fontAlgn="base" hangingPunct="0">
              <a:spcBef>
                <a:spcPct val="0"/>
              </a:spcBef>
              <a:spcAft>
                <a:spcPct val="0"/>
              </a:spcAft>
            </a:pPr>
            <a:r>
              <a:rPr lang="en-US" sz="2000" dirty="0">
                <a:latin typeface="Arial Narrow" panose="020B0606020202030204" pitchFamily="34" charset="0"/>
                <a:ea typeface="Times New Roman" pitchFamily="18" charset="0"/>
                <a:cs typeface="Times New Roman" pitchFamily="18" charset="0"/>
              </a:rPr>
              <a:t>Step 1: Rinse a penny in tap water and dry completely.</a:t>
            </a:r>
          </a:p>
          <a:p>
            <a:pPr defTabSz="1005840" eaLnBrk="0" fontAlgn="base" hangingPunct="0">
              <a:spcBef>
                <a:spcPct val="0"/>
              </a:spcBef>
              <a:spcAft>
                <a:spcPct val="0"/>
              </a:spcAft>
            </a:pPr>
            <a:r>
              <a:rPr lang="en-US" sz="2000" dirty="0">
                <a:latin typeface="Arial Narrow" panose="020B0606020202030204" pitchFamily="34" charset="0"/>
                <a:ea typeface="Times New Roman" pitchFamily="18" charset="0"/>
                <a:cs typeface="Times New Roman" pitchFamily="18" charset="0"/>
              </a:rPr>
              <a:t>Step 2: Place the penny on paper towel.</a:t>
            </a:r>
          </a:p>
          <a:p>
            <a:pPr defTabSz="1005840" eaLnBrk="0" fontAlgn="base" hangingPunct="0">
              <a:spcBef>
                <a:spcPct val="0"/>
              </a:spcBef>
              <a:spcAft>
                <a:spcPct val="0"/>
              </a:spcAft>
            </a:pPr>
            <a:r>
              <a:rPr lang="en-US" sz="2000" dirty="0">
                <a:latin typeface="Arial Narrow" panose="020B0606020202030204" pitchFamily="34" charset="0"/>
                <a:ea typeface="Times New Roman" pitchFamily="18" charset="0"/>
                <a:cs typeface="Times New Roman" pitchFamily="18" charset="0"/>
              </a:rPr>
              <a:t>Step 3: Use an eye dropper to place drops of </a:t>
            </a:r>
            <a:r>
              <a:rPr lang="en-US" sz="2000" b="1" dirty="0">
                <a:latin typeface="Arial Narrow" panose="020B0606020202030204" pitchFamily="34" charset="0"/>
                <a:ea typeface="Times New Roman" pitchFamily="18" charset="0"/>
                <a:cs typeface="Times New Roman" pitchFamily="18" charset="0"/>
              </a:rPr>
              <a:t>WATER</a:t>
            </a:r>
            <a:r>
              <a:rPr lang="en-US" sz="2000" dirty="0">
                <a:latin typeface="Arial Narrow" panose="020B0606020202030204" pitchFamily="34" charset="0"/>
                <a:ea typeface="Times New Roman" pitchFamily="18" charset="0"/>
                <a:cs typeface="Times New Roman" pitchFamily="18" charset="0"/>
              </a:rPr>
              <a:t> on the penny </a:t>
            </a:r>
            <a:br>
              <a:rPr lang="en-US" sz="2000" dirty="0">
                <a:latin typeface="Arial Narrow" panose="020B0606020202030204" pitchFamily="34" charset="0"/>
                <a:ea typeface="Times New Roman" pitchFamily="18" charset="0"/>
                <a:cs typeface="Times New Roman" pitchFamily="18" charset="0"/>
              </a:rPr>
            </a:br>
            <a:r>
              <a:rPr lang="en-US" sz="2000" dirty="0">
                <a:latin typeface="Arial Narrow" panose="020B0606020202030204" pitchFamily="34" charset="0"/>
                <a:ea typeface="Times New Roman" pitchFamily="18" charset="0"/>
                <a:cs typeface="Times New Roman" pitchFamily="18" charset="0"/>
              </a:rPr>
              <a:t>(1 at a time) until ANY amount of water runs over the edge of the penny.</a:t>
            </a:r>
          </a:p>
          <a:p>
            <a:pPr defTabSz="1005840" eaLnBrk="0" fontAlgn="base" hangingPunct="0">
              <a:spcBef>
                <a:spcPct val="0"/>
              </a:spcBef>
              <a:spcAft>
                <a:spcPct val="0"/>
              </a:spcAft>
            </a:pPr>
            <a:r>
              <a:rPr lang="en-US" sz="2000" dirty="0">
                <a:latin typeface="Arial Narrow" panose="020B0606020202030204" pitchFamily="34" charset="0"/>
                <a:ea typeface="Times New Roman" pitchFamily="18" charset="0"/>
                <a:cs typeface="Times New Roman" pitchFamily="18" charset="0"/>
              </a:rPr>
              <a:t>Step 4: Record the number of drops for that trial in the table. </a:t>
            </a:r>
          </a:p>
          <a:p>
            <a:pPr defTabSz="1005840" eaLnBrk="0" fontAlgn="base" hangingPunct="0">
              <a:spcBef>
                <a:spcPct val="0"/>
              </a:spcBef>
              <a:spcAft>
                <a:spcPct val="0"/>
              </a:spcAft>
            </a:pPr>
            <a:r>
              <a:rPr lang="en-US" sz="2000" dirty="0">
                <a:latin typeface="Arial Narrow" panose="020B0606020202030204" pitchFamily="34" charset="0"/>
                <a:ea typeface="Times New Roman" pitchFamily="18" charset="0"/>
                <a:cs typeface="Times New Roman" pitchFamily="18" charset="0"/>
              </a:rPr>
              <a:t>Repeat Steps 1 - 4 three more times before calculating your average.</a:t>
            </a:r>
            <a:endParaRPr lang="en-US" sz="2000" dirty="0">
              <a:latin typeface="Arial Narrow" panose="020B0606020202030204" pitchFamily="34" charset="0"/>
              <a:cs typeface="Times New Roman" pitchFamily="18" charset="0"/>
            </a:endParaRPr>
          </a:p>
          <a:p>
            <a:pPr defTabSz="1005840" eaLnBrk="0" fontAlgn="base" hangingPunct="0">
              <a:spcBef>
                <a:spcPct val="0"/>
              </a:spcBef>
              <a:spcAft>
                <a:spcPct val="0"/>
              </a:spcAft>
            </a:pPr>
            <a:endParaRPr lang="en-US" sz="1800"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Part C: Perform tests with the TESTING LIQUID following these steps. </a:t>
            </a:r>
            <a:endParaRPr lang="en-US" sz="2000" dirty="0">
              <a:latin typeface="Arial Narrow" panose="020B0606020202030204" pitchFamily="34" charset="0"/>
              <a:cs typeface="Times New Roman" pitchFamily="18" charset="0"/>
            </a:endParaRPr>
          </a:p>
          <a:p>
            <a:r>
              <a:rPr lang="en-US" sz="1600" dirty="0">
                <a:latin typeface="Arial Narrow" panose="020B0606020202030204" pitchFamily="34" charset="0"/>
                <a:cs typeface="Times New Roman" pitchFamily="18" charset="0"/>
              </a:rPr>
              <a:t> </a:t>
            </a:r>
            <a:r>
              <a:rPr lang="en-US" sz="2000" dirty="0">
                <a:latin typeface="Arial Narrow" panose="020B0606020202030204" pitchFamily="34" charset="0"/>
                <a:ea typeface="Times New Roman" pitchFamily="18" charset="0"/>
                <a:cs typeface="Times New Roman" pitchFamily="18" charset="0"/>
              </a:rPr>
              <a:t>Step 1: Dip a clean penny into the testing liquid to coat it.</a:t>
            </a:r>
          </a:p>
          <a:p>
            <a:pPr defTabSz="1005840" eaLnBrk="0" fontAlgn="base" hangingPunct="0">
              <a:spcBef>
                <a:spcPct val="0"/>
              </a:spcBef>
              <a:spcAft>
                <a:spcPct val="0"/>
              </a:spcAft>
            </a:pPr>
            <a:r>
              <a:rPr lang="en-US" sz="2000" dirty="0">
                <a:latin typeface="Arial Narrow" panose="020B0606020202030204" pitchFamily="34" charset="0"/>
                <a:ea typeface="Times New Roman" pitchFamily="18" charset="0"/>
                <a:cs typeface="Times New Roman" pitchFamily="18" charset="0"/>
              </a:rPr>
              <a:t>Step 2: Place the penny on paper towel.</a:t>
            </a:r>
          </a:p>
          <a:p>
            <a:pPr defTabSz="1005840" eaLnBrk="0" fontAlgn="base" hangingPunct="0">
              <a:spcBef>
                <a:spcPct val="0"/>
              </a:spcBef>
              <a:spcAft>
                <a:spcPct val="0"/>
              </a:spcAft>
            </a:pPr>
            <a:r>
              <a:rPr lang="en-US" sz="2000" dirty="0">
                <a:latin typeface="Arial Narrow" panose="020B0606020202030204" pitchFamily="34" charset="0"/>
                <a:ea typeface="Times New Roman" pitchFamily="18" charset="0"/>
                <a:cs typeface="Times New Roman" pitchFamily="18" charset="0"/>
              </a:rPr>
              <a:t>Step 3: Use an eye dropper to place drops of </a:t>
            </a:r>
            <a:r>
              <a:rPr lang="en-US" sz="2000" b="1" dirty="0">
                <a:latin typeface="Arial Narrow" panose="020B0606020202030204" pitchFamily="34" charset="0"/>
                <a:ea typeface="Times New Roman" pitchFamily="18" charset="0"/>
                <a:cs typeface="Times New Roman" pitchFamily="18" charset="0"/>
              </a:rPr>
              <a:t>WATER</a:t>
            </a:r>
            <a:r>
              <a:rPr lang="en-US" sz="2000" dirty="0">
                <a:latin typeface="Arial Narrow" panose="020B0606020202030204" pitchFamily="34" charset="0"/>
                <a:ea typeface="Times New Roman" pitchFamily="18" charset="0"/>
                <a:cs typeface="Times New Roman" pitchFamily="18" charset="0"/>
              </a:rPr>
              <a:t> on the penny </a:t>
            </a:r>
            <a:br>
              <a:rPr lang="en-US" sz="2000" dirty="0">
                <a:latin typeface="Arial Narrow" panose="020B0606020202030204" pitchFamily="34" charset="0"/>
                <a:ea typeface="Times New Roman" pitchFamily="18" charset="0"/>
                <a:cs typeface="Times New Roman" pitchFamily="18" charset="0"/>
              </a:rPr>
            </a:br>
            <a:r>
              <a:rPr lang="en-US" sz="2000" dirty="0">
                <a:latin typeface="Arial Narrow" panose="020B0606020202030204" pitchFamily="34" charset="0"/>
                <a:ea typeface="Times New Roman" pitchFamily="18" charset="0"/>
                <a:cs typeface="Times New Roman" pitchFamily="18" charset="0"/>
              </a:rPr>
              <a:t>(1 at a time) until ANY amount of water runs over the edge.</a:t>
            </a:r>
          </a:p>
          <a:p>
            <a:pPr defTabSz="1005840" eaLnBrk="0" fontAlgn="base" hangingPunct="0">
              <a:spcBef>
                <a:spcPct val="0"/>
              </a:spcBef>
              <a:spcAft>
                <a:spcPct val="0"/>
              </a:spcAft>
            </a:pPr>
            <a:r>
              <a:rPr lang="en-US" sz="2000" dirty="0">
                <a:latin typeface="Arial Narrow" panose="020B0606020202030204" pitchFamily="34" charset="0"/>
                <a:ea typeface="Times New Roman" pitchFamily="18" charset="0"/>
                <a:cs typeface="Times New Roman" pitchFamily="18" charset="0"/>
              </a:rPr>
              <a:t>Step 4: Record the number of drops for that trial in the table. </a:t>
            </a:r>
          </a:p>
          <a:p>
            <a:pPr defTabSz="1005840" eaLnBrk="0" fontAlgn="base" hangingPunct="0">
              <a:spcBef>
                <a:spcPct val="0"/>
              </a:spcBef>
              <a:spcAft>
                <a:spcPct val="0"/>
              </a:spcAft>
            </a:pPr>
            <a:r>
              <a:rPr lang="en-US" sz="2000" dirty="0">
                <a:latin typeface="Arial Narrow" panose="020B0606020202030204" pitchFamily="34" charset="0"/>
                <a:ea typeface="Times New Roman" pitchFamily="18" charset="0"/>
                <a:cs typeface="Times New Roman" pitchFamily="18" charset="0"/>
              </a:rPr>
              <a:t>Repeat Steps 1 - 4 three more times before calculating your average.</a:t>
            </a:r>
            <a:endParaRPr lang="en-US" sz="2000" dirty="0">
              <a:latin typeface="Arial Narrow" panose="020B0606020202030204" pitchFamily="34" charset="0"/>
              <a:cs typeface="Times New Roman" pitchFamily="18" charset="0"/>
            </a:endParaRPr>
          </a:p>
          <a:p>
            <a:endParaRPr lang="en-US" sz="2000" dirty="0">
              <a:latin typeface="Arial Narrow" panose="020B0606020202030204" pitchFamily="34" charset="0"/>
              <a:cs typeface="Times New Roman" pitchFamily="18" charset="0"/>
            </a:endParaRPr>
          </a:p>
        </p:txBody>
      </p:sp>
      <p:sp>
        <p:nvSpPr>
          <p:cNvPr id="5" name="Rectangle 3"/>
          <p:cNvSpPr>
            <a:spLocks noChangeArrowheads="1"/>
          </p:cNvSpPr>
          <p:nvPr/>
        </p:nvSpPr>
        <p:spPr bwMode="auto">
          <a:xfrm>
            <a:off x="7250218" y="6439788"/>
            <a:ext cx="2667000" cy="747897"/>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pPr algn="ctr" defTabSz="1005840" fontAlgn="base">
              <a:spcBef>
                <a:spcPct val="0"/>
              </a:spcBef>
              <a:spcAft>
                <a:spcPct val="0"/>
              </a:spcAft>
            </a:pPr>
            <a:r>
              <a:rPr lang="en-US" sz="1400" b="1" i="1" dirty="0">
                <a:solidFill>
                  <a:srgbClr val="FF0000"/>
                </a:solidFill>
                <a:latin typeface="Times New Roman" pitchFamily="18" charset="0"/>
                <a:ea typeface="Times New Roman" pitchFamily="18" charset="0"/>
                <a:cs typeface="Times New Roman" pitchFamily="18" charset="0"/>
              </a:rPr>
              <a:t>Average:  Add all #s, HIT equal size, and then divide by 4 </a:t>
            </a:r>
            <a:br>
              <a:rPr lang="en-US" sz="1400" b="1" i="1" dirty="0">
                <a:solidFill>
                  <a:srgbClr val="FF0000"/>
                </a:solidFill>
                <a:latin typeface="Times New Roman" pitchFamily="18" charset="0"/>
                <a:ea typeface="Times New Roman" pitchFamily="18" charset="0"/>
                <a:cs typeface="Times New Roman" pitchFamily="18" charset="0"/>
              </a:rPr>
            </a:br>
            <a:r>
              <a:rPr lang="en-US" sz="1400" b="1" i="1" dirty="0">
                <a:solidFill>
                  <a:srgbClr val="FF0000"/>
                </a:solidFill>
                <a:latin typeface="Times New Roman" pitchFamily="18" charset="0"/>
                <a:ea typeface="Times New Roman" pitchFamily="18" charset="0"/>
                <a:cs typeface="Times New Roman" pitchFamily="18" charset="0"/>
              </a:rPr>
              <a:t>(Round to one decimal place!)</a:t>
            </a:r>
            <a:endParaRPr lang="en-US" sz="1400" i="1" dirty="0">
              <a:solidFill>
                <a:srgbClr val="FF0000"/>
              </a:solidFill>
              <a:latin typeface="Times New Roman" pitchFamily="18" charset="0"/>
              <a:cs typeface="Times New Roman" pitchFamily="18" charset="0"/>
            </a:endParaRPr>
          </a:p>
        </p:txBody>
      </p:sp>
      <p:graphicFrame>
        <p:nvGraphicFramePr>
          <p:cNvPr id="2" name="Table 2">
            <a:extLst>
              <a:ext uri="{FF2B5EF4-FFF2-40B4-BE49-F238E27FC236}">
                <a16:creationId xmlns:a16="http://schemas.microsoft.com/office/drawing/2014/main" id="{3EA662D1-B84F-4A6F-B2E6-D4B6CD2DC922}"/>
              </a:ext>
            </a:extLst>
          </p:cNvPr>
          <p:cNvGraphicFramePr>
            <a:graphicFrameLocks noGrp="1"/>
          </p:cNvGraphicFramePr>
          <p:nvPr>
            <p:extLst>
              <p:ext uri="{D42A27DB-BD31-4B8C-83A1-F6EECF244321}">
                <p14:modId xmlns:p14="http://schemas.microsoft.com/office/powerpoint/2010/main" val="1582673381"/>
              </p:ext>
            </p:extLst>
          </p:nvPr>
        </p:nvGraphicFramePr>
        <p:xfrm>
          <a:off x="7467599" y="2502339"/>
          <a:ext cx="2449620" cy="3810000"/>
        </p:xfrm>
        <a:graphic>
          <a:graphicData uri="http://schemas.openxmlformats.org/drawingml/2006/table">
            <a:tbl>
              <a:tblPr firstRow="1" bandRow="1">
                <a:tableStyleId>{5C22544A-7EE6-4342-B048-85BDC9FD1C3A}</a:tableStyleId>
              </a:tblPr>
              <a:tblGrid>
                <a:gridCol w="816540">
                  <a:extLst>
                    <a:ext uri="{9D8B030D-6E8A-4147-A177-3AD203B41FA5}">
                      <a16:colId xmlns:a16="http://schemas.microsoft.com/office/drawing/2014/main" val="2458222542"/>
                    </a:ext>
                  </a:extLst>
                </a:gridCol>
                <a:gridCol w="816540">
                  <a:extLst>
                    <a:ext uri="{9D8B030D-6E8A-4147-A177-3AD203B41FA5}">
                      <a16:colId xmlns:a16="http://schemas.microsoft.com/office/drawing/2014/main" val="2461944214"/>
                    </a:ext>
                  </a:extLst>
                </a:gridCol>
                <a:gridCol w="816540">
                  <a:extLst>
                    <a:ext uri="{9D8B030D-6E8A-4147-A177-3AD203B41FA5}">
                      <a16:colId xmlns:a16="http://schemas.microsoft.com/office/drawing/2014/main" val="2340827820"/>
                    </a:ext>
                  </a:extLst>
                </a:gridCol>
              </a:tblGrid>
              <a:tr h="370840">
                <a:tc>
                  <a:txBody>
                    <a:bodyPr/>
                    <a:lstStyle/>
                    <a:p>
                      <a:pPr algn="ctr"/>
                      <a:r>
                        <a:rPr lang="en-US" sz="1800" dirty="0"/>
                        <a:t>Trial</a:t>
                      </a:r>
                    </a:p>
                  </a:txBody>
                  <a:tcPr anchor="ctr"/>
                </a:tc>
                <a:tc>
                  <a:txBody>
                    <a:bodyPr/>
                    <a:lstStyle/>
                    <a:p>
                      <a:pPr algn="ctr"/>
                      <a:r>
                        <a:rPr lang="en-US" sz="1400" dirty="0"/>
                        <a:t>Plain Water</a:t>
                      </a:r>
                    </a:p>
                  </a:txBody>
                  <a:tcPr anchor="ctr"/>
                </a:tc>
                <a:tc>
                  <a:txBody>
                    <a:bodyPr/>
                    <a:lstStyle/>
                    <a:p>
                      <a:pPr algn="ctr"/>
                      <a:r>
                        <a:rPr lang="en-US" sz="1400" dirty="0"/>
                        <a:t>Testing Liquid</a:t>
                      </a:r>
                    </a:p>
                  </a:txBody>
                  <a:tcPr anchor="ctr"/>
                </a:tc>
                <a:extLst>
                  <a:ext uri="{0D108BD9-81ED-4DB2-BD59-A6C34878D82A}">
                    <a16:rowId xmlns:a16="http://schemas.microsoft.com/office/drawing/2014/main" val="1052060844"/>
                  </a:ext>
                </a:extLst>
              </a:tr>
              <a:tr h="548640">
                <a:tc>
                  <a:txBody>
                    <a:bodyPr/>
                    <a:lstStyle/>
                    <a:p>
                      <a:pPr algn="ctr"/>
                      <a:r>
                        <a:rPr lang="en-US" dirty="0"/>
                        <a:t>1</a:t>
                      </a: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367111782"/>
                  </a:ext>
                </a:extLst>
              </a:tr>
              <a:tr h="548640">
                <a:tc>
                  <a:txBody>
                    <a:bodyPr/>
                    <a:lstStyle/>
                    <a:p>
                      <a:pPr algn="ctr"/>
                      <a:r>
                        <a:rPr lang="en-US" dirty="0"/>
                        <a:t>2</a:t>
                      </a: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3494623310"/>
                  </a:ext>
                </a:extLst>
              </a:tr>
              <a:tr h="548640">
                <a:tc>
                  <a:txBody>
                    <a:bodyPr/>
                    <a:lstStyle/>
                    <a:p>
                      <a:pPr algn="ctr"/>
                      <a:r>
                        <a:rPr lang="en-US" dirty="0"/>
                        <a:t>3</a:t>
                      </a: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417117228"/>
                  </a:ext>
                </a:extLst>
              </a:tr>
              <a:tr h="548640">
                <a:tc>
                  <a:txBody>
                    <a:bodyPr/>
                    <a:lstStyle/>
                    <a:p>
                      <a:pPr algn="ctr"/>
                      <a:r>
                        <a:rPr lang="en-US" dirty="0"/>
                        <a:t>4</a:t>
                      </a: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4300203"/>
                  </a:ext>
                </a:extLst>
              </a:tr>
              <a:tr h="548640">
                <a:tc>
                  <a:txBody>
                    <a:bodyPr/>
                    <a:lstStyle/>
                    <a:p>
                      <a:pPr algn="ctr"/>
                      <a:r>
                        <a:rPr lang="en-US" dirty="0"/>
                        <a:t>5</a:t>
                      </a: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92548745"/>
                  </a:ext>
                </a:extLst>
              </a:tr>
              <a:tr h="548640">
                <a:tc>
                  <a:txBody>
                    <a:bodyPr/>
                    <a:lstStyle/>
                    <a:p>
                      <a:pPr algn="ctr"/>
                      <a:r>
                        <a:rPr lang="en-US" sz="1200" dirty="0"/>
                        <a:t>Average</a:t>
                      </a: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756264113"/>
                  </a:ext>
                </a:extLst>
              </a:tr>
            </a:tbl>
          </a:graphicData>
        </a:graphic>
      </p:graphicFrame>
      <p:sp>
        <p:nvSpPr>
          <p:cNvPr id="3" name="Rectangle 2">
            <a:extLst>
              <a:ext uri="{FF2B5EF4-FFF2-40B4-BE49-F238E27FC236}">
                <a16:creationId xmlns:a16="http://schemas.microsoft.com/office/drawing/2014/main" id="{A808DBC8-1E5F-492B-9398-8BFA772FB420}"/>
              </a:ext>
            </a:extLst>
          </p:cNvPr>
          <p:cNvSpPr/>
          <p:nvPr/>
        </p:nvSpPr>
        <p:spPr>
          <a:xfrm>
            <a:off x="1236133" y="411599"/>
            <a:ext cx="3801534" cy="929485"/>
          </a:xfrm>
          <a:prstGeom prst="rect">
            <a:avLst/>
          </a:prstGeom>
        </p:spPr>
        <p:txBody>
          <a:bodyPr wrap="square">
            <a:spAutoFit/>
          </a:bodyPr>
          <a:lstStyle/>
          <a:p>
            <a:r>
              <a:rPr lang="en-US" sz="2800" b="1" dirty="0">
                <a:latin typeface="Arial Narrow" panose="020B0606020202030204" pitchFamily="34" charset="0"/>
                <a:cs typeface="Times New Roman" pitchFamily="18" charset="0"/>
              </a:rPr>
              <a:t>Sinkin’ Lincoln Lab </a:t>
            </a:r>
          </a:p>
          <a:p>
            <a:endParaRPr lang="en-US" sz="2640" b="1" dirty="0">
              <a:latin typeface="Times New Roman" pitchFamily="18" charset="0"/>
              <a:cs typeface="Times New Roman" pitchFamily="18" charset="0"/>
            </a:endParaRPr>
          </a:p>
        </p:txBody>
      </p:sp>
      <p:pic>
        <p:nvPicPr>
          <p:cNvPr id="7" name="Picture 2" descr="C:\Users\ttomm\AppData\Local\Microsoft\Windows\INetCache\IE\47ZVCBSM\lincoln_penny_obverse1[1].jpeg">
            <a:extLst>
              <a:ext uri="{FF2B5EF4-FFF2-40B4-BE49-F238E27FC236}">
                <a16:creationId xmlns:a16="http://schemas.microsoft.com/office/drawing/2014/main" id="{CE2A96AB-C5FB-43FD-8964-E8D15AA0A66B}"/>
              </a:ext>
            </a:extLst>
          </p:cNvPr>
          <p:cNvPicPr>
            <a:picLocks noChangeAspect="1" noChangeArrowheads="1"/>
          </p:cNvPicPr>
          <p:nvPr/>
        </p:nvPicPr>
        <p:blipFill>
          <a:blip r:embed="rId3" cstate="print"/>
          <a:srcRect/>
          <a:stretch>
            <a:fillRect/>
          </a:stretch>
        </p:blipFill>
        <p:spPr bwMode="auto">
          <a:xfrm>
            <a:off x="381000" y="254526"/>
            <a:ext cx="839319" cy="838200"/>
          </a:xfrm>
          <a:prstGeom prst="rect">
            <a:avLst/>
          </a:prstGeom>
          <a:noFill/>
        </p:spPr>
      </p:pic>
      <p:sp>
        <p:nvSpPr>
          <p:cNvPr id="15" name="Rectangle: Folded Corner 14">
            <a:extLst>
              <a:ext uri="{FF2B5EF4-FFF2-40B4-BE49-F238E27FC236}">
                <a16:creationId xmlns:a16="http://schemas.microsoft.com/office/drawing/2014/main" id="{8538C201-C154-4454-8C85-D22DAE89FA92}"/>
              </a:ext>
            </a:extLst>
          </p:cNvPr>
          <p:cNvSpPr/>
          <p:nvPr/>
        </p:nvSpPr>
        <p:spPr>
          <a:xfrm>
            <a:off x="10336529" y="0"/>
            <a:ext cx="3575473" cy="3631674"/>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7415725-6DF5-438C-AD8C-922CD4FDA789}"/>
              </a:ext>
            </a:extLst>
          </p:cNvPr>
          <p:cNvSpPr/>
          <p:nvPr/>
        </p:nvSpPr>
        <p:spPr>
          <a:xfrm>
            <a:off x="6846782" y="228600"/>
            <a:ext cx="3135418" cy="1323439"/>
          </a:xfrm>
          <a:prstGeom prst="rect">
            <a:avLst/>
          </a:prstGeom>
        </p:spPr>
        <p:txBody>
          <a:bodyPr wrap="square">
            <a:spAutoFit/>
          </a:bodyPr>
          <a:lstStyle/>
          <a:p>
            <a:pPr algn="ctr"/>
            <a:r>
              <a:rPr lang="en-US" sz="2000" b="1" dirty="0">
                <a:solidFill>
                  <a:srgbClr val="FF0000"/>
                </a:solidFill>
                <a:latin typeface="Times New Roman" pitchFamily="18" charset="0"/>
                <a:cs typeface="Times New Roman" pitchFamily="18" charset="0"/>
              </a:rPr>
              <a:t>Think About It!</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What safety rules will we need to follow? Make a list on a posit-it note! </a:t>
            </a:r>
            <a:r>
              <a:rPr lang="en-US" sz="2000" b="1" dirty="0">
                <a:solidFill>
                  <a:srgbClr val="FF0000"/>
                </a:solidFill>
                <a:latin typeface="Times New Roman" pitchFamily="18" charset="0"/>
                <a:cs typeface="Times New Roman" pitchFamily="18" charset="0"/>
                <a:sym typeface="Wingdings" panose="05000000000000000000" pitchFamily="2" charset="2"/>
              </a:rPr>
              <a:t></a:t>
            </a:r>
            <a:endParaRPr lang="en-US" sz="2000"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C5C51B37-3BFC-42D8-AC9D-2BEE341C2F48}"/>
              </a:ext>
            </a:extLst>
          </p:cNvPr>
          <p:cNvSpPr/>
          <p:nvPr/>
        </p:nvSpPr>
        <p:spPr>
          <a:xfrm>
            <a:off x="10301182" y="85615"/>
            <a:ext cx="3646170" cy="2469843"/>
          </a:xfrm>
          <a:prstGeom prst="rect">
            <a:avLst/>
          </a:prstGeom>
        </p:spPr>
        <p:txBody>
          <a:bodyPr wrap="square">
            <a:spAutoFit/>
          </a:bodyPr>
          <a:lstStyle/>
          <a:p>
            <a:pPr algn="ctr"/>
            <a:r>
              <a:rPr lang="en-US" sz="2207" b="1" dirty="0">
                <a:latin typeface="Times New Roman" pitchFamily="18" charset="0"/>
                <a:cs typeface="Times New Roman" pitchFamily="18" charset="0"/>
              </a:rPr>
              <a:t>What safety rules will we need to follow? </a:t>
            </a:r>
            <a:br>
              <a:rPr lang="en-US" sz="2207" b="1" dirty="0">
                <a:latin typeface="Times New Roman" pitchFamily="18" charset="0"/>
                <a:cs typeface="Times New Roman" pitchFamily="18" charset="0"/>
              </a:rPr>
            </a:br>
            <a:r>
              <a:rPr lang="en-US" sz="2207" dirty="0">
                <a:latin typeface="Times New Roman" pitchFamily="18" charset="0"/>
                <a:cs typeface="Times New Roman" pitchFamily="18" charset="0"/>
              </a:rPr>
              <a:t>Wear goggles &amp; an apron!</a:t>
            </a:r>
          </a:p>
          <a:p>
            <a:pPr algn="ctr"/>
            <a:r>
              <a:rPr lang="en-US" sz="2207" dirty="0">
                <a:latin typeface="Times New Roman" pitchFamily="18" charset="0"/>
                <a:cs typeface="Times New Roman" pitchFamily="18" charset="0"/>
              </a:rPr>
              <a:t>Don’t taste substances.</a:t>
            </a:r>
          </a:p>
          <a:p>
            <a:pPr algn="ctr"/>
            <a:r>
              <a:rPr lang="en-US" sz="2207" dirty="0">
                <a:latin typeface="Times New Roman" pitchFamily="18" charset="0"/>
                <a:cs typeface="Times New Roman" pitchFamily="18" charset="0"/>
              </a:rPr>
              <a:t>Good behavior expected.</a:t>
            </a:r>
          </a:p>
          <a:p>
            <a:pPr algn="ctr"/>
            <a:r>
              <a:rPr lang="en-US" sz="2207" dirty="0">
                <a:latin typeface="Times New Roman" pitchFamily="18" charset="0"/>
                <a:cs typeface="Times New Roman" pitchFamily="18" charset="0"/>
              </a:rPr>
              <a:t>Clean up spills immediately.</a:t>
            </a:r>
          </a:p>
          <a:p>
            <a:pPr algn="ctr"/>
            <a:r>
              <a:rPr lang="en-US" sz="2207" dirty="0">
                <a:latin typeface="Times New Roman" pitchFamily="18" charset="0"/>
                <a:cs typeface="Times New Roman" pitchFamily="18" charset="0"/>
              </a:rPr>
              <a:t>Keep the lids on containers.</a:t>
            </a:r>
          </a:p>
        </p:txBody>
      </p:sp>
      <p:sp>
        <p:nvSpPr>
          <p:cNvPr id="13" name="Rectangle 12">
            <a:extLst>
              <a:ext uri="{FF2B5EF4-FFF2-40B4-BE49-F238E27FC236}">
                <a16:creationId xmlns:a16="http://schemas.microsoft.com/office/drawing/2014/main" id="{F8B26824-28C6-4AD3-89FC-831C25FC4534}"/>
              </a:ext>
            </a:extLst>
          </p:cNvPr>
          <p:cNvSpPr/>
          <p:nvPr/>
        </p:nvSpPr>
        <p:spPr>
          <a:xfrm>
            <a:off x="-4460453" y="5453819"/>
            <a:ext cx="4331970" cy="1754326"/>
          </a:xfrm>
          <a:prstGeom prst="rect">
            <a:avLst/>
          </a:prstGeom>
        </p:spPr>
        <p:txBody>
          <a:bodyPr wrap="square">
            <a:spAutoFit/>
          </a:bodyPr>
          <a:lstStyle/>
          <a:p>
            <a:pPr algn="just"/>
            <a:r>
              <a:rPr lang="en-US" sz="1800" b="1" dirty="0">
                <a:latin typeface="Times New Roman" pitchFamily="18" charset="0"/>
                <a:cs typeface="Times New Roman" pitchFamily="18" charset="0"/>
              </a:rPr>
              <a:t>NOTE:  Students are still putting drops of water on the penny. They need to dip the penny into the testing liquid to coat it. They should NOT put drops of the testing liquid on the penny. (There are several students each year who try this!)</a:t>
            </a:r>
            <a:endParaRPr lang="en-US" sz="18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28FF02EE-0C27-486C-9278-CDC8B2739B76}"/>
              </a:ext>
            </a:extLst>
          </p:cNvPr>
          <p:cNvSpPr txBox="1"/>
          <p:nvPr/>
        </p:nvSpPr>
        <p:spPr>
          <a:xfrm>
            <a:off x="-4198016" y="341938"/>
            <a:ext cx="3966779" cy="1831271"/>
          </a:xfrm>
          <a:prstGeom prst="rect">
            <a:avLst/>
          </a:prstGeom>
          <a:noFill/>
        </p:spPr>
        <p:txBody>
          <a:bodyPr wrap="square">
            <a:spAutoFit/>
          </a:bodyPr>
          <a:lstStyle/>
          <a:p>
            <a:pPr algn="l">
              <a:spcBef>
                <a:spcPts val="300"/>
              </a:spcBef>
              <a:spcAft>
                <a:spcPts val="300"/>
              </a:spcAft>
            </a:pPr>
            <a:r>
              <a:rPr lang="en-US" sz="1800" dirty="0">
                <a:latin typeface="Times New Roman" pitchFamily="18" charset="0"/>
                <a:cs typeface="Times New Roman" pitchFamily="18" charset="0"/>
                <a:hlinkClick r:id="rId4"/>
              </a:rPr>
              <a:t>Penny Lab – Your Turn (Google Form)</a:t>
            </a:r>
            <a:endParaRPr lang="en-US" sz="1800" dirty="0">
              <a:latin typeface="Times New Roman" pitchFamily="18" charset="0"/>
              <a:cs typeface="Times New Roman" pitchFamily="18" charset="0"/>
            </a:endParaRPr>
          </a:p>
          <a:p>
            <a:pPr algn="just">
              <a:spcBef>
                <a:spcPts val="300"/>
              </a:spcBef>
              <a:spcAft>
                <a:spcPts val="300"/>
              </a:spcAft>
            </a:pPr>
            <a:r>
              <a:rPr lang="en-US" sz="1800" dirty="0">
                <a:latin typeface="Times New Roman" pitchFamily="18" charset="0"/>
                <a:cs typeface="Times New Roman" pitchFamily="18" charset="0"/>
              </a:rPr>
              <a:t>You will be asked to make a copy, which you can edit for your students.  The data will be available in a spreadsheet you can use for class discussions and data analysis practice. </a:t>
            </a:r>
            <a:endParaRPr lang="en-US" sz="1800" dirty="0">
              <a:solidFill>
                <a:schemeClr val="tx1"/>
              </a:solidFill>
              <a:latin typeface="Times New Roman" pitchFamily="18" charset="0"/>
              <a:cs typeface="Times New Roman" pitchFamily="18" charset="0"/>
            </a:endParaRPr>
          </a:p>
        </p:txBody>
      </p:sp>
      <p:pic>
        <p:nvPicPr>
          <p:cNvPr id="6" name="Picture 5">
            <a:hlinkClick r:id="rId5" action="ppaction://hlinksldjump"/>
            <a:extLst>
              <a:ext uri="{FF2B5EF4-FFF2-40B4-BE49-F238E27FC236}">
                <a16:creationId xmlns:a16="http://schemas.microsoft.com/office/drawing/2014/main" id="{9DB063A5-FD16-4131-9C0F-81B0BA144FC4}"/>
              </a:ext>
            </a:extLst>
          </p:cNvPr>
          <p:cNvPicPr>
            <a:picLocks noChangeAspect="1"/>
          </p:cNvPicPr>
          <p:nvPr/>
        </p:nvPicPr>
        <p:blipFill>
          <a:blip r:embed="rId6"/>
          <a:stretch>
            <a:fillRect/>
          </a:stretch>
        </p:blipFill>
        <p:spPr>
          <a:xfrm>
            <a:off x="9346647" y="7234535"/>
            <a:ext cx="692497" cy="461665"/>
          </a:xfrm>
          <a:prstGeom prst="rect">
            <a:avLst/>
          </a:prstGeom>
        </p:spPr>
      </p:pic>
      <p:sp>
        <p:nvSpPr>
          <p:cNvPr id="4" name="Arrow: Right 3">
            <a:extLst>
              <a:ext uri="{FF2B5EF4-FFF2-40B4-BE49-F238E27FC236}">
                <a16:creationId xmlns:a16="http://schemas.microsoft.com/office/drawing/2014/main" id="{98ECE783-9C47-47EC-A458-B96996D7CEA9}"/>
              </a:ext>
            </a:extLst>
          </p:cNvPr>
          <p:cNvSpPr/>
          <p:nvPr/>
        </p:nvSpPr>
        <p:spPr>
          <a:xfrm rot="16200000">
            <a:off x="3757542" y="1960771"/>
            <a:ext cx="457200" cy="6504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E0B5BC1E-6570-45F2-BC0A-5E37160DEB55}"/>
              </a:ext>
            </a:extLst>
          </p:cNvPr>
          <p:cNvSpPr/>
          <p:nvPr/>
        </p:nvSpPr>
        <p:spPr>
          <a:xfrm>
            <a:off x="6243399" y="4114800"/>
            <a:ext cx="1191803" cy="1935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A7940DB6-6BBF-4D20-8D17-E019AB13DE59}"/>
              </a:ext>
            </a:extLst>
          </p:cNvPr>
          <p:cNvSpPr/>
          <p:nvPr/>
        </p:nvSpPr>
        <p:spPr>
          <a:xfrm rot="19922460">
            <a:off x="6148012" y="6287890"/>
            <a:ext cx="1191803" cy="1935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228600"/>
            <a:ext cx="9639300" cy="7525137"/>
          </a:xfrm>
          <a:prstGeom prst="rect">
            <a:avLst/>
          </a:prstGeom>
        </p:spPr>
        <p:txBody>
          <a:bodyPr wrap="square">
            <a:spAutoFit/>
          </a:bodyPr>
          <a:lstStyle/>
          <a:p>
            <a:r>
              <a:rPr lang="en-US" sz="2000" b="1" dirty="0">
                <a:latin typeface="Arial Narrow" panose="020B0606020202030204" pitchFamily="34" charset="0"/>
                <a:cs typeface="Times New Roman" pitchFamily="18" charset="0"/>
              </a:rPr>
              <a:t>Part C: Answer each question related to the experiment. </a:t>
            </a:r>
            <a:endParaRPr lang="en-US" sz="2000" dirty="0">
              <a:latin typeface="Arial Narrow" panose="020B0606020202030204" pitchFamily="34" charset="0"/>
              <a:cs typeface="Times New Roman" pitchFamily="18" charset="0"/>
            </a:endParaRPr>
          </a:p>
          <a:p>
            <a:r>
              <a:rPr lang="en-US" sz="1200" dirty="0">
                <a:latin typeface="Arial Narrow" panose="020B0606020202030204" pitchFamily="34" charset="0"/>
                <a:cs typeface="Times New Roman" pitchFamily="18" charset="0"/>
              </a:rPr>
              <a:t> </a:t>
            </a:r>
          </a:p>
          <a:p>
            <a:r>
              <a:rPr lang="en-US" sz="2000" b="1" dirty="0">
                <a:latin typeface="Arial Narrow" panose="020B0606020202030204" pitchFamily="34" charset="0"/>
                <a:cs typeface="Times New Roman" pitchFamily="18" charset="0"/>
              </a:rPr>
              <a:t>1.How do your results from the control and testing groups compare? Explain.</a:t>
            </a:r>
          </a:p>
          <a:p>
            <a:endParaRPr lang="en-US" sz="2000" b="1" dirty="0">
              <a:latin typeface="Arial Narrow" panose="020B0606020202030204" pitchFamily="34" charset="0"/>
              <a:cs typeface="Times New Roman" pitchFamily="18" charset="0"/>
            </a:endParaRPr>
          </a:p>
          <a:p>
            <a:endParaRPr lang="en-US" sz="28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2. How do your results compare to the other groups in your class? Provide at least 2 possible reasons for any  similarities and differences you identified.</a:t>
            </a:r>
          </a:p>
          <a:p>
            <a:endParaRPr lang="en-US" sz="2000" b="1" dirty="0">
              <a:latin typeface="Arial Narrow" panose="020B0606020202030204" pitchFamily="34" charset="0"/>
              <a:cs typeface="Times New Roman" pitchFamily="18" charset="0"/>
            </a:endParaRPr>
          </a:p>
          <a:p>
            <a:endParaRPr lang="en-US" sz="20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3. Write a definition for each term. </a:t>
            </a:r>
          </a:p>
          <a:p>
            <a:r>
              <a:rPr lang="en-US" sz="1100" dirty="0">
                <a:latin typeface="Arial Narrow" panose="020B0606020202030204" pitchFamily="34" charset="0"/>
                <a:cs typeface="Times New Roman" pitchFamily="18" charset="0"/>
              </a:rPr>
              <a:t> </a:t>
            </a:r>
            <a:endParaRPr lang="en-US" sz="1000" dirty="0">
              <a:latin typeface="Arial Narrow" panose="020B0606020202030204" pitchFamily="34" charset="0"/>
              <a:cs typeface="Times New Roman" pitchFamily="18" charset="0"/>
            </a:endParaRPr>
          </a:p>
          <a:p>
            <a:r>
              <a:rPr lang="en-US" sz="2000" dirty="0">
                <a:latin typeface="Arial Narrow" panose="020B0606020202030204" pitchFamily="34" charset="0"/>
                <a:cs typeface="Times New Roman" pitchFamily="18" charset="0"/>
              </a:rPr>
              <a:t>Cohesion -</a:t>
            </a:r>
          </a:p>
          <a:p>
            <a:r>
              <a:rPr lang="en-US" sz="1200" dirty="0">
                <a:latin typeface="Arial Narrow" panose="020B0606020202030204" pitchFamily="34" charset="0"/>
                <a:cs typeface="Times New Roman" pitchFamily="18" charset="0"/>
              </a:rPr>
              <a:t> </a:t>
            </a:r>
          </a:p>
          <a:p>
            <a:r>
              <a:rPr lang="en-US" sz="2000" dirty="0">
                <a:latin typeface="Arial Narrow" panose="020B0606020202030204" pitchFamily="34" charset="0"/>
                <a:cs typeface="Times New Roman" pitchFamily="18" charset="0"/>
              </a:rPr>
              <a:t>Surface Tension -</a:t>
            </a:r>
          </a:p>
          <a:p>
            <a:r>
              <a:rPr lang="en-US" sz="2000" dirty="0">
                <a:latin typeface="Arial Narrow" panose="020B0606020202030204" pitchFamily="34" charset="0"/>
                <a:cs typeface="Times New Roman" pitchFamily="18" charset="0"/>
              </a:rPr>
              <a:t> </a:t>
            </a:r>
          </a:p>
          <a:p>
            <a:r>
              <a:rPr lang="en-US" sz="2000" b="1" dirty="0">
                <a:latin typeface="Arial Narrow" panose="020B0606020202030204" pitchFamily="34" charset="0"/>
                <a:cs typeface="Times New Roman" pitchFamily="18" charset="0"/>
              </a:rPr>
              <a:t>4. Explain your results from both parts of the experiment in terms of cohesion and surface tension. </a:t>
            </a:r>
          </a:p>
          <a:p>
            <a:endParaRPr lang="en-US" sz="2000" b="1" dirty="0">
              <a:latin typeface="Arial Narrow" panose="020B0606020202030204" pitchFamily="34" charset="0"/>
              <a:cs typeface="Times New Roman" pitchFamily="18" charset="0"/>
            </a:endParaRPr>
          </a:p>
          <a:p>
            <a:endParaRPr lang="en-US" sz="2000" b="1" dirty="0">
              <a:latin typeface="Arial Narrow" panose="020B0606020202030204" pitchFamily="34" charset="0"/>
              <a:cs typeface="Times New Roman" pitchFamily="18" charset="0"/>
            </a:endParaRPr>
          </a:p>
          <a:p>
            <a:endParaRPr lang="en-US" sz="20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5. What other liquids could you use?  What would happen?  Give 2 examples (&amp; a prediction).</a:t>
            </a:r>
          </a:p>
          <a:p>
            <a:r>
              <a:rPr lang="en-US" sz="2000" b="1" dirty="0">
                <a:latin typeface="Arial Narrow" panose="020B0606020202030204" pitchFamily="34" charset="0"/>
                <a:cs typeface="Times New Roman" pitchFamily="18" charset="0"/>
              </a:rPr>
              <a:t>  </a:t>
            </a:r>
          </a:p>
          <a:p>
            <a:r>
              <a:rPr lang="en-US" sz="2000" dirty="0">
                <a:latin typeface="Arial Narrow" panose="020B0606020202030204" pitchFamily="34" charset="0"/>
                <a:cs typeface="Times New Roman" pitchFamily="18" charset="0"/>
              </a:rPr>
              <a:t> </a:t>
            </a:r>
          </a:p>
          <a:p>
            <a:endParaRPr lang="en-US" sz="2000"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 </a:t>
            </a:r>
            <a:endParaRPr lang="en-US" sz="2000" dirty="0">
              <a:latin typeface="Arial Narrow" panose="020B0606020202030204" pitchFamily="34" charset="0"/>
              <a:cs typeface="Times New Roman" pitchFamily="18" charset="0"/>
            </a:endParaRPr>
          </a:p>
        </p:txBody>
      </p:sp>
      <p:sp>
        <p:nvSpPr>
          <p:cNvPr id="3" name="Rectangle 3"/>
          <p:cNvSpPr>
            <a:spLocks noChangeArrowheads="1"/>
          </p:cNvSpPr>
          <p:nvPr/>
        </p:nvSpPr>
        <p:spPr bwMode="auto">
          <a:xfrm>
            <a:off x="1532094" y="3449949"/>
            <a:ext cx="7627620" cy="409343"/>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000" b="1" dirty="0">
                <a:solidFill>
                  <a:srgbClr val="FF0000"/>
                </a:solidFill>
                <a:latin typeface="Arial Narrow" panose="020B0606020202030204" pitchFamily="34" charset="0"/>
              </a:rPr>
              <a:t>Force of attraction between water molecules</a:t>
            </a:r>
            <a:endParaRPr lang="en-US" sz="2000" dirty="0">
              <a:solidFill>
                <a:srgbClr val="FF0000"/>
              </a:solidFill>
              <a:latin typeface="Arial Narrow" panose="020B0606020202030204" pitchFamily="34" charset="0"/>
            </a:endParaRPr>
          </a:p>
        </p:txBody>
      </p:sp>
      <p:sp>
        <p:nvSpPr>
          <p:cNvPr id="4" name="Rectangle 3"/>
          <p:cNvSpPr>
            <a:spLocks noChangeArrowheads="1"/>
          </p:cNvSpPr>
          <p:nvPr/>
        </p:nvSpPr>
        <p:spPr bwMode="auto">
          <a:xfrm>
            <a:off x="2120053" y="3910307"/>
            <a:ext cx="7124700" cy="717119"/>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000" b="1" dirty="0">
                <a:solidFill>
                  <a:srgbClr val="FF0000"/>
                </a:solidFill>
                <a:latin typeface="Arial Narrow" panose="020B0606020202030204" pitchFamily="34" charset="0"/>
              </a:rPr>
              <a:t>The tension on the surface of a liquid caused by the attraction of the particles, such as the “skin” </a:t>
            </a:r>
          </a:p>
        </p:txBody>
      </p:sp>
      <p:sp>
        <p:nvSpPr>
          <p:cNvPr id="174" name="Rectangle 3"/>
          <p:cNvSpPr>
            <a:spLocks noChangeArrowheads="1"/>
          </p:cNvSpPr>
          <p:nvPr/>
        </p:nvSpPr>
        <p:spPr bwMode="auto">
          <a:xfrm>
            <a:off x="1515160" y="4954928"/>
            <a:ext cx="8334486" cy="1024896"/>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000" b="1" dirty="0">
                <a:solidFill>
                  <a:srgbClr val="FF0000"/>
                </a:solidFill>
                <a:latin typeface="Arial Narrow" panose="020B0606020202030204" pitchFamily="34" charset="0"/>
              </a:rPr>
              <a:t>The soapy water reduced the cohesion and the water was not able to “stick” together as well to form the skin (less surface tension).  It would not form as large a bubble as it did with just a clean penny (not dipped in anything.)</a:t>
            </a:r>
            <a:endParaRPr lang="en-US" sz="2000" dirty="0">
              <a:solidFill>
                <a:srgbClr val="FF0000"/>
              </a:solidFill>
              <a:latin typeface="Arial Narrow" panose="020B0606020202030204" pitchFamily="34" charset="0"/>
            </a:endParaRPr>
          </a:p>
        </p:txBody>
      </p:sp>
      <p:sp>
        <p:nvSpPr>
          <p:cNvPr id="5" name="SMARTInkShape-1"/>
          <p:cNvSpPr/>
          <p:nvPr>
            <p:custDataLst>
              <p:tags r:id="rId1"/>
            </p:custDataLst>
          </p:nvPr>
        </p:nvSpPr>
        <p:spPr>
          <a:xfrm>
            <a:off x="8928795" y="3886201"/>
            <a:ext cx="9824" cy="9824"/>
          </a:xfrm>
          <a:custGeom>
            <a:avLst/>
            <a:gdLst/>
            <a:ahLst/>
            <a:cxnLst/>
            <a:rect l="0" t="0" r="0" b="0"/>
            <a:pathLst>
              <a:path w="8931" h="8931">
                <a:moveTo>
                  <a:pt x="8930" y="8930"/>
                </a:moveTo>
                <a:lnTo>
                  <a:pt x="8930" y="8930"/>
                </a:lnTo>
                <a:lnTo>
                  <a:pt x="0" y="8930"/>
                </a:lnTo>
                <a:lnTo>
                  <a:pt x="0" y="0"/>
                </a:lnTo>
                <a:lnTo>
                  <a:pt x="0" y="8930"/>
                </a:lnTo>
                <a:lnTo>
                  <a:pt x="0" y="32"/>
                </a:lnTo>
                <a:lnTo>
                  <a:pt x="0" y="7691"/>
                </a:lnTo>
                <a:lnTo>
                  <a:pt x="0" y="0"/>
                </a:lnTo>
                <a:lnTo>
                  <a:pt x="0" y="89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207" dirty="0"/>
          </a:p>
        </p:txBody>
      </p:sp>
      <p:sp>
        <p:nvSpPr>
          <p:cNvPr id="6" name="SMARTInkShape-2"/>
          <p:cNvSpPr/>
          <p:nvPr>
            <p:custDataLst>
              <p:tags r:id="rId2"/>
            </p:custDataLst>
          </p:nvPr>
        </p:nvSpPr>
        <p:spPr>
          <a:xfrm>
            <a:off x="8751987" y="2540497"/>
            <a:ext cx="9823" cy="9824"/>
          </a:xfrm>
          <a:custGeom>
            <a:avLst/>
            <a:gdLst/>
            <a:ahLst/>
            <a:cxnLst/>
            <a:rect l="0" t="0" r="0" b="0"/>
            <a:pathLst>
              <a:path w="8930" h="8931">
                <a:moveTo>
                  <a:pt x="8929" y="8930"/>
                </a:moveTo>
                <a:lnTo>
                  <a:pt x="8929" y="893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207" dirty="0"/>
          </a:p>
        </p:txBody>
      </p:sp>
      <p:sp>
        <p:nvSpPr>
          <p:cNvPr id="7" name="SMARTInkShape-3"/>
          <p:cNvSpPr/>
          <p:nvPr>
            <p:custDataLst>
              <p:tags r:id="rId3"/>
            </p:custDataLst>
          </p:nvPr>
        </p:nvSpPr>
        <p:spPr>
          <a:xfrm>
            <a:off x="7907238" y="3679925"/>
            <a:ext cx="9824" cy="9823"/>
          </a:xfrm>
          <a:custGeom>
            <a:avLst/>
            <a:gdLst/>
            <a:ahLst/>
            <a:cxnLst/>
            <a:rect l="0" t="0" r="0" b="0"/>
            <a:pathLst>
              <a:path w="8931" h="8930">
                <a:moveTo>
                  <a:pt x="8930" y="0"/>
                </a:moveTo>
                <a:lnTo>
                  <a:pt x="8930" y="0"/>
                </a:lnTo>
                <a:lnTo>
                  <a:pt x="4189" y="0"/>
                </a:lnTo>
                <a:lnTo>
                  <a:pt x="2793" y="992"/>
                </a:lnTo>
                <a:lnTo>
                  <a:pt x="1862" y="2645"/>
                </a:lnTo>
                <a:lnTo>
                  <a:pt x="0" y="89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207" dirty="0"/>
          </a:p>
        </p:txBody>
      </p:sp>
      <p:sp>
        <p:nvSpPr>
          <p:cNvPr id="9" name="Rectangle 3">
            <a:extLst>
              <a:ext uri="{FF2B5EF4-FFF2-40B4-BE49-F238E27FC236}">
                <a16:creationId xmlns:a16="http://schemas.microsoft.com/office/drawing/2014/main" id="{4218DE37-BCD8-45DE-9FC3-EAA19A794A6F}"/>
              </a:ext>
            </a:extLst>
          </p:cNvPr>
          <p:cNvSpPr>
            <a:spLocks noChangeArrowheads="1"/>
          </p:cNvSpPr>
          <p:nvPr/>
        </p:nvSpPr>
        <p:spPr bwMode="auto">
          <a:xfrm>
            <a:off x="693894" y="2442061"/>
            <a:ext cx="9304020" cy="409343"/>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000" b="1" i="1" dirty="0">
                <a:solidFill>
                  <a:srgbClr val="FF0000"/>
                </a:solidFill>
                <a:latin typeface="Arial Narrow" panose="020B0606020202030204" pitchFamily="34" charset="0"/>
              </a:rPr>
              <a:t>Example: “My results were higher than __________,  because ____________________.”</a:t>
            </a:r>
          </a:p>
        </p:txBody>
      </p:sp>
      <p:sp>
        <p:nvSpPr>
          <p:cNvPr id="10" name="Rectangle 9">
            <a:extLst>
              <a:ext uri="{FF2B5EF4-FFF2-40B4-BE49-F238E27FC236}">
                <a16:creationId xmlns:a16="http://schemas.microsoft.com/office/drawing/2014/main" id="{E5ED6B9B-95D9-4906-912B-5D8F873AC187}"/>
              </a:ext>
            </a:extLst>
          </p:cNvPr>
          <p:cNvSpPr>
            <a:spLocks noChangeArrowheads="1"/>
          </p:cNvSpPr>
          <p:nvPr/>
        </p:nvSpPr>
        <p:spPr bwMode="auto">
          <a:xfrm>
            <a:off x="545626" y="6477000"/>
            <a:ext cx="9304020" cy="717119"/>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000" b="1" i="1" dirty="0">
                <a:solidFill>
                  <a:srgbClr val="FF0000"/>
                </a:solidFill>
                <a:latin typeface="Arial Narrow" panose="020B0606020202030204" pitchFamily="34" charset="0"/>
              </a:rPr>
              <a:t>Example:  Hair conditioner – it will help the penny hold more drops by increasing the surface tension of water.</a:t>
            </a:r>
          </a:p>
        </p:txBody>
      </p:sp>
      <p:sp>
        <p:nvSpPr>
          <p:cNvPr id="11" name="Rectangle 3">
            <a:extLst>
              <a:ext uri="{FF2B5EF4-FFF2-40B4-BE49-F238E27FC236}">
                <a16:creationId xmlns:a16="http://schemas.microsoft.com/office/drawing/2014/main" id="{848042BD-71C8-4192-940D-731A87EA4096}"/>
              </a:ext>
            </a:extLst>
          </p:cNvPr>
          <p:cNvSpPr>
            <a:spLocks noChangeArrowheads="1"/>
          </p:cNvSpPr>
          <p:nvPr/>
        </p:nvSpPr>
        <p:spPr bwMode="auto">
          <a:xfrm>
            <a:off x="693894" y="1066800"/>
            <a:ext cx="9304020" cy="717119"/>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000" b="1" i="1" dirty="0">
                <a:solidFill>
                  <a:srgbClr val="FF0000"/>
                </a:solidFill>
                <a:latin typeface="Arial Narrow" panose="020B0606020202030204" pitchFamily="34" charset="0"/>
              </a:rPr>
              <a:t>Example: The results from the control group were _______ than those in the testing group, because ____________________________________________________________________.</a:t>
            </a:r>
          </a:p>
        </p:txBody>
      </p:sp>
      <p:pic>
        <p:nvPicPr>
          <p:cNvPr id="8" name="Picture 7">
            <a:hlinkClick r:id="rId6" action="ppaction://hlinksldjump"/>
            <a:extLst>
              <a:ext uri="{FF2B5EF4-FFF2-40B4-BE49-F238E27FC236}">
                <a16:creationId xmlns:a16="http://schemas.microsoft.com/office/drawing/2014/main" id="{BF4D3CDF-922B-4C5D-9041-01011986E648}"/>
              </a:ext>
            </a:extLst>
          </p:cNvPr>
          <p:cNvPicPr>
            <a:picLocks noChangeAspect="1"/>
          </p:cNvPicPr>
          <p:nvPr/>
        </p:nvPicPr>
        <p:blipFill>
          <a:blip r:embed="rId7"/>
          <a:stretch>
            <a:fillRect/>
          </a:stretch>
        </p:blipFill>
        <p:spPr>
          <a:xfrm>
            <a:off x="9346647" y="7234535"/>
            <a:ext cx="692497" cy="461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4"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934200" y="381000"/>
            <a:ext cx="2819400" cy="2053344"/>
          </a:xfrm>
          <a:prstGeom prst="rect">
            <a:avLst/>
          </a:prstGeom>
          <a:ln>
            <a:noFill/>
          </a:ln>
          <a:effectLst>
            <a:softEdge rad="112500"/>
          </a:effectLst>
        </p:spPr>
      </p:pic>
      <p:sp>
        <p:nvSpPr>
          <p:cNvPr id="4" name="Rectangle 3"/>
          <p:cNvSpPr/>
          <p:nvPr/>
        </p:nvSpPr>
        <p:spPr>
          <a:xfrm>
            <a:off x="448733" y="381000"/>
            <a:ext cx="6324600" cy="1938992"/>
          </a:xfrm>
          <a:prstGeom prst="rect">
            <a:avLst/>
          </a:prstGeom>
          <a:solidFill>
            <a:srgbClr val="FFFF00"/>
          </a:solidFill>
        </p:spPr>
        <p:txBody>
          <a:bodyPr wrap="square">
            <a:spAutoFit/>
          </a:bodyPr>
          <a:lstStyle/>
          <a:p>
            <a:pPr algn="just"/>
            <a:r>
              <a:rPr lang="en-US" sz="2400" b="1" dirty="0">
                <a:latin typeface="Arial Narrow" panose="020B0606020202030204" pitchFamily="34" charset="0"/>
                <a:cs typeface="Times New Roman" pitchFamily="18" charset="0"/>
              </a:rPr>
              <a:t>Bikini Bottom Experiments</a:t>
            </a:r>
          </a:p>
          <a:p>
            <a:pPr algn="just"/>
            <a:endParaRPr lang="en-US" sz="2400" b="1" dirty="0">
              <a:latin typeface="Arial Narrow" panose="020B0606020202030204" pitchFamily="34" charset="0"/>
              <a:cs typeface="Times New Roman" pitchFamily="18" charset="0"/>
            </a:endParaRPr>
          </a:p>
          <a:p>
            <a:pPr algn="just"/>
            <a:r>
              <a:rPr lang="en-US" sz="2400" b="1" dirty="0">
                <a:latin typeface="Arial Narrow" panose="020B0606020202030204" pitchFamily="34" charset="0"/>
                <a:cs typeface="Times New Roman" pitchFamily="18" charset="0"/>
              </a:rPr>
              <a:t>The Bikini Bottom gang loves science class but are having trouble understanding the scientific method.   Let’s see how well you understand it!</a:t>
            </a:r>
          </a:p>
        </p:txBody>
      </p:sp>
      <p:sp>
        <p:nvSpPr>
          <p:cNvPr id="8" name="TextBox 7">
            <a:extLst>
              <a:ext uri="{FF2B5EF4-FFF2-40B4-BE49-F238E27FC236}">
                <a16:creationId xmlns:a16="http://schemas.microsoft.com/office/drawing/2014/main" id="{3BBB05D8-2CC2-4C40-87EB-C6645B6C1F07}"/>
              </a:ext>
            </a:extLst>
          </p:cNvPr>
          <p:cNvSpPr txBox="1"/>
          <p:nvPr/>
        </p:nvSpPr>
        <p:spPr>
          <a:xfrm>
            <a:off x="522555" y="2870537"/>
            <a:ext cx="9256445" cy="1631216"/>
          </a:xfrm>
          <a:prstGeom prst="rect">
            <a:avLst/>
          </a:prstGeom>
          <a:noFill/>
        </p:spPr>
        <p:txBody>
          <a:bodyPr wrap="square">
            <a:spAutoFit/>
          </a:bodyPr>
          <a:lstStyle/>
          <a:p>
            <a:r>
              <a:rPr lang="en-US" sz="2000" b="1" dirty="0">
                <a:latin typeface="Arial Narrow" panose="020B0606020202030204" pitchFamily="34" charset="0"/>
                <a:cs typeface="Times New Roman" pitchFamily="18" charset="0"/>
              </a:rPr>
              <a:t>Directions: Read the description for each experiment.  Review any data that is included. Answer the questions based on what you have learned so far.</a:t>
            </a:r>
            <a:endParaRPr lang="en-US" sz="2000" dirty="0">
              <a:latin typeface="Arial Narrow" panose="020B0606020202030204" pitchFamily="34" charset="0"/>
            </a:endParaRPr>
          </a:p>
          <a:p>
            <a:endParaRPr lang="en-US" sz="2000" b="1" dirty="0">
              <a:latin typeface="Arial Narrow" panose="020B0606020202030204" pitchFamily="34" charset="0"/>
              <a:cs typeface="Times New Roman" pitchFamily="18" charset="0"/>
            </a:endParaRPr>
          </a:p>
          <a:p>
            <a:endParaRPr lang="en-US" sz="2000" b="1" dirty="0">
              <a:latin typeface="Arial Narrow" panose="020B0606020202030204" pitchFamily="34" charset="0"/>
              <a:cs typeface="Times New Roman" pitchFamily="18" charset="0"/>
            </a:endParaRPr>
          </a:p>
          <a:p>
            <a:endParaRPr lang="en-US" sz="2000" b="1" dirty="0">
              <a:latin typeface="Arial Narrow" panose="020B0606020202030204" pitchFamily="34" charset="0"/>
              <a:cs typeface="Times New Roman" pitchFamily="18" charset="0"/>
            </a:endParaRPr>
          </a:p>
        </p:txBody>
      </p:sp>
      <p:sp>
        <p:nvSpPr>
          <p:cNvPr id="10" name="Arrow: Right 9">
            <a:extLst>
              <a:ext uri="{FF2B5EF4-FFF2-40B4-BE49-F238E27FC236}">
                <a16:creationId xmlns:a16="http://schemas.microsoft.com/office/drawing/2014/main" id="{3B7D0B4C-C865-4863-A277-C7620D9748D3}"/>
              </a:ext>
            </a:extLst>
          </p:cNvPr>
          <p:cNvSpPr/>
          <p:nvPr/>
        </p:nvSpPr>
        <p:spPr>
          <a:xfrm>
            <a:off x="1024478" y="3985439"/>
            <a:ext cx="1243585" cy="84454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AE99846-6878-49CE-99B4-2793B8D7BF8F}"/>
              </a:ext>
            </a:extLst>
          </p:cNvPr>
          <p:cNvPicPr>
            <a:picLocks noChangeAspect="1"/>
          </p:cNvPicPr>
          <p:nvPr/>
        </p:nvPicPr>
        <p:blipFill>
          <a:blip r:embed="rId4"/>
          <a:stretch>
            <a:fillRect/>
          </a:stretch>
        </p:blipFill>
        <p:spPr>
          <a:xfrm>
            <a:off x="2301930" y="3657600"/>
            <a:ext cx="7070670" cy="3531609"/>
          </a:xfrm>
          <a:prstGeom prst="rect">
            <a:avLst/>
          </a:prstGeom>
        </p:spPr>
      </p:pic>
      <p:pic>
        <p:nvPicPr>
          <p:cNvPr id="2" name="Picture 1">
            <a:hlinkClick r:id="rId5" action="ppaction://hlinksldjump"/>
            <a:extLst>
              <a:ext uri="{FF2B5EF4-FFF2-40B4-BE49-F238E27FC236}">
                <a16:creationId xmlns:a16="http://schemas.microsoft.com/office/drawing/2014/main" id="{CCF1CCBC-D2D7-4E2F-9161-634A2CE703AE}"/>
              </a:ext>
            </a:extLst>
          </p:cNvPr>
          <p:cNvPicPr>
            <a:picLocks noChangeAspect="1"/>
          </p:cNvPicPr>
          <p:nvPr/>
        </p:nvPicPr>
        <p:blipFill>
          <a:blip r:embed="rId6"/>
          <a:stretch>
            <a:fillRect/>
          </a:stretch>
        </p:blipFill>
        <p:spPr>
          <a:xfrm>
            <a:off x="9346647" y="7234535"/>
            <a:ext cx="692497" cy="46166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
            <a:ext cx="9394682" cy="6755696"/>
          </a:xfrm>
          <a:prstGeom prst="rect">
            <a:avLst/>
          </a:prstGeom>
        </p:spPr>
        <p:txBody>
          <a:bodyPr wrap="square">
            <a:spAutoFit/>
          </a:bodyPr>
          <a:lstStyle/>
          <a:p>
            <a:pPr>
              <a:lnSpc>
                <a:spcPct val="200000"/>
              </a:lnSpc>
            </a:pPr>
            <a:r>
              <a:rPr lang="en-US" sz="2200" b="1" dirty="0">
                <a:highlight>
                  <a:srgbClr val="FFFF00"/>
                </a:highlight>
                <a:latin typeface="Arial Narrow" panose="020B0606020202030204" pitchFamily="34" charset="0"/>
                <a:cs typeface="Times New Roman" pitchFamily="18" charset="0"/>
              </a:rPr>
              <a:t>Experiment #1 - Patty Power</a:t>
            </a:r>
          </a:p>
          <a:p>
            <a:pPr algn="just"/>
            <a:r>
              <a:rPr lang="en-US" sz="2000" dirty="0">
                <a:latin typeface="Arial Narrow" panose="020B0606020202030204" pitchFamily="34" charset="0"/>
                <a:cs typeface="Times New Roman" pitchFamily="18" charset="0"/>
              </a:rPr>
              <a:t>Mr. Krabbs wants to make Bikini Bottoms a nicer place to live. He has created a new sauce that he thinks will reduce the production of body gas associated with eating crabby patties from the Krusty Krab.  He recruits 100 customers with a history of gas problems. He has 50 of them (Group A) eat crabby patties with the new sauce. The other 50 (Group B) eat crabby patties with sauce that looks just like new sauce but is just mixture of mayonnaise and food coloring. Both groups were told that they were getting the sauce that would reduce gas production.  Two hours after eating the crabby patties, 30 customers in group A reported having fewer gas problems and 8 customers in group B reported having fewer gas problems.</a:t>
            </a:r>
          </a:p>
          <a:p>
            <a:endParaRPr lang="en-US" sz="900" dirty="0">
              <a:latin typeface="Arial Narrow" panose="020B0606020202030204" pitchFamily="34" charset="0"/>
              <a:cs typeface="Times New Roman" pitchFamily="18" charset="0"/>
            </a:endParaRPr>
          </a:p>
          <a:p>
            <a:pPr>
              <a:lnSpc>
                <a:spcPct val="200000"/>
              </a:lnSpc>
            </a:pPr>
            <a:r>
              <a:rPr lang="en-US" sz="2200" b="1" dirty="0">
                <a:latin typeface="Arial Narrow" panose="020B0606020202030204" pitchFamily="34" charset="0"/>
                <a:cs typeface="Times New Roman" pitchFamily="18" charset="0"/>
              </a:rPr>
              <a:t>Which people are in the control group?</a:t>
            </a:r>
          </a:p>
          <a:p>
            <a:pPr>
              <a:lnSpc>
                <a:spcPct val="200000"/>
              </a:lnSpc>
            </a:pPr>
            <a:r>
              <a:rPr lang="en-US" sz="2200" b="1" dirty="0">
                <a:latin typeface="Arial Narrow" panose="020B0606020202030204" pitchFamily="34" charset="0"/>
                <a:cs typeface="Times New Roman" pitchFamily="18" charset="0"/>
              </a:rPr>
              <a:t>What is the independent variable?</a:t>
            </a:r>
          </a:p>
          <a:p>
            <a:pPr>
              <a:lnSpc>
                <a:spcPct val="200000"/>
              </a:lnSpc>
            </a:pPr>
            <a:r>
              <a:rPr lang="en-US" sz="2200" b="1" dirty="0">
                <a:latin typeface="Arial Narrow" panose="020B0606020202030204" pitchFamily="34" charset="0"/>
                <a:cs typeface="Times New Roman" pitchFamily="18" charset="0"/>
              </a:rPr>
              <a:t>What is the dependent variable?</a:t>
            </a:r>
          </a:p>
          <a:p>
            <a:pPr>
              <a:lnSpc>
                <a:spcPct val="200000"/>
              </a:lnSpc>
            </a:pPr>
            <a:r>
              <a:rPr lang="en-US" sz="2200" b="1" dirty="0">
                <a:latin typeface="Arial Narrow" panose="020B0606020202030204" pitchFamily="34" charset="0"/>
                <a:cs typeface="Times New Roman" pitchFamily="18" charset="0"/>
              </a:rPr>
              <a:t>What should Mr. Krabs’ conclusion be?</a:t>
            </a:r>
          </a:p>
          <a:p>
            <a:br>
              <a:rPr lang="en-US" sz="2200" b="1" dirty="0">
                <a:latin typeface="Arial Narrow" panose="020B0606020202030204" pitchFamily="34" charset="0"/>
                <a:cs typeface="Times New Roman" pitchFamily="18" charset="0"/>
              </a:rPr>
            </a:br>
            <a:r>
              <a:rPr lang="en-US" sz="2200" b="1" dirty="0">
                <a:latin typeface="Arial Narrow" panose="020B0606020202030204" pitchFamily="34" charset="0"/>
                <a:cs typeface="Times New Roman" pitchFamily="18" charset="0"/>
              </a:rPr>
              <a:t>Why do you think 8 people in group B reported feeling better?</a:t>
            </a:r>
          </a:p>
        </p:txBody>
      </p:sp>
      <p:sp>
        <p:nvSpPr>
          <p:cNvPr id="3" name="TextBox 2"/>
          <p:cNvSpPr txBox="1"/>
          <p:nvPr/>
        </p:nvSpPr>
        <p:spPr>
          <a:xfrm>
            <a:off x="4793763" y="3455313"/>
            <a:ext cx="3436620" cy="430887"/>
          </a:xfrm>
          <a:prstGeom prst="rect">
            <a:avLst/>
          </a:prstGeom>
          <a:noFill/>
        </p:spPr>
        <p:txBody>
          <a:bodyPr wrap="square" rtlCol="0">
            <a:spAutoFit/>
          </a:bodyPr>
          <a:lstStyle/>
          <a:p>
            <a:r>
              <a:rPr lang="en-US" sz="2200" b="1" i="1" dirty="0">
                <a:solidFill>
                  <a:srgbClr val="FF0000"/>
                </a:solidFill>
              </a:rPr>
              <a:t>Group B (regular sauce)</a:t>
            </a:r>
          </a:p>
        </p:txBody>
      </p:sp>
      <p:sp>
        <p:nvSpPr>
          <p:cNvPr id="4" name="TextBox 3"/>
          <p:cNvSpPr txBox="1"/>
          <p:nvPr/>
        </p:nvSpPr>
        <p:spPr>
          <a:xfrm>
            <a:off x="4239279" y="4069815"/>
            <a:ext cx="4861560" cy="430887"/>
          </a:xfrm>
          <a:prstGeom prst="rect">
            <a:avLst/>
          </a:prstGeom>
          <a:noFill/>
        </p:spPr>
        <p:txBody>
          <a:bodyPr wrap="square" rtlCol="0">
            <a:spAutoFit/>
          </a:bodyPr>
          <a:lstStyle/>
          <a:p>
            <a:r>
              <a:rPr lang="en-US" sz="2200" b="1" i="1" dirty="0">
                <a:solidFill>
                  <a:srgbClr val="FF0000"/>
                </a:solidFill>
              </a:rPr>
              <a:t>Type of sauce (secret ingredient)</a:t>
            </a:r>
          </a:p>
        </p:txBody>
      </p:sp>
      <p:sp>
        <p:nvSpPr>
          <p:cNvPr id="5" name="TextBox 4"/>
          <p:cNvSpPr txBox="1"/>
          <p:nvPr/>
        </p:nvSpPr>
        <p:spPr>
          <a:xfrm>
            <a:off x="4081293" y="4782528"/>
            <a:ext cx="4861560" cy="430887"/>
          </a:xfrm>
          <a:prstGeom prst="rect">
            <a:avLst/>
          </a:prstGeom>
          <a:noFill/>
        </p:spPr>
        <p:txBody>
          <a:bodyPr wrap="square" rtlCol="0">
            <a:spAutoFit/>
          </a:bodyPr>
          <a:lstStyle/>
          <a:p>
            <a:r>
              <a:rPr lang="en-US" sz="2200" b="1" i="1" dirty="0">
                <a:solidFill>
                  <a:srgbClr val="FF0000"/>
                </a:solidFill>
              </a:rPr>
              <a:t>Gas production</a:t>
            </a:r>
          </a:p>
        </p:txBody>
      </p:sp>
      <p:sp>
        <p:nvSpPr>
          <p:cNvPr id="6" name="TextBox 5"/>
          <p:cNvSpPr txBox="1"/>
          <p:nvPr/>
        </p:nvSpPr>
        <p:spPr>
          <a:xfrm>
            <a:off x="4776830" y="5213415"/>
            <a:ext cx="5129170" cy="1107996"/>
          </a:xfrm>
          <a:prstGeom prst="rect">
            <a:avLst/>
          </a:prstGeom>
          <a:noFill/>
        </p:spPr>
        <p:txBody>
          <a:bodyPr wrap="square" rtlCol="0">
            <a:spAutoFit/>
          </a:bodyPr>
          <a:lstStyle/>
          <a:p>
            <a:r>
              <a:rPr lang="en-US" sz="2200" b="1" i="1" dirty="0">
                <a:solidFill>
                  <a:srgbClr val="FF0000"/>
                </a:solidFill>
              </a:rPr>
              <a:t>It appears the new sauce helps for 60% of the people, but more data would be helpful.</a:t>
            </a:r>
          </a:p>
        </p:txBody>
      </p:sp>
      <p:sp>
        <p:nvSpPr>
          <p:cNvPr id="7" name="TextBox 6"/>
          <p:cNvSpPr txBox="1"/>
          <p:nvPr/>
        </p:nvSpPr>
        <p:spPr>
          <a:xfrm>
            <a:off x="477033" y="6726898"/>
            <a:ext cx="8633460" cy="430887"/>
          </a:xfrm>
          <a:prstGeom prst="rect">
            <a:avLst/>
          </a:prstGeom>
          <a:noFill/>
        </p:spPr>
        <p:txBody>
          <a:bodyPr wrap="square" rtlCol="0">
            <a:spAutoFit/>
          </a:bodyPr>
          <a:lstStyle/>
          <a:p>
            <a:r>
              <a:rPr lang="en-US" sz="2200" b="1" i="1" dirty="0">
                <a:solidFill>
                  <a:srgbClr val="FF0000"/>
                </a:solidFill>
              </a:rPr>
              <a:t>Placebo effect – They thought they were getting the right stuff. </a:t>
            </a:r>
          </a:p>
        </p:txBody>
      </p:sp>
      <p:pic>
        <p:nvPicPr>
          <p:cNvPr id="9" name="Picture 3">
            <a:extLst>
              <a:ext uri="{FF2B5EF4-FFF2-40B4-BE49-F238E27FC236}">
                <a16:creationId xmlns:a16="http://schemas.microsoft.com/office/drawing/2014/main" id="{EAD3E8D3-98C6-4372-BBFD-1AEACE58BE49}"/>
              </a:ext>
            </a:extLst>
          </p:cNvPr>
          <p:cNvPicPr>
            <a:picLocks noChangeAspect="1" noChangeArrowheads="1"/>
          </p:cNvPicPr>
          <p:nvPr/>
        </p:nvPicPr>
        <p:blipFill>
          <a:blip r:embed="rId3" cstate="print"/>
          <a:srcRect/>
          <a:stretch>
            <a:fillRect/>
          </a:stretch>
        </p:blipFill>
        <p:spPr bwMode="auto">
          <a:xfrm>
            <a:off x="8805826" y="2926576"/>
            <a:ext cx="909676" cy="2035707"/>
          </a:xfrm>
          <a:prstGeom prst="rect">
            <a:avLst/>
          </a:prstGeom>
          <a:noFill/>
          <a:ln w="9525">
            <a:noFill/>
            <a:miter lim="800000"/>
            <a:headEnd/>
            <a:tailEnd/>
          </a:ln>
        </p:spPr>
      </p:pic>
      <p:pic>
        <p:nvPicPr>
          <p:cNvPr id="8" name="Picture 7">
            <a:hlinkClick r:id="rId4" action="ppaction://hlinksldjump"/>
            <a:extLst>
              <a:ext uri="{FF2B5EF4-FFF2-40B4-BE49-F238E27FC236}">
                <a16:creationId xmlns:a16="http://schemas.microsoft.com/office/drawing/2014/main" id="{95ED7DE4-F6FB-4010-8D47-ADE93B516709}"/>
              </a:ext>
            </a:extLst>
          </p:cNvPr>
          <p:cNvPicPr>
            <a:picLocks noChangeAspect="1"/>
          </p:cNvPicPr>
          <p:nvPr/>
        </p:nvPicPr>
        <p:blipFill>
          <a:blip r:embed="rId5"/>
          <a:stretch>
            <a:fillRect/>
          </a:stretch>
        </p:blipFill>
        <p:spPr>
          <a:xfrm>
            <a:off x="9346647" y="7234535"/>
            <a:ext cx="692497" cy="461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297569"/>
            <a:ext cx="9272762" cy="5170646"/>
          </a:xfrm>
          <a:prstGeom prst="rect">
            <a:avLst/>
          </a:prstGeom>
        </p:spPr>
        <p:txBody>
          <a:bodyPr wrap="square">
            <a:spAutoFit/>
          </a:bodyPr>
          <a:lstStyle/>
          <a:p>
            <a:r>
              <a:rPr lang="en-US" sz="2200" b="1" dirty="0">
                <a:highlight>
                  <a:srgbClr val="00FFFF"/>
                </a:highlight>
                <a:latin typeface="Arial Narrow" panose="020B0606020202030204" pitchFamily="34" charset="0"/>
                <a:cs typeface="Times New Roman" pitchFamily="18" charset="0"/>
              </a:rPr>
              <a:t>Experiment #2 – Slimotosis</a:t>
            </a:r>
          </a:p>
          <a:p>
            <a:r>
              <a:rPr lang="en-US" sz="2200" dirty="0">
                <a:latin typeface="Arial Narrow" panose="020B0606020202030204" pitchFamily="34" charset="0"/>
                <a:cs typeface="Times New Roman" pitchFamily="18" charset="0"/>
              </a:rPr>
              <a:t>Sponge Bob notices that his pal Gary is suffering from slimotosis, which occurs when the shell develops a nasty slime and gives off a horrible odor. His friend Patrick tells him that rubbing seaweed on the shell is the perfect cure, while Sandy says that drinking Dr. Kelp will be a better cure. SpongeBob decides to test this cure by rubbing Gary with seaweed for 1 week and having him drink Dr. Kelp. After a week of treatment, the slime is gone and Gary’s shell smells better.</a:t>
            </a:r>
          </a:p>
          <a:p>
            <a:endParaRPr lang="en-US" sz="2200"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What was the initial observation?</a:t>
            </a:r>
          </a:p>
          <a:p>
            <a:endParaRPr lang="en-US" sz="2200" b="1"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What is the independent variable?</a:t>
            </a:r>
          </a:p>
          <a:p>
            <a:endParaRPr lang="en-US" sz="2200" b="1"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What is the dependent variable?</a:t>
            </a:r>
          </a:p>
          <a:p>
            <a:endParaRPr lang="en-US" sz="2200" b="1"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What should Sponge Bob’s conclusion be?</a:t>
            </a:r>
          </a:p>
        </p:txBody>
      </p:sp>
      <p:sp>
        <p:nvSpPr>
          <p:cNvPr id="3" name="Rectangle 3"/>
          <p:cNvSpPr>
            <a:spLocks noChangeArrowheads="1"/>
          </p:cNvSpPr>
          <p:nvPr/>
        </p:nvSpPr>
        <p:spPr bwMode="auto">
          <a:xfrm>
            <a:off x="4617720" y="2895600"/>
            <a:ext cx="5280660" cy="778675"/>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Gary had a slime on his shell that smelled bad</a:t>
            </a:r>
          </a:p>
        </p:txBody>
      </p:sp>
      <p:sp>
        <p:nvSpPr>
          <p:cNvPr id="4" name="Rectangle 3"/>
          <p:cNvSpPr>
            <a:spLocks noChangeArrowheads="1"/>
          </p:cNvSpPr>
          <p:nvPr/>
        </p:nvSpPr>
        <p:spPr bwMode="auto">
          <a:xfrm>
            <a:off x="4617720" y="3657600"/>
            <a:ext cx="5280660" cy="440120"/>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Type of treatment (Dr. Kelp &amp; seaweed)</a:t>
            </a:r>
          </a:p>
        </p:txBody>
      </p:sp>
      <p:sp>
        <p:nvSpPr>
          <p:cNvPr id="5" name="Rectangle 4"/>
          <p:cNvSpPr>
            <a:spLocks noChangeArrowheads="1"/>
          </p:cNvSpPr>
          <p:nvPr/>
        </p:nvSpPr>
        <p:spPr bwMode="auto">
          <a:xfrm>
            <a:off x="4450080" y="4343400"/>
            <a:ext cx="5532120" cy="440120"/>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Whether or not the slime/odor disappeared</a:t>
            </a:r>
          </a:p>
        </p:txBody>
      </p:sp>
      <p:sp>
        <p:nvSpPr>
          <p:cNvPr id="6" name="Rectangle 5"/>
          <p:cNvSpPr>
            <a:spLocks noChangeArrowheads="1"/>
          </p:cNvSpPr>
          <p:nvPr/>
        </p:nvSpPr>
        <p:spPr bwMode="auto">
          <a:xfrm>
            <a:off x="502920" y="5562600"/>
            <a:ext cx="5593080" cy="1117229"/>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Both cures appeared to work but based on how the experiment was conducted he cannot say which one worked. </a:t>
            </a:r>
          </a:p>
        </p:txBody>
      </p:sp>
      <p:pic>
        <p:nvPicPr>
          <p:cNvPr id="9" name="Picture 2">
            <a:extLst>
              <a:ext uri="{FF2B5EF4-FFF2-40B4-BE49-F238E27FC236}">
                <a16:creationId xmlns:a16="http://schemas.microsoft.com/office/drawing/2014/main" id="{E41B894B-A0A6-45C3-9CCA-AED849F59B5B}"/>
              </a:ext>
            </a:extLst>
          </p:cNvPr>
          <p:cNvPicPr>
            <a:picLocks noChangeAspect="1" noChangeArrowheads="1"/>
          </p:cNvPicPr>
          <p:nvPr/>
        </p:nvPicPr>
        <p:blipFill>
          <a:blip r:embed="rId3" cstate="print"/>
          <a:srcRect/>
          <a:stretch>
            <a:fillRect/>
          </a:stretch>
        </p:blipFill>
        <p:spPr bwMode="auto">
          <a:xfrm>
            <a:off x="6062834" y="5181600"/>
            <a:ext cx="3712848" cy="2150953"/>
          </a:xfrm>
          <a:prstGeom prst="rect">
            <a:avLst/>
          </a:prstGeom>
          <a:ln>
            <a:noFill/>
          </a:ln>
          <a:effectLst>
            <a:softEdge rad="112500"/>
          </a:effectLst>
        </p:spPr>
      </p:pic>
      <p:pic>
        <p:nvPicPr>
          <p:cNvPr id="7" name="Picture 6">
            <a:hlinkClick r:id="rId4" action="ppaction://hlinksldjump"/>
            <a:extLst>
              <a:ext uri="{FF2B5EF4-FFF2-40B4-BE49-F238E27FC236}">
                <a16:creationId xmlns:a16="http://schemas.microsoft.com/office/drawing/2014/main" id="{5427E62C-89E6-42F0-A17B-B0CC381042A7}"/>
              </a:ext>
            </a:extLst>
          </p:cNvPr>
          <p:cNvPicPr>
            <a:picLocks noChangeAspect="1"/>
          </p:cNvPicPr>
          <p:nvPr/>
        </p:nvPicPr>
        <p:blipFill>
          <a:blip r:embed="rId5"/>
          <a:stretch>
            <a:fillRect/>
          </a:stretch>
        </p:blipFill>
        <p:spPr>
          <a:xfrm>
            <a:off x="9346647" y="7234535"/>
            <a:ext cx="692497" cy="461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9318482" cy="5989332"/>
          </a:xfrm>
          <a:prstGeom prst="rect">
            <a:avLst/>
          </a:prstGeom>
        </p:spPr>
        <p:txBody>
          <a:bodyPr wrap="square">
            <a:spAutoFit/>
          </a:bodyPr>
          <a:lstStyle/>
          <a:p>
            <a:r>
              <a:rPr lang="en-US" sz="2200" b="1" dirty="0">
                <a:highlight>
                  <a:srgbClr val="00FF00"/>
                </a:highlight>
                <a:latin typeface="Arial Narrow" panose="020B0606020202030204" pitchFamily="34" charset="0"/>
                <a:cs typeface="Times New Roman" pitchFamily="18" charset="0"/>
              </a:rPr>
              <a:t>Experiment #3 – Marshmallow Muscles</a:t>
            </a:r>
          </a:p>
          <a:p>
            <a:pPr algn="just"/>
            <a:r>
              <a:rPr lang="en-US" sz="2200" dirty="0">
                <a:latin typeface="Arial Narrow" panose="020B0606020202030204" pitchFamily="34" charset="0"/>
                <a:cs typeface="Times New Roman" pitchFamily="18" charset="0"/>
              </a:rPr>
              <a:t>Larry was told that a certain muscle cream was the newest best thing on the market and claims to double a person’s muscle power when used as part of a muscle-building workout. Interested in this product, he buys the special muscle cream and recruits Patrick and SpongeBob to help him with an experiment. Larry develops a special marshmallow weight-lifting program for Patrick and SpongeBob.  He meets with them once every day for a period of 2 weeks and keeps track of their results. Before each session Patrick’s arms and back are lathered in the muscle cream, while Sponge Bob’s arms and back are lathered with the regular lotion.</a:t>
            </a:r>
          </a:p>
          <a:p>
            <a:endParaRPr lang="en-US" sz="1320"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Which person is in the control group?</a:t>
            </a:r>
          </a:p>
          <a:p>
            <a:endParaRPr lang="en-US" sz="2800" b="1"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What is the independent variable?</a:t>
            </a:r>
          </a:p>
          <a:p>
            <a:endParaRPr lang="en-US" sz="2800" b="1"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What is the dependent variable?</a:t>
            </a:r>
          </a:p>
          <a:p>
            <a:endParaRPr lang="en-US" sz="2800" b="1"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What should Larry’s conclusion be?</a:t>
            </a:r>
            <a:endParaRPr lang="en-US" sz="2640" b="1" dirty="0">
              <a:latin typeface="Arial Narrow" panose="020B0606020202030204" pitchFamily="34"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46948514"/>
              </p:ext>
            </p:extLst>
          </p:nvPr>
        </p:nvGraphicFramePr>
        <p:xfrm>
          <a:off x="6400800" y="4668575"/>
          <a:ext cx="3423531" cy="2540602"/>
        </p:xfrm>
        <a:graphic>
          <a:graphicData uri="http://schemas.openxmlformats.org/drawingml/2006/table">
            <a:tbl>
              <a:tblPr firstRow="1" bandRow="1">
                <a:tableStyleId>{AF606853-7671-496A-8E4F-DF71F8EC918B}</a:tableStyleId>
              </a:tblPr>
              <a:tblGrid>
                <a:gridCol w="1141177">
                  <a:extLst>
                    <a:ext uri="{9D8B030D-6E8A-4147-A177-3AD203B41FA5}">
                      <a16:colId xmlns:a16="http://schemas.microsoft.com/office/drawing/2014/main" val="20000"/>
                    </a:ext>
                  </a:extLst>
                </a:gridCol>
                <a:gridCol w="1141177">
                  <a:extLst>
                    <a:ext uri="{9D8B030D-6E8A-4147-A177-3AD203B41FA5}">
                      <a16:colId xmlns:a16="http://schemas.microsoft.com/office/drawing/2014/main" val="20001"/>
                    </a:ext>
                  </a:extLst>
                </a:gridCol>
                <a:gridCol w="1141177">
                  <a:extLst>
                    <a:ext uri="{9D8B030D-6E8A-4147-A177-3AD203B41FA5}">
                      <a16:colId xmlns:a16="http://schemas.microsoft.com/office/drawing/2014/main" val="20002"/>
                    </a:ext>
                  </a:extLst>
                </a:gridCol>
              </a:tblGrid>
              <a:tr h="710133">
                <a:tc>
                  <a:txBody>
                    <a:bodyPr/>
                    <a:lstStyle/>
                    <a:p>
                      <a:pPr algn="ctr"/>
                      <a:r>
                        <a:rPr lang="en-US" sz="2000" dirty="0"/>
                        <a:t>Time</a:t>
                      </a:r>
                    </a:p>
                  </a:txBody>
                  <a:tcPr marL="100584" marR="100584" marT="50292" marB="50292" anchor="ctr"/>
                </a:tc>
                <a:tc>
                  <a:txBody>
                    <a:bodyPr/>
                    <a:lstStyle/>
                    <a:p>
                      <a:pPr algn="ctr"/>
                      <a:r>
                        <a:rPr lang="en-US" sz="2000" dirty="0"/>
                        <a:t>Patrick</a:t>
                      </a:r>
                    </a:p>
                  </a:txBody>
                  <a:tcPr marL="100584" marR="100584" marT="50292" marB="50292" anchor="ctr"/>
                </a:tc>
                <a:tc>
                  <a:txBody>
                    <a:bodyPr/>
                    <a:lstStyle/>
                    <a:p>
                      <a:pPr algn="ctr"/>
                      <a:r>
                        <a:rPr lang="en-US" sz="2000" dirty="0"/>
                        <a:t>Sponge</a:t>
                      </a:r>
                      <a:br>
                        <a:rPr lang="en-US" sz="2000" dirty="0"/>
                      </a:br>
                      <a:r>
                        <a:rPr lang="en-US" sz="2000" dirty="0"/>
                        <a:t>Bob</a:t>
                      </a:r>
                    </a:p>
                  </a:txBody>
                  <a:tcPr marL="100584" marR="100584" marT="50292" marB="50292" anchor="ctr"/>
                </a:tc>
                <a:extLst>
                  <a:ext uri="{0D108BD9-81ED-4DB2-BD59-A6C34878D82A}">
                    <a16:rowId xmlns:a16="http://schemas.microsoft.com/office/drawing/2014/main" val="10000"/>
                  </a:ext>
                </a:extLst>
              </a:tr>
              <a:tr h="410050">
                <a:tc>
                  <a:txBody>
                    <a:bodyPr/>
                    <a:lstStyle/>
                    <a:p>
                      <a:pPr algn="ctr"/>
                      <a:r>
                        <a:rPr lang="en-US" sz="2000" b="1" dirty="0"/>
                        <a:t>Initial</a:t>
                      </a:r>
                    </a:p>
                  </a:txBody>
                  <a:tcPr marL="100584" marR="100584" marT="50292" marB="50292" anchor="ctr"/>
                </a:tc>
                <a:tc>
                  <a:txBody>
                    <a:bodyPr/>
                    <a:lstStyle/>
                    <a:p>
                      <a:pPr algn="ctr"/>
                      <a:r>
                        <a:rPr lang="en-US" sz="2000" b="1" dirty="0"/>
                        <a:t>18</a:t>
                      </a:r>
                    </a:p>
                  </a:txBody>
                  <a:tcPr marL="100584" marR="100584" marT="50292" marB="50292" anchor="ctr"/>
                </a:tc>
                <a:tc>
                  <a:txBody>
                    <a:bodyPr/>
                    <a:lstStyle/>
                    <a:p>
                      <a:pPr algn="ctr"/>
                      <a:r>
                        <a:rPr lang="en-US" sz="2000" b="1" dirty="0"/>
                        <a:t>5</a:t>
                      </a:r>
                    </a:p>
                  </a:txBody>
                  <a:tcPr marL="100584" marR="100584" marT="50292" marB="50292" anchor="ctr"/>
                </a:tc>
                <a:extLst>
                  <a:ext uri="{0D108BD9-81ED-4DB2-BD59-A6C34878D82A}">
                    <a16:rowId xmlns:a16="http://schemas.microsoft.com/office/drawing/2014/main" val="10001"/>
                  </a:ext>
                </a:extLst>
              </a:tr>
              <a:tr h="710133">
                <a:tc>
                  <a:txBody>
                    <a:bodyPr/>
                    <a:lstStyle/>
                    <a:p>
                      <a:pPr algn="ctr"/>
                      <a:r>
                        <a:rPr lang="en-US" sz="2000" b="1" dirty="0"/>
                        <a:t>After 1 week</a:t>
                      </a:r>
                    </a:p>
                  </a:txBody>
                  <a:tcPr marL="100584" marR="100584" marT="50292" marB="50292" anchor="ctr"/>
                </a:tc>
                <a:tc>
                  <a:txBody>
                    <a:bodyPr/>
                    <a:lstStyle/>
                    <a:p>
                      <a:pPr algn="ctr"/>
                      <a:r>
                        <a:rPr lang="en-US" sz="2000" b="1" dirty="0"/>
                        <a:t>24</a:t>
                      </a:r>
                    </a:p>
                  </a:txBody>
                  <a:tcPr marL="100584" marR="100584" marT="50292" marB="50292" anchor="ctr"/>
                </a:tc>
                <a:tc>
                  <a:txBody>
                    <a:bodyPr/>
                    <a:lstStyle/>
                    <a:p>
                      <a:pPr algn="ctr"/>
                      <a:r>
                        <a:rPr lang="en-US" sz="2000" b="1" dirty="0"/>
                        <a:t>9</a:t>
                      </a:r>
                    </a:p>
                  </a:txBody>
                  <a:tcPr marL="100584" marR="100584" marT="50292" marB="50292" anchor="ctr"/>
                </a:tc>
                <a:extLst>
                  <a:ext uri="{0D108BD9-81ED-4DB2-BD59-A6C34878D82A}">
                    <a16:rowId xmlns:a16="http://schemas.microsoft.com/office/drawing/2014/main" val="10002"/>
                  </a:ext>
                </a:extLst>
              </a:tr>
              <a:tr h="710133">
                <a:tc>
                  <a:txBody>
                    <a:bodyPr/>
                    <a:lstStyle/>
                    <a:p>
                      <a:pPr algn="ctr"/>
                      <a:r>
                        <a:rPr lang="en-US" sz="2000" b="1" dirty="0"/>
                        <a:t>After</a:t>
                      </a:r>
                      <a:r>
                        <a:rPr lang="en-US" sz="2000" b="1" baseline="0" dirty="0"/>
                        <a:t> 2 weeks</a:t>
                      </a:r>
                      <a:endParaRPr lang="en-US" sz="2000" b="1" dirty="0"/>
                    </a:p>
                  </a:txBody>
                  <a:tcPr marL="100584" marR="100584" marT="50292" marB="50292" anchor="ctr"/>
                </a:tc>
                <a:tc>
                  <a:txBody>
                    <a:bodyPr/>
                    <a:lstStyle/>
                    <a:p>
                      <a:pPr algn="ctr"/>
                      <a:r>
                        <a:rPr lang="en-US" sz="2000" b="1" dirty="0"/>
                        <a:t>33</a:t>
                      </a:r>
                    </a:p>
                  </a:txBody>
                  <a:tcPr marL="100584" marR="100584" marT="50292" marB="50292" anchor="ctr"/>
                </a:tc>
                <a:tc>
                  <a:txBody>
                    <a:bodyPr/>
                    <a:lstStyle/>
                    <a:p>
                      <a:pPr algn="ctr"/>
                      <a:r>
                        <a:rPr lang="en-US" sz="2000" b="1" dirty="0"/>
                        <a:t>17</a:t>
                      </a:r>
                    </a:p>
                  </a:txBody>
                  <a:tcPr marL="100584" marR="100584" marT="50292" marB="50292" anchor="ctr"/>
                </a:tc>
                <a:extLst>
                  <a:ext uri="{0D108BD9-81ED-4DB2-BD59-A6C34878D82A}">
                    <a16:rowId xmlns:a16="http://schemas.microsoft.com/office/drawing/2014/main" val="10003"/>
                  </a:ext>
                </a:extLst>
              </a:tr>
            </a:tbl>
          </a:graphicData>
        </a:graphic>
      </p:graphicFrame>
      <p:sp>
        <p:nvSpPr>
          <p:cNvPr id="5" name="Rectangle 4"/>
          <p:cNvSpPr>
            <a:spLocks noChangeArrowheads="1"/>
          </p:cNvSpPr>
          <p:nvPr/>
        </p:nvSpPr>
        <p:spPr bwMode="auto">
          <a:xfrm>
            <a:off x="1066800" y="3733800"/>
            <a:ext cx="5532120" cy="440120"/>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SpongeBob</a:t>
            </a:r>
          </a:p>
        </p:txBody>
      </p:sp>
      <p:sp>
        <p:nvSpPr>
          <p:cNvPr id="6" name="Rectangle 5"/>
          <p:cNvSpPr>
            <a:spLocks noChangeArrowheads="1"/>
          </p:cNvSpPr>
          <p:nvPr/>
        </p:nvSpPr>
        <p:spPr bwMode="auto">
          <a:xfrm>
            <a:off x="995679" y="4491383"/>
            <a:ext cx="5532120" cy="440120"/>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Muscle cream</a:t>
            </a:r>
          </a:p>
        </p:txBody>
      </p:sp>
      <p:sp>
        <p:nvSpPr>
          <p:cNvPr id="7" name="Rectangle 6"/>
          <p:cNvSpPr>
            <a:spLocks noChangeArrowheads="1"/>
          </p:cNvSpPr>
          <p:nvPr/>
        </p:nvSpPr>
        <p:spPr bwMode="auto">
          <a:xfrm>
            <a:off x="1066800" y="5457736"/>
            <a:ext cx="5532120" cy="440120"/>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 of marshmallows lifted</a:t>
            </a:r>
          </a:p>
        </p:txBody>
      </p:sp>
      <p:sp>
        <p:nvSpPr>
          <p:cNvPr id="8" name="Rectangle 7"/>
          <p:cNvSpPr>
            <a:spLocks noChangeArrowheads="1"/>
          </p:cNvSpPr>
          <p:nvPr/>
        </p:nvSpPr>
        <p:spPr bwMode="auto">
          <a:xfrm>
            <a:off x="457200" y="6167043"/>
            <a:ext cx="5783580" cy="778675"/>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It appears that Patrick was able to lift the most, but SpongeBob held more if based on a %.</a:t>
            </a:r>
          </a:p>
        </p:txBody>
      </p:sp>
      <p:pic>
        <p:nvPicPr>
          <p:cNvPr id="3" name="Picture 2">
            <a:extLst>
              <a:ext uri="{FF2B5EF4-FFF2-40B4-BE49-F238E27FC236}">
                <a16:creationId xmlns:a16="http://schemas.microsoft.com/office/drawing/2014/main" id="{5EA5B304-1875-41DC-84CE-D42E9E07E6EF}"/>
              </a:ext>
            </a:extLst>
          </p:cNvPr>
          <p:cNvPicPr>
            <a:picLocks noChangeAspect="1" noChangeArrowheads="1"/>
          </p:cNvPicPr>
          <p:nvPr/>
        </p:nvPicPr>
        <p:blipFill>
          <a:blip r:embed="rId3" cstate="print"/>
          <a:srcRect/>
          <a:stretch>
            <a:fillRect/>
          </a:stretch>
        </p:blipFill>
        <p:spPr bwMode="auto">
          <a:xfrm>
            <a:off x="8024313" y="3124200"/>
            <a:ext cx="1675170" cy="1446974"/>
          </a:xfrm>
          <a:prstGeom prst="rect">
            <a:avLst/>
          </a:prstGeom>
          <a:ln>
            <a:noFill/>
          </a:ln>
          <a:effectLst>
            <a:softEdge rad="112500"/>
          </a:effectLst>
        </p:spPr>
      </p:pic>
      <p:pic>
        <p:nvPicPr>
          <p:cNvPr id="10" name="Picture 9">
            <a:hlinkClick r:id="rId4" action="ppaction://hlinksldjump"/>
            <a:extLst>
              <a:ext uri="{FF2B5EF4-FFF2-40B4-BE49-F238E27FC236}">
                <a16:creationId xmlns:a16="http://schemas.microsoft.com/office/drawing/2014/main" id="{112F3D19-D3BF-4849-BA9C-E939336BC59E}"/>
              </a:ext>
            </a:extLst>
          </p:cNvPr>
          <p:cNvPicPr>
            <a:picLocks noChangeAspect="1"/>
          </p:cNvPicPr>
          <p:nvPr/>
        </p:nvPicPr>
        <p:blipFill>
          <a:blip r:embed="rId5"/>
          <a:stretch>
            <a:fillRect/>
          </a:stretch>
        </p:blipFill>
        <p:spPr>
          <a:xfrm>
            <a:off x="9346647" y="7234535"/>
            <a:ext cx="692497" cy="461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27555"/>
            <a:ext cx="9448800" cy="6678751"/>
          </a:xfrm>
          <a:prstGeom prst="rect">
            <a:avLst/>
          </a:prstGeom>
          <a:noFill/>
        </p:spPr>
        <p:txBody>
          <a:bodyPr wrap="square">
            <a:spAutoFit/>
          </a:bodyPr>
          <a:lstStyle/>
          <a:p>
            <a:pPr algn="just"/>
            <a:r>
              <a:rPr lang="en-US" sz="2800" b="1" dirty="0">
                <a:latin typeface="Arial Narrow" panose="020B0606020202030204" pitchFamily="34" charset="0"/>
              </a:rPr>
              <a:t>What is science?</a:t>
            </a:r>
          </a:p>
          <a:p>
            <a:pPr algn="just"/>
            <a:endParaRPr lang="en-US" sz="2800" dirty="0">
              <a:latin typeface="Arial Narrow" panose="020B0606020202030204" pitchFamily="34" charset="0"/>
            </a:endParaRPr>
          </a:p>
          <a:p>
            <a:pPr algn="just"/>
            <a:r>
              <a:rPr lang="en-US" sz="2400" dirty="0">
                <a:latin typeface="Arial Narrow" panose="020B0606020202030204" pitchFamily="34" charset="0"/>
              </a:rPr>
              <a:t>Science is both a body of </a:t>
            </a:r>
            <a:r>
              <a:rPr lang="en-US" sz="2400" b="1" dirty="0">
                <a:latin typeface="Arial Narrow" panose="020B0606020202030204" pitchFamily="34" charset="0"/>
              </a:rPr>
              <a:t>KNOWLEDGE</a:t>
            </a:r>
            <a:r>
              <a:rPr lang="en-US" sz="2400" dirty="0">
                <a:latin typeface="Arial Narrow" panose="020B0606020202030204" pitchFamily="34" charset="0"/>
              </a:rPr>
              <a:t> and the </a:t>
            </a:r>
            <a:r>
              <a:rPr lang="en-US" sz="2400" b="1" dirty="0">
                <a:latin typeface="Arial Narrow" panose="020B0606020202030204" pitchFamily="34" charset="0"/>
              </a:rPr>
              <a:t>PROCESSES</a:t>
            </a:r>
            <a:r>
              <a:rPr lang="en-US" sz="2400" dirty="0">
                <a:latin typeface="Arial Narrow" panose="020B0606020202030204" pitchFamily="34" charset="0"/>
              </a:rPr>
              <a:t> and </a:t>
            </a:r>
            <a:r>
              <a:rPr lang="en-US" sz="2400" b="1" dirty="0">
                <a:latin typeface="Arial Narrow" panose="020B0606020202030204" pitchFamily="34" charset="0"/>
              </a:rPr>
              <a:t>PRACTICES</a:t>
            </a:r>
            <a:r>
              <a:rPr lang="en-US" sz="2400" dirty="0">
                <a:latin typeface="Arial Narrow" panose="020B0606020202030204" pitchFamily="34" charset="0"/>
              </a:rPr>
              <a:t> used to add to that body of knowledge. It is a way of knowing used by many </a:t>
            </a:r>
            <a:r>
              <a:rPr lang="en-US" sz="2400" b="1" dirty="0">
                <a:latin typeface="Arial Narrow" panose="020B0606020202030204" pitchFamily="34" charset="0"/>
              </a:rPr>
              <a:t>PEOPLE</a:t>
            </a:r>
            <a:r>
              <a:rPr lang="en-US" sz="2400" dirty="0">
                <a:latin typeface="Arial Narrow" panose="020B0606020202030204" pitchFamily="34" charset="0"/>
              </a:rPr>
              <a:t>, not just </a:t>
            </a:r>
            <a:r>
              <a:rPr lang="en-US" sz="2400" b="1" dirty="0">
                <a:latin typeface="Arial Narrow" panose="020B0606020202030204" pitchFamily="34" charset="0"/>
              </a:rPr>
              <a:t>SCIENTISTS</a:t>
            </a:r>
            <a:r>
              <a:rPr lang="en-US" sz="2400" dirty="0">
                <a:latin typeface="Arial Narrow" panose="020B0606020202030204" pitchFamily="34" charset="0"/>
              </a:rPr>
              <a:t>. </a:t>
            </a:r>
          </a:p>
          <a:p>
            <a:pPr algn="just"/>
            <a:endParaRPr lang="en-US" sz="2400" dirty="0">
              <a:latin typeface="Arial Narrow" panose="020B0606020202030204" pitchFamily="34" charset="0"/>
            </a:endParaRPr>
          </a:p>
          <a:p>
            <a:pPr algn="just"/>
            <a:r>
              <a:rPr lang="en-US" sz="2400" dirty="0">
                <a:latin typeface="Arial Narrow" panose="020B0606020202030204" pitchFamily="34" charset="0"/>
              </a:rPr>
              <a:t>Science knowledge is </a:t>
            </a:r>
            <a:r>
              <a:rPr lang="en-US" sz="2400" b="1" dirty="0">
                <a:latin typeface="Arial Narrow" panose="020B0606020202030204" pitchFamily="34" charset="0"/>
              </a:rPr>
              <a:t>CUMULATIVE</a:t>
            </a:r>
            <a:r>
              <a:rPr lang="en-US" sz="2400" dirty="0">
                <a:latin typeface="Arial Narrow" panose="020B0606020202030204" pitchFamily="34" charset="0"/>
              </a:rPr>
              <a:t> and many people, from many generations and nations, have contributed to the refinement of, and changes to, </a:t>
            </a:r>
            <a:r>
              <a:rPr lang="en-US" sz="2400" b="1" dirty="0">
                <a:latin typeface="Arial Narrow" panose="020B0606020202030204" pitchFamily="34" charset="0"/>
              </a:rPr>
              <a:t>THEORIES</a:t>
            </a:r>
            <a:r>
              <a:rPr lang="en-US" sz="2400" dirty="0">
                <a:latin typeface="Arial Narrow" panose="020B0606020202030204" pitchFamily="34" charset="0"/>
              </a:rPr>
              <a:t>, </a:t>
            </a:r>
            <a:r>
              <a:rPr lang="en-US" sz="2400" b="1" dirty="0">
                <a:latin typeface="Arial Narrow" panose="020B0606020202030204" pitchFamily="34" charset="0"/>
              </a:rPr>
              <a:t>IDEAS</a:t>
            </a:r>
            <a:r>
              <a:rPr lang="en-US" sz="2400" dirty="0">
                <a:latin typeface="Arial Narrow" panose="020B0606020202030204" pitchFamily="34" charset="0"/>
              </a:rPr>
              <a:t>, and </a:t>
            </a:r>
            <a:r>
              <a:rPr lang="en-US" sz="2400" b="1" dirty="0">
                <a:latin typeface="Arial Narrow" panose="020B0606020202030204" pitchFamily="34" charset="0"/>
              </a:rPr>
              <a:t>BELIEFS</a:t>
            </a:r>
            <a:r>
              <a:rPr lang="en-US" sz="2400" dirty="0">
                <a:latin typeface="Arial Narrow" panose="020B0606020202030204" pitchFamily="34" charset="0"/>
              </a:rPr>
              <a:t> over time.</a:t>
            </a:r>
          </a:p>
          <a:p>
            <a:pPr algn="just"/>
            <a:endParaRPr lang="en-US" sz="2400" dirty="0">
              <a:latin typeface="Arial Narrow" panose="020B0606020202030204" pitchFamily="34" charset="0"/>
              <a:cs typeface="Times New Roman" pitchFamily="18" charset="0"/>
            </a:endParaRPr>
          </a:p>
          <a:p>
            <a:pPr algn="just"/>
            <a:r>
              <a:rPr lang="en-US" sz="2400" dirty="0">
                <a:latin typeface="Arial Narrow" panose="020B0606020202030204" pitchFamily="34" charset="0"/>
                <a:cs typeface="Times New Roman" pitchFamily="18" charset="0"/>
              </a:rPr>
              <a:t>Science investigations do not follow just </a:t>
            </a:r>
            <a:r>
              <a:rPr lang="en-US" sz="2400" b="1" dirty="0">
                <a:latin typeface="Arial Narrow" panose="020B0606020202030204" pitchFamily="34" charset="0"/>
                <a:cs typeface="Times New Roman" pitchFamily="18" charset="0"/>
              </a:rPr>
              <a:t>ONE</a:t>
            </a:r>
            <a:r>
              <a:rPr lang="en-US" sz="2400" dirty="0">
                <a:latin typeface="Arial Narrow" panose="020B0606020202030204" pitchFamily="34" charset="0"/>
                <a:cs typeface="Times New Roman" pitchFamily="18" charset="0"/>
              </a:rPr>
              <a:t> specific scientific method.  There are </a:t>
            </a:r>
            <a:r>
              <a:rPr lang="en-US" sz="2400" b="1" dirty="0">
                <a:latin typeface="Arial Narrow" panose="020B0606020202030204" pitchFamily="34" charset="0"/>
                <a:cs typeface="Times New Roman" pitchFamily="18" charset="0"/>
              </a:rPr>
              <a:t>MANY</a:t>
            </a:r>
            <a:r>
              <a:rPr lang="en-US" sz="2400" dirty="0">
                <a:latin typeface="Arial Narrow" panose="020B0606020202030204" pitchFamily="34" charset="0"/>
                <a:cs typeface="Times New Roman" pitchFamily="18" charset="0"/>
              </a:rPr>
              <a:t> methods to learning about the world around us. The </a:t>
            </a:r>
            <a:r>
              <a:rPr lang="en-US" sz="2400" b="1" dirty="0">
                <a:latin typeface="Arial Narrow" panose="020B0606020202030204" pitchFamily="34" charset="0"/>
                <a:cs typeface="Times New Roman" pitchFamily="18" charset="0"/>
              </a:rPr>
              <a:t>STEPS</a:t>
            </a:r>
            <a:r>
              <a:rPr lang="en-US" sz="2400" dirty="0">
                <a:latin typeface="Arial Narrow" panose="020B0606020202030204" pitchFamily="34" charset="0"/>
                <a:cs typeface="Times New Roman" pitchFamily="18" charset="0"/>
              </a:rPr>
              <a:t> we follow and the </a:t>
            </a:r>
            <a:r>
              <a:rPr lang="en-US" sz="2400" b="1" dirty="0">
                <a:latin typeface="Arial Narrow" panose="020B0606020202030204" pitchFamily="34" charset="0"/>
                <a:cs typeface="Times New Roman" pitchFamily="18" charset="0"/>
              </a:rPr>
              <a:t>ORDER</a:t>
            </a:r>
            <a:r>
              <a:rPr lang="en-US" sz="2400" dirty="0">
                <a:latin typeface="Arial Narrow" panose="020B0606020202030204" pitchFamily="34" charset="0"/>
                <a:cs typeface="Times New Roman" pitchFamily="18" charset="0"/>
              </a:rPr>
              <a:t> in which we complete them depends on what we are investigating. </a:t>
            </a:r>
          </a:p>
          <a:p>
            <a:pPr algn="just"/>
            <a:endParaRPr lang="en-US" sz="2400" dirty="0">
              <a:latin typeface="Arial Narrow" panose="020B0606020202030204" pitchFamily="34" charset="0"/>
              <a:cs typeface="Times New Roman" pitchFamily="18" charset="0"/>
            </a:endParaRPr>
          </a:p>
          <a:p>
            <a:pPr algn="just"/>
            <a:endParaRPr lang="en-US" sz="2800" dirty="0">
              <a:latin typeface="Arial Narrow" panose="020B0606020202030204" pitchFamily="34" charset="0"/>
            </a:endParaRPr>
          </a:p>
          <a:p>
            <a:pPr algn="just"/>
            <a:endParaRPr lang="en-US" sz="2800" dirty="0">
              <a:latin typeface="Arial Narrow" panose="020B0606020202030204" pitchFamily="34" charset="0"/>
            </a:endParaRPr>
          </a:p>
          <a:p>
            <a:pPr algn="just"/>
            <a:endParaRPr lang="en-US" sz="2800" dirty="0">
              <a:latin typeface="Arial Narrow" panose="020B0606020202030204" pitchFamily="34" charset="0"/>
              <a:cs typeface="Times New Roman" pitchFamily="18" charset="0"/>
            </a:endParaRPr>
          </a:p>
        </p:txBody>
      </p:sp>
      <p:sp>
        <p:nvSpPr>
          <p:cNvPr id="4" name="TextBox 3">
            <a:extLst>
              <a:ext uri="{FF2B5EF4-FFF2-40B4-BE49-F238E27FC236}">
                <a16:creationId xmlns:a16="http://schemas.microsoft.com/office/drawing/2014/main" id="{69B6806C-1A31-4734-913E-09510139362B}"/>
              </a:ext>
            </a:extLst>
          </p:cNvPr>
          <p:cNvSpPr txBox="1"/>
          <p:nvPr/>
        </p:nvSpPr>
        <p:spPr>
          <a:xfrm>
            <a:off x="724036" y="6235617"/>
            <a:ext cx="6498760" cy="1077218"/>
          </a:xfrm>
          <a:prstGeom prst="rect">
            <a:avLst/>
          </a:prstGeom>
          <a:noFill/>
        </p:spPr>
        <p:txBody>
          <a:bodyPr wrap="square">
            <a:spAutoFit/>
          </a:bodyPr>
          <a:lstStyle/>
          <a:p>
            <a:pPr algn="just"/>
            <a:r>
              <a:rPr lang="en-US" sz="3200" b="1" dirty="0">
                <a:latin typeface="Arial Narrow" panose="020B0606020202030204" pitchFamily="34" charset="0"/>
                <a:cs typeface="Times New Roman" pitchFamily="18" charset="0"/>
              </a:rPr>
              <a:t>Challenge:  Missing piece?</a:t>
            </a:r>
          </a:p>
          <a:p>
            <a:pPr algn="just"/>
            <a:r>
              <a:rPr lang="en-US" sz="3200" b="1" dirty="0">
                <a:latin typeface="Arial Narrow" panose="020B0606020202030204" pitchFamily="34" charset="0"/>
                <a:cs typeface="Times New Roman" pitchFamily="18" charset="0"/>
              </a:rPr>
              <a:t>Find your assignment on GC</a:t>
            </a:r>
          </a:p>
        </p:txBody>
      </p:sp>
      <p:sp>
        <p:nvSpPr>
          <p:cNvPr id="11" name="TextBox 10">
            <a:extLst>
              <a:ext uri="{FF2B5EF4-FFF2-40B4-BE49-F238E27FC236}">
                <a16:creationId xmlns:a16="http://schemas.microsoft.com/office/drawing/2014/main" id="{256A7063-8A75-489F-895F-49A70AF353E7}"/>
              </a:ext>
            </a:extLst>
          </p:cNvPr>
          <p:cNvSpPr txBox="1"/>
          <p:nvPr/>
        </p:nvSpPr>
        <p:spPr>
          <a:xfrm>
            <a:off x="3073400" y="365984"/>
            <a:ext cx="6705600" cy="461665"/>
          </a:xfrm>
          <a:prstGeom prst="rect">
            <a:avLst/>
          </a:prstGeom>
          <a:noFill/>
        </p:spPr>
        <p:txBody>
          <a:bodyPr wrap="square" rtlCol="0">
            <a:spAutoFit/>
          </a:bodyPr>
          <a:lstStyle/>
          <a:p>
            <a:pPr algn="ctr"/>
            <a:r>
              <a:rPr lang="en-US" sz="2400" b="1" dirty="0">
                <a:highlight>
                  <a:srgbClr val="FFFF00"/>
                </a:highlight>
              </a:rPr>
              <a:t>Fill in your notes as we discuss this in class</a:t>
            </a:r>
          </a:p>
        </p:txBody>
      </p:sp>
      <p:pic>
        <p:nvPicPr>
          <p:cNvPr id="5" name="Picture 4">
            <a:hlinkClick r:id="rId3" action="ppaction://hlinksldjump"/>
            <a:extLst>
              <a:ext uri="{FF2B5EF4-FFF2-40B4-BE49-F238E27FC236}">
                <a16:creationId xmlns:a16="http://schemas.microsoft.com/office/drawing/2014/main" id="{5B34CA9E-5022-4D89-9BEA-391A1ACC88FC}"/>
              </a:ext>
            </a:extLst>
          </p:cNvPr>
          <p:cNvPicPr>
            <a:picLocks noChangeAspect="1"/>
          </p:cNvPicPr>
          <p:nvPr/>
        </p:nvPicPr>
        <p:blipFill>
          <a:blip r:embed="rId4"/>
          <a:stretch>
            <a:fillRect/>
          </a:stretch>
        </p:blipFill>
        <p:spPr>
          <a:xfrm>
            <a:off x="9346647" y="7175583"/>
            <a:ext cx="692497" cy="461665"/>
          </a:xfrm>
          <a:prstGeom prst="rect">
            <a:avLst/>
          </a:prstGeom>
        </p:spPr>
      </p:pic>
      <p:pic>
        <p:nvPicPr>
          <p:cNvPr id="7" name="Picture 6">
            <a:hlinkClick r:id="rId5"/>
            <a:extLst>
              <a:ext uri="{FF2B5EF4-FFF2-40B4-BE49-F238E27FC236}">
                <a16:creationId xmlns:a16="http://schemas.microsoft.com/office/drawing/2014/main" id="{DC8D7541-6A6B-4189-81F8-4E63D3357BBD}"/>
              </a:ext>
            </a:extLst>
          </p:cNvPr>
          <p:cNvPicPr>
            <a:picLocks noChangeAspect="1"/>
          </p:cNvPicPr>
          <p:nvPr/>
        </p:nvPicPr>
        <p:blipFill>
          <a:blip r:embed="rId6"/>
          <a:stretch>
            <a:fillRect/>
          </a:stretch>
        </p:blipFill>
        <p:spPr>
          <a:xfrm>
            <a:off x="5943872" y="5557603"/>
            <a:ext cx="2514328" cy="18337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135" y="152400"/>
            <a:ext cx="8258665" cy="7438960"/>
          </a:xfrm>
          <a:prstGeom prst="rect">
            <a:avLst/>
          </a:prstGeom>
        </p:spPr>
        <p:txBody>
          <a:bodyPr wrap="square">
            <a:spAutoFit/>
          </a:bodyPr>
          <a:lstStyle/>
          <a:p>
            <a:r>
              <a:rPr lang="en-US" sz="2200" b="1" dirty="0">
                <a:highlight>
                  <a:srgbClr val="FF00FF"/>
                </a:highlight>
                <a:latin typeface="Arial Narrow" panose="020B0606020202030204" pitchFamily="34" charset="0"/>
                <a:cs typeface="Times New Roman" pitchFamily="18" charset="0"/>
              </a:rPr>
              <a:t>Experiment #4 – Microwave Miracle</a:t>
            </a:r>
          </a:p>
          <a:p>
            <a:pPr algn="just"/>
            <a:r>
              <a:rPr lang="en-US" sz="2200" dirty="0">
                <a:latin typeface="Arial Narrow" panose="020B0606020202030204" pitchFamily="34" charset="0"/>
                <a:cs typeface="Times New Roman" pitchFamily="18" charset="0"/>
              </a:rPr>
              <a:t>Patrick believes that fish that eat food exposed to microwaves will become smarter and would be able to swim through a maze faster. He decides to perform an experiment by placing fish food in a microwave for 20 seconds. He has the fish swim through a maze and records the time it takes for each one to make it to the end. He feeds the special food to 10 fish and gives regular food to 10 others. After 1 week, he has the fish swim through the maze again and records the times for each.</a:t>
            </a:r>
          </a:p>
          <a:p>
            <a:endParaRPr lang="en-US" sz="1540"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What was Patrick’s hypothesis?</a:t>
            </a:r>
          </a:p>
          <a:p>
            <a:endParaRPr lang="en-US" sz="4840" b="1"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Which fish are in the control group?</a:t>
            </a:r>
          </a:p>
          <a:p>
            <a:endParaRPr lang="en-US" sz="3520" b="1"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What is the independent variable?</a:t>
            </a:r>
          </a:p>
          <a:p>
            <a:endParaRPr lang="en-US" sz="3520" b="1"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What is the dependent variable?</a:t>
            </a:r>
          </a:p>
          <a:p>
            <a:endParaRPr lang="en-US" sz="3520" b="1"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Look at the results in the charts. </a:t>
            </a:r>
            <a:br>
              <a:rPr lang="en-US" sz="2200" b="1" dirty="0">
                <a:latin typeface="Arial Narrow" panose="020B0606020202030204" pitchFamily="34" charset="0"/>
                <a:cs typeface="Times New Roman" pitchFamily="18" charset="0"/>
              </a:rPr>
            </a:br>
            <a:r>
              <a:rPr lang="en-US" sz="2200" b="1" dirty="0">
                <a:latin typeface="Arial Narrow" panose="020B0606020202030204" pitchFamily="34" charset="0"/>
                <a:cs typeface="Times New Roman" pitchFamily="18" charset="0"/>
              </a:rPr>
              <a:t>What should Patrick’s conclusion be?</a:t>
            </a:r>
            <a:endParaRPr lang="en-US" sz="2640" b="1" dirty="0">
              <a:latin typeface="Arial Narrow" panose="020B0606020202030204" pitchFamily="34" charset="0"/>
              <a:cs typeface="Times New Roman" pitchFamily="18" charset="0"/>
            </a:endParaRPr>
          </a:p>
        </p:txBody>
      </p:sp>
      <p:pic>
        <p:nvPicPr>
          <p:cNvPr id="19458" name="Picture 2"/>
          <p:cNvPicPr>
            <a:picLocks noChangeAspect="1" noChangeArrowheads="1"/>
          </p:cNvPicPr>
          <p:nvPr/>
        </p:nvPicPr>
        <p:blipFill>
          <a:blip r:embed="rId3" cstate="print"/>
          <a:srcRect/>
          <a:stretch>
            <a:fillRect/>
          </a:stretch>
        </p:blipFill>
        <p:spPr bwMode="auto">
          <a:xfrm>
            <a:off x="5452109" y="3450619"/>
            <a:ext cx="4337685" cy="2868326"/>
          </a:xfrm>
          <a:prstGeom prst="rect">
            <a:avLst/>
          </a:prstGeom>
          <a:noFill/>
          <a:ln w="9525">
            <a:noFill/>
            <a:miter lim="800000"/>
            <a:headEnd/>
            <a:tailEnd/>
          </a:ln>
        </p:spPr>
      </p:pic>
      <p:sp>
        <p:nvSpPr>
          <p:cNvPr id="4" name="Rectangle 3"/>
          <p:cNvSpPr>
            <a:spLocks noChangeArrowheads="1"/>
          </p:cNvSpPr>
          <p:nvPr/>
        </p:nvSpPr>
        <p:spPr bwMode="auto">
          <a:xfrm>
            <a:off x="419100" y="3500867"/>
            <a:ext cx="9361659" cy="778675"/>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Eating microwaved food would make fish </a:t>
            </a:r>
            <a:br>
              <a:rPr lang="en-US" sz="2200" b="1" dirty="0">
                <a:solidFill>
                  <a:srgbClr val="FF0000"/>
                </a:solidFill>
              </a:rPr>
            </a:br>
            <a:r>
              <a:rPr lang="en-US" sz="2200" b="1" dirty="0">
                <a:solidFill>
                  <a:srgbClr val="FF0000"/>
                </a:solidFill>
              </a:rPr>
              <a:t>smarter (reduce their time for a maze)</a:t>
            </a:r>
          </a:p>
        </p:txBody>
      </p:sp>
      <p:sp>
        <p:nvSpPr>
          <p:cNvPr id="5" name="Rectangle 4"/>
          <p:cNvSpPr>
            <a:spLocks noChangeArrowheads="1"/>
          </p:cNvSpPr>
          <p:nvPr/>
        </p:nvSpPr>
        <p:spPr bwMode="auto">
          <a:xfrm>
            <a:off x="331471" y="4658660"/>
            <a:ext cx="5783580" cy="440120"/>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The ones that ate the regular food</a:t>
            </a:r>
          </a:p>
        </p:txBody>
      </p:sp>
      <p:sp>
        <p:nvSpPr>
          <p:cNvPr id="6" name="Rectangle 5"/>
          <p:cNvSpPr>
            <a:spLocks noChangeArrowheads="1"/>
          </p:cNvSpPr>
          <p:nvPr/>
        </p:nvSpPr>
        <p:spPr bwMode="auto">
          <a:xfrm>
            <a:off x="419100" y="5542737"/>
            <a:ext cx="5783580" cy="440120"/>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Microwaved food</a:t>
            </a:r>
          </a:p>
        </p:txBody>
      </p:sp>
      <p:sp>
        <p:nvSpPr>
          <p:cNvPr id="7" name="Rectangle 6"/>
          <p:cNvSpPr>
            <a:spLocks noChangeArrowheads="1"/>
          </p:cNvSpPr>
          <p:nvPr/>
        </p:nvSpPr>
        <p:spPr bwMode="auto">
          <a:xfrm>
            <a:off x="428135" y="6346988"/>
            <a:ext cx="5783580" cy="440120"/>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Time it took to complete the maze</a:t>
            </a:r>
          </a:p>
        </p:txBody>
      </p:sp>
      <p:sp>
        <p:nvSpPr>
          <p:cNvPr id="8" name="Rectangle 7"/>
          <p:cNvSpPr>
            <a:spLocks noChangeArrowheads="1"/>
          </p:cNvSpPr>
          <p:nvPr/>
        </p:nvSpPr>
        <p:spPr bwMode="auto">
          <a:xfrm>
            <a:off x="5363844" y="6442704"/>
            <a:ext cx="4644320" cy="1024896"/>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000" b="1" dirty="0">
                <a:solidFill>
                  <a:srgbClr val="FF0000"/>
                </a:solidFill>
              </a:rPr>
              <a:t>Inconclusive – Although the special group had better times, the same number of fish improved in each group</a:t>
            </a:r>
          </a:p>
        </p:txBody>
      </p:sp>
      <p:pic>
        <p:nvPicPr>
          <p:cNvPr id="9" name="Picture 2">
            <a:extLst>
              <a:ext uri="{FF2B5EF4-FFF2-40B4-BE49-F238E27FC236}">
                <a16:creationId xmlns:a16="http://schemas.microsoft.com/office/drawing/2014/main" id="{1C07EA5C-FADC-4201-A33B-78C6CE8695DF}"/>
              </a:ext>
            </a:extLst>
          </p:cNvPr>
          <p:cNvPicPr>
            <a:picLocks noChangeAspect="1" noChangeArrowheads="1"/>
          </p:cNvPicPr>
          <p:nvPr/>
        </p:nvPicPr>
        <p:blipFill>
          <a:blip r:embed="rId4" cstate="print"/>
          <a:srcRect/>
          <a:stretch>
            <a:fillRect/>
          </a:stretch>
        </p:blipFill>
        <p:spPr bwMode="auto">
          <a:xfrm>
            <a:off x="8758597" y="304800"/>
            <a:ext cx="1215700" cy="2781687"/>
          </a:xfrm>
          <a:prstGeom prst="rect">
            <a:avLst/>
          </a:prstGeom>
          <a:ln>
            <a:noFill/>
          </a:ln>
          <a:effectLst>
            <a:softEdge rad="112500"/>
          </a:effectLst>
        </p:spPr>
      </p:pic>
      <p:pic>
        <p:nvPicPr>
          <p:cNvPr id="3" name="Picture 2">
            <a:hlinkClick r:id="rId5" action="ppaction://hlinksldjump"/>
            <a:extLst>
              <a:ext uri="{FF2B5EF4-FFF2-40B4-BE49-F238E27FC236}">
                <a16:creationId xmlns:a16="http://schemas.microsoft.com/office/drawing/2014/main" id="{CDAAF574-55EA-4443-8ABA-532894523327}"/>
              </a:ext>
            </a:extLst>
          </p:cNvPr>
          <p:cNvPicPr>
            <a:picLocks noChangeAspect="1"/>
          </p:cNvPicPr>
          <p:nvPr/>
        </p:nvPicPr>
        <p:blipFill>
          <a:blip r:embed="rId6"/>
          <a:stretch>
            <a:fillRect/>
          </a:stretch>
        </p:blipFill>
        <p:spPr>
          <a:xfrm>
            <a:off x="9346647" y="7234535"/>
            <a:ext cx="692497" cy="461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81940"/>
            <a:ext cx="9471660" cy="4493538"/>
          </a:xfrm>
          <a:prstGeom prst="rect">
            <a:avLst/>
          </a:prstGeom>
        </p:spPr>
        <p:txBody>
          <a:bodyPr wrap="square">
            <a:spAutoFit/>
          </a:bodyPr>
          <a:lstStyle/>
          <a:p>
            <a:pPr algn="just"/>
            <a:r>
              <a:rPr lang="en-US" sz="2200" b="1" dirty="0">
                <a:highlight>
                  <a:srgbClr val="FF0000"/>
                </a:highlight>
                <a:latin typeface="Arial Narrow" panose="020B0606020202030204" pitchFamily="34" charset="0"/>
                <a:cs typeface="Times New Roman" pitchFamily="18" charset="0"/>
              </a:rPr>
              <a:t>Experiment #5 - Flower Power</a:t>
            </a:r>
          </a:p>
          <a:p>
            <a:pPr algn="just"/>
            <a:endParaRPr lang="en-US" sz="2200" b="1" dirty="0">
              <a:latin typeface="Arial Narrow" panose="020B0606020202030204" pitchFamily="34" charset="0"/>
              <a:cs typeface="Times New Roman" pitchFamily="18" charset="0"/>
            </a:endParaRPr>
          </a:p>
          <a:p>
            <a:pPr algn="just"/>
            <a:r>
              <a:rPr lang="en-US" sz="2200" dirty="0">
                <a:latin typeface="Arial Narrow" panose="020B0606020202030204" pitchFamily="34" charset="0"/>
                <a:cs typeface="Times New Roman" pitchFamily="18" charset="0"/>
              </a:rPr>
              <a:t>SpongeBob loves to garden and wants to grow lots of pink flowers for his pal Sandy. He bought a special Flower Power fertilizer to see if will help plants produce more flowers. He plants two plants of the same size in separate containers with the same amount of potting soil. He places one plant in a sunny window and waters it every day with fertilized water. He places the other plant on a shelf in a closet and waters it with plain water every other day.</a:t>
            </a:r>
          </a:p>
          <a:p>
            <a:pPr algn="just"/>
            <a:endParaRPr lang="en-US" sz="2200" dirty="0">
              <a:latin typeface="Arial Narrow" panose="020B0606020202030204" pitchFamily="34" charset="0"/>
              <a:cs typeface="Times New Roman" pitchFamily="18" charset="0"/>
            </a:endParaRPr>
          </a:p>
          <a:p>
            <a:pPr algn="just"/>
            <a:r>
              <a:rPr lang="en-US" sz="2200" dirty="0">
                <a:latin typeface="Arial Narrow" panose="020B0606020202030204" pitchFamily="34" charset="0"/>
                <a:cs typeface="Times New Roman" pitchFamily="18" charset="0"/>
              </a:rPr>
              <a:t>What did SpongeBob do wrong in this experiment? Explain.</a:t>
            </a:r>
          </a:p>
          <a:p>
            <a:pPr algn="just"/>
            <a:endParaRPr lang="en-US" sz="2200" dirty="0">
              <a:latin typeface="Arial Narrow" panose="020B0606020202030204" pitchFamily="34" charset="0"/>
              <a:cs typeface="Times New Roman" pitchFamily="18" charset="0"/>
            </a:endParaRPr>
          </a:p>
          <a:p>
            <a:pPr algn="just"/>
            <a:endParaRPr lang="en-US" sz="2200" dirty="0">
              <a:latin typeface="Arial Narrow" panose="020B0606020202030204" pitchFamily="34" charset="0"/>
              <a:cs typeface="Times New Roman" pitchFamily="18" charset="0"/>
            </a:endParaRPr>
          </a:p>
          <a:p>
            <a:r>
              <a:rPr lang="en-US" sz="2200" dirty="0">
                <a:latin typeface="Arial Narrow" panose="020B0606020202030204" pitchFamily="34" charset="0"/>
                <a:cs typeface="Times New Roman" pitchFamily="18" charset="0"/>
              </a:rPr>
              <a:t>What should SpongeBob do to test the effectiveness of </a:t>
            </a:r>
            <a:br>
              <a:rPr lang="en-US" sz="2200" dirty="0">
                <a:latin typeface="Arial Narrow" panose="020B0606020202030204" pitchFamily="34" charset="0"/>
                <a:cs typeface="Times New Roman" pitchFamily="18" charset="0"/>
              </a:rPr>
            </a:br>
            <a:r>
              <a:rPr lang="en-US" sz="2200" dirty="0">
                <a:latin typeface="Arial Narrow" panose="020B0606020202030204" pitchFamily="34" charset="0"/>
                <a:cs typeface="Times New Roman" pitchFamily="18" charset="0"/>
              </a:rPr>
              <a:t>Flower Power fertilizer? Explain.</a:t>
            </a:r>
            <a:endParaRPr lang="en-US" sz="2200" b="1" dirty="0">
              <a:latin typeface="Arial Narrow" panose="020B0606020202030204" pitchFamily="34" charset="0"/>
              <a:cs typeface="Times New Roman" pitchFamily="18" charset="0"/>
            </a:endParaRPr>
          </a:p>
        </p:txBody>
      </p:sp>
      <p:sp>
        <p:nvSpPr>
          <p:cNvPr id="3" name="Rectangle 2"/>
          <p:cNvSpPr>
            <a:spLocks noChangeArrowheads="1"/>
          </p:cNvSpPr>
          <p:nvPr/>
        </p:nvSpPr>
        <p:spPr bwMode="auto">
          <a:xfrm>
            <a:off x="457200" y="3352800"/>
            <a:ext cx="6858000" cy="440120"/>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Different locations &amp; different watering schedule</a:t>
            </a:r>
          </a:p>
        </p:txBody>
      </p:sp>
      <p:sp>
        <p:nvSpPr>
          <p:cNvPr id="4" name="Rectangle 3"/>
          <p:cNvSpPr>
            <a:spLocks noChangeArrowheads="1"/>
          </p:cNvSpPr>
          <p:nvPr/>
        </p:nvSpPr>
        <p:spPr bwMode="auto">
          <a:xfrm>
            <a:off x="457200" y="4884535"/>
            <a:ext cx="7879080" cy="1633524"/>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Place both plants in the sunny window.</a:t>
            </a:r>
          </a:p>
          <a:p>
            <a:r>
              <a:rPr lang="en-US" sz="2200" b="1" dirty="0">
                <a:solidFill>
                  <a:srgbClr val="FF0000"/>
                </a:solidFill>
              </a:rPr>
              <a:t>Water them everyday. </a:t>
            </a:r>
          </a:p>
          <a:p>
            <a:endParaRPr lang="en-US" sz="1155" b="1" dirty="0">
              <a:solidFill>
                <a:srgbClr val="FF0000"/>
              </a:solidFill>
            </a:endParaRPr>
          </a:p>
          <a:p>
            <a:r>
              <a:rPr lang="en-US" sz="2200" b="1" dirty="0">
                <a:solidFill>
                  <a:srgbClr val="FF0000"/>
                </a:solidFill>
              </a:rPr>
              <a:t>One plant should receive the water with the fertilizer in it, while the other receives plain water (same amount, same time)</a:t>
            </a:r>
          </a:p>
        </p:txBody>
      </p:sp>
      <p:pic>
        <p:nvPicPr>
          <p:cNvPr id="5122" name="Picture 2"/>
          <p:cNvPicPr>
            <a:picLocks noChangeAspect="1" noChangeArrowheads="1"/>
          </p:cNvPicPr>
          <p:nvPr/>
        </p:nvPicPr>
        <p:blipFill>
          <a:blip r:embed="rId3" cstate="print"/>
          <a:srcRect/>
          <a:stretch>
            <a:fillRect/>
          </a:stretch>
        </p:blipFill>
        <p:spPr bwMode="auto">
          <a:xfrm>
            <a:off x="8610600" y="4114800"/>
            <a:ext cx="1298739" cy="2933700"/>
          </a:xfrm>
          <a:prstGeom prst="rect">
            <a:avLst/>
          </a:prstGeom>
          <a:ln>
            <a:noFill/>
          </a:ln>
          <a:effectLst>
            <a:softEdge rad="112500"/>
          </a:effectLst>
        </p:spPr>
      </p:pic>
      <p:pic>
        <p:nvPicPr>
          <p:cNvPr id="5" name="Picture 4">
            <a:hlinkClick r:id="rId4" action="ppaction://hlinksldjump"/>
            <a:extLst>
              <a:ext uri="{FF2B5EF4-FFF2-40B4-BE49-F238E27FC236}">
                <a16:creationId xmlns:a16="http://schemas.microsoft.com/office/drawing/2014/main" id="{145B299A-BDE8-4C45-928F-1DB91F080729}"/>
              </a:ext>
            </a:extLst>
          </p:cNvPr>
          <p:cNvPicPr>
            <a:picLocks noChangeAspect="1"/>
          </p:cNvPicPr>
          <p:nvPr/>
        </p:nvPicPr>
        <p:blipFill>
          <a:blip r:embed="rId5"/>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244515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97569"/>
            <a:ext cx="9448800" cy="4764381"/>
          </a:xfrm>
          <a:prstGeom prst="rect">
            <a:avLst/>
          </a:prstGeom>
        </p:spPr>
        <p:txBody>
          <a:bodyPr wrap="square">
            <a:spAutoFit/>
          </a:bodyPr>
          <a:lstStyle/>
          <a:p>
            <a:r>
              <a:rPr lang="en-US" sz="2200" b="1" dirty="0">
                <a:solidFill>
                  <a:schemeClr val="bg1"/>
                </a:solidFill>
                <a:highlight>
                  <a:srgbClr val="0000FF"/>
                </a:highlight>
                <a:latin typeface="Arial Narrow" panose="020B0606020202030204" pitchFamily="34" charset="0"/>
                <a:cs typeface="Times New Roman" pitchFamily="18" charset="0"/>
              </a:rPr>
              <a:t>Experiment #6 - Super Snails</a:t>
            </a:r>
          </a:p>
          <a:p>
            <a:endParaRPr lang="en-US" sz="550" b="1" dirty="0">
              <a:solidFill>
                <a:schemeClr val="bg1"/>
              </a:solidFill>
              <a:latin typeface="Arial Narrow" panose="020B0606020202030204" pitchFamily="34" charset="0"/>
              <a:cs typeface="Times New Roman" pitchFamily="18" charset="0"/>
            </a:endParaRPr>
          </a:p>
          <a:p>
            <a:r>
              <a:rPr lang="en-US" sz="2200" dirty="0">
                <a:latin typeface="Arial Narrow" panose="020B0606020202030204" pitchFamily="34" charset="0"/>
                <a:cs typeface="Times New Roman" pitchFamily="18" charset="0"/>
              </a:rPr>
              <a:t>Gary is not the smartest snail in Bikini Bottom and believes he can improve his brain power by eating Super Snail Snacks. In order to test this hypothesis, he recruits SpongeBob and several snail friends to help him with the experiment. The snails ate one snack with each meal every day for three weeks. SpongeBob created a test and gave it to the snails before they started eating the snacks as well as after three weeks.</a:t>
            </a:r>
          </a:p>
          <a:p>
            <a:endParaRPr lang="en-US" sz="1320" dirty="0">
              <a:latin typeface="Arial Narrow" panose="020B0606020202030204" pitchFamily="34" charset="0"/>
              <a:cs typeface="Times New Roman" pitchFamily="18" charset="0"/>
            </a:endParaRPr>
          </a:p>
          <a:p>
            <a:r>
              <a:rPr lang="en-US" sz="2200" dirty="0">
                <a:latin typeface="Arial Narrow" panose="020B0606020202030204" pitchFamily="34" charset="0"/>
                <a:cs typeface="Times New Roman" pitchFamily="18" charset="0"/>
              </a:rPr>
              <a:t>What is the independent variable? </a:t>
            </a:r>
          </a:p>
          <a:p>
            <a:endParaRPr lang="en-US" sz="3080" dirty="0">
              <a:latin typeface="Arial Narrow" panose="020B0606020202030204" pitchFamily="34" charset="0"/>
              <a:cs typeface="Times New Roman" pitchFamily="18" charset="0"/>
            </a:endParaRPr>
          </a:p>
          <a:p>
            <a:r>
              <a:rPr lang="en-US" sz="2200" dirty="0">
                <a:latin typeface="Arial Narrow" panose="020B0606020202030204" pitchFamily="34" charset="0"/>
                <a:cs typeface="Times New Roman" pitchFamily="18" charset="0"/>
              </a:rPr>
              <a:t>What is the dependent variable? </a:t>
            </a:r>
          </a:p>
          <a:p>
            <a:endParaRPr lang="en-US" sz="2200" dirty="0">
              <a:latin typeface="Arial Narrow" panose="020B0606020202030204" pitchFamily="34" charset="0"/>
              <a:cs typeface="Times New Roman" pitchFamily="18" charset="0"/>
            </a:endParaRPr>
          </a:p>
          <a:p>
            <a:endParaRPr lang="en-US" sz="1210" dirty="0">
              <a:latin typeface="Arial Narrow" panose="020B0606020202030204" pitchFamily="34" charset="0"/>
              <a:cs typeface="Times New Roman" pitchFamily="18" charset="0"/>
            </a:endParaRPr>
          </a:p>
          <a:p>
            <a:r>
              <a:rPr lang="en-US" sz="2200" dirty="0">
                <a:latin typeface="Arial Narrow" panose="020B0606020202030204" pitchFamily="34" charset="0"/>
                <a:cs typeface="Times New Roman" pitchFamily="18" charset="0"/>
              </a:rPr>
              <a:t>Based on the data provided, do the </a:t>
            </a:r>
            <a:br>
              <a:rPr lang="en-US" sz="2200" dirty="0">
                <a:latin typeface="Arial Narrow" panose="020B0606020202030204" pitchFamily="34" charset="0"/>
                <a:cs typeface="Times New Roman" pitchFamily="18" charset="0"/>
              </a:rPr>
            </a:br>
            <a:r>
              <a:rPr lang="en-US" sz="2200" dirty="0">
                <a:latin typeface="Arial Narrow" panose="020B0606020202030204" pitchFamily="34" charset="0"/>
                <a:cs typeface="Times New Roman" pitchFamily="18" charset="0"/>
              </a:rPr>
              <a:t>Super Snail Snacks work? Explain</a:t>
            </a:r>
            <a:endParaRPr lang="en-US" sz="2640" b="1" dirty="0">
              <a:latin typeface="Arial Narrow" panose="020B0606020202030204" pitchFamily="34" charset="0"/>
              <a:cs typeface="Times New Roman" pitchFamily="18" charset="0"/>
            </a:endParaRPr>
          </a:p>
        </p:txBody>
      </p:sp>
      <p:graphicFrame>
        <p:nvGraphicFramePr>
          <p:cNvPr id="3" name="Table 2"/>
          <p:cNvGraphicFramePr>
            <a:graphicFrameLocks noGrp="1"/>
          </p:cNvGraphicFramePr>
          <p:nvPr/>
        </p:nvGraphicFramePr>
        <p:xfrm>
          <a:off x="5029200" y="2712720"/>
          <a:ext cx="4828032" cy="2026920"/>
        </p:xfrm>
        <a:graphic>
          <a:graphicData uri="http://schemas.openxmlformats.org/drawingml/2006/table">
            <a:tbl>
              <a:tblPr firstRow="1" bandRow="1">
                <a:tableStyleId>{5C22544A-7EE6-4342-B048-85BDC9FD1C3A}</a:tableStyleId>
              </a:tblPr>
              <a:tblGrid>
                <a:gridCol w="1609344">
                  <a:extLst>
                    <a:ext uri="{9D8B030D-6E8A-4147-A177-3AD203B41FA5}">
                      <a16:colId xmlns:a16="http://schemas.microsoft.com/office/drawing/2014/main" val="20000"/>
                    </a:ext>
                  </a:extLst>
                </a:gridCol>
                <a:gridCol w="1609344">
                  <a:extLst>
                    <a:ext uri="{9D8B030D-6E8A-4147-A177-3AD203B41FA5}">
                      <a16:colId xmlns:a16="http://schemas.microsoft.com/office/drawing/2014/main" val="20001"/>
                    </a:ext>
                  </a:extLst>
                </a:gridCol>
                <a:gridCol w="1609344">
                  <a:extLst>
                    <a:ext uri="{9D8B030D-6E8A-4147-A177-3AD203B41FA5}">
                      <a16:colId xmlns:a16="http://schemas.microsoft.com/office/drawing/2014/main" val="20002"/>
                    </a:ext>
                  </a:extLst>
                </a:gridCol>
              </a:tblGrid>
              <a:tr h="402336">
                <a:tc>
                  <a:txBody>
                    <a:bodyPr/>
                    <a:lstStyle/>
                    <a:p>
                      <a:pPr algn="ctr"/>
                      <a:r>
                        <a:rPr lang="en-US" sz="2000" dirty="0"/>
                        <a:t>Snail</a:t>
                      </a:r>
                    </a:p>
                  </a:txBody>
                  <a:tcPr marL="100584" marR="100584" marT="50292" marB="50292" anchor="ctr"/>
                </a:tc>
                <a:tc>
                  <a:txBody>
                    <a:bodyPr/>
                    <a:lstStyle/>
                    <a:p>
                      <a:pPr algn="ctr"/>
                      <a:r>
                        <a:rPr lang="en-US" sz="2000" dirty="0"/>
                        <a:t>Before</a:t>
                      </a:r>
                    </a:p>
                  </a:txBody>
                  <a:tcPr marL="100584" marR="100584" marT="50292" marB="50292" anchor="ctr"/>
                </a:tc>
                <a:tc>
                  <a:txBody>
                    <a:bodyPr/>
                    <a:lstStyle/>
                    <a:p>
                      <a:pPr algn="ctr"/>
                      <a:r>
                        <a:rPr lang="en-US" sz="2000" dirty="0"/>
                        <a:t>After</a:t>
                      </a:r>
                    </a:p>
                  </a:txBody>
                  <a:tcPr marL="100584" marR="100584" marT="50292" marB="50292" anchor="ctr"/>
                </a:tc>
                <a:extLst>
                  <a:ext uri="{0D108BD9-81ED-4DB2-BD59-A6C34878D82A}">
                    <a16:rowId xmlns:a16="http://schemas.microsoft.com/office/drawing/2014/main" val="10000"/>
                  </a:ext>
                </a:extLst>
              </a:tr>
              <a:tr h="402336">
                <a:tc>
                  <a:txBody>
                    <a:bodyPr/>
                    <a:lstStyle/>
                    <a:p>
                      <a:pPr algn="ctr"/>
                      <a:r>
                        <a:rPr lang="en-US" sz="2000" dirty="0"/>
                        <a:t>Gary</a:t>
                      </a:r>
                    </a:p>
                  </a:txBody>
                  <a:tcPr marL="100584" marR="100584" marT="50292" marB="50292" anchor="ctr"/>
                </a:tc>
                <a:tc>
                  <a:txBody>
                    <a:bodyPr/>
                    <a:lstStyle/>
                    <a:p>
                      <a:pPr algn="ctr"/>
                      <a:r>
                        <a:rPr lang="en-US" sz="2000" dirty="0"/>
                        <a:t>64%</a:t>
                      </a:r>
                    </a:p>
                  </a:txBody>
                  <a:tcPr marL="100584" marR="100584" marT="50292" marB="50292" anchor="ctr"/>
                </a:tc>
                <a:tc>
                  <a:txBody>
                    <a:bodyPr/>
                    <a:lstStyle/>
                    <a:p>
                      <a:pPr algn="ctr"/>
                      <a:r>
                        <a:rPr lang="en-US" sz="2000" dirty="0"/>
                        <a:t>80%</a:t>
                      </a:r>
                    </a:p>
                  </a:txBody>
                  <a:tcPr marL="100584" marR="100584" marT="50292" marB="50292" anchor="ctr"/>
                </a:tc>
                <a:extLst>
                  <a:ext uri="{0D108BD9-81ED-4DB2-BD59-A6C34878D82A}">
                    <a16:rowId xmlns:a16="http://schemas.microsoft.com/office/drawing/2014/main" val="10001"/>
                  </a:ext>
                </a:extLst>
              </a:tr>
              <a:tr h="402336">
                <a:tc>
                  <a:txBody>
                    <a:bodyPr/>
                    <a:lstStyle/>
                    <a:p>
                      <a:pPr algn="ctr"/>
                      <a:r>
                        <a:rPr lang="en-US" sz="2000" dirty="0"/>
                        <a:t>Larry</a:t>
                      </a:r>
                    </a:p>
                  </a:txBody>
                  <a:tcPr marL="100584" marR="100584" marT="50292" marB="50292" anchor="ctr"/>
                </a:tc>
                <a:tc>
                  <a:txBody>
                    <a:bodyPr/>
                    <a:lstStyle/>
                    <a:p>
                      <a:pPr algn="ctr"/>
                      <a:r>
                        <a:rPr lang="en-US" sz="2000" dirty="0"/>
                        <a:t>78%</a:t>
                      </a:r>
                    </a:p>
                  </a:txBody>
                  <a:tcPr marL="100584" marR="100584" marT="50292" marB="50292" anchor="ctr"/>
                </a:tc>
                <a:tc>
                  <a:txBody>
                    <a:bodyPr/>
                    <a:lstStyle/>
                    <a:p>
                      <a:pPr algn="ctr"/>
                      <a:r>
                        <a:rPr lang="en-US" sz="2000" dirty="0"/>
                        <a:t>78%</a:t>
                      </a:r>
                    </a:p>
                  </a:txBody>
                  <a:tcPr marL="100584" marR="100584" marT="50292" marB="50292" anchor="ctr"/>
                </a:tc>
                <a:extLst>
                  <a:ext uri="{0D108BD9-81ED-4DB2-BD59-A6C34878D82A}">
                    <a16:rowId xmlns:a16="http://schemas.microsoft.com/office/drawing/2014/main" val="10002"/>
                  </a:ext>
                </a:extLst>
              </a:tr>
              <a:tr h="402336">
                <a:tc>
                  <a:txBody>
                    <a:bodyPr/>
                    <a:lstStyle/>
                    <a:p>
                      <a:pPr algn="ctr"/>
                      <a:r>
                        <a:rPr lang="en-US" sz="2000" dirty="0"/>
                        <a:t>Barry</a:t>
                      </a:r>
                    </a:p>
                  </a:txBody>
                  <a:tcPr marL="100584" marR="100584" marT="50292" marB="50292" anchor="ctr"/>
                </a:tc>
                <a:tc>
                  <a:txBody>
                    <a:bodyPr/>
                    <a:lstStyle/>
                    <a:p>
                      <a:pPr algn="ctr"/>
                      <a:r>
                        <a:rPr lang="en-US" sz="2000" dirty="0"/>
                        <a:t>82%</a:t>
                      </a:r>
                    </a:p>
                  </a:txBody>
                  <a:tcPr marL="100584" marR="100584" marT="50292" marB="50292" anchor="ctr"/>
                </a:tc>
                <a:tc>
                  <a:txBody>
                    <a:bodyPr/>
                    <a:lstStyle/>
                    <a:p>
                      <a:pPr algn="ctr"/>
                      <a:r>
                        <a:rPr lang="en-US" sz="2000" dirty="0"/>
                        <a:t>84%</a:t>
                      </a:r>
                    </a:p>
                  </a:txBody>
                  <a:tcPr marL="100584" marR="100584" marT="50292" marB="50292" anchor="ctr"/>
                </a:tc>
                <a:extLst>
                  <a:ext uri="{0D108BD9-81ED-4DB2-BD59-A6C34878D82A}">
                    <a16:rowId xmlns:a16="http://schemas.microsoft.com/office/drawing/2014/main" val="10003"/>
                  </a:ext>
                </a:extLst>
              </a:tr>
              <a:tr h="402336">
                <a:tc>
                  <a:txBody>
                    <a:bodyPr/>
                    <a:lstStyle/>
                    <a:p>
                      <a:pPr algn="ctr"/>
                      <a:r>
                        <a:rPr lang="en-US" sz="2000" dirty="0"/>
                        <a:t>Terry</a:t>
                      </a:r>
                    </a:p>
                  </a:txBody>
                  <a:tcPr marL="100584" marR="100584" marT="50292" marB="50292" anchor="ctr"/>
                </a:tc>
                <a:tc>
                  <a:txBody>
                    <a:bodyPr/>
                    <a:lstStyle/>
                    <a:p>
                      <a:pPr algn="ctr"/>
                      <a:r>
                        <a:rPr lang="en-US" sz="2000" dirty="0"/>
                        <a:t>72%</a:t>
                      </a:r>
                    </a:p>
                  </a:txBody>
                  <a:tcPr marL="100584" marR="100584" marT="50292" marB="50292" anchor="ctr"/>
                </a:tc>
                <a:tc>
                  <a:txBody>
                    <a:bodyPr/>
                    <a:lstStyle/>
                    <a:p>
                      <a:pPr algn="ctr"/>
                      <a:r>
                        <a:rPr lang="en-US" sz="2000" dirty="0"/>
                        <a:t>70%</a:t>
                      </a:r>
                    </a:p>
                  </a:txBody>
                  <a:tcPr marL="100584" marR="100584" marT="50292" marB="50292" anchor="ctr"/>
                </a:tc>
                <a:extLst>
                  <a:ext uri="{0D108BD9-81ED-4DB2-BD59-A6C34878D82A}">
                    <a16:rowId xmlns:a16="http://schemas.microsoft.com/office/drawing/2014/main" val="10004"/>
                  </a:ext>
                </a:extLst>
              </a:tr>
            </a:tbl>
          </a:graphicData>
        </a:graphic>
      </p:graphicFrame>
      <p:sp>
        <p:nvSpPr>
          <p:cNvPr id="4" name="Rectangle 3"/>
          <p:cNvSpPr>
            <a:spLocks noChangeArrowheads="1"/>
          </p:cNvSpPr>
          <p:nvPr/>
        </p:nvSpPr>
        <p:spPr bwMode="auto">
          <a:xfrm>
            <a:off x="815242" y="2971800"/>
            <a:ext cx="2095500" cy="440120"/>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Snacks</a:t>
            </a:r>
          </a:p>
        </p:txBody>
      </p:sp>
      <p:sp>
        <p:nvSpPr>
          <p:cNvPr id="5" name="Rectangle 4"/>
          <p:cNvSpPr>
            <a:spLocks noChangeArrowheads="1"/>
          </p:cNvSpPr>
          <p:nvPr/>
        </p:nvSpPr>
        <p:spPr bwMode="auto">
          <a:xfrm>
            <a:off x="815242" y="3809999"/>
            <a:ext cx="2095500" cy="440120"/>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Score on a  test</a:t>
            </a:r>
          </a:p>
        </p:txBody>
      </p:sp>
      <p:sp>
        <p:nvSpPr>
          <p:cNvPr id="6" name="Rectangle 5"/>
          <p:cNvSpPr>
            <a:spLocks noChangeArrowheads="1"/>
          </p:cNvSpPr>
          <p:nvPr/>
        </p:nvSpPr>
        <p:spPr bwMode="auto">
          <a:xfrm>
            <a:off x="647602" y="5152755"/>
            <a:ext cx="5905598" cy="1794337"/>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Inconclusive - It worked for only 2 of the snails. Gary cannot determine if it works or not based on this experiment.  He needed to have a control group to use for comparison or have a lot more snails in the study.</a:t>
            </a:r>
          </a:p>
        </p:txBody>
      </p:sp>
      <p:pic>
        <p:nvPicPr>
          <p:cNvPr id="6146" name="Picture 2"/>
          <p:cNvPicPr>
            <a:picLocks noChangeAspect="1" noChangeArrowheads="1"/>
          </p:cNvPicPr>
          <p:nvPr/>
        </p:nvPicPr>
        <p:blipFill>
          <a:blip r:embed="rId3" cstate="print"/>
          <a:srcRect/>
          <a:stretch>
            <a:fillRect/>
          </a:stretch>
        </p:blipFill>
        <p:spPr bwMode="auto">
          <a:xfrm>
            <a:off x="6537960" y="5071184"/>
            <a:ext cx="3352800" cy="1391412"/>
          </a:xfrm>
          <a:prstGeom prst="rect">
            <a:avLst/>
          </a:prstGeom>
          <a:ln>
            <a:noFill/>
          </a:ln>
          <a:effectLst>
            <a:softEdge rad="112500"/>
          </a:effectLst>
        </p:spPr>
      </p:pic>
      <p:pic>
        <p:nvPicPr>
          <p:cNvPr id="7" name="Picture 6">
            <a:hlinkClick r:id="rId4" action="ppaction://hlinksldjump"/>
            <a:extLst>
              <a:ext uri="{FF2B5EF4-FFF2-40B4-BE49-F238E27FC236}">
                <a16:creationId xmlns:a16="http://schemas.microsoft.com/office/drawing/2014/main" id="{95C62A37-D6BE-40EE-82EE-BD6E2CB87C7E}"/>
              </a:ext>
            </a:extLst>
          </p:cNvPr>
          <p:cNvPicPr>
            <a:picLocks noChangeAspect="1"/>
          </p:cNvPicPr>
          <p:nvPr/>
        </p:nvPicPr>
        <p:blipFill>
          <a:blip r:embed="rId5"/>
          <a:stretch>
            <a:fillRect/>
          </a:stretch>
        </p:blipFill>
        <p:spPr>
          <a:xfrm>
            <a:off x="9346647" y="7234535"/>
            <a:ext cx="692497" cy="461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06276"/>
            <a:ext cx="7696200" cy="2308324"/>
          </a:xfrm>
          <a:prstGeom prst="rect">
            <a:avLst/>
          </a:prstGeom>
        </p:spPr>
        <p:txBody>
          <a:bodyPr wrap="square">
            <a:spAutoFit/>
          </a:bodyPr>
          <a:lstStyle/>
          <a:p>
            <a:r>
              <a:rPr lang="en-US" sz="3200" b="1" dirty="0">
                <a:solidFill>
                  <a:schemeClr val="bg1"/>
                </a:solidFill>
                <a:highlight>
                  <a:srgbClr val="000080"/>
                </a:highlight>
                <a:latin typeface="Arial Narrow" panose="020B0606020202030204" pitchFamily="34" charset="0"/>
                <a:cs typeface="Times New Roman" pitchFamily="18" charset="0"/>
              </a:rPr>
              <a:t>Final Challenge: Bubble Time</a:t>
            </a:r>
          </a:p>
          <a:p>
            <a:endParaRPr lang="en-US" sz="1050" dirty="0">
              <a:latin typeface="Arial Narrow" panose="020B0606020202030204" pitchFamily="34" charset="0"/>
              <a:cs typeface="Times New Roman" pitchFamily="18" charset="0"/>
            </a:endParaRPr>
          </a:p>
          <a:p>
            <a:pPr algn="just"/>
            <a:r>
              <a:rPr lang="en-US" sz="2000" dirty="0">
                <a:latin typeface="Arial Narrow" panose="020B0606020202030204" pitchFamily="34" charset="0"/>
                <a:cs typeface="Times New Roman" pitchFamily="18" charset="0"/>
              </a:rPr>
              <a:t>Patrick loves bubble gum and would like to be able to blow bigger bubbles than anyone else in Bikini Bottom.  To prepare for the Bikini Bottom Big Bubble Contest, he bought four different brands of bubble gum and needs your help to find the brand that creates the biggest bubbles. Write an experiment to test the bubble power of the bubble gum brands and help Patrick win the contest.</a:t>
            </a:r>
          </a:p>
        </p:txBody>
      </p:sp>
      <p:pic>
        <p:nvPicPr>
          <p:cNvPr id="7170" name="Picture 2"/>
          <p:cNvPicPr>
            <a:picLocks noChangeAspect="1" noChangeArrowheads="1"/>
          </p:cNvPicPr>
          <p:nvPr/>
        </p:nvPicPr>
        <p:blipFill>
          <a:blip r:embed="rId3" cstate="print"/>
          <a:srcRect/>
          <a:stretch>
            <a:fillRect/>
          </a:stretch>
        </p:blipFill>
        <p:spPr bwMode="auto">
          <a:xfrm>
            <a:off x="8686800" y="294753"/>
            <a:ext cx="1148461" cy="2191366"/>
          </a:xfrm>
          <a:prstGeom prst="rect">
            <a:avLst/>
          </a:prstGeom>
          <a:ln>
            <a:noFill/>
          </a:ln>
          <a:effectLst>
            <a:softEdge rad="112500"/>
          </a:effectLst>
        </p:spPr>
      </p:pic>
      <p:sp>
        <p:nvSpPr>
          <p:cNvPr id="8" name="TextBox 7">
            <a:extLst>
              <a:ext uri="{FF2B5EF4-FFF2-40B4-BE49-F238E27FC236}">
                <a16:creationId xmlns:a16="http://schemas.microsoft.com/office/drawing/2014/main" id="{1196BC10-6C9D-4226-B7BE-0FBF206DBC77}"/>
              </a:ext>
            </a:extLst>
          </p:cNvPr>
          <p:cNvSpPr txBox="1"/>
          <p:nvPr/>
        </p:nvSpPr>
        <p:spPr>
          <a:xfrm>
            <a:off x="451739" y="2514600"/>
            <a:ext cx="9301861" cy="2623795"/>
          </a:xfrm>
          <a:prstGeom prst="rect">
            <a:avLst/>
          </a:prstGeom>
          <a:noFill/>
        </p:spPr>
        <p:txBody>
          <a:bodyPr wrap="square">
            <a:spAutoFit/>
          </a:bodyPr>
          <a:lstStyle/>
          <a:p>
            <a:r>
              <a:rPr lang="en-US" sz="2000" b="1" dirty="0">
                <a:latin typeface="Arial Narrow" panose="020B0606020202030204" pitchFamily="34" charset="0"/>
                <a:cs typeface="Times New Roman" pitchFamily="18" charset="0"/>
              </a:rPr>
              <a:t>Part A:  Identifying Variables &amp; Controls</a:t>
            </a:r>
            <a:endParaRPr lang="en-US" sz="2000" dirty="0">
              <a:latin typeface="Arial Narrow" panose="020B0606020202030204" pitchFamily="34" charset="0"/>
              <a:cs typeface="Times New Roman" pitchFamily="18" charset="0"/>
            </a:endParaRPr>
          </a:p>
          <a:p>
            <a:r>
              <a:rPr lang="en-US" sz="1050" dirty="0">
                <a:latin typeface="Arial Narrow" panose="020B0606020202030204" pitchFamily="34" charset="0"/>
                <a:cs typeface="Times New Roman" pitchFamily="18" charset="0"/>
              </a:rPr>
              <a:t> </a:t>
            </a:r>
            <a:endParaRPr lang="en-US" sz="900" dirty="0">
              <a:latin typeface="Arial Narrow" panose="020B0606020202030204" pitchFamily="34" charset="0"/>
              <a:cs typeface="Times New Roman" pitchFamily="18" charset="0"/>
            </a:endParaRPr>
          </a:p>
          <a:p>
            <a:r>
              <a:rPr lang="en-US" sz="2000" dirty="0">
                <a:latin typeface="Arial Narrow" panose="020B0606020202030204" pitchFamily="34" charset="0"/>
                <a:cs typeface="Times New Roman" pitchFamily="18" charset="0"/>
              </a:rPr>
              <a:t>1) What is the independent variable in this experiment?   </a:t>
            </a:r>
          </a:p>
          <a:p>
            <a:r>
              <a:rPr lang="en-US" sz="1400" dirty="0">
                <a:latin typeface="Arial Narrow" panose="020B0606020202030204" pitchFamily="34" charset="0"/>
                <a:cs typeface="Times New Roman" pitchFamily="18" charset="0"/>
              </a:rPr>
              <a:t> </a:t>
            </a:r>
          </a:p>
          <a:p>
            <a:r>
              <a:rPr lang="en-US" sz="2000" dirty="0">
                <a:latin typeface="Arial Narrow" panose="020B0606020202030204" pitchFamily="34" charset="0"/>
                <a:cs typeface="Times New Roman" pitchFamily="18" charset="0"/>
              </a:rPr>
              <a:t>2) What is the dependent variable in this experiment?   </a:t>
            </a:r>
          </a:p>
          <a:p>
            <a:r>
              <a:rPr lang="en-US" sz="1400" dirty="0">
                <a:latin typeface="Arial Narrow" panose="020B0606020202030204" pitchFamily="34" charset="0"/>
                <a:cs typeface="Times New Roman" pitchFamily="18" charset="0"/>
              </a:rPr>
              <a:t> </a:t>
            </a:r>
          </a:p>
          <a:p>
            <a:r>
              <a:rPr lang="en-US" sz="2000" dirty="0">
                <a:latin typeface="Arial Narrow" panose="020B0606020202030204" pitchFamily="34" charset="0"/>
                <a:cs typeface="Times New Roman" pitchFamily="18" charset="0"/>
              </a:rPr>
              <a:t>3) What other variables could affect your results? </a:t>
            </a:r>
            <a:r>
              <a:rPr lang="en-US" sz="2000" dirty="0">
                <a:effectLst/>
                <a:latin typeface="Arial Narrow" panose="020B0606020202030204" pitchFamily="34" charset="0"/>
                <a:ea typeface="Calibri" panose="020F0502020204030204" pitchFamily="34" charset="0"/>
                <a:cs typeface="Times-Roman"/>
              </a:rPr>
              <a:t>List at least three and explain how will you set up your experiment to control these variables. </a:t>
            </a:r>
            <a:endParaRPr lang="en-US" sz="1800" dirty="0">
              <a:effectLst/>
              <a:latin typeface="Arial Narrow" panose="020B0606020202030204" pitchFamily="34" charset="0"/>
              <a:ea typeface="Calibri" panose="020F0502020204030204" pitchFamily="34" charset="0"/>
            </a:endParaRPr>
          </a:p>
          <a:p>
            <a:endParaRPr lang="en-US" sz="2000" dirty="0">
              <a:latin typeface="Arial Narrow" panose="020B0606020202030204" pitchFamily="34" charset="0"/>
              <a:cs typeface="Times New Roman" pitchFamily="18" charset="0"/>
            </a:endParaRPr>
          </a:p>
        </p:txBody>
      </p:sp>
      <p:sp>
        <p:nvSpPr>
          <p:cNvPr id="9" name="Rectangle 8">
            <a:extLst>
              <a:ext uri="{FF2B5EF4-FFF2-40B4-BE49-F238E27FC236}">
                <a16:creationId xmlns:a16="http://schemas.microsoft.com/office/drawing/2014/main" id="{C54FC5B3-FD04-4F77-86BA-4357012C9790}"/>
              </a:ext>
            </a:extLst>
          </p:cNvPr>
          <p:cNvSpPr>
            <a:spLocks noChangeArrowheads="1"/>
          </p:cNvSpPr>
          <p:nvPr/>
        </p:nvSpPr>
        <p:spPr bwMode="auto">
          <a:xfrm>
            <a:off x="5638800" y="2895600"/>
            <a:ext cx="2895600" cy="440120"/>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Brand of bubble gum</a:t>
            </a:r>
          </a:p>
        </p:txBody>
      </p:sp>
      <p:sp>
        <p:nvSpPr>
          <p:cNvPr id="10" name="Rectangle 9">
            <a:extLst>
              <a:ext uri="{FF2B5EF4-FFF2-40B4-BE49-F238E27FC236}">
                <a16:creationId xmlns:a16="http://schemas.microsoft.com/office/drawing/2014/main" id="{A2E44E78-05E9-480B-B363-026CFF7A1040}"/>
              </a:ext>
            </a:extLst>
          </p:cNvPr>
          <p:cNvSpPr>
            <a:spLocks noChangeArrowheads="1"/>
          </p:cNvSpPr>
          <p:nvPr/>
        </p:nvSpPr>
        <p:spPr bwMode="auto">
          <a:xfrm>
            <a:off x="5486400" y="3429000"/>
            <a:ext cx="2895600" cy="440120"/>
          </a:xfrm>
          <a:prstGeom prst="rect">
            <a:avLst/>
          </a:prstGeom>
          <a:noFill/>
          <a:ln w="9525">
            <a:noFill/>
            <a:miter lim="800000"/>
            <a:headEnd/>
            <a:tailEnd/>
          </a:ln>
          <a:effectLst/>
        </p:spPr>
        <p:txBody>
          <a:bodyPr vert="horz" wrap="square" lIns="100584" tIns="50292" rIns="100584" bIns="50292" numCol="1" anchor="ctr" anchorCtr="0" compatLnSpc="1">
            <a:prstTxWarp prst="textNoShape">
              <a:avLst/>
            </a:prstTxWarp>
            <a:spAutoFit/>
          </a:bodyPr>
          <a:lstStyle/>
          <a:p>
            <a:r>
              <a:rPr lang="en-US" sz="2200" b="1" dirty="0">
                <a:solidFill>
                  <a:srgbClr val="FF0000"/>
                </a:solidFill>
              </a:rPr>
              <a:t>Size of bubble</a:t>
            </a:r>
          </a:p>
        </p:txBody>
      </p:sp>
      <p:sp>
        <p:nvSpPr>
          <p:cNvPr id="4" name="Rectangle 3">
            <a:extLst>
              <a:ext uri="{FF2B5EF4-FFF2-40B4-BE49-F238E27FC236}">
                <a16:creationId xmlns:a16="http://schemas.microsoft.com/office/drawing/2014/main" id="{C5E1B492-B5B0-47DF-9C9B-9AD2A14D2788}"/>
              </a:ext>
            </a:extLst>
          </p:cNvPr>
          <p:cNvSpPr/>
          <p:nvPr/>
        </p:nvSpPr>
        <p:spPr>
          <a:xfrm>
            <a:off x="468738" y="4648200"/>
            <a:ext cx="9513462" cy="2862322"/>
          </a:xfrm>
          <a:prstGeom prst="rect">
            <a:avLst/>
          </a:prstGeom>
        </p:spPr>
        <p:txBody>
          <a:bodyPr wrap="square">
            <a:spAutoFit/>
          </a:bodyPr>
          <a:lstStyle/>
          <a:p>
            <a:r>
              <a:rPr lang="en-US" sz="1800" b="1" dirty="0">
                <a:solidFill>
                  <a:srgbClr val="FF0000"/>
                </a:solidFill>
                <a:latin typeface="Arial Narrow" panose="020B0606020202030204" pitchFamily="34" charset="0"/>
                <a:cs typeface="Times New Roman" pitchFamily="18" charset="0"/>
              </a:rPr>
              <a:t>Variables</a:t>
            </a:r>
          </a:p>
          <a:p>
            <a:pPr marL="285750" indent="-285750">
              <a:buFont typeface="Arial" panose="020B0604020202020204" pitchFamily="34" charset="0"/>
              <a:buChar char="•"/>
            </a:pPr>
            <a:r>
              <a:rPr lang="en-US" sz="1800" b="1" dirty="0">
                <a:solidFill>
                  <a:srgbClr val="FF0000"/>
                </a:solidFill>
                <a:latin typeface="Arial Narrow" panose="020B0606020202030204" pitchFamily="34" charset="0"/>
                <a:cs typeface="Times New Roman" pitchFamily="18" charset="0"/>
              </a:rPr>
              <a:t>Chew time </a:t>
            </a:r>
            <a:r>
              <a:rPr lang="en-US" sz="1800" b="1" dirty="0">
                <a:solidFill>
                  <a:srgbClr val="FF0000"/>
                </a:solidFill>
                <a:latin typeface="Arial Narrow" panose="020B0606020202030204" pitchFamily="34" charset="0"/>
                <a:cs typeface="Times New Roman" pitchFamily="18" charset="0"/>
                <a:sym typeface="Wingdings" pitchFamily="2" charset="2"/>
              </a:rPr>
              <a:t> Need to chew all at the same amount of time</a:t>
            </a:r>
          </a:p>
          <a:p>
            <a:pPr marL="285750" indent="-285750">
              <a:buFont typeface="Arial" panose="020B0604020202020204" pitchFamily="34" charset="0"/>
              <a:buChar char="•"/>
            </a:pPr>
            <a:r>
              <a:rPr lang="en-US" sz="1800" b="1" dirty="0">
                <a:solidFill>
                  <a:srgbClr val="FF0000"/>
                </a:solidFill>
                <a:latin typeface="Arial Narrow" panose="020B0606020202030204" pitchFamily="34" charset="0"/>
                <a:cs typeface="Times New Roman" pitchFamily="18" charset="0"/>
                <a:sym typeface="Wingdings" pitchFamily="2" charset="2"/>
              </a:rPr>
              <a:t>Measurement  Need to measure the same way every time; use phones to help accuracy</a:t>
            </a:r>
          </a:p>
          <a:p>
            <a:pPr marL="285750" indent="-285750">
              <a:buFont typeface="Arial" panose="020B0604020202020204" pitchFamily="34" charset="0"/>
              <a:buChar char="•"/>
            </a:pPr>
            <a:r>
              <a:rPr lang="en-US" sz="1800" b="1" dirty="0">
                <a:solidFill>
                  <a:srgbClr val="FF0000"/>
                </a:solidFill>
                <a:latin typeface="Arial Narrow" panose="020B0606020202030204" pitchFamily="34" charset="0"/>
                <a:cs typeface="Times New Roman" pitchFamily="18" charset="0"/>
                <a:sym typeface="Wingdings" pitchFamily="2" charset="2"/>
              </a:rPr>
              <a:t>Bubble Blowing Ability  Need to blow bubbles the same way every time (consistency) using the same method and amount of air</a:t>
            </a:r>
          </a:p>
          <a:p>
            <a:pPr marL="285750" indent="-285750">
              <a:buFont typeface="Arial" panose="020B0604020202020204" pitchFamily="34" charset="0"/>
              <a:buChar char="•"/>
            </a:pPr>
            <a:r>
              <a:rPr lang="en-US" sz="1800" b="1" dirty="0">
                <a:solidFill>
                  <a:srgbClr val="FF0000"/>
                </a:solidFill>
                <a:latin typeface="Arial Narrow" panose="020B0606020202030204" pitchFamily="34" charset="0"/>
                <a:cs typeface="Times New Roman" pitchFamily="18" charset="0"/>
                <a:sym typeface="Wingdings" pitchFamily="2" charset="2"/>
              </a:rPr>
              <a:t>Number of trials  Use best 5 out of 7</a:t>
            </a:r>
          </a:p>
          <a:p>
            <a:pPr marL="285750" indent="-285750">
              <a:buFont typeface="Arial" panose="020B0604020202020204" pitchFamily="34" charset="0"/>
              <a:buChar char="•"/>
            </a:pPr>
            <a:r>
              <a:rPr lang="en-US" sz="1800" b="1" dirty="0">
                <a:solidFill>
                  <a:srgbClr val="FF0000"/>
                </a:solidFill>
                <a:latin typeface="Arial Narrow" panose="020B0606020202030204" pitchFamily="34" charset="0"/>
                <a:cs typeface="Times New Roman" pitchFamily="18" charset="0"/>
                <a:sym typeface="Wingdings" pitchFamily="2" charset="2"/>
              </a:rPr>
              <a:t>Mass – Compare before and after to see how much sugar/flavorings are in it; make sure it is a nice texture</a:t>
            </a:r>
          </a:p>
          <a:p>
            <a:pPr marL="285750" indent="-285750">
              <a:buFont typeface="Arial" panose="020B0604020202020204" pitchFamily="34" charset="0"/>
              <a:buChar char="•"/>
            </a:pPr>
            <a:r>
              <a:rPr lang="en-US" sz="1800" b="1" dirty="0">
                <a:solidFill>
                  <a:srgbClr val="FF0000"/>
                </a:solidFill>
                <a:latin typeface="Arial Narrow" panose="020B0606020202030204" pitchFamily="34" charset="0"/>
                <a:cs typeface="Times New Roman" pitchFamily="18" charset="0"/>
                <a:sym typeface="Wingdings" pitchFamily="2" charset="2"/>
              </a:rPr>
              <a:t>Observations – Make notes about how elastic it is, how easy it is to blow bubbles, its texture, stickiness, etc.</a:t>
            </a:r>
            <a:endParaRPr lang="en-US" sz="1800" dirty="0">
              <a:solidFill>
                <a:srgbClr val="FF0000"/>
              </a:solidFill>
              <a:latin typeface="Arial Narrow" panose="020B0606020202030204" pitchFamily="34" charset="0"/>
            </a:endParaRPr>
          </a:p>
        </p:txBody>
      </p:sp>
      <p:pic>
        <p:nvPicPr>
          <p:cNvPr id="3" name="Picture 2" descr="C:\Users\ttomm\AppData\Local\Microsoft\Windows\INetCache\IE\KMLN7IFM\movie_reel[1].jpg">
            <a:hlinkClick r:id="rId4"/>
            <a:extLst>
              <a:ext uri="{FF2B5EF4-FFF2-40B4-BE49-F238E27FC236}">
                <a16:creationId xmlns:a16="http://schemas.microsoft.com/office/drawing/2014/main" id="{AFE2F2C3-CE38-49C8-A28F-020E3CF374DD}"/>
              </a:ext>
            </a:extLst>
          </p:cNvPr>
          <p:cNvPicPr>
            <a:picLocks noChangeAspect="1" noChangeArrowheads="1"/>
          </p:cNvPicPr>
          <p:nvPr/>
        </p:nvPicPr>
        <p:blipFill>
          <a:blip r:embed="rId5" cstate="print"/>
          <a:srcRect/>
          <a:stretch>
            <a:fillRect/>
          </a:stretch>
        </p:blipFill>
        <p:spPr bwMode="auto">
          <a:xfrm>
            <a:off x="8947415" y="2696308"/>
            <a:ext cx="853169" cy="838200"/>
          </a:xfrm>
          <a:prstGeom prst="rect">
            <a:avLst/>
          </a:prstGeom>
          <a:noFill/>
        </p:spPr>
      </p:pic>
      <p:sp>
        <p:nvSpPr>
          <p:cNvPr id="11" name="TextBox 10">
            <a:extLst>
              <a:ext uri="{FF2B5EF4-FFF2-40B4-BE49-F238E27FC236}">
                <a16:creationId xmlns:a16="http://schemas.microsoft.com/office/drawing/2014/main" id="{B339495C-A242-4A25-AA03-50A1CAFF2D23}"/>
              </a:ext>
            </a:extLst>
          </p:cNvPr>
          <p:cNvSpPr txBox="1"/>
          <p:nvPr/>
        </p:nvSpPr>
        <p:spPr>
          <a:xfrm>
            <a:off x="-5170062" y="257076"/>
            <a:ext cx="4941462" cy="1938992"/>
          </a:xfrm>
          <a:prstGeom prst="rect">
            <a:avLst/>
          </a:prstGeom>
          <a:noFill/>
        </p:spPr>
        <p:txBody>
          <a:bodyPr wrap="square">
            <a:spAutoFit/>
          </a:bodyPr>
          <a:lstStyle/>
          <a:p>
            <a:r>
              <a:rPr lang="en-US" sz="2000" b="1" dirty="0">
                <a:latin typeface="Arial Narrow" panose="020B0606020202030204" pitchFamily="34" charset="0"/>
                <a:cs typeface="Times New Roman" pitchFamily="18" charset="0"/>
              </a:rPr>
              <a:t>For more details on this challenge, download the </a:t>
            </a:r>
            <a:r>
              <a:rPr lang="en-US" sz="2000" b="1" dirty="0">
                <a:latin typeface="Arial Narrow" panose="020B0606020202030204" pitchFamily="34" charset="0"/>
                <a:cs typeface="Times New Roman" pitchFamily="18" charset="0"/>
                <a:hlinkClick r:id="rId6"/>
              </a:rPr>
              <a:t>teacher information page for the Bubble Time Lab.</a:t>
            </a:r>
            <a:r>
              <a:rPr lang="en-US" sz="2000" b="1" dirty="0">
                <a:latin typeface="Arial Narrow" panose="020B0606020202030204" pitchFamily="34" charset="0"/>
                <a:cs typeface="Times New Roman" pitchFamily="18" charset="0"/>
              </a:rPr>
              <a:t> </a:t>
            </a:r>
          </a:p>
          <a:p>
            <a:endParaRPr lang="en-US" sz="2000" b="1" dirty="0">
              <a:latin typeface="Arial Narrow" panose="020B0606020202030204" pitchFamily="34" charset="0"/>
              <a:cs typeface="Times New Roman" pitchFamily="18" charset="0"/>
              <a:hlinkClick r:id="rId6"/>
            </a:endParaRPr>
          </a:p>
          <a:p>
            <a:r>
              <a:rPr lang="en-US" sz="2000" dirty="0">
                <a:latin typeface="Arial Narrow" panose="020B0606020202030204" pitchFamily="34" charset="0"/>
                <a:cs typeface="Times New Roman" pitchFamily="18" charset="0"/>
                <a:hlinkClick r:id="rId6"/>
              </a:rPr>
              <a:t>More lessons for scientific method are available at  </a:t>
            </a:r>
            <a:r>
              <a:rPr lang="en-US" sz="2000" dirty="0">
                <a:hlinkClick r:id="rId7"/>
              </a:rPr>
              <a:t>https://sciencespot.net/Pages/classgen.html</a:t>
            </a:r>
            <a:endParaRPr lang="en-US" sz="2000" dirty="0"/>
          </a:p>
        </p:txBody>
      </p:sp>
      <p:sp>
        <p:nvSpPr>
          <p:cNvPr id="5" name="TextBox 4">
            <a:extLst>
              <a:ext uri="{FF2B5EF4-FFF2-40B4-BE49-F238E27FC236}">
                <a16:creationId xmlns:a16="http://schemas.microsoft.com/office/drawing/2014/main" id="{E64621EC-452A-49A1-AAB0-86C7A86D8A03}"/>
              </a:ext>
            </a:extLst>
          </p:cNvPr>
          <p:cNvSpPr txBox="1"/>
          <p:nvPr/>
        </p:nvSpPr>
        <p:spPr>
          <a:xfrm>
            <a:off x="-5181600" y="2937808"/>
            <a:ext cx="4941462" cy="2554545"/>
          </a:xfrm>
          <a:prstGeom prst="rect">
            <a:avLst/>
          </a:prstGeom>
          <a:noFill/>
        </p:spPr>
        <p:txBody>
          <a:bodyPr wrap="square">
            <a:spAutoFit/>
          </a:bodyPr>
          <a:lstStyle/>
          <a:p>
            <a:r>
              <a:rPr lang="en-US" sz="2000" b="1" dirty="0">
                <a:latin typeface="Arial Narrow" panose="020B0606020202030204" pitchFamily="34" charset="0"/>
                <a:cs typeface="Times New Roman" pitchFamily="18" charset="0"/>
              </a:rPr>
              <a:t>Data to collect:</a:t>
            </a:r>
          </a:p>
          <a:p>
            <a:r>
              <a:rPr lang="en-US" sz="2000" b="1" dirty="0">
                <a:latin typeface="Arial Narrow" panose="020B0606020202030204" pitchFamily="34" charset="0"/>
                <a:cs typeface="Times New Roman" pitchFamily="18" charset="0"/>
              </a:rPr>
              <a:t>Brand &amp; Flavor</a:t>
            </a:r>
          </a:p>
          <a:p>
            <a:r>
              <a:rPr lang="en-US" sz="2000" b="1" dirty="0">
                <a:latin typeface="Arial Narrow" panose="020B0606020202030204" pitchFamily="34" charset="0"/>
                <a:cs typeface="Times New Roman" pitchFamily="18" charset="0"/>
              </a:rPr>
              <a:t>Mass before/after chewing time</a:t>
            </a:r>
          </a:p>
          <a:p>
            <a:r>
              <a:rPr lang="en-US" sz="2000" b="1" dirty="0">
                <a:latin typeface="Arial Narrow" panose="020B0606020202030204" pitchFamily="34" charset="0"/>
                <a:cs typeface="Times New Roman" pitchFamily="18" charset="0"/>
              </a:rPr>
              <a:t>Bubble Sizes – 5 trials</a:t>
            </a:r>
          </a:p>
          <a:p>
            <a:endParaRPr lang="en-US" sz="20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hlinkClick r:id="rId8"/>
              </a:rPr>
              <a:t>Bubble Gum Data (Google Form)</a:t>
            </a:r>
            <a:br>
              <a:rPr lang="en-US" sz="2000" b="1" dirty="0">
                <a:latin typeface="Arial Narrow" panose="020B0606020202030204" pitchFamily="34" charset="0"/>
                <a:cs typeface="Times New Roman" pitchFamily="18" charset="0"/>
                <a:hlinkClick r:id="rId8"/>
              </a:rPr>
            </a:br>
            <a:r>
              <a:rPr lang="en-US" sz="2000" b="1" dirty="0">
                <a:latin typeface="Arial Narrow" panose="020B0606020202030204" pitchFamily="34" charset="0"/>
                <a:cs typeface="Times New Roman" pitchFamily="18" charset="0"/>
              </a:rPr>
              <a:t>It will make a copy you can edit for your experiment.</a:t>
            </a:r>
            <a:endParaRPr lang="en-US" sz="2000" dirty="0"/>
          </a:p>
        </p:txBody>
      </p:sp>
      <p:pic>
        <p:nvPicPr>
          <p:cNvPr id="6" name="Picture 5">
            <a:hlinkClick r:id="rId9" action="ppaction://hlinksldjump"/>
            <a:extLst>
              <a:ext uri="{FF2B5EF4-FFF2-40B4-BE49-F238E27FC236}">
                <a16:creationId xmlns:a16="http://schemas.microsoft.com/office/drawing/2014/main" id="{A4D9B83F-6F7C-4E9F-A9D2-979DAD9443E1}"/>
              </a:ext>
            </a:extLst>
          </p:cNvPr>
          <p:cNvPicPr>
            <a:picLocks noChangeAspect="1"/>
          </p:cNvPicPr>
          <p:nvPr/>
        </p:nvPicPr>
        <p:blipFill>
          <a:blip r:embed="rId10"/>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171484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 y="304800"/>
            <a:ext cx="9037320" cy="2031325"/>
          </a:xfrm>
          <a:prstGeom prst="rect">
            <a:avLst/>
          </a:prstGeom>
        </p:spPr>
        <p:txBody>
          <a:bodyPr wrap="square">
            <a:spAutoFit/>
          </a:bodyPr>
          <a:lstStyle/>
          <a:p>
            <a:r>
              <a:rPr lang="en-US" sz="2200" b="1" dirty="0">
                <a:latin typeface="Times New Roman" pitchFamily="18" charset="0"/>
                <a:cs typeface="Times New Roman" pitchFamily="18" charset="0"/>
              </a:rPr>
              <a:t>Final Challenge Part B:  Experiment</a:t>
            </a:r>
          </a:p>
          <a:p>
            <a:endParaRPr lang="en-US" sz="1600" b="1" dirty="0">
              <a:latin typeface="Times New Roman" pitchFamily="18" charset="0"/>
              <a:cs typeface="Times New Roman" pitchFamily="18" charset="0"/>
            </a:endParaRPr>
          </a:p>
          <a:p>
            <a:r>
              <a:rPr lang="en-US" sz="2200" dirty="0">
                <a:latin typeface="Times New Roman" pitchFamily="18" charset="0"/>
                <a:cs typeface="Times New Roman" pitchFamily="18" charset="0"/>
              </a:rPr>
              <a:t>Write an experiment to test the bubble power of the bubble gum brands and help Patrick win the contest.  Remember to include all the necessary parts to ensure your results are accurate and reliable. </a:t>
            </a:r>
          </a:p>
          <a:p>
            <a:r>
              <a:rPr lang="en-US" sz="2200" dirty="0">
                <a:latin typeface="Times New Roman" pitchFamily="18" charset="0"/>
                <a:cs typeface="Times New Roman" pitchFamily="18" charset="0"/>
              </a:rPr>
              <a:t> </a:t>
            </a:r>
          </a:p>
        </p:txBody>
      </p:sp>
      <p:sp>
        <p:nvSpPr>
          <p:cNvPr id="3" name="Rectangle 2"/>
          <p:cNvSpPr/>
          <p:nvPr/>
        </p:nvSpPr>
        <p:spPr>
          <a:xfrm>
            <a:off x="582930" y="2022028"/>
            <a:ext cx="8892540" cy="4507709"/>
          </a:xfrm>
          <a:prstGeom prst="rect">
            <a:avLst/>
          </a:prstGeom>
        </p:spPr>
        <p:txBody>
          <a:bodyPr wrap="square">
            <a:spAutoFit/>
          </a:bodyPr>
          <a:lstStyle/>
          <a:p>
            <a:r>
              <a:rPr lang="en-US" sz="2207" b="1" i="1" dirty="0">
                <a:solidFill>
                  <a:srgbClr val="FF0000"/>
                </a:solidFill>
              </a:rPr>
              <a:t>Example Procedure:</a:t>
            </a:r>
            <a:endParaRPr lang="en-US" sz="2207" i="1" dirty="0">
              <a:solidFill>
                <a:srgbClr val="FF0000"/>
              </a:solidFill>
            </a:endParaRPr>
          </a:p>
          <a:p>
            <a:r>
              <a:rPr lang="en-US" sz="2207" i="1" dirty="0">
                <a:solidFill>
                  <a:srgbClr val="FF0000"/>
                </a:solidFill>
              </a:rPr>
              <a:t>1 - Prepare one piece and find the mass.  Record in your chart. </a:t>
            </a:r>
          </a:p>
          <a:p>
            <a:r>
              <a:rPr lang="en-US" sz="2207" i="1" dirty="0">
                <a:solidFill>
                  <a:srgbClr val="FF0000"/>
                </a:solidFill>
              </a:rPr>
              <a:t>2 - Chew gum for two minutes. </a:t>
            </a:r>
          </a:p>
          <a:p>
            <a:r>
              <a:rPr lang="en-US" sz="2207" i="1" dirty="0">
                <a:solidFill>
                  <a:srgbClr val="FF0000"/>
                </a:solidFill>
              </a:rPr>
              <a:t>3 - Find the mass again and record in the chart. </a:t>
            </a:r>
          </a:p>
          <a:p>
            <a:r>
              <a:rPr lang="en-US" sz="2207" i="1" dirty="0">
                <a:solidFill>
                  <a:srgbClr val="FF0000"/>
                </a:solidFill>
              </a:rPr>
              <a:t>4 - Blow one bubble and have the group mates determine the length (distance from the lips). Record in the chart.</a:t>
            </a:r>
          </a:p>
          <a:p>
            <a:r>
              <a:rPr lang="en-US" sz="2207" i="1" dirty="0">
                <a:solidFill>
                  <a:srgbClr val="FF0000"/>
                </a:solidFill>
              </a:rPr>
              <a:t>5 - Repeat #4 six more times using the same method. Record each in the chart.</a:t>
            </a:r>
          </a:p>
          <a:p>
            <a:r>
              <a:rPr lang="en-US" sz="2207" i="1" dirty="0">
                <a:solidFill>
                  <a:srgbClr val="FF0000"/>
                </a:solidFill>
              </a:rPr>
              <a:t>6 - Use the best 5 scores to calculate the average.  Record in the chart along with any observations you made (texture, elasticity, thickness, etc.)</a:t>
            </a:r>
          </a:p>
          <a:p>
            <a:r>
              <a:rPr lang="en-US" sz="2207" i="1" dirty="0">
                <a:solidFill>
                  <a:srgbClr val="FF0000"/>
                </a:solidFill>
              </a:rPr>
              <a:t>7 - Repeat steps 1-6 for the other four brands. Record data in the chart. </a:t>
            </a:r>
          </a:p>
          <a:p>
            <a:br>
              <a:rPr lang="en-US" sz="2207" i="1" dirty="0">
                <a:solidFill>
                  <a:srgbClr val="FF0000"/>
                </a:solidFill>
              </a:rPr>
            </a:br>
            <a:endParaRPr lang="en-US" sz="2207" i="1" dirty="0">
              <a:solidFill>
                <a:srgbClr val="FF0000"/>
              </a:solidFill>
            </a:endParaRPr>
          </a:p>
        </p:txBody>
      </p:sp>
      <p:pic>
        <p:nvPicPr>
          <p:cNvPr id="5" name="Picture 2">
            <a:extLst>
              <a:ext uri="{FF2B5EF4-FFF2-40B4-BE49-F238E27FC236}">
                <a16:creationId xmlns:a16="http://schemas.microsoft.com/office/drawing/2014/main" id="{92E1551E-D419-4087-90F8-945BBCCCB6F1}"/>
              </a:ext>
            </a:extLst>
          </p:cNvPr>
          <p:cNvPicPr>
            <a:picLocks noChangeAspect="1" noChangeArrowheads="1"/>
          </p:cNvPicPr>
          <p:nvPr/>
        </p:nvPicPr>
        <p:blipFill>
          <a:blip r:embed="rId3" cstate="print"/>
          <a:srcRect/>
          <a:stretch>
            <a:fillRect/>
          </a:stretch>
        </p:blipFill>
        <p:spPr bwMode="auto">
          <a:xfrm flipH="1">
            <a:off x="8305800" y="5805654"/>
            <a:ext cx="1581276" cy="1673210"/>
          </a:xfrm>
          <a:prstGeom prst="rect">
            <a:avLst/>
          </a:prstGeom>
          <a:ln>
            <a:noFill/>
          </a:ln>
          <a:effectLst>
            <a:softEdge rad="11250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26011"/>
            <a:ext cx="4114800" cy="498598"/>
          </a:xfrm>
          <a:prstGeom prst="rect">
            <a:avLst/>
          </a:prstGeom>
          <a:solidFill>
            <a:srgbClr val="FF99FF"/>
          </a:solidFill>
        </p:spPr>
        <p:txBody>
          <a:bodyPr wrap="square">
            <a:spAutoFit/>
          </a:bodyPr>
          <a:lstStyle/>
          <a:p>
            <a:r>
              <a:rPr lang="en-US" sz="2640" b="1" dirty="0">
                <a:latin typeface="Times New Roman" pitchFamily="18" charset="0"/>
                <a:cs typeface="Times New Roman" pitchFamily="18" charset="0"/>
              </a:rPr>
              <a:t>Measuring your bubble …</a:t>
            </a:r>
            <a:endParaRPr lang="en-US" sz="308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754380" y="1036320"/>
            <a:ext cx="8706803" cy="6160770"/>
          </a:xfrm>
          <a:prstGeom prst="rect">
            <a:avLst/>
          </a:prstGeom>
          <a:noFill/>
          <a:ln w="9525">
            <a:noFill/>
            <a:miter lim="800000"/>
            <a:headEnd/>
            <a:tailEnd/>
          </a:ln>
        </p:spPr>
      </p:pic>
      <p:grpSp>
        <p:nvGrpSpPr>
          <p:cNvPr id="14" name="Group 13"/>
          <p:cNvGrpSpPr/>
          <p:nvPr/>
        </p:nvGrpSpPr>
        <p:grpSpPr>
          <a:xfrm>
            <a:off x="1011423" y="1663701"/>
            <a:ext cx="2544853" cy="1712966"/>
            <a:chOff x="2059433" y="1416171"/>
            <a:chExt cx="2313503" cy="2051446"/>
          </a:xfrm>
        </p:grpSpPr>
        <p:sp>
          <p:nvSpPr>
            <p:cNvPr id="7" name="Teardrop 6"/>
            <p:cNvSpPr/>
            <p:nvPr/>
          </p:nvSpPr>
          <p:spPr>
            <a:xfrm rot="13818944">
              <a:off x="2190462" y="1285142"/>
              <a:ext cx="2051446" cy="2313503"/>
            </a:xfrm>
            <a:prstGeom prst="teardrop">
              <a:avLst/>
            </a:prstGeom>
            <a:solidFill>
              <a:srgbClr val="FF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11" name="Rectangle 10"/>
            <p:cNvSpPr/>
            <p:nvPr/>
          </p:nvSpPr>
          <p:spPr>
            <a:xfrm>
              <a:off x="2941048" y="2203114"/>
              <a:ext cx="609600" cy="597120"/>
            </a:xfrm>
            <a:prstGeom prst="rect">
              <a:avLst/>
            </a:prstGeom>
            <a:solidFill>
              <a:srgbClr val="FF99FF"/>
            </a:solidFill>
          </p:spPr>
          <p:txBody>
            <a:bodyPr wrap="square">
              <a:spAutoFit/>
            </a:bodyPr>
            <a:lstStyle/>
            <a:p>
              <a:r>
                <a:rPr lang="en-US" sz="2640" b="1" dirty="0">
                  <a:latin typeface="Times New Roman" pitchFamily="18" charset="0"/>
                  <a:cs typeface="Times New Roman" pitchFamily="18" charset="0"/>
                </a:rPr>
                <a:t>#1</a:t>
              </a:r>
              <a:endParaRPr lang="en-US" sz="3080" b="1" dirty="0">
                <a:latin typeface="Times New Roman" pitchFamily="18" charset="0"/>
                <a:cs typeface="Times New Roman" pitchFamily="18" charset="0"/>
              </a:endParaRPr>
            </a:p>
          </p:txBody>
        </p:sp>
      </p:grpSp>
      <p:grpSp>
        <p:nvGrpSpPr>
          <p:cNvPr id="13" name="Group 12"/>
          <p:cNvGrpSpPr/>
          <p:nvPr/>
        </p:nvGrpSpPr>
        <p:grpSpPr>
          <a:xfrm rot="190561">
            <a:off x="4336136" y="3299459"/>
            <a:ext cx="3984550" cy="3082959"/>
            <a:chOff x="3941942" y="2545935"/>
            <a:chExt cx="3622318" cy="3152354"/>
          </a:xfrm>
        </p:grpSpPr>
        <p:sp>
          <p:nvSpPr>
            <p:cNvPr id="10" name="Teardrop 9"/>
            <p:cNvSpPr/>
            <p:nvPr/>
          </p:nvSpPr>
          <p:spPr>
            <a:xfrm rot="13818944">
              <a:off x="4176924" y="2310954"/>
              <a:ext cx="3152354" cy="3622318"/>
            </a:xfrm>
            <a:prstGeom prst="teardrop">
              <a:avLst>
                <a:gd name="adj" fmla="val 95628"/>
              </a:avLst>
            </a:prstGeom>
            <a:solidFill>
              <a:srgbClr val="FF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12" name="Rectangle 11"/>
            <p:cNvSpPr/>
            <p:nvPr/>
          </p:nvSpPr>
          <p:spPr>
            <a:xfrm>
              <a:off x="6248400" y="2871523"/>
              <a:ext cx="609600" cy="509821"/>
            </a:xfrm>
            <a:prstGeom prst="rect">
              <a:avLst/>
            </a:prstGeom>
            <a:solidFill>
              <a:srgbClr val="FF99FF"/>
            </a:solidFill>
          </p:spPr>
          <p:txBody>
            <a:bodyPr wrap="square">
              <a:spAutoFit/>
            </a:bodyPr>
            <a:lstStyle/>
            <a:p>
              <a:r>
                <a:rPr lang="en-US" sz="2640" b="1" dirty="0">
                  <a:latin typeface="Times New Roman" pitchFamily="18" charset="0"/>
                  <a:cs typeface="Times New Roman" pitchFamily="18" charset="0"/>
                </a:rPr>
                <a:t>#2</a:t>
              </a:r>
              <a:endParaRPr lang="en-US" sz="3080" b="1" dirty="0">
                <a:latin typeface="Times New Roman" pitchFamily="18" charset="0"/>
                <a:cs typeface="Times New Roman" pitchFamily="18" charset="0"/>
              </a:endParaRPr>
            </a:p>
          </p:txBody>
        </p:sp>
      </p:grpSp>
      <p:pic>
        <p:nvPicPr>
          <p:cNvPr id="3" name="Picture 2">
            <a:extLst>
              <a:ext uri="{FF2B5EF4-FFF2-40B4-BE49-F238E27FC236}">
                <a16:creationId xmlns:a16="http://schemas.microsoft.com/office/drawing/2014/main" id="{82F59DEA-8DBA-422B-9412-BAA1C2D36157}"/>
              </a:ext>
            </a:extLst>
          </p:cNvPr>
          <p:cNvPicPr>
            <a:picLocks noChangeAspect="1"/>
          </p:cNvPicPr>
          <p:nvPr/>
        </p:nvPicPr>
        <p:blipFill>
          <a:blip r:embed="rId4"/>
          <a:stretch>
            <a:fillRect/>
          </a:stretch>
        </p:blipFill>
        <p:spPr>
          <a:xfrm>
            <a:off x="-4335870" y="97851"/>
            <a:ext cx="4017819" cy="3048000"/>
          </a:xfrm>
          <a:prstGeom prst="rect">
            <a:avLst/>
          </a:prstGeom>
        </p:spPr>
      </p:pic>
      <p:cxnSp>
        <p:nvCxnSpPr>
          <p:cNvPr id="6" name="Straight Arrow Connector 5">
            <a:extLst>
              <a:ext uri="{FF2B5EF4-FFF2-40B4-BE49-F238E27FC236}">
                <a16:creationId xmlns:a16="http://schemas.microsoft.com/office/drawing/2014/main" id="{D3BAFFB0-9D3D-4712-93FB-B1E9889F717A}"/>
              </a:ext>
            </a:extLst>
          </p:cNvPr>
          <p:cNvCxnSpPr>
            <a:cxnSpLocks/>
          </p:cNvCxnSpPr>
          <p:nvPr/>
        </p:nvCxnSpPr>
        <p:spPr>
          <a:xfrm flipV="1">
            <a:off x="3886200" y="4419600"/>
            <a:ext cx="4297680" cy="62823"/>
          </a:xfrm>
          <a:prstGeom prst="straightConnector1">
            <a:avLst/>
          </a:prstGeom>
          <a:ln w="228600">
            <a:solidFill>
              <a:srgbClr val="00FF9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3C4F8FB-45EC-4C23-8490-8E7DCDE3E0D8}"/>
              </a:ext>
            </a:extLst>
          </p:cNvPr>
          <p:cNvCxnSpPr>
            <a:cxnSpLocks/>
          </p:cNvCxnSpPr>
          <p:nvPr/>
        </p:nvCxnSpPr>
        <p:spPr>
          <a:xfrm flipH="1">
            <a:off x="8153400" y="4378307"/>
            <a:ext cx="1" cy="2468880"/>
          </a:xfrm>
          <a:prstGeom prst="straightConnector1">
            <a:avLst/>
          </a:prstGeom>
          <a:ln w="104775">
            <a:solidFill>
              <a:srgbClr val="00FF99"/>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2AC9BF0-91BF-47DE-BC99-E2D55FDC1025}"/>
              </a:ext>
            </a:extLst>
          </p:cNvPr>
          <p:cNvCxnSpPr/>
          <p:nvPr/>
        </p:nvCxnSpPr>
        <p:spPr>
          <a:xfrm flipV="1">
            <a:off x="773425" y="1981200"/>
            <a:ext cx="2560320" cy="62823"/>
          </a:xfrm>
          <a:prstGeom prst="straightConnector1">
            <a:avLst/>
          </a:prstGeom>
          <a:ln w="228600">
            <a:solidFill>
              <a:srgbClr val="00FF9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D57B88E-1993-4564-94EA-A851F139D0EC}"/>
              </a:ext>
            </a:extLst>
          </p:cNvPr>
          <p:cNvSpPr/>
          <p:nvPr/>
        </p:nvSpPr>
        <p:spPr>
          <a:xfrm>
            <a:off x="4184744" y="1475127"/>
            <a:ext cx="5583615" cy="1311128"/>
          </a:xfrm>
          <a:prstGeom prst="rect">
            <a:avLst/>
          </a:prstGeom>
          <a:solidFill>
            <a:schemeClr val="bg1"/>
          </a:solidFill>
        </p:spPr>
        <p:txBody>
          <a:bodyPr wrap="square">
            <a:spAutoFit/>
          </a:bodyPr>
          <a:lstStyle/>
          <a:p>
            <a:pPr algn="ctr"/>
            <a:r>
              <a:rPr lang="en-US" sz="2640" b="1" dirty="0">
                <a:latin typeface="Times New Roman" pitchFamily="18" charset="0"/>
                <a:cs typeface="Times New Roman" pitchFamily="18" charset="0"/>
              </a:rPr>
              <a:t>Measure at the widest point.</a:t>
            </a:r>
          </a:p>
          <a:p>
            <a:pPr algn="ctr"/>
            <a:r>
              <a:rPr lang="en-US" sz="2640" b="1" dirty="0">
                <a:latin typeface="Times New Roman" pitchFamily="18" charset="0"/>
                <a:cs typeface="Times New Roman" pitchFamily="18" charset="0"/>
              </a:rPr>
              <a:t>Calculate the distance if the beginning of the bubble is not at zero.</a:t>
            </a:r>
            <a:endParaRPr lang="en-US" sz="3080" b="1" dirty="0">
              <a:latin typeface="Times New Roman" pitchFamily="18" charset="0"/>
              <a:cs typeface="Times New Roman" pitchFamily="18" charset="0"/>
            </a:endParaRPr>
          </a:p>
        </p:txBody>
      </p:sp>
      <p:cxnSp>
        <p:nvCxnSpPr>
          <p:cNvPr id="22" name="Straight Arrow Connector 21">
            <a:extLst>
              <a:ext uri="{FF2B5EF4-FFF2-40B4-BE49-F238E27FC236}">
                <a16:creationId xmlns:a16="http://schemas.microsoft.com/office/drawing/2014/main" id="{B196C3CE-12B2-41D8-A55D-3FC99D80A640}"/>
              </a:ext>
            </a:extLst>
          </p:cNvPr>
          <p:cNvCxnSpPr>
            <a:cxnSpLocks/>
          </p:cNvCxnSpPr>
          <p:nvPr/>
        </p:nvCxnSpPr>
        <p:spPr>
          <a:xfrm flipH="1">
            <a:off x="3962399" y="4983480"/>
            <a:ext cx="1" cy="1645920"/>
          </a:xfrm>
          <a:prstGeom prst="straightConnector1">
            <a:avLst/>
          </a:prstGeom>
          <a:ln w="104775">
            <a:solidFill>
              <a:srgbClr val="00FF99"/>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7B944E4-63D8-4E6D-B413-A39B5CA5A2E7}"/>
              </a:ext>
            </a:extLst>
          </p:cNvPr>
          <p:cNvCxnSpPr>
            <a:cxnSpLocks/>
          </p:cNvCxnSpPr>
          <p:nvPr/>
        </p:nvCxnSpPr>
        <p:spPr>
          <a:xfrm flipH="1" flipV="1">
            <a:off x="773425" y="1311673"/>
            <a:ext cx="1" cy="1280160"/>
          </a:xfrm>
          <a:prstGeom prst="straightConnector1">
            <a:avLst/>
          </a:prstGeom>
          <a:ln w="104775">
            <a:solidFill>
              <a:srgbClr val="00FF99"/>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0BAA064-B8B8-4A12-A986-4C2FEFE5D5C0}"/>
              </a:ext>
            </a:extLst>
          </p:cNvPr>
          <p:cNvCxnSpPr>
            <a:cxnSpLocks/>
          </p:cNvCxnSpPr>
          <p:nvPr/>
        </p:nvCxnSpPr>
        <p:spPr>
          <a:xfrm flipH="1" flipV="1">
            <a:off x="3345170" y="1341120"/>
            <a:ext cx="1" cy="640080"/>
          </a:xfrm>
          <a:prstGeom prst="straightConnector1">
            <a:avLst/>
          </a:prstGeom>
          <a:ln w="104775">
            <a:solidFill>
              <a:srgbClr val="00FF99"/>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73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133600"/>
            <a:ext cx="9273540" cy="4801314"/>
          </a:xfrm>
          <a:prstGeom prst="rect">
            <a:avLst/>
          </a:prstGeom>
        </p:spPr>
        <p:txBody>
          <a:bodyPr wrap="square">
            <a:spAutoFit/>
          </a:bodyPr>
          <a:lstStyle/>
          <a:p>
            <a:pPr marL="502920" indent="-502920">
              <a:buAutoNum type="arabicPeriod"/>
            </a:pPr>
            <a:r>
              <a:rPr lang="en-US" sz="2200" dirty="0">
                <a:latin typeface="Arial Narrow" panose="020B0606020202030204" pitchFamily="34" charset="0"/>
                <a:cs typeface="Times New Roman" pitchFamily="18" charset="0"/>
              </a:rPr>
              <a:t>Which brand had the highest average for you? </a:t>
            </a:r>
          </a:p>
          <a:p>
            <a:pPr marL="502920" indent="-502920">
              <a:buAutoNum type="arabicPeriod"/>
            </a:pPr>
            <a:endParaRPr lang="en-US" sz="2200" dirty="0">
              <a:latin typeface="Arial Narrow" panose="020B0606020202030204" pitchFamily="34" charset="0"/>
              <a:cs typeface="Times New Roman" pitchFamily="18" charset="0"/>
            </a:endParaRPr>
          </a:p>
          <a:p>
            <a:pPr marL="502920" indent="-502920">
              <a:buAutoNum type="arabicPeriod"/>
            </a:pPr>
            <a:r>
              <a:rPr lang="en-US" sz="2200" dirty="0">
                <a:latin typeface="Arial Narrow" panose="020B0606020202030204" pitchFamily="34" charset="0"/>
                <a:cs typeface="Times New Roman" pitchFamily="18" charset="0"/>
              </a:rPr>
              <a:t>Which brand had the highest average overall?</a:t>
            </a:r>
          </a:p>
          <a:p>
            <a:pPr marL="502920" indent="-502920">
              <a:buAutoNum type="arabicPeriod"/>
            </a:pPr>
            <a:endParaRPr lang="en-US" sz="2200" dirty="0">
              <a:latin typeface="Arial Narrow" panose="020B0606020202030204" pitchFamily="34" charset="0"/>
              <a:cs typeface="Times New Roman" pitchFamily="18" charset="0"/>
            </a:endParaRPr>
          </a:p>
          <a:p>
            <a:pPr marL="502920" indent="-502920">
              <a:buAutoNum type="arabicPeriod"/>
            </a:pPr>
            <a:r>
              <a:rPr lang="en-US" sz="2200" dirty="0">
                <a:latin typeface="Arial Narrow" panose="020B0606020202030204" pitchFamily="34" charset="0"/>
                <a:cs typeface="Times New Roman" pitchFamily="18" charset="0"/>
              </a:rPr>
              <a:t>Did your results match the overall results.  Explain using the data.</a:t>
            </a:r>
          </a:p>
          <a:p>
            <a:pPr marL="502920" indent="-502920">
              <a:buAutoNum type="arabicPeriod"/>
            </a:pPr>
            <a:endParaRPr lang="en-US" sz="3200" dirty="0">
              <a:latin typeface="Arial Narrow" panose="020B0606020202030204" pitchFamily="34" charset="0"/>
              <a:cs typeface="Times New Roman" pitchFamily="18" charset="0"/>
            </a:endParaRPr>
          </a:p>
          <a:p>
            <a:pPr marL="502920" indent="-502920">
              <a:buAutoNum type="arabicPeriod"/>
            </a:pPr>
            <a:endParaRPr lang="en-US" sz="2200" dirty="0">
              <a:latin typeface="Arial Narrow" panose="020B0606020202030204" pitchFamily="34" charset="0"/>
              <a:cs typeface="Times New Roman" pitchFamily="18" charset="0"/>
            </a:endParaRPr>
          </a:p>
          <a:p>
            <a:pPr marL="502920" indent="-502920">
              <a:buAutoNum type="arabicPeriod"/>
            </a:pPr>
            <a:r>
              <a:rPr lang="en-US" sz="2200" dirty="0">
                <a:latin typeface="Arial Narrow" panose="020B0606020202030204" pitchFamily="34" charset="0"/>
                <a:cs typeface="Times New Roman" pitchFamily="18" charset="0"/>
              </a:rPr>
              <a:t>Which brand would you recommend Patrick use in the contest?  Why? </a:t>
            </a:r>
          </a:p>
          <a:p>
            <a:pPr marL="502920" indent="-502920">
              <a:buAutoNum type="arabicPeriod"/>
            </a:pPr>
            <a:endParaRPr lang="en-US" sz="3200" dirty="0">
              <a:latin typeface="Arial Narrow" panose="020B0606020202030204" pitchFamily="34" charset="0"/>
              <a:cs typeface="Times New Roman" pitchFamily="18" charset="0"/>
            </a:endParaRPr>
          </a:p>
          <a:p>
            <a:pPr marL="502920" indent="-502920">
              <a:buAutoNum type="arabicPeriod"/>
            </a:pPr>
            <a:endParaRPr lang="en-US" sz="2200" dirty="0">
              <a:latin typeface="Arial Narrow" panose="020B0606020202030204" pitchFamily="34" charset="0"/>
              <a:cs typeface="Times New Roman" pitchFamily="18" charset="0"/>
            </a:endParaRPr>
          </a:p>
          <a:p>
            <a:pPr marL="502920" indent="-502920">
              <a:buAutoNum type="arabicPeriod"/>
            </a:pPr>
            <a:r>
              <a:rPr lang="en-US" sz="2200" dirty="0">
                <a:latin typeface="Arial Narrow" panose="020B0606020202030204" pitchFamily="34" charset="0"/>
                <a:cs typeface="Times New Roman" pitchFamily="18" charset="0"/>
              </a:rPr>
              <a:t>Is the data accurate and reliable? Explain. </a:t>
            </a:r>
          </a:p>
          <a:p>
            <a:pPr marL="502920" indent="-502920">
              <a:buFontTx/>
              <a:buAutoNum type="arabicPeriod"/>
            </a:pPr>
            <a:endParaRPr lang="en-US" sz="2200" dirty="0">
              <a:latin typeface="Arial Narrow" panose="020B0606020202030204" pitchFamily="34" charset="0"/>
              <a:cs typeface="Times New Roman" pitchFamily="18" charset="0"/>
            </a:endParaRPr>
          </a:p>
          <a:p>
            <a:pPr marL="502920" indent="-502920">
              <a:buAutoNum type="arabicPeriod"/>
            </a:pPr>
            <a:endParaRPr lang="en-US" sz="2200" dirty="0">
              <a:latin typeface="Arial Narrow" panose="020B0606020202030204" pitchFamily="34" charset="0"/>
              <a:cs typeface="Times New Roman" pitchFamily="18" charset="0"/>
            </a:endParaRPr>
          </a:p>
        </p:txBody>
      </p:sp>
      <p:sp>
        <p:nvSpPr>
          <p:cNvPr id="6" name="Rectangle 5"/>
          <p:cNvSpPr/>
          <p:nvPr/>
        </p:nvSpPr>
        <p:spPr>
          <a:xfrm>
            <a:off x="381000" y="304800"/>
            <a:ext cx="9425940" cy="1569660"/>
          </a:xfrm>
          <a:prstGeom prst="rect">
            <a:avLst/>
          </a:prstGeom>
        </p:spPr>
        <p:txBody>
          <a:bodyPr wrap="square">
            <a:spAutoFit/>
          </a:bodyPr>
          <a:lstStyle/>
          <a:p>
            <a:r>
              <a:rPr lang="en-US" sz="2400" b="1" dirty="0">
                <a:latin typeface="Arial Narrow" panose="020B0606020202030204" pitchFamily="34" charset="0"/>
                <a:cs typeface="Times New Roman" pitchFamily="18" charset="0"/>
              </a:rPr>
              <a:t>Final Challenge Part D: Bubble Time Analysis &amp; Conclusion</a:t>
            </a:r>
          </a:p>
          <a:p>
            <a:endParaRPr lang="en-US" sz="2800" dirty="0">
              <a:latin typeface="Arial Narrow" panose="020B0606020202030204" pitchFamily="34" charset="0"/>
              <a:cs typeface="Times New Roman" pitchFamily="18" charset="0"/>
            </a:endParaRPr>
          </a:p>
          <a:p>
            <a:r>
              <a:rPr lang="en-US" sz="2200" dirty="0">
                <a:latin typeface="Arial Narrow" panose="020B0606020202030204" pitchFamily="34" charset="0"/>
                <a:cs typeface="Times New Roman" pitchFamily="18" charset="0"/>
                <a:sym typeface="Wingdings" pitchFamily="2" charset="2"/>
              </a:rPr>
              <a:t>Use your data along with the overall class data shared by your teacher to answer these questions.</a:t>
            </a:r>
          </a:p>
        </p:txBody>
      </p:sp>
      <p:pic>
        <p:nvPicPr>
          <p:cNvPr id="2" name="Picture 1">
            <a:hlinkClick r:id="rId3" action="ppaction://hlinksldjump"/>
            <a:extLst>
              <a:ext uri="{FF2B5EF4-FFF2-40B4-BE49-F238E27FC236}">
                <a16:creationId xmlns:a16="http://schemas.microsoft.com/office/drawing/2014/main" id="{C4AF5117-D90C-49EB-9DEC-4164D1460659}"/>
              </a:ext>
            </a:extLst>
          </p:cNvPr>
          <p:cNvPicPr>
            <a:picLocks noChangeAspect="1"/>
          </p:cNvPicPr>
          <p:nvPr/>
        </p:nvPicPr>
        <p:blipFill>
          <a:blip r:embed="rId4"/>
          <a:stretch>
            <a:fillRect/>
          </a:stretch>
        </p:blipFill>
        <p:spPr>
          <a:xfrm>
            <a:off x="9346647" y="7234535"/>
            <a:ext cx="692497" cy="461665"/>
          </a:xfrm>
          <a:prstGeom prst="rect">
            <a:avLst/>
          </a:prstGeom>
        </p:spPr>
      </p:pic>
      <p:sp>
        <p:nvSpPr>
          <p:cNvPr id="7" name="TextBox 6">
            <a:extLst>
              <a:ext uri="{FF2B5EF4-FFF2-40B4-BE49-F238E27FC236}">
                <a16:creationId xmlns:a16="http://schemas.microsoft.com/office/drawing/2014/main" id="{16D7D5FB-5232-403E-BE36-FB17DD9FAD59}"/>
              </a:ext>
            </a:extLst>
          </p:cNvPr>
          <p:cNvSpPr txBox="1"/>
          <p:nvPr/>
        </p:nvSpPr>
        <p:spPr>
          <a:xfrm rot="21089562">
            <a:off x="7393699" y="6354948"/>
            <a:ext cx="2373939" cy="707886"/>
          </a:xfrm>
          <a:prstGeom prst="rect">
            <a:avLst/>
          </a:prstGeom>
          <a:noFill/>
        </p:spPr>
        <p:txBody>
          <a:bodyPr wrap="square">
            <a:spAutoFit/>
          </a:bodyPr>
          <a:lstStyle/>
          <a:p>
            <a:pPr algn="ctr"/>
            <a:r>
              <a:rPr lang="en-US" sz="2000" b="1" dirty="0">
                <a:latin typeface="Arial Narrow" panose="020B0606020202030204" pitchFamily="34" charset="0"/>
                <a:cs typeface="Times New Roman" pitchFamily="18" charset="0"/>
              </a:rPr>
              <a:t>Give good answers and use the data!</a:t>
            </a:r>
            <a:endParaRPr lang="en-US" dirty="0"/>
          </a:p>
        </p:txBody>
      </p:sp>
    </p:spTree>
    <p:extLst>
      <p:ext uri="{BB962C8B-B14F-4D97-AF65-F5344CB8AC3E}">
        <p14:creationId xmlns:p14="http://schemas.microsoft.com/office/powerpoint/2010/main" val="3737987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8120"/>
            <a:ext cx="5753100" cy="4239622"/>
          </a:xfrm>
          <a:prstGeom prst="rect">
            <a:avLst/>
          </a:prstGeom>
        </p:spPr>
        <p:txBody>
          <a:bodyPr wrap="square">
            <a:spAutoFit/>
          </a:bodyPr>
          <a:lstStyle/>
          <a:p>
            <a:r>
              <a:rPr lang="en-US" sz="3200" b="1" dirty="0">
                <a:solidFill>
                  <a:schemeClr val="bg1"/>
                </a:solidFill>
                <a:highlight>
                  <a:srgbClr val="000080"/>
                </a:highlight>
                <a:latin typeface="Arial Narrow" panose="020B0606020202030204" pitchFamily="34" charset="0"/>
                <a:cs typeface="Times New Roman" pitchFamily="18" charset="0"/>
              </a:rPr>
              <a:t>Your Turn</a:t>
            </a:r>
          </a:p>
          <a:p>
            <a:endParaRPr lang="en-US" sz="990" dirty="0">
              <a:latin typeface="Times New Roman" pitchFamily="18" charset="0"/>
              <a:cs typeface="Times New Roman" pitchFamily="18" charset="0"/>
            </a:endParaRPr>
          </a:p>
          <a:p>
            <a:r>
              <a:rPr lang="en-US" sz="2200" b="1" dirty="0">
                <a:latin typeface="Times New Roman" pitchFamily="18" charset="0"/>
                <a:cs typeface="Times New Roman" pitchFamily="18" charset="0"/>
              </a:rPr>
              <a:t>What variables can  you test using 3 brands (or less) of bubble gum?</a:t>
            </a:r>
          </a:p>
          <a:p>
            <a:endParaRPr lang="en-US" sz="2200" b="1" dirty="0">
              <a:latin typeface="Times New Roman" pitchFamily="18" charset="0"/>
              <a:cs typeface="Times New Roman" pitchFamily="18" charset="0"/>
            </a:endParaRPr>
          </a:p>
          <a:p>
            <a:r>
              <a:rPr lang="en-US" sz="2200" b="1" dirty="0">
                <a:latin typeface="Times New Roman" pitchFamily="18" charset="0"/>
                <a:cs typeface="Times New Roman" pitchFamily="18" charset="0"/>
              </a:rPr>
              <a:t>Complete the worksheet as you create your experiments and show the teacher for approval.  </a:t>
            </a:r>
          </a:p>
          <a:p>
            <a:endParaRPr lang="en-US" sz="2200" b="1" dirty="0">
              <a:latin typeface="Times New Roman" pitchFamily="18" charset="0"/>
              <a:cs typeface="Times New Roman" pitchFamily="18" charset="0"/>
            </a:endParaRPr>
          </a:p>
          <a:p>
            <a:r>
              <a:rPr lang="en-US" sz="2200" b="1" dirty="0">
                <a:latin typeface="Times New Roman" pitchFamily="18" charset="0"/>
                <a:cs typeface="Times New Roman" pitchFamily="18" charset="0"/>
              </a:rPr>
              <a:t>Your team will need to bring their own materials (gum) but may use any tools I have available.</a:t>
            </a:r>
          </a:p>
        </p:txBody>
      </p:sp>
      <p:pic>
        <p:nvPicPr>
          <p:cNvPr id="8194" name="Picture 2"/>
          <p:cNvPicPr>
            <a:picLocks noChangeAspect="1" noChangeArrowheads="1"/>
          </p:cNvPicPr>
          <p:nvPr/>
        </p:nvPicPr>
        <p:blipFill>
          <a:blip r:embed="rId3" cstate="print"/>
          <a:srcRect/>
          <a:stretch>
            <a:fillRect/>
          </a:stretch>
        </p:blipFill>
        <p:spPr bwMode="auto">
          <a:xfrm>
            <a:off x="6537960" y="533400"/>
            <a:ext cx="3327009" cy="3520440"/>
          </a:xfrm>
          <a:prstGeom prst="rect">
            <a:avLst/>
          </a:prstGeom>
          <a:ln>
            <a:noFill/>
          </a:ln>
          <a:effectLst>
            <a:softEdge rad="112500"/>
          </a:effectLst>
        </p:spPr>
      </p:pic>
      <p:sp>
        <p:nvSpPr>
          <p:cNvPr id="7" name="Rectangle 6"/>
          <p:cNvSpPr/>
          <p:nvPr/>
        </p:nvSpPr>
        <p:spPr>
          <a:xfrm>
            <a:off x="579120" y="4724400"/>
            <a:ext cx="9098280" cy="2469843"/>
          </a:xfrm>
          <a:prstGeom prst="rect">
            <a:avLst/>
          </a:prstGeom>
        </p:spPr>
        <p:txBody>
          <a:bodyPr wrap="square">
            <a:spAutoFit/>
          </a:bodyPr>
          <a:lstStyle/>
          <a:p>
            <a:r>
              <a:rPr lang="en-US" sz="2207" b="1" dirty="0">
                <a:solidFill>
                  <a:srgbClr val="FF0000"/>
                </a:solidFill>
                <a:latin typeface="Times New Roman" pitchFamily="18" charset="0"/>
                <a:cs typeface="Times New Roman" pitchFamily="18" charset="0"/>
              </a:rPr>
              <a:t>Deadlines</a:t>
            </a:r>
          </a:p>
          <a:p>
            <a:endParaRPr lang="en-US" sz="2207" b="1" dirty="0">
              <a:latin typeface="Times New Roman" pitchFamily="18" charset="0"/>
              <a:cs typeface="Times New Roman" pitchFamily="18" charset="0"/>
            </a:endParaRPr>
          </a:p>
          <a:p>
            <a:r>
              <a:rPr lang="en-US" sz="2207" b="1" dirty="0">
                <a:latin typeface="Times New Roman" pitchFamily="18" charset="0"/>
                <a:cs typeface="Times New Roman" pitchFamily="18" charset="0"/>
              </a:rPr>
              <a:t>_____ Approval due by the end of the day</a:t>
            </a:r>
          </a:p>
          <a:p>
            <a:endParaRPr lang="en-US" sz="2207" b="1" dirty="0">
              <a:latin typeface="Times New Roman" pitchFamily="18" charset="0"/>
              <a:cs typeface="Times New Roman" pitchFamily="18" charset="0"/>
            </a:endParaRPr>
          </a:p>
          <a:p>
            <a:r>
              <a:rPr lang="en-US" sz="2207" b="1" dirty="0">
                <a:latin typeface="Times New Roman" pitchFamily="18" charset="0"/>
                <a:cs typeface="Times New Roman" pitchFamily="18" charset="0"/>
              </a:rPr>
              <a:t>_____ Experiments will be conducted during class – bring your materials.</a:t>
            </a:r>
          </a:p>
          <a:p>
            <a:endParaRPr lang="en-US" sz="2207" b="1" dirty="0">
              <a:latin typeface="Times New Roman" pitchFamily="18" charset="0"/>
              <a:cs typeface="Times New Roman" pitchFamily="18" charset="0"/>
            </a:endParaRPr>
          </a:p>
          <a:p>
            <a:r>
              <a:rPr lang="en-US" sz="2207" b="1" dirty="0">
                <a:latin typeface="Times New Roman" pitchFamily="18" charset="0"/>
                <a:cs typeface="Times New Roman" pitchFamily="18" charset="0"/>
              </a:rPr>
              <a:t>_____ Final reports with conclusions are due</a:t>
            </a:r>
          </a:p>
        </p:txBody>
      </p:sp>
      <p:sp>
        <p:nvSpPr>
          <p:cNvPr id="3" name="Rectangle 2">
            <a:extLst>
              <a:ext uri="{FF2B5EF4-FFF2-40B4-BE49-F238E27FC236}">
                <a16:creationId xmlns:a16="http://schemas.microsoft.com/office/drawing/2014/main" id="{B312D299-6097-48A4-9C83-E3A8318FFB0B}"/>
              </a:ext>
            </a:extLst>
          </p:cNvPr>
          <p:cNvSpPr/>
          <p:nvPr/>
        </p:nvSpPr>
        <p:spPr>
          <a:xfrm>
            <a:off x="-6310966" y="119270"/>
            <a:ext cx="6137031" cy="2768450"/>
          </a:xfrm>
          <a:prstGeom prst="rect">
            <a:avLst/>
          </a:prstGeom>
        </p:spPr>
        <p:txBody>
          <a:bodyPr wrap="square">
            <a:spAutoFit/>
          </a:bodyPr>
          <a:lstStyle/>
          <a:p>
            <a:pPr algn="just"/>
            <a:r>
              <a:rPr lang="en-US" sz="3200" b="1" dirty="0">
                <a:solidFill>
                  <a:schemeClr val="bg1"/>
                </a:solidFill>
                <a:highlight>
                  <a:srgbClr val="000080"/>
                </a:highlight>
                <a:latin typeface="Arial Narrow" panose="020B0606020202030204" pitchFamily="34" charset="0"/>
                <a:cs typeface="Times New Roman" pitchFamily="18" charset="0"/>
              </a:rPr>
              <a:t>Optional</a:t>
            </a:r>
          </a:p>
          <a:p>
            <a:pPr algn="just"/>
            <a:endParaRPr lang="en-US" sz="990" dirty="0">
              <a:latin typeface="Times New Roman" pitchFamily="18" charset="0"/>
              <a:cs typeface="Times New Roman" pitchFamily="18" charset="0"/>
            </a:endParaRPr>
          </a:p>
          <a:p>
            <a:pPr algn="just"/>
            <a:r>
              <a:rPr lang="en-US" sz="2200" b="1" dirty="0">
                <a:latin typeface="Times New Roman" pitchFamily="18" charset="0"/>
                <a:cs typeface="Times New Roman" pitchFamily="18" charset="0"/>
              </a:rPr>
              <a:t>Give your students a chance to create their own bubble gum-related experiment.  For example, they may choose to test different properties of gum (lasting time, “stretchability”, etc.) or choose 3 more types of gum to test (same brand, different flavors or same flavor, different brands).</a:t>
            </a:r>
          </a:p>
        </p:txBody>
      </p:sp>
      <p:pic>
        <p:nvPicPr>
          <p:cNvPr id="4" name="Picture 3">
            <a:hlinkClick r:id="rId4" action="ppaction://hlinksldjump"/>
            <a:extLst>
              <a:ext uri="{FF2B5EF4-FFF2-40B4-BE49-F238E27FC236}">
                <a16:creationId xmlns:a16="http://schemas.microsoft.com/office/drawing/2014/main" id="{C599DB3A-CCBC-4671-9381-398AE85242AF}"/>
              </a:ext>
            </a:extLst>
          </p:cNvPr>
          <p:cNvPicPr>
            <a:picLocks noChangeAspect="1"/>
          </p:cNvPicPr>
          <p:nvPr/>
        </p:nvPicPr>
        <p:blipFill>
          <a:blip r:embed="rId5"/>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3299175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0999" y="304800"/>
            <a:ext cx="9466105" cy="4893647"/>
          </a:xfrm>
          <a:prstGeom prst="rect">
            <a:avLst/>
          </a:prstGeom>
        </p:spPr>
        <p:txBody>
          <a:bodyPr wrap="square">
            <a:spAutoFit/>
          </a:bodyPr>
          <a:lstStyle/>
          <a:p>
            <a:endParaRPr lang="en-US" sz="2800" b="1" dirty="0">
              <a:latin typeface="Arial Narrow" panose="020B0606020202030204" pitchFamily="34" charset="0"/>
              <a:cs typeface="Times New Roman" pitchFamily="18" charset="0"/>
            </a:endParaRPr>
          </a:p>
          <a:p>
            <a:endParaRPr lang="en-US" sz="44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It’s time for a GIMKIT Challenge! Use what you have learned about the SCIENTIFIC METHOD to complete the assignment on GIMKIT.   </a:t>
            </a:r>
          </a:p>
          <a:p>
            <a:endParaRPr lang="en-US" sz="20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Your goal is to earn $200,000 to complete the assignment.  </a:t>
            </a:r>
          </a:p>
          <a:p>
            <a:endParaRPr lang="en-US" sz="20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                                                  </a:t>
            </a:r>
          </a:p>
          <a:p>
            <a:endParaRPr lang="en-US" sz="2000" b="1" dirty="0">
              <a:latin typeface="Arial Narrow" panose="020B0606020202030204" pitchFamily="34" charset="0"/>
              <a:cs typeface="Times New Roman" pitchFamily="18" charset="0"/>
            </a:endParaRPr>
          </a:p>
          <a:p>
            <a:br>
              <a:rPr lang="en-US" sz="2000" b="1" dirty="0">
                <a:latin typeface="Arial Narrow" panose="020B0606020202030204" pitchFamily="34" charset="0"/>
                <a:cs typeface="Times New Roman" pitchFamily="18" charset="0"/>
              </a:rPr>
            </a:br>
            <a:r>
              <a:rPr lang="en-US" sz="2000" b="1" dirty="0">
                <a:latin typeface="Arial Narrow" panose="020B0606020202030204" pitchFamily="34" charset="0"/>
                <a:cs typeface="Times New Roman" pitchFamily="18" charset="0"/>
              </a:rPr>
              <a:t>			</a:t>
            </a:r>
          </a:p>
          <a:p>
            <a:endParaRPr lang="en-US" sz="2000" b="1" dirty="0">
              <a:latin typeface="Arial Narrow" panose="020B0606020202030204" pitchFamily="34" charset="0"/>
              <a:cs typeface="Times New Roman" pitchFamily="18" charset="0"/>
            </a:endParaRPr>
          </a:p>
          <a:p>
            <a:endParaRPr lang="en-US" sz="2000" b="1" dirty="0">
              <a:latin typeface="Arial Narrow" panose="020B0606020202030204" pitchFamily="34" charset="0"/>
              <a:cs typeface="Times New Roman" pitchFamily="18" charset="0"/>
            </a:endParaRPr>
          </a:p>
          <a:p>
            <a:endParaRPr lang="en-US" sz="2000" b="1" dirty="0">
              <a:latin typeface="Arial Narrow" panose="020B0606020202030204" pitchFamily="34" charset="0"/>
              <a:cs typeface="Times New Roman" pitchFamily="18" charset="0"/>
            </a:endParaRPr>
          </a:p>
        </p:txBody>
      </p:sp>
      <p:pic>
        <p:nvPicPr>
          <p:cNvPr id="2" name="Picture 1">
            <a:hlinkClick r:id="rId3" action="ppaction://hlinksldjump"/>
            <a:extLst>
              <a:ext uri="{FF2B5EF4-FFF2-40B4-BE49-F238E27FC236}">
                <a16:creationId xmlns:a16="http://schemas.microsoft.com/office/drawing/2014/main" id="{C4AF5117-D90C-49EB-9DEC-4164D1460659}"/>
              </a:ext>
            </a:extLst>
          </p:cNvPr>
          <p:cNvPicPr>
            <a:picLocks noChangeAspect="1"/>
          </p:cNvPicPr>
          <p:nvPr/>
        </p:nvPicPr>
        <p:blipFill>
          <a:blip r:embed="rId4"/>
          <a:stretch>
            <a:fillRect/>
          </a:stretch>
        </p:blipFill>
        <p:spPr>
          <a:xfrm>
            <a:off x="9346647" y="7234535"/>
            <a:ext cx="692497" cy="461665"/>
          </a:xfrm>
          <a:prstGeom prst="rect">
            <a:avLst/>
          </a:prstGeom>
        </p:spPr>
      </p:pic>
      <p:pic>
        <p:nvPicPr>
          <p:cNvPr id="9" name="Picture 8">
            <a:extLst>
              <a:ext uri="{FF2B5EF4-FFF2-40B4-BE49-F238E27FC236}">
                <a16:creationId xmlns:a16="http://schemas.microsoft.com/office/drawing/2014/main" id="{DD87E189-E6D2-4854-9315-F56CD0670F93}"/>
              </a:ext>
            </a:extLst>
          </p:cNvPr>
          <p:cNvPicPr>
            <a:picLocks noChangeAspect="1"/>
          </p:cNvPicPr>
          <p:nvPr/>
        </p:nvPicPr>
        <p:blipFill>
          <a:blip r:embed="rId5"/>
          <a:stretch>
            <a:fillRect/>
          </a:stretch>
        </p:blipFill>
        <p:spPr>
          <a:xfrm>
            <a:off x="1295894" y="3750378"/>
            <a:ext cx="390696" cy="226334"/>
          </a:xfrm>
          <a:prstGeom prst="rect">
            <a:avLst/>
          </a:prstGeom>
          <a:ln>
            <a:noFill/>
          </a:ln>
          <a:effectLst>
            <a:outerShdw blurRad="292100" dist="139700" dir="2700000" algn="tl" rotWithShape="0">
              <a:srgbClr val="333333">
                <a:alpha val="65000"/>
              </a:srgbClr>
            </a:outerShdw>
          </a:effectLst>
        </p:spPr>
      </p:pic>
      <p:grpSp>
        <p:nvGrpSpPr>
          <p:cNvPr id="24" name="Group 23">
            <a:extLst>
              <a:ext uri="{FF2B5EF4-FFF2-40B4-BE49-F238E27FC236}">
                <a16:creationId xmlns:a16="http://schemas.microsoft.com/office/drawing/2014/main" id="{3D370D1C-B61C-4656-A82F-CEA7F2E1625B}"/>
              </a:ext>
            </a:extLst>
          </p:cNvPr>
          <p:cNvGrpSpPr/>
          <p:nvPr/>
        </p:nvGrpSpPr>
        <p:grpSpPr>
          <a:xfrm>
            <a:off x="618510" y="2971800"/>
            <a:ext cx="5797625" cy="1530425"/>
            <a:chOff x="618510" y="2780282"/>
            <a:chExt cx="5797625" cy="1530425"/>
          </a:xfrm>
        </p:grpSpPr>
        <p:sp>
          <p:nvSpPr>
            <p:cNvPr id="17" name="TextBox 16">
              <a:extLst>
                <a:ext uri="{FF2B5EF4-FFF2-40B4-BE49-F238E27FC236}">
                  <a16:creationId xmlns:a16="http://schemas.microsoft.com/office/drawing/2014/main" id="{7C427FEE-C472-4090-A987-200C184A8909}"/>
                </a:ext>
              </a:extLst>
            </p:cNvPr>
            <p:cNvSpPr txBox="1"/>
            <p:nvPr/>
          </p:nvSpPr>
          <p:spPr>
            <a:xfrm>
              <a:off x="2148935" y="2780282"/>
              <a:ext cx="4267200" cy="707886"/>
            </a:xfrm>
            <a:prstGeom prst="rect">
              <a:avLst/>
            </a:prstGeom>
            <a:noFill/>
          </p:spPr>
          <p:txBody>
            <a:bodyPr wrap="square">
              <a:spAutoFit/>
            </a:bodyPr>
            <a:lstStyle/>
            <a:p>
              <a:r>
                <a:rPr lang="en-US" sz="2000" b="1" dirty="0">
                  <a:solidFill>
                    <a:srgbClr val="00B050"/>
                  </a:solidFill>
                  <a:latin typeface="Arial Narrow" panose="020B0606020202030204" pitchFamily="34" charset="0"/>
                  <a:cs typeface="Times New Roman" pitchFamily="18" charset="0"/>
                </a:rPr>
                <a:t>Answer questions correctly to earn $$$.</a:t>
              </a:r>
            </a:p>
            <a:p>
              <a:r>
                <a:rPr lang="en-US" sz="2000" b="1" dirty="0">
                  <a:solidFill>
                    <a:srgbClr val="00B050"/>
                  </a:solidFill>
                  <a:latin typeface="Arial Narrow" panose="020B0606020202030204" pitchFamily="34" charset="0"/>
                  <a:cs typeface="Times New Roman" pitchFamily="18" charset="0"/>
                </a:rPr>
                <a:t>Incorrect answers will cost you $$$.</a:t>
              </a:r>
            </a:p>
          </p:txBody>
        </p:sp>
        <p:pic>
          <p:nvPicPr>
            <p:cNvPr id="1028" name="Picture 4">
              <a:extLst>
                <a:ext uri="{FF2B5EF4-FFF2-40B4-BE49-F238E27FC236}">
                  <a16:creationId xmlns:a16="http://schemas.microsoft.com/office/drawing/2014/main" id="{CE925FC3-4565-45EA-9682-577FD5D72C10}"/>
                </a:ext>
              </a:extLst>
            </p:cNvPr>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18510" y="2780282"/>
              <a:ext cx="1530425" cy="1530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FD68A4DE-73D3-4651-A000-A524D6CB95B7}"/>
              </a:ext>
            </a:extLst>
          </p:cNvPr>
          <p:cNvGrpSpPr/>
          <p:nvPr/>
        </p:nvGrpSpPr>
        <p:grpSpPr>
          <a:xfrm>
            <a:off x="4829650" y="2420537"/>
            <a:ext cx="4772261" cy="2227663"/>
            <a:chOff x="4829650" y="2188579"/>
            <a:chExt cx="4772261" cy="2227663"/>
          </a:xfrm>
        </p:grpSpPr>
        <p:sp>
          <p:nvSpPr>
            <p:cNvPr id="21" name="TextBox 20">
              <a:extLst>
                <a:ext uri="{FF2B5EF4-FFF2-40B4-BE49-F238E27FC236}">
                  <a16:creationId xmlns:a16="http://schemas.microsoft.com/office/drawing/2014/main" id="{F25B2A5E-1F6B-4A74-BCE7-D46F1A4C4020}"/>
                </a:ext>
              </a:extLst>
            </p:cNvPr>
            <p:cNvSpPr txBox="1"/>
            <p:nvPr/>
          </p:nvSpPr>
          <p:spPr>
            <a:xfrm>
              <a:off x="4829650" y="3769911"/>
              <a:ext cx="4695350" cy="646331"/>
            </a:xfrm>
            <a:prstGeom prst="rect">
              <a:avLst/>
            </a:prstGeom>
            <a:noFill/>
          </p:spPr>
          <p:txBody>
            <a:bodyPr wrap="square">
              <a:spAutoFit/>
            </a:bodyPr>
            <a:lstStyle/>
            <a:p>
              <a:pPr algn="r"/>
              <a:r>
                <a:rPr lang="en-US" sz="1800" b="1" dirty="0">
                  <a:solidFill>
                    <a:srgbClr val="C00000"/>
                  </a:solidFill>
                  <a:latin typeface="Arial Narrow" panose="020B0606020202030204" pitchFamily="34" charset="0"/>
                  <a:cs typeface="Times New Roman" pitchFamily="18" charset="0"/>
                </a:rPr>
                <a:t>Click SHOP to buy powerups and multipliers to help you earn more $$$ with each correct answer.</a:t>
              </a:r>
              <a:endParaRPr lang="en-US" sz="1800" dirty="0">
                <a:solidFill>
                  <a:srgbClr val="C00000"/>
                </a:solidFill>
              </a:endParaRPr>
            </a:p>
          </p:txBody>
        </p:sp>
        <p:pic>
          <p:nvPicPr>
            <p:cNvPr id="23" name="Picture 22">
              <a:extLst>
                <a:ext uri="{FF2B5EF4-FFF2-40B4-BE49-F238E27FC236}">
                  <a16:creationId xmlns:a16="http://schemas.microsoft.com/office/drawing/2014/main" id="{B4F45449-35E9-4C5E-BC06-409C1CCC3CFF}"/>
                </a:ext>
              </a:extLst>
            </p:cNvPr>
            <p:cNvPicPr>
              <a:picLocks noChangeAspect="1"/>
            </p:cNvPicPr>
            <p:nvPr/>
          </p:nvPicPr>
          <p:blipFill>
            <a:blip r:embed="rId7"/>
            <a:stretch>
              <a:fillRect/>
            </a:stretch>
          </p:blipFill>
          <p:spPr>
            <a:xfrm>
              <a:off x="7155128" y="2188579"/>
              <a:ext cx="2446783" cy="1545221"/>
            </a:xfrm>
            <a:prstGeom prst="rect">
              <a:avLst/>
            </a:prstGeom>
          </p:spPr>
        </p:pic>
      </p:grpSp>
      <p:sp>
        <p:nvSpPr>
          <p:cNvPr id="31" name="TextBox 30">
            <a:extLst>
              <a:ext uri="{FF2B5EF4-FFF2-40B4-BE49-F238E27FC236}">
                <a16:creationId xmlns:a16="http://schemas.microsoft.com/office/drawing/2014/main" id="{92C2D680-5DF6-4F24-84C5-BE7B9BA9EF58}"/>
              </a:ext>
            </a:extLst>
          </p:cNvPr>
          <p:cNvSpPr txBox="1"/>
          <p:nvPr/>
        </p:nvSpPr>
        <p:spPr>
          <a:xfrm>
            <a:off x="-4724400" y="304800"/>
            <a:ext cx="4529693" cy="1635704"/>
          </a:xfrm>
          <a:prstGeom prst="rect">
            <a:avLst/>
          </a:prstGeom>
          <a:noFill/>
        </p:spPr>
        <p:txBody>
          <a:bodyPr wrap="square">
            <a:spAutoFit/>
          </a:bodyPr>
          <a:lstStyle/>
          <a:p>
            <a:r>
              <a:rPr lang="en-US" b="0" i="0" dirty="0">
                <a:effectLst/>
                <a:latin typeface="-apple-system"/>
              </a:rPr>
              <a:t>Click the link to view the kit on GIMKIT … </a:t>
            </a:r>
            <a:r>
              <a:rPr lang="en-US" b="0" i="0" dirty="0">
                <a:effectLst/>
                <a:latin typeface="-apple-system"/>
                <a:hlinkClick r:id="rId8"/>
              </a:rPr>
              <a:t>https://www.gimkit.com/view/5e4188ddf6b1660022d4f8e9</a:t>
            </a:r>
            <a:endParaRPr lang="en-US" b="0" i="0" dirty="0">
              <a:effectLst/>
              <a:latin typeface="-apple-system"/>
            </a:endParaRPr>
          </a:p>
          <a:p>
            <a:endParaRPr lang="en-US" dirty="0">
              <a:latin typeface="-apple-system"/>
            </a:endParaRPr>
          </a:p>
          <a:p>
            <a:endParaRPr lang="en-US" dirty="0"/>
          </a:p>
        </p:txBody>
      </p:sp>
      <p:sp>
        <p:nvSpPr>
          <p:cNvPr id="20" name="TextBox 19">
            <a:extLst>
              <a:ext uri="{FF2B5EF4-FFF2-40B4-BE49-F238E27FC236}">
                <a16:creationId xmlns:a16="http://schemas.microsoft.com/office/drawing/2014/main" id="{61FE9054-2C96-4585-9A0F-DD86C2FF0CFE}"/>
              </a:ext>
            </a:extLst>
          </p:cNvPr>
          <p:cNvSpPr txBox="1"/>
          <p:nvPr/>
        </p:nvSpPr>
        <p:spPr>
          <a:xfrm>
            <a:off x="3272496" y="566714"/>
            <a:ext cx="6232626" cy="461665"/>
          </a:xfrm>
          <a:prstGeom prst="rect">
            <a:avLst/>
          </a:prstGeom>
          <a:solidFill>
            <a:srgbClr val="FFFF00"/>
          </a:solidFill>
        </p:spPr>
        <p:txBody>
          <a:bodyPr wrap="square">
            <a:spAutoFit/>
          </a:bodyPr>
          <a:lstStyle/>
          <a:p>
            <a:pPr algn="ctr"/>
            <a:r>
              <a:rPr lang="en-US" sz="2400" b="1" dirty="0">
                <a:latin typeface="Arial Narrow" panose="020B0606020202030204" pitchFamily="34" charset="0"/>
                <a:cs typeface="Times New Roman" pitchFamily="18" charset="0"/>
              </a:rPr>
              <a:t>Google Classroom </a:t>
            </a:r>
            <a:r>
              <a:rPr lang="en-US" sz="2400" b="1" dirty="0">
                <a:latin typeface="Arial Narrow" panose="020B0606020202030204" pitchFamily="34" charset="0"/>
                <a:cs typeface="Times New Roman" pitchFamily="18" charset="0"/>
                <a:sym typeface="Wingdings" panose="05000000000000000000" pitchFamily="2" charset="2"/>
              </a:rPr>
              <a:t> Classwork  GIMKIT Link</a:t>
            </a:r>
            <a:endParaRPr lang="en-US" dirty="0"/>
          </a:p>
        </p:txBody>
      </p:sp>
      <p:grpSp>
        <p:nvGrpSpPr>
          <p:cNvPr id="4" name="Group 3">
            <a:extLst>
              <a:ext uri="{FF2B5EF4-FFF2-40B4-BE49-F238E27FC236}">
                <a16:creationId xmlns:a16="http://schemas.microsoft.com/office/drawing/2014/main" id="{C7722CA6-7AA7-48A7-AEAC-7D3BB0762699}"/>
              </a:ext>
            </a:extLst>
          </p:cNvPr>
          <p:cNvGrpSpPr/>
          <p:nvPr/>
        </p:nvGrpSpPr>
        <p:grpSpPr>
          <a:xfrm>
            <a:off x="484935" y="4721940"/>
            <a:ext cx="9192466" cy="2736458"/>
            <a:chOff x="484935" y="4721940"/>
            <a:chExt cx="9192466" cy="2736458"/>
          </a:xfrm>
        </p:grpSpPr>
        <p:sp>
          <p:nvSpPr>
            <p:cNvPr id="11" name="TextBox 10">
              <a:extLst>
                <a:ext uri="{FF2B5EF4-FFF2-40B4-BE49-F238E27FC236}">
                  <a16:creationId xmlns:a16="http://schemas.microsoft.com/office/drawing/2014/main" id="{878D3DF5-6392-4ACA-A4F5-C198A2F94783}"/>
                </a:ext>
              </a:extLst>
            </p:cNvPr>
            <p:cNvSpPr txBox="1"/>
            <p:nvPr/>
          </p:nvSpPr>
          <p:spPr>
            <a:xfrm>
              <a:off x="618510" y="6812067"/>
              <a:ext cx="8365470" cy="646331"/>
            </a:xfrm>
            <a:prstGeom prst="rect">
              <a:avLst/>
            </a:prstGeom>
            <a:noFill/>
          </p:spPr>
          <p:txBody>
            <a:bodyPr wrap="square">
              <a:spAutoFit/>
            </a:bodyPr>
            <a:lstStyle/>
            <a:p>
              <a:r>
                <a:rPr lang="en-US" sz="2000" b="1" dirty="0">
                  <a:solidFill>
                    <a:schemeClr val="accent6">
                      <a:lumMod val="75000"/>
                    </a:schemeClr>
                  </a:solidFill>
                  <a:latin typeface="Arial Narrow" panose="020B0606020202030204" pitchFamily="34" charset="0"/>
                  <a:cs typeface="Times New Roman" pitchFamily="18" charset="0"/>
                </a:rPr>
                <a:t>Don’t panic … It will reset to $0 when you reach the goal.  </a:t>
              </a:r>
              <a:br>
                <a:rPr lang="en-US" sz="2000" b="1" dirty="0">
                  <a:solidFill>
                    <a:srgbClr val="FF0000"/>
                  </a:solidFill>
                  <a:latin typeface="Arial Narrow" panose="020B0606020202030204" pitchFamily="34" charset="0"/>
                  <a:cs typeface="Times New Roman" pitchFamily="18" charset="0"/>
                </a:rPr>
              </a:br>
              <a:r>
                <a:rPr lang="en-US" sz="1600" b="1" dirty="0">
                  <a:latin typeface="Arial Narrow" panose="020B0606020202030204" pitchFamily="34" charset="0"/>
                  <a:cs typeface="Times New Roman" pitchFamily="18" charset="0"/>
                </a:rPr>
                <a:t>Your teacher will be able to see your progress IF you accessed it using the link on Google Classroom.</a:t>
              </a:r>
              <a:endParaRPr lang="en-US" sz="2400" b="1" dirty="0">
                <a:latin typeface="Arial Narrow" panose="020B0606020202030204" pitchFamily="34" charset="0"/>
                <a:cs typeface="Times New Roman" pitchFamily="18" charset="0"/>
              </a:endParaRPr>
            </a:p>
          </p:txBody>
        </p:sp>
        <p:sp>
          <p:nvSpPr>
            <p:cNvPr id="15" name="TextBox 14">
              <a:extLst>
                <a:ext uri="{FF2B5EF4-FFF2-40B4-BE49-F238E27FC236}">
                  <a16:creationId xmlns:a16="http://schemas.microsoft.com/office/drawing/2014/main" id="{D7083B15-E574-4E79-AB1D-902158E432A4}"/>
                </a:ext>
              </a:extLst>
            </p:cNvPr>
            <p:cNvSpPr txBox="1"/>
            <p:nvPr/>
          </p:nvSpPr>
          <p:spPr>
            <a:xfrm>
              <a:off x="4982051" y="5514204"/>
              <a:ext cx="4695350" cy="1015663"/>
            </a:xfrm>
            <a:prstGeom prst="rect">
              <a:avLst/>
            </a:prstGeom>
            <a:solidFill>
              <a:srgbClr val="FFFFCC"/>
            </a:solidFill>
          </p:spPr>
          <p:txBody>
            <a:bodyPr wrap="square">
              <a:spAutoFit/>
            </a:bodyPr>
            <a:lstStyle/>
            <a:p>
              <a:pPr algn="ctr"/>
              <a:r>
                <a:rPr lang="en-US" sz="2000" b="1" dirty="0">
                  <a:latin typeface="Arial Narrow" panose="020B0606020202030204" pitchFamily="34" charset="0"/>
                  <a:cs typeface="Times New Roman" pitchFamily="18" charset="0"/>
                </a:rPr>
                <a:t>GOOD TO KNOW …</a:t>
              </a:r>
            </a:p>
            <a:p>
              <a:pPr algn="ctr"/>
              <a:r>
                <a:rPr lang="en-US" sz="2000" b="1" dirty="0">
                  <a:latin typeface="Arial Narrow" panose="020B0606020202030204" pitchFamily="34" charset="0"/>
                  <a:cs typeface="Times New Roman" pitchFamily="18" charset="0"/>
                </a:rPr>
                <a:t>Your progress is saved automatically – you can start now and finish another time!</a:t>
              </a:r>
              <a:endParaRPr lang="en-US" sz="2000" dirty="0"/>
            </a:p>
          </p:txBody>
        </p:sp>
        <p:pic>
          <p:nvPicPr>
            <p:cNvPr id="1026" name="Picture 2">
              <a:extLst>
                <a:ext uri="{FF2B5EF4-FFF2-40B4-BE49-F238E27FC236}">
                  <a16:creationId xmlns:a16="http://schemas.microsoft.com/office/drawing/2014/main" id="{1A61A05A-06BB-4F5B-891F-1640E8C64F3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317" y="5548868"/>
              <a:ext cx="1200329" cy="120032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5D9FB16-75CE-4F5B-B12B-EEAD20BEB8D5}"/>
                </a:ext>
              </a:extLst>
            </p:cNvPr>
            <p:cNvPicPr>
              <a:picLocks noChangeAspect="1"/>
            </p:cNvPicPr>
            <p:nvPr/>
          </p:nvPicPr>
          <p:blipFill>
            <a:blip r:embed="rId5"/>
            <a:stretch>
              <a:fillRect/>
            </a:stretch>
          </p:blipFill>
          <p:spPr>
            <a:xfrm>
              <a:off x="2509207" y="5451820"/>
              <a:ext cx="2144385" cy="1242264"/>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7EFFF741-67B1-4807-9EE7-9C9A96D3BCFF}"/>
                </a:ext>
              </a:extLst>
            </p:cNvPr>
            <p:cNvSpPr txBox="1"/>
            <p:nvPr/>
          </p:nvSpPr>
          <p:spPr>
            <a:xfrm>
              <a:off x="484935" y="4721940"/>
              <a:ext cx="9192466" cy="707886"/>
            </a:xfrm>
            <a:prstGeom prst="rect">
              <a:avLst/>
            </a:prstGeom>
            <a:noFill/>
          </p:spPr>
          <p:txBody>
            <a:bodyPr wrap="square">
              <a:spAutoFit/>
            </a:bodyPr>
            <a:lstStyle/>
            <a:p>
              <a:r>
                <a:rPr lang="en-US" sz="2000" b="1" dirty="0">
                  <a:latin typeface="Arial Narrow" panose="020B0606020202030204" pitchFamily="34" charset="0"/>
                  <a:cs typeface="Times New Roman" pitchFamily="18" charset="0"/>
                </a:rPr>
                <a:t>Take a screenshot of the “You did it!” screen and upload to the GimKit assignment on Google Classroom.</a:t>
              </a:r>
            </a:p>
          </p:txBody>
        </p:sp>
      </p:grpSp>
      <p:grpSp>
        <p:nvGrpSpPr>
          <p:cNvPr id="8" name="Group 7">
            <a:extLst>
              <a:ext uri="{FF2B5EF4-FFF2-40B4-BE49-F238E27FC236}">
                <a16:creationId xmlns:a16="http://schemas.microsoft.com/office/drawing/2014/main" id="{5A4FB7B9-2E2E-4667-BD33-7B7E0C5BBB9D}"/>
              </a:ext>
            </a:extLst>
          </p:cNvPr>
          <p:cNvGrpSpPr/>
          <p:nvPr/>
        </p:nvGrpSpPr>
        <p:grpSpPr>
          <a:xfrm>
            <a:off x="304800" y="304800"/>
            <a:ext cx="2286001" cy="1055412"/>
            <a:chOff x="304800" y="304800"/>
            <a:chExt cx="2286001" cy="1055412"/>
          </a:xfrm>
        </p:grpSpPr>
        <p:pic>
          <p:nvPicPr>
            <p:cNvPr id="5" name="Picture 4">
              <a:hlinkClick r:id="rId8"/>
              <a:extLst>
                <a:ext uri="{FF2B5EF4-FFF2-40B4-BE49-F238E27FC236}">
                  <a16:creationId xmlns:a16="http://schemas.microsoft.com/office/drawing/2014/main" id="{0E64AED5-1250-4880-850C-6FC807FAC710}"/>
                </a:ext>
              </a:extLst>
            </p:cNvPr>
            <p:cNvPicPr>
              <a:picLocks noChangeAspect="1"/>
            </p:cNvPicPr>
            <p:nvPr/>
          </p:nvPicPr>
          <p:blipFill>
            <a:blip r:embed="rId10"/>
            <a:stretch>
              <a:fillRect/>
            </a:stretch>
          </p:blipFill>
          <p:spPr>
            <a:xfrm>
              <a:off x="504368" y="304800"/>
              <a:ext cx="1886864" cy="532192"/>
            </a:xfrm>
            <a:prstGeom prst="rect">
              <a:avLst/>
            </a:prstGeom>
          </p:spPr>
        </p:pic>
        <p:sp>
          <p:nvSpPr>
            <p:cNvPr id="22" name="TextBox 21">
              <a:extLst>
                <a:ext uri="{FF2B5EF4-FFF2-40B4-BE49-F238E27FC236}">
                  <a16:creationId xmlns:a16="http://schemas.microsoft.com/office/drawing/2014/main" id="{6150B60F-E42E-454E-8C21-C428971EA9D2}"/>
                </a:ext>
              </a:extLst>
            </p:cNvPr>
            <p:cNvSpPr txBox="1"/>
            <p:nvPr/>
          </p:nvSpPr>
          <p:spPr>
            <a:xfrm>
              <a:off x="304800" y="836992"/>
              <a:ext cx="2286001" cy="523220"/>
            </a:xfrm>
            <a:prstGeom prst="rect">
              <a:avLst/>
            </a:prstGeom>
            <a:noFill/>
          </p:spPr>
          <p:txBody>
            <a:bodyPr wrap="square">
              <a:spAutoFit/>
            </a:bodyPr>
            <a:lstStyle/>
            <a:p>
              <a:pPr algn="ctr"/>
              <a:r>
                <a:rPr lang="en-US" sz="2800" b="1" dirty="0">
                  <a:solidFill>
                    <a:schemeClr val="bg1"/>
                  </a:solidFill>
                  <a:highlight>
                    <a:srgbClr val="000080"/>
                  </a:highlight>
                  <a:latin typeface="Arial Narrow" panose="020B0606020202030204" pitchFamily="34" charset="0"/>
                  <a:cs typeface="Times New Roman" pitchFamily="18" charset="0"/>
                </a:rPr>
                <a:t>Unit Review</a:t>
              </a:r>
            </a:p>
          </p:txBody>
        </p:sp>
      </p:grpSp>
    </p:spTree>
    <p:extLst>
      <p:ext uri="{BB962C8B-B14F-4D97-AF65-F5344CB8AC3E}">
        <p14:creationId xmlns:p14="http://schemas.microsoft.com/office/powerpoint/2010/main" val="417002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381000"/>
            <a:ext cx="9387840" cy="1357948"/>
          </a:xfrm>
          <a:solidFill>
            <a:schemeClr val="accent2"/>
          </a:solidFill>
        </p:spPr>
        <p:txBody>
          <a:bodyPr>
            <a:normAutofit/>
          </a:bodyPr>
          <a:lstStyle/>
          <a:p>
            <a:r>
              <a:rPr lang="en-US" sz="7920" b="1" dirty="0">
                <a:solidFill>
                  <a:schemeClr val="bg1"/>
                </a:solidFill>
                <a:latin typeface="Times New Roman" pitchFamily="18" charset="0"/>
                <a:cs typeface="Times New Roman" pitchFamily="18" charset="0"/>
              </a:rPr>
              <a:t>Nature of Science</a:t>
            </a:r>
          </a:p>
        </p:txBody>
      </p:sp>
      <p:sp>
        <p:nvSpPr>
          <p:cNvPr id="6" name="Subtitle 2">
            <a:extLst>
              <a:ext uri="{FF2B5EF4-FFF2-40B4-BE49-F238E27FC236}">
                <a16:creationId xmlns:a16="http://schemas.microsoft.com/office/drawing/2014/main" id="{B7F95E3A-03AC-4C16-9A87-22591C93D4DB}"/>
              </a:ext>
            </a:extLst>
          </p:cNvPr>
          <p:cNvSpPr txBox="1">
            <a:spLocks/>
          </p:cNvSpPr>
          <p:nvPr/>
        </p:nvSpPr>
        <p:spPr>
          <a:xfrm>
            <a:off x="655320" y="2133601"/>
            <a:ext cx="8915400" cy="4863148"/>
          </a:xfrm>
          <a:prstGeom prst="rect">
            <a:avLst/>
          </a:prstGeom>
        </p:spPr>
        <p:txBody>
          <a:bodyPr vert="horz" lIns="91440" tIns="45720" rIns="91440" bIns="45720" rtlCol="0">
            <a:normAutofit/>
          </a:bodyPr>
          <a:lstStyle>
            <a:lvl1pPr marL="0" indent="0" algn="ctr" defTabSz="1005840" rtl="0" eaLnBrk="1" latinLnBrk="0" hangingPunct="1">
              <a:spcBef>
                <a:spcPct val="20000"/>
              </a:spcBef>
              <a:buFont typeface="Arial" pitchFamily="34" charset="0"/>
              <a:buNone/>
              <a:defRPr sz="3520" kern="1200">
                <a:solidFill>
                  <a:schemeClr val="tx1">
                    <a:tint val="75000"/>
                  </a:schemeClr>
                </a:solidFill>
                <a:latin typeface="+mn-lt"/>
                <a:ea typeface="+mn-ea"/>
                <a:cs typeface="+mn-cs"/>
              </a:defRPr>
            </a:lvl1pPr>
            <a:lvl2pPr marL="502920" indent="0" algn="ctr" defTabSz="1005840" rtl="0" eaLnBrk="1" latinLnBrk="0" hangingPunct="1">
              <a:spcBef>
                <a:spcPct val="20000"/>
              </a:spcBef>
              <a:buFont typeface="Arial" pitchFamily="34" charset="0"/>
              <a:buNone/>
              <a:defRPr sz="3080" kern="1200">
                <a:solidFill>
                  <a:schemeClr val="tx1">
                    <a:tint val="75000"/>
                  </a:schemeClr>
                </a:solidFill>
                <a:latin typeface="+mn-lt"/>
                <a:ea typeface="+mn-ea"/>
                <a:cs typeface="+mn-cs"/>
              </a:defRPr>
            </a:lvl2pPr>
            <a:lvl3pPr marL="1005840" indent="0" algn="ctr" defTabSz="1005840" rtl="0" eaLnBrk="1" latinLnBrk="0" hangingPunct="1">
              <a:spcBef>
                <a:spcPct val="20000"/>
              </a:spcBef>
              <a:buFont typeface="Arial" pitchFamily="34" charset="0"/>
              <a:buNone/>
              <a:defRPr sz="2640" kern="1200">
                <a:solidFill>
                  <a:schemeClr val="tx1">
                    <a:tint val="75000"/>
                  </a:schemeClr>
                </a:solidFill>
                <a:latin typeface="+mn-lt"/>
                <a:ea typeface="+mn-ea"/>
                <a:cs typeface="+mn-cs"/>
              </a:defRPr>
            </a:lvl3pPr>
            <a:lvl4pPr marL="150876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1168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1460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1752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2044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2336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r>
              <a:rPr lang="en-US" sz="3600" b="1" dirty="0">
                <a:solidFill>
                  <a:schemeClr val="tx1"/>
                </a:solidFill>
                <a:highlight>
                  <a:srgbClr val="FFFF00"/>
                </a:highlight>
                <a:latin typeface="Times New Roman" pitchFamily="18" charset="0"/>
                <a:cs typeface="Times New Roman" pitchFamily="18" charset="0"/>
              </a:rPr>
              <a:t>Student Masters for Digital Notebooks</a:t>
            </a:r>
          </a:p>
          <a:p>
            <a:endParaRPr lang="en-US" sz="2400" b="1" dirty="0">
              <a:solidFill>
                <a:schemeClr val="tx1"/>
              </a:solidFill>
              <a:latin typeface="Times New Roman" pitchFamily="18" charset="0"/>
              <a:cs typeface="Times New Roman" pitchFamily="18" charset="0"/>
            </a:endParaRPr>
          </a:p>
          <a:p>
            <a:r>
              <a:rPr lang="en-US" sz="2400" b="1" dirty="0">
                <a:solidFill>
                  <a:schemeClr val="tx1"/>
                </a:solidFill>
                <a:latin typeface="Times New Roman" pitchFamily="18" charset="0"/>
                <a:cs typeface="Times New Roman" pitchFamily="18" charset="0"/>
              </a:rPr>
              <a:t>Make edits to the following slides if you edit the teacher masters.</a:t>
            </a:r>
          </a:p>
          <a:p>
            <a:r>
              <a:rPr lang="en-US" sz="2400" b="1" dirty="0">
                <a:solidFill>
                  <a:schemeClr val="tx1"/>
                </a:solidFill>
                <a:latin typeface="Times New Roman" pitchFamily="18" charset="0"/>
                <a:cs typeface="Times New Roman" pitchFamily="18" charset="0"/>
              </a:rPr>
              <a:t>Go to FILE </a:t>
            </a:r>
            <a:r>
              <a:rPr lang="en-US" sz="2400" b="1" dirty="0">
                <a:solidFill>
                  <a:schemeClr val="tx1"/>
                </a:solidFill>
                <a:latin typeface="Times New Roman" pitchFamily="18" charset="0"/>
                <a:cs typeface="Times New Roman" pitchFamily="18" charset="0"/>
                <a:sym typeface="Wingdings" panose="05000000000000000000" pitchFamily="2" charset="2"/>
              </a:rPr>
              <a:t> Save as  PNG. </a:t>
            </a:r>
          </a:p>
          <a:p>
            <a:r>
              <a:rPr lang="en-US" sz="2400" b="1" dirty="0">
                <a:solidFill>
                  <a:schemeClr val="tx1"/>
                </a:solidFill>
                <a:latin typeface="Times New Roman" pitchFamily="18" charset="0"/>
                <a:cs typeface="Times New Roman" pitchFamily="18" charset="0"/>
                <a:sym typeface="Wingdings" panose="05000000000000000000" pitchFamily="2" charset="2"/>
              </a:rPr>
              <a:t>Follow the prompts to save the slides.</a:t>
            </a:r>
          </a:p>
          <a:p>
            <a:endParaRPr lang="en-US" sz="2400" b="1" dirty="0">
              <a:solidFill>
                <a:schemeClr val="tx1"/>
              </a:solidFill>
              <a:latin typeface="Times New Roman" pitchFamily="18" charset="0"/>
              <a:cs typeface="Times New Roman" pitchFamily="18" charset="0"/>
              <a:sym typeface="Wingdings" panose="05000000000000000000" pitchFamily="2" charset="2"/>
            </a:endParaRPr>
          </a:p>
          <a:p>
            <a:r>
              <a:rPr lang="en-US" sz="2400" b="1" dirty="0">
                <a:solidFill>
                  <a:schemeClr val="tx1"/>
                </a:solidFill>
                <a:latin typeface="Times New Roman" pitchFamily="18" charset="0"/>
                <a:cs typeface="Times New Roman" pitchFamily="18" charset="0"/>
                <a:sym typeface="Wingdings" panose="05000000000000000000" pitchFamily="2" charset="2"/>
              </a:rPr>
              <a:t>In Slides, use the PNG files as your background image. Add textboxes or other interactive features.  I have also included the margin notes that will need to be added to the student slides. </a:t>
            </a:r>
            <a:endParaRPr lang="en-US" sz="2400" dirty="0">
              <a:solidFill>
                <a:schemeClr val="tx1"/>
              </a:solidFill>
              <a:latin typeface="Times New Roman" pitchFamily="18" charset="0"/>
              <a:cs typeface="Times New Roman" pitchFamily="18" charset="0"/>
            </a:endParaRPr>
          </a:p>
        </p:txBody>
      </p:sp>
      <p:pic>
        <p:nvPicPr>
          <p:cNvPr id="3" name="Picture 2">
            <a:hlinkClick r:id="rId3" action="ppaction://hlinksldjump"/>
            <a:extLst>
              <a:ext uri="{FF2B5EF4-FFF2-40B4-BE49-F238E27FC236}">
                <a16:creationId xmlns:a16="http://schemas.microsoft.com/office/drawing/2014/main" id="{05F0CBCC-ADD4-4155-BF4E-3AE3DE43AAB9}"/>
              </a:ext>
            </a:extLst>
          </p:cNvPr>
          <p:cNvPicPr>
            <a:picLocks noChangeAspect="1"/>
          </p:cNvPicPr>
          <p:nvPr/>
        </p:nvPicPr>
        <p:blipFill>
          <a:blip r:embed="rId4"/>
          <a:stretch>
            <a:fillRect/>
          </a:stretch>
        </p:blipFill>
        <p:spPr>
          <a:xfrm>
            <a:off x="9346647" y="7234535"/>
            <a:ext cx="692497" cy="461665"/>
          </a:xfrm>
          <a:prstGeom prst="rect">
            <a:avLst/>
          </a:prstGeom>
        </p:spPr>
      </p:pic>
    </p:spTree>
    <p:extLst>
      <p:ext uri="{BB962C8B-B14F-4D97-AF65-F5344CB8AC3E}">
        <p14:creationId xmlns:p14="http://schemas.microsoft.com/office/powerpoint/2010/main" val="58793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2F880-BBF0-4F03-8247-F308B760F0E0}"/>
              </a:ext>
            </a:extLst>
          </p:cNvPr>
          <p:cNvSpPr txBox="1"/>
          <p:nvPr/>
        </p:nvSpPr>
        <p:spPr>
          <a:xfrm>
            <a:off x="381000" y="298176"/>
            <a:ext cx="9296400" cy="584775"/>
          </a:xfrm>
          <a:prstGeom prst="rect">
            <a:avLst/>
          </a:prstGeom>
          <a:noFill/>
        </p:spPr>
        <p:txBody>
          <a:bodyPr wrap="square" rtlCol="0">
            <a:spAutoFit/>
          </a:bodyPr>
          <a:lstStyle/>
          <a:p>
            <a:pPr rtl="0">
              <a:spcBef>
                <a:spcPts val="0"/>
              </a:spcBef>
              <a:spcAft>
                <a:spcPts val="0"/>
              </a:spcAft>
            </a:pPr>
            <a:r>
              <a:rPr lang="en-US" sz="3200" b="0" i="0" u="none" strike="noStrike" dirty="0">
                <a:solidFill>
                  <a:srgbClr val="000000"/>
                </a:solidFill>
                <a:effectLst/>
                <a:latin typeface="Cooper Black" panose="0208090404030B020404" pitchFamily="18" charset="0"/>
              </a:rPr>
              <a:t>CLAIM-EVIDENCE-REASONING (CER)</a:t>
            </a:r>
            <a:endParaRPr lang="en-US" sz="3600" dirty="0">
              <a:latin typeface="Cooper Black" panose="0208090404030B020404" pitchFamily="18" charset="0"/>
            </a:endParaRPr>
          </a:p>
        </p:txBody>
      </p:sp>
      <p:sp>
        <p:nvSpPr>
          <p:cNvPr id="4" name="TextBox 3">
            <a:extLst>
              <a:ext uri="{FF2B5EF4-FFF2-40B4-BE49-F238E27FC236}">
                <a16:creationId xmlns:a16="http://schemas.microsoft.com/office/drawing/2014/main" id="{E0001482-97A0-4A48-B344-F57011551707}"/>
              </a:ext>
            </a:extLst>
          </p:cNvPr>
          <p:cNvSpPr txBox="1"/>
          <p:nvPr/>
        </p:nvSpPr>
        <p:spPr>
          <a:xfrm>
            <a:off x="2533650" y="1383454"/>
            <a:ext cx="7143750" cy="1448345"/>
          </a:xfrm>
          <a:prstGeom prst="rect">
            <a:avLst/>
          </a:prstGeom>
          <a:noFill/>
        </p:spPr>
        <p:txBody>
          <a:bodyPr wrap="square">
            <a:spAutoFit/>
          </a:bodyPr>
          <a:lstStyle/>
          <a:p>
            <a:pPr algn="just" rtl="0">
              <a:spcBef>
                <a:spcPts val="0"/>
              </a:spcBef>
              <a:spcAft>
                <a:spcPts val="0"/>
              </a:spcAft>
            </a:pPr>
            <a:r>
              <a:rPr lang="en-US" sz="2400" b="0" i="0" u="none" strike="noStrike" dirty="0">
                <a:solidFill>
                  <a:srgbClr val="3F3F44"/>
                </a:solidFill>
                <a:effectLst/>
                <a:latin typeface="Times New Roman" panose="02020603050405020304" pitchFamily="18" charset="0"/>
              </a:rPr>
              <a:t>A claim is a statement that answers the question. It does not include any explanation, reasoning, or evidence.</a:t>
            </a:r>
            <a:endParaRPr lang="en-US" b="0" dirty="0">
              <a:effectLst/>
            </a:endParaRPr>
          </a:p>
          <a:p>
            <a:br>
              <a:rPr lang="en-US" dirty="0"/>
            </a:br>
            <a:endParaRPr lang="en-US" dirty="0"/>
          </a:p>
        </p:txBody>
      </p:sp>
      <p:pic>
        <p:nvPicPr>
          <p:cNvPr id="1026" name="Picture 2">
            <a:extLst>
              <a:ext uri="{FF2B5EF4-FFF2-40B4-BE49-F238E27FC236}">
                <a16:creationId xmlns:a16="http://schemas.microsoft.com/office/drawing/2014/main" id="{840AE99C-66F7-46FF-92C5-F67900D55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21526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3F97EF-2CBC-4E18-8014-F889E633B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504" y="3227989"/>
            <a:ext cx="30099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CEB391E-5D6C-4940-B0F3-5025571BF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504" y="5387094"/>
            <a:ext cx="3400425" cy="12096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A086613-E4A7-4F0B-8619-F53F19C0A13F}"/>
              </a:ext>
            </a:extLst>
          </p:cNvPr>
          <p:cNvSpPr txBox="1"/>
          <p:nvPr/>
        </p:nvSpPr>
        <p:spPr>
          <a:xfrm>
            <a:off x="3417403" y="2803895"/>
            <a:ext cx="6313421" cy="2187009"/>
          </a:xfrm>
          <a:prstGeom prst="rect">
            <a:avLst/>
          </a:prstGeom>
          <a:noFill/>
        </p:spPr>
        <p:txBody>
          <a:bodyPr wrap="square">
            <a:spAutoFit/>
          </a:bodyPr>
          <a:lstStyle/>
          <a:p>
            <a:pPr algn="just" rtl="0">
              <a:spcBef>
                <a:spcPts val="0"/>
              </a:spcBef>
              <a:spcAft>
                <a:spcPts val="0"/>
              </a:spcAft>
            </a:pPr>
            <a:r>
              <a:rPr lang="en-US" sz="2400" b="0" i="0" u="none" strike="noStrike" dirty="0">
                <a:solidFill>
                  <a:srgbClr val="3F3F44"/>
                </a:solidFill>
                <a:effectLst/>
                <a:latin typeface="Times New Roman" panose="02020603050405020304" pitchFamily="18" charset="0"/>
              </a:rPr>
              <a:t>The evidence is the data used to support the claim. It can be either quantitative (numerical, measured)  or qualitative (descriptive). Evidence should directly support the claim.</a:t>
            </a:r>
            <a:endParaRPr lang="en-US" b="0" dirty="0">
              <a:effectLst/>
            </a:endParaRPr>
          </a:p>
          <a:p>
            <a:br>
              <a:rPr lang="en-US" dirty="0"/>
            </a:br>
            <a:endParaRPr lang="en-US" dirty="0"/>
          </a:p>
        </p:txBody>
      </p:sp>
      <p:sp>
        <p:nvSpPr>
          <p:cNvPr id="6" name="TextBox 5">
            <a:extLst>
              <a:ext uri="{FF2B5EF4-FFF2-40B4-BE49-F238E27FC236}">
                <a16:creationId xmlns:a16="http://schemas.microsoft.com/office/drawing/2014/main" id="{75F3B1E7-DF6C-4484-B3C2-3F83E4B56975}"/>
              </a:ext>
            </a:extLst>
          </p:cNvPr>
          <p:cNvSpPr txBox="1"/>
          <p:nvPr/>
        </p:nvSpPr>
        <p:spPr>
          <a:xfrm>
            <a:off x="3794677" y="5135940"/>
            <a:ext cx="6088547" cy="1569660"/>
          </a:xfrm>
          <a:prstGeom prst="rect">
            <a:avLst/>
          </a:prstGeom>
          <a:noFill/>
        </p:spPr>
        <p:txBody>
          <a:bodyPr wrap="square">
            <a:spAutoFit/>
          </a:bodyPr>
          <a:lstStyle/>
          <a:p>
            <a:pPr algn="just" rtl="0">
              <a:spcBef>
                <a:spcPts val="0"/>
              </a:spcBef>
              <a:spcAft>
                <a:spcPts val="0"/>
              </a:spcAft>
            </a:pPr>
            <a:r>
              <a:rPr lang="en-US" sz="2400" b="0" i="0" u="none" strike="noStrike" dirty="0">
                <a:solidFill>
                  <a:srgbClr val="3F3F44"/>
                </a:solidFill>
                <a:effectLst/>
                <a:latin typeface="Times New Roman" panose="02020603050405020304" pitchFamily="18" charset="0"/>
              </a:rPr>
              <a:t>The reasoning is the explanation of “why and how” the evidence supports the claim. The underlying science concept that produced the evidence or data should also be included.</a:t>
            </a:r>
            <a:endParaRPr lang="en-US" sz="2400" b="0" dirty="0">
              <a:effectLst/>
            </a:endParaRPr>
          </a:p>
        </p:txBody>
      </p:sp>
    </p:spTree>
    <p:extLst>
      <p:ext uri="{BB962C8B-B14F-4D97-AF65-F5344CB8AC3E}">
        <p14:creationId xmlns:p14="http://schemas.microsoft.com/office/powerpoint/2010/main" val="4052321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 y="304800"/>
            <a:ext cx="9570720" cy="609600"/>
          </a:xfrm>
          <a:solidFill>
            <a:schemeClr val="tx1"/>
          </a:solidFill>
        </p:spPr>
        <p:txBody>
          <a:bodyPr>
            <a:noAutofit/>
          </a:bodyPr>
          <a:lstStyle/>
          <a:p>
            <a:r>
              <a:rPr lang="en-US" sz="4400" b="1" dirty="0">
                <a:solidFill>
                  <a:schemeClr val="bg1"/>
                </a:solidFill>
                <a:latin typeface="Times New Roman" pitchFamily="18" charset="0"/>
                <a:cs typeface="Times New Roman" pitchFamily="18" charset="0"/>
              </a:rPr>
              <a:t>Nature of Science</a:t>
            </a:r>
          </a:p>
        </p:txBody>
      </p:sp>
      <p:sp>
        <p:nvSpPr>
          <p:cNvPr id="6" name="Subtitle 2">
            <a:extLst>
              <a:ext uri="{FF2B5EF4-FFF2-40B4-BE49-F238E27FC236}">
                <a16:creationId xmlns:a16="http://schemas.microsoft.com/office/drawing/2014/main" id="{B7F95E3A-03AC-4C16-9A87-22591C93D4DB}"/>
              </a:ext>
            </a:extLst>
          </p:cNvPr>
          <p:cNvSpPr txBox="1">
            <a:spLocks/>
          </p:cNvSpPr>
          <p:nvPr/>
        </p:nvSpPr>
        <p:spPr>
          <a:xfrm>
            <a:off x="478155" y="1600200"/>
            <a:ext cx="9269730" cy="5474190"/>
          </a:xfrm>
          <a:prstGeom prst="rect">
            <a:avLst/>
          </a:prstGeom>
        </p:spPr>
        <p:txBody>
          <a:bodyPr vert="horz" lIns="91440" tIns="45720" rIns="91440" bIns="45720" rtlCol="0">
            <a:noAutofit/>
          </a:bodyPr>
          <a:lstStyle>
            <a:lvl1pPr marL="0" indent="0" algn="ctr" defTabSz="1005840" rtl="0" eaLnBrk="1" latinLnBrk="0" hangingPunct="1">
              <a:spcBef>
                <a:spcPct val="20000"/>
              </a:spcBef>
              <a:buFont typeface="Arial" pitchFamily="34" charset="0"/>
              <a:buNone/>
              <a:defRPr sz="3520" kern="1200">
                <a:solidFill>
                  <a:schemeClr val="tx1">
                    <a:tint val="75000"/>
                  </a:schemeClr>
                </a:solidFill>
                <a:latin typeface="+mn-lt"/>
                <a:ea typeface="+mn-ea"/>
                <a:cs typeface="+mn-cs"/>
              </a:defRPr>
            </a:lvl1pPr>
            <a:lvl2pPr marL="502920" indent="0" algn="ctr" defTabSz="1005840" rtl="0" eaLnBrk="1" latinLnBrk="0" hangingPunct="1">
              <a:spcBef>
                <a:spcPct val="20000"/>
              </a:spcBef>
              <a:buFont typeface="Arial" pitchFamily="34" charset="0"/>
              <a:buNone/>
              <a:defRPr sz="3080" kern="1200">
                <a:solidFill>
                  <a:schemeClr val="tx1">
                    <a:tint val="75000"/>
                  </a:schemeClr>
                </a:solidFill>
                <a:latin typeface="+mn-lt"/>
                <a:ea typeface="+mn-ea"/>
                <a:cs typeface="+mn-cs"/>
              </a:defRPr>
            </a:lvl2pPr>
            <a:lvl3pPr marL="1005840" indent="0" algn="ctr" defTabSz="1005840" rtl="0" eaLnBrk="1" latinLnBrk="0" hangingPunct="1">
              <a:spcBef>
                <a:spcPct val="20000"/>
              </a:spcBef>
              <a:buFont typeface="Arial" pitchFamily="34" charset="0"/>
              <a:buNone/>
              <a:defRPr sz="2640" kern="1200">
                <a:solidFill>
                  <a:schemeClr val="tx1">
                    <a:tint val="75000"/>
                  </a:schemeClr>
                </a:solidFill>
                <a:latin typeface="+mn-lt"/>
                <a:ea typeface="+mn-ea"/>
                <a:cs typeface="+mn-cs"/>
              </a:defRPr>
            </a:lvl3pPr>
            <a:lvl4pPr marL="150876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1168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1460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1752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2044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2336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algn="l">
              <a:spcBef>
                <a:spcPts val="300"/>
              </a:spcBef>
              <a:spcAft>
                <a:spcPts val="300"/>
              </a:spcAft>
            </a:pPr>
            <a:endParaRPr lang="en-US" sz="2000" dirty="0">
              <a:solidFill>
                <a:schemeClr val="tx1"/>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22441835-0B9E-4054-A044-0A917ED917C6}"/>
              </a:ext>
            </a:extLst>
          </p:cNvPr>
          <p:cNvPicPr>
            <a:picLocks noChangeAspect="1"/>
          </p:cNvPicPr>
          <p:nvPr/>
        </p:nvPicPr>
        <p:blipFill>
          <a:blip r:embed="rId3"/>
          <a:stretch>
            <a:fillRect/>
          </a:stretch>
        </p:blipFill>
        <p:spPr>
          <a:xfrm>
            <a:off x="-4452529" y="2036155"/>
            <a:ext cx="3915481" cy="2743049"/>
          </a:xfrm>
          <a:prstGeom prst="rect">
            <a:avLst/>
          </a:prstGeom>
        </p:spPr>
      </p:pic>
      <p:sp>
        <p:nvSpPr>
          <p:cNvPr id="5" name="TextBox 4">
            <a:extLst>
              <a:ext uri="{FF2B5EF4-FFF2-40B4-BE49-F238E27FC236}">
                <a16:creationId xmlns:a16="http://schemas.microsoft.com/office/drawing/2014/main" id="{88545C1A-EC2A-4A0E-A222-81ECA481BB64}"/>
              </a:ext>
            </a:extLst>
          </p:cNvPr>
          <p:cNvSpPr txBox="1"/>
          <p:nvPr/>
        </p:nvSpPr>
        <p:spPr>
          <a:xfrm>
            <a:off x="-4876800" y="457351"/>
            <a:ext cx="4764024" cy="1569660"/>
          </a:xfrm>
          <a:prstGeom prst="rect">
            <a:avLst/>
          </a:prstGeom>
          <a:noFill/>
        </p:spPr>
        <p:txBody>
          <a:bodyPr wrap="square" rtlCol="0">
            <a:spAutoFit/>
          </a:bodyPr>
          <a:lstStyle/>
          <a:p>
            <a:pPr algn="ctr"/>
            <a:r>
              <a:rPr lang="en-US" sz="2400" b="1" dirty="0"/>
              <a:t>Directions: See Slide #3 for directions on decorating your cover.</a:t>
            </a:r>
          </a:p>
          <a:p>
            <a:pPr algn="ctr"/>
            <a:endParaRPr lang="en-US" sz="2400" b="1" dirty="0"/>
          </a:p>
          <a:p>
            <a:pPr algn="ctr"/>
            <a:r>
              <a:rPr lang="en-US" sz="2400" b="1" dirty="0"/>
              <a:t>Example: </a:t>
            </a:r>
            <a:endParaRPr lang="en-US" sz="2400" dirty="0"/>
          </a:p>
        </p:txBody>
      </p:sp>
    </p:spTree>
    <p:extLst>
      <p:ext uri="{BB962C8B-B14F-4D97-AF65-F5344CB8AC3E}">
        <p14:creationId xmlns:p14="http://schemas.microsoft.com/office/powerpoint/2010/main" val="2287904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8909"/>
            <a:ext cx="9448800" cy="6375913"/>
          </a:xfrm>
          <a:prstGeom prst="rect">
            <a:avLst/>
          </a:prstGeom>
          <a:noFill/>
        </p:spPr>
        <p:txBody>
          <a:bodyPr wrap="square">
            <a:spAutoFit/>
          </a:bodyPr>
          <a:lstStyle/>
          <a:p>
            <a:pPr>
              <a:lnSpc>
                <a:spcPts val="3800"/>
              </a:lnSpc>
            </a:pPr>
            <a:r>
              <a:rPr lang="en-US" sz="2800" b="1" dirty="0"/>
              <a:t>Section 1: What is science?</a:t>
            </a:r>
          </a:p>
          <a:p>
            <a:endParaRPr lang="en-US" sz="400" dirty="0"/>
          </a:p>
          <a:p>
            <a:pPr algn="just">
              <a:lnSpc>
                <a:spcPts val="3800"/>
              </a:lnSpc>
            </a:pPr>
            <a:r>
              <a:rPr lang="en-US" sz="2000" dirty="0"/>
              <a:t>Science is both a body of _______________ and the ______________ and ______________ used to add to that body of knowledge.  It is a way of knowing used by many _______________, not just _______________. </a:t>
            </a:r>
          </a:p>
          <a:p>
            <a:pPr>
              <a:lnSpc>
                <a:spcPts val="3600"/>
              </a:lnSpc>
            </a:pPr>
            <a:endParaRPr lang="en-US" sz="700" dirty="0"/>
          </a:p>
          <a:p>
            <a:pPr algn="just">
              <a:lnSpc>
                <a:spcPts val="3800"/>
              </a:lnSpc>
            </a:pPr>
            <a:r>
              <a:rPr lang="en-US" sz="2000" dirty="0"/>
              <a:t>Science knowledge is _______________ and many people, from many generations and nations, have contributed to the refinement of, and changes to, _______________, _______________, and _______________ over time.</a:t>
            </a:r>
            <a:endParaRPr lang="en-US" sz="2000" dirty="0">
              <a:latin typeface="Times New Roman" pitchFamily="18" charset="0"/>
              <a:cs typeface="Times New Roman" pitchFamily="18" charset="0"/>
            </a:endParaRPr>
          </a:p>
          <a:p>
            <a:pPr>
              <a:lnSpc>
                <a:spcPts val="3600"/>
              </a:lnSpc>
            </a:pPr>
            <a:endParaRPr lang="en-US" sz="2000" dirty="0"/>
          </a:p>
          <a:p>
            <a:pPr algn="just">
              <a:lnSpc>
                <a:spcPts val="3800"/>
              </a:lnSpc>
            </a:pPr>
            <a:r>
              <a:rPr lang="en-US" sz="2000" dirty="0">
                <a:latin typeface="Times New Roman" pitchFamily="18" charset="0"/>
                <a:cs typeface="Times New Roman" pitchFamily="18" charset="0"/>
              </a:rPr>
              <a:t>Science investigations do not follow just </a:t>
            </a:r>
            <a:r>
              <a:rPr lang="en-US" sz="2000" dirty="0"/>
              <a:t>_____</a:t>
            </a:r>
            <a:r>
              <a:rPr lang="en-US" sz="2000" dirty="0">
                <a:latin typeface="Times New Roman" pitchFamily="18" charset="0"/>
                <a:cs typeface="Times New Roman" pitchFamily="18" charset="0"/>
              </a:rPr>
              <a:t> specific scientific method.  There are </a:t>
            </a:r>
            <a:r>
              <a:rPr lang="en-US" sz="2000" dirty="0"/>
              <a:t>_______________</a:t>
            </a:r>
            <a:r>
              <a:rPr lang="en-US" sz="2000" dirty="0">
                <a:latin typeface="Times New Roman" pitchFamily="18" charset="0"/>
                <a:cs typeface="Times New Roman" pitchFamily="18" charset="0"/>
              </a:rPr>
              <a:t> methods to learning about the world around us. The </a:t>
            </a:r>
            <a:r>
              <a:rPr lang="en-US" sz="2000" dirty="0"/>
              <a:t>__________</a:t>
            </a:r>
            <a:r>
              <a:rPr lang="en-US" sz="2000" dirty="0">
                <a:latin typeface="Times New Roman" pitchFamily="18" charset="0"/>
                <a:cs typeface="Times New Roman" pitchFamily="18" charset="0"/>
              </a:rPr>
              <a:t> we follow and the </a:t>
            </a:r>
            <a:r>
              <a:rPr lang="en-US" sz="2000" dirty="0"/>
              <a:t>____________</a:t>
            </a:r>
            <a:r>
              <a:rPr lang="en-US" sz="2000" dirty="0">
                <a:latin typeface="Times New Roman" pitchFamily="18" charset="0"/>
                <a:cs typeface="Times New Roman" pitchFamily="18" charset="0"/>
              </a:rPr>
              <a:t> in which we complete them depends on what we are investigating. </a:t>
            </a:r>
          </a:p>
        </p:txBody>
      </p:sp>
    </p:spTree>
    <p:extLst>
      <p:ext uri="{BB962C8B-B14F-4D97-AF65-F5344CB8AC3E}">
        <p14:creationId xmlns:p14="http://schemas.microsoft.com/office/powerpoint/2010/main" val="2049139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81DB7D06-3040-4932-A3A1-7097112DFBBC}"/>
              </a:ext>
            </a:extLst>
          </p:cNvPr>
          <p:cNvGrpSpPr/>
          <p:nvPr/>
        </p:nvGrpSpPr>
        <p:grpSpPr>
          <a:xfrm>
            <a:off x="7086599" y="2209800"/>
            <a:ext cx="245135" cy="4114800"/>
            <a:chOff x="7086599" y="2209800"/>
            <a:chExt cx="245135" cy="4114800"/>
          </a:xfrm>
        </p:grpSpPr>
        <p:cxnSp>
          <p:nvCxnSpPr>
            <p:cNvPr id="132" name="Connector: Elbow 131">
              <a:extLst>
                <a:ext uri="{FF2B5EF4-FFF2-40B4-BE49-F238E27FC236}">
                  <a16:creationId xmlns:a16="http://schemas.microsoft.com/office/drawing/2014/main" id="{01EAC94A-79C7-4404-B8F8-C87A6DBEF7F7}"/>
                </a:ext>
              </a:extLst>
            </p:cNvPr>
            <p:cNvCxnSpPr>
              <a:cxnSpLocks/>
            </p:cNvCxnSpPr>
            <p:nvPr/>
          </p:nvCxnSpPr>
          <p:spPr>
            <a:xfrm rot="16200000" flipH="1">
              <a:off x="6980566" y="2315834"/>
              <a:ext cx="457200" cy="245134"/>
            </a:xfrm>
            <a:prstGeom prst="bentConnector2">
              <a:avLst/>
            </a:prstGeom>
            <a:ln w="28575">
              <a:solidFill>
                <a:srgbClr val="00CCFF"/>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a:extLst>
                <a:ext uri="{FF2B5EF4-FFF2-40B4-BE49-F238E27FC236}">
                  <a16:creationId xmlns:a16="http://schemas.microsoft.com/office/drawing/2014/main" id="{CDF6EC9E-BA98-4AE6-AC9C-C1F84687A837}"/>
                </a:ext>
              </a:extLst>
            </p:cNvPr>
            <p:cNvCxnSpPr>
              <a:cxnSpLocks/>
            </p:cNvCxnSpPr>
            <p:nvPr/>
          </p:nvCxnSpPr>
          <p:spPr>
            <a:xfrm rot="16200000" flipH="1">
              <a:off x="6431926" y="2864474"/>
              <a:ext cx="1554480" cy="245134"/>
            </a:xfrm>
            <a:prstGeom prst="bentConnector2">
              <a:avLst/>
            </a:prstGeom>
            <a:ln w="28575">
              <a:solidFill>
                <a:srgbClr val="00CCFF"/>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nector: Elbow 133">
              <a:extLst>
                <a:ext uri="{FF2B5EF4-FFF2-40B4-BE49-F238E27FC236}">
                  <a16:creationId xmlns:a16="http://schemas.microsoft.com/office/drawing/2014/main" id="{1FDE49BA-8208-4FAA-88C3-BA8648337237}"/>
                </a:ext>
              </a:extLst>
            </p:cNvPr>
            <p:cNvCxnSpPr>
              <a:cxnSpLocks/>
            </p:cNvCxnSpPr>
            <p:nvPr/>
          </p:nvCxnSpPr>
          <p:spPr>
            <a:xfrm rot="16200000" flipH="1">
              <a:off x="5974726" y="3550273"/>
              <a:ext cx="2468880" cy="245134"/>
            </a:xfrm>
            <a:prstGeom prst="bentConnector2">
              <a:avLst/>
            </a:prstGeom>
            <a:ln w="28575">
              <a:solidFill>
                <a:srgbClr val="00CCFF"/>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1B72B7F9-E28C-416F-AB96-6DCC14E69641}"/>
                </a:ext>
              </a:extLst>
            </p:cNvPr>
            <p:cNvCxnSpPr>
              <a:cxnSpLocks/>
            </p:cNvCxnSpPr>
            <p:nvPr/>
          </p:nvCxnSpPr>
          <p:spPr>
            <a:xfrm rot="16200000" flipH="1">
              <a:off x="5151767" y="4144633"/>
              <a:ext cx="4114800" cy="245134"/>
            </a:xfrm>
            <a:prstGeom prst="bentConnector2">
              <a:avLst/>
            </a:prstGeom>
            <a:ln w="28575">
              <a:solidFill>
                <a:srgbClr val="00CC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44223614-5E4A-4360-94A7-69D39FA10511}"/>
              </a:ext>
            </a:extLst>
          </p:cNvPr>
          <p:cNvGrpSpPr/>
          <p:nvPr/>
        </p:nvGrpSpPr>
        <p:grpSpPr>
          <a:xfrm>
            <a:off x="3793465" y="2514600"/>
            <a:ext cx="245135" cy="3276600"/>
            <a:chOff x="578473" y="2514600"/>
            <a:chExt cx="245135" cy="3276600"/>
          </a:xfrm>
        </p:grpSpPr>
        <p:cxnSp>
          <p:nvCxnSpPr>
            <p:cNvPr id="128" name="Connector: Elbow 127">
              <a:extLst>
                <a:ext uri="{FF2B5EF4-FFF2-40B4-BE49-F238E27FC236}">
                  <a16:creationId xmlns:a16="http://schemas.microsoft.com/office/drawing/2014/main" id="{FF7E5BBF-5ED3-4B35-9C3C-BB380828F5D4}"/>
                </a:ext>
              </a:extLst>
            </p:cNvPr>
            <p:cNvCxnSpPr>
              <a:cxnSpLocks/>
            </p:cNvCxnSpPr>
            <p:nvPr/>
          </p:nvCxnSpPr>
          <p:spPr>
            <a:xfrm rot="16200000" flipH="1">
              <a:off x="426720" y="2666353"/>
              <a:ext cx="548640" cy="245134"/>
            </a:xfrm>
            <a:prstGeom prst="bentConnector2">
              <a:avLst/>
            </a:prstGeom>
            <a:ln w="28575">
              <a:solidFill>
                <a:srgbClr val="00FF99"/>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B3E13BDD-669D-433F-8068-F801513FCAF9}"/>
                </a:ext>
              </a:extLst>
            </p:cNvPr>
            <p:cNvCxnSpPr>
              <a:cxnSpLocks/>
            </p:cNvCxnSpPr>
            <p:nvPr/>
          </p:nvCxnSpPr>
          <p:spPr>
            <a:xfrm rot="16200000" flipH="1">
              <a:off x="-304799" y="3443593"/>
              <a:ext cx="2011680" cy="245134"/>
            </a:xfrm>
            <a:prstGeom prst="bentConnector2">
              <a:avLst/>
            </a:prstGeom>
            <a:ln w="28575">
              <a:solidFill>
                <a:srgbClr val="00FF99"/>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ctor: Elbow 129">
              <a:extLst>
                <a:ext uri="{FF2B5EF4-FFF2-40B4-BE49-F238E27FC236}">
                  <a16:creationId xmlns:a16="http://schemas.microsoft.com/office/drawing/2014/main" id="{E54C4A0B-479D-4F35-91CB-CD2C55BB5841}"/>
                </a:ext>
              </a:extLst>
            </p:cNvPr>
            <p:cNvCxnSpPr>
              <a:cxnSpLocks/>
            </p:cNvCxnSpPr>
            <p:nvPr/>
          </p:nvCxnSpPr>
          <p:spPr>
            <a:xfrm rot="16200000" flipH="1">
              <a:off x="-899159" y="4068433"/>
              <a:ext cx="3200400" cy="245134"/>
            </a:xfrm>
            <a:prstGeom prst="bentConnector2">
              <a:avLst/>
            </a:prstGeom>
            <a:ln w="28575">
              <a:solidFill>
                <a:srgbClr val="00FF9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D57B8B77-53BF-4282-B1B6-73D9614CB06B}"/>
              </a:ext>
            </a:extLst>
          </p:cNvPr>
          <p:cNvGrpSpPr/>
          <p:nvPr/>
        </p:nvGrpSpPr>
        <p:grpSpPr>
          <a:xfrm>
            <a:off x="578473" y="2514600"/>
            <a:ext cx="245135" cy="3276600"/>
            <a:chOff x="578473" y="2514600"/>
            <a:chExt cx="245135" cy="3276600"/>
          </a:xfrm>
        </p:grpSpPr>
        <p:cxnSp>
          <p:nvCxnSpPr>
            <p:cNvPr id="123" name="Connector: Elbow 122">
              <a:extLst>
                <a:ext uri="{FF2B5EF4-FFF2-40B4-BE49-F238E27FC236}">
                  <a16:creationId xmlns:a16="http://schemas.microsoft.com/office/drawing/2014/main" id="{416EA576-6D33-4FF5-9BD2-F4557BD93DCD}"/>
                </a:ext>
              </a:extLst>
            </p:cNvPr>
            <p:cNvCxnSpPr>
              <a:cxnSpLocks/>
            </p:cNvCxnSpPr>
            <p:nvPr/>
          </p:nvCxnSpPr>
          <p:spPr>
            <a:xfrm rot="16200000" flipH="1">
              <a:off x="426720" y="2666353"/>
              <a:ext cx="548640" cy="24513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2FF27C60-B941-4563-840A-D152CAABDE25}"/>
                </a:ext>
              </a:extLst>
            </p:cNvPr>
            <p:cNvCxnSpPr>
              <a:cxnSpLocks/>
            </p:cNvCxnSpPr>
            <p:nvPr/>
          </p:nvCxnSpPr>
          <p:spPr>
            <a:xfrm rot="16200000" flipH="1">
              <a:off x="-304799" y="3443593"/>
              <a:ext cx="2011680" cy="24513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90AC4910-6E0F-4762-8AC9-C105A9EFE283}"/>
                </a:ext>
              </a:extLst>
            </p:cNvPr>
            <p:cNvCxnSpPr>
              <a:cxnSpLocks/>
            </p:cNvCxnSpPr>
            <p:nvPr/>
          </p:nvCxnSpPr>
          <p:spPr>
            <a:xfrm rot="16200000" flipH="1">
              <a:off x="-899159" y="4068433"/>
              <a:ext cx="3200400" cy="24513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04800" y="189264"/>
            <a:ext cx="9448800" cy="707886"/>
          </a:xfrm>
          <a:prstGeom prst="rect">
            <a:avLst/>
          </a:prstGeom>
          <a:noFill/>
        </p:spPr>
        <p:txBody>
          <a:bodyPr wrap="square">
            <a:spAutoFit/>
          </a:bodyPr>
          <a:lstStyle/>
          <a:p>
            <a:pPr marL="0" marR="0">
              <a:spcBef>
                <a:spcPts val="0"/>
              </a:spcBef>
              <a:spcAft>
                <a:spcPts val="0"/>
              </a:spcAft>
            </a:pPr>
            <a:r>
              <a:rPr lang="en-US" sz="2000" b="1" dirty="0">
                <a:effectLst/>
                <a:latin typeface="Arial Narrow" panose="020B0606020202030204" pitchFamily="34" charset="0"/>
                <a:ea typeface="Calibri" panose="020F0502020204030204" pitchFamily="34" charset="0"/>
              </a:rPr>
              <a:t>Branches of Science:  Watch the "Main Branches of Science“ on EDPuzzle.  Use the terms to the right of this slide to fill in the  worksheet. Answer the quiz questions during the video. </a:t>
            </a:r>
            <a:endParaRPr lang="en-US" sz="2000" dirty="0">
              <a:effectLst/>
              <a:latin typeface="Arial Narrow" panose="020B0606020202030204" pitchFamily="34" charset="0"/>
              <a:ea typeface="Calibri" panose="020F0502020204030204" pitchFamily="34" charset="0"/>
            </a:endParaRPr>
          </a:p>
        </p:txBody>
      </p:sp>
      <p:pic>
        <p:nvPicPr>
          <p:cNvPr id="4" name="Picture 3">
            <a:hlinkClick r:id="rId3"/>
            <a:extLst>
              <a:ext uri="{FF2B5EF4-FFF2-40B4-BE49-F238E27FC236}">
                <a16:creationId xmlns:a16="http://schemas.microsoft.com/office/drawing/2014/main" id="{4C3D95CA-C6F2-46F8-8A1E-A41B130E3FE5}"/>
              </a:ext>
            </a:extLst>
          </p:cNvPr>
          <p:cNvPicPr>
            <a:picLocks noChangeAspect="1"/>
          </p:cNvPicPr>
          <p:nvPr/>
        </p:nvPicPr>
        <p:blipFill>
          <a:blip r:embed="rId4"/>
          <a:stretch>
            <a:fillRect/>
          </a:stretch>
        </p:blipFill>
        <p:spPr>
          <a:xfrm>
            <a:off x="-2927246" y="556536"/>
            <a:ext cx="1971950" cy="1181265"/>
          </a:xfrm>
          <a:prstGeom prst="rect">
            <a:avLst/>
          </a:prstGeom>
        </p:spPr>
      </p:pic>
      <p:sp>
        <p:nvSpPr>
          <p:cNvPr id="6" name="TextBox 5">
            <a:extLst>
              <a:ext uri="{FF2B5EF4-FFF2-40B4-BE49-F238E27FC236}">
                <a16:creationId xmlns:a16="http://schemas.microsoft.com/office/drawing/2014/main" id="{595812DB-7CE9-424B-A22C-4CE3A9683C78}"/>
              </a:ext>
            </a:extLst>
          </p:cNvPr>
          <p:cNvSpPr txBox="1"/>
          <p:nvPr/>
        </p:nvSpPr>
        <p:spPr>
          <a:xfrm>
            <a:off x="-3098792" y="1835494"/>
            <a:ext cx="2315041" cy="1200329"/>
          </a:xfrm>
          <a:prstGeom prst="rect">
            <a:avLst/>
          </a:prstGeom>
          <a:noFill/>
        </p:spPr>
        <p:txBody>
          <a:bodyPr wrap="square" rtlCol="0">
            <a:spAutoFit/>
          </a:bodyPr>
          <a:lstStyle/>
          <a:p>
            <a:pPr algn="ctr"/>
            <a:r>
              <a:rPr lang="en-US" sz="1800" b="1" dirty="0">
                <a:solidFill>
                  <a:srgbClr val="FF0000"/>
                </a:solidFill>
                <a:highlight>
                  <a:srgbClr val="FFFF00"/>
                </a:highlight>
              </a:rPr>
              <a:t>You MUST be logged in on EDPuzzle to get credit for watching the videos! </a:t>
            </a:r>
          </a:p>
        </p:txBody>
      </p:sp>
      <p:pic>
        <p:nvPicPr>
          <p:cNvPr id="8" name="Picture 7">
            <a:extLst>
              <a:ext uri="{FF2B5EF4-FFF2-40B4-BE49-F238E27FC236}">
                <a16:creationId xmlns:a16="http://schemas.microsoft.com/office/drawing/2014/main" id="{DF051B49-72BC-410B-A493-B224B34798FF}"/>
              </a:ext>
            </a:extLst>
          </p:cNvPr>
          <p:cNvPicPr>
            <a:picLocks noChangeAspect="1"/>
          </p:cNvPicPr>
          <p:nvPr/>
        </p:nvPicPr>
        <p:blipFill>
          <a:blip r:embed="rId5"/>
          <a:stretch>
            <a:fillRect/>
          </a:stretch>
        </p:blipFill>
        <p:spPr>
          <a:xfrm rot="20840827">
            <a:off x="-3087955" y="401202"/>
            <a:ext cx="1632716" cy="511953"/>
          </a:xfrm>
          <a:prstGeom prst="rect">
            <a:avLst/>
          </a:prstGeom>
        </p:spPr>
      </p:pic>
      <p:sp>
        <p:nvSpPr>
          <p:cNvPr id="14" name="TextBox 13">
            <a:extLst>
              <a:ext uri="{FF2B5EF4-FFF2-40B4-BE49-F238E27FC236}">
                <a16:creationId xmlns:a16="http://schemas.microsoft.com/office/drawing/2014/main" id="{A4EDC825-7AD0-4825-9C5F-F595349563DF}"/>
              </a:ext>
            </a:extLst>
          </p:cNvPr>
          <p:cNvSpPr txBox="1"/>
          <p:nvPr/>
        </p:nvSpPr>
        <p:spPr>
          <a:xfrm>
            <a:off x="-3541534" y="6643835"/>
            <a:ext cx="3491421" cy="707885"/>
          </a:xfrm>
          <a:prstGeom prst="rect">
            <a:avLst/>
          </a:prstGeom>
          <a:noFill/>
        </p:spPr>
        <p:txBody>
          <a:bodyPr wrap="square">
            <a:spAutoFit/>
          </a:bodyPr>
          <a:lstStyle/>
          <a:p>
            <a:r>
              <a:rPr lang="en-US" sz="2000" dirty="0">
                <a:hlinkClick r:id="rId6"/>
              </a:rPr>
              <a:t>Done?  Try the Match game for Super Scientists</a:t>
            </a:r>
            <a:endParaRPr lang="en-US" sz="2000" dirty="0"/>
          </a:p>
        </p:txBody>
      </p:sp>
      <p:pic>
        <p:nvPicPr>
          <p:cNvPr id="3075" name="Picture 3">
            <a:hlinkClick r:id="rId6"/>
            <a:extLst>
              <a:ext uri="{FF2B5EF4-FFF2-40B4-BE49-F238E27FC236}">
                <a16:creationId xmlns:a16="http://schemas.microsoft.com/office/drawing/2014/main" id="{EAF2F5BE-31F6-4B7F-81F0-A6DF0294B5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5059" y="5389875"/>
            <a:ext cx="1167573" cy="1167573"/>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a:extLst>
              <a:ext uri="{FF2B5EF4-FFF2-40B4-BE49-F238E27FC236}">
                <a16:creationId xmlns:a16="http://schemas.microsoft.com/office/drawing/2014/main" id="{838F8F57-600E-4AE1-A44D-6218AE9E47DA}"/>
              </a:ext>
            </a:extLst>
          </p:cNvPr>
          <p:cNvGrpSpPr/>
          <p:nvPr/>
        </p:nvGrpSpPr>
        <p:grpSpPr>
          <a:xfrm>
            <a:off x="436940" y="1014382"/>
            <a:ext cx="3028855" cy="5726980"/>
            <a:chOff x="533400" y="902420"/>
            <a:chExt cx="3028855" cy="5726980"/>
          </a:xfrm>
        </p:grpSpPr>
        <p:sp>
          <p:nvSpPr>
            <p:cNvPr id="51" name="Rectangle 50">
              <a:extLst>
                <a:ext uri="{FF2B5EF4-FFF2-40B4-BE49-F238E27FC236}">
                  <a16:creationId xmlns:a16="http://schemas.microsoft.com/office/drawing/2014/main" id="{0FC0A8F7-A897-444D-9654-BFCB36258673}"/>
                </a:ext>
              </a:extLst>
            </p:cNvPr>
            <p:cNvSpPr/>
            <p:nvPr/>
          </p:nvSpPr>
          <p:spPr>
            <a:xfrm>
              <a:off x="533400" y="902420"/>
              <a:ext cx="3028855" cy="1639981"/>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9D82FE7C-8989-412C-B697-58CF89F14217}"/>
                </a:ext>
              </a:extLst>
            </p:cNvPr>
            <p:cNvGrpSpPr/>
            <p:nvPr/>
          </p:nvGrpSpPr>
          <p:grpSpPr>
            <a:xfrm>
              <a:off x="767667" y="1125731"/>
              <a:ext cx="2560320" cy="5503669"/>
              <a:chOff x="868680" y="1125731"/>
              <a:chExt cx="2560320" cy="5503669"/>
            </a:xfrm>
          </p:grpSpPr>
          <p:sp>
            <p:nvSpPr>
              <p:cNvPr id="17" name="TextBox 16">
                <a:extLst>
                  <a:ext uri="{FF2B5EF4-FFF2-40B4-BE49-F238E27FC236}">
                    <a16:creationId xmlns:a16="http://schemas.microsoft.com/office/drawing/2014/main" id="{C10D7224-C243-4F2B-91ED-2D323E82B947}"/>
                  </a:ext>
                </a:extLst>
              </p:cNvPr>
              <p:cNvSpPr txBox="1"/>
              <p:nvPr/>
            </p:nvSpPr>
            <p:spPr>
              <a:xfrm>
                <a:off x="868680" y="1125731"/>
                <a:ext cx="2560320" cy="1200329"/>
              </a:xfrm>
              <a:prstGeom prst="rect">
                <a:avLst/>
              </a:prstGeom>
              <a:noFill/>
            </p:spPr>
            <p:txBody>
              <a:bodyPr wrap="square" rtlCol="0">
                <a:spAutoFit/>
              </a:bodyPr>
              <a:lstStyle/>
              <a:p>
                <a:pPr algn="ctr"/>
                <a:r>
                  <a:rPr lang="en-US" sz="1800" dirty="0">
                    <a:latin typeface="Arial Narrow" panose="020B0606020202030204" pitchFamily="34" charset="0"/>
                  </a:rPr>
                  <a:t>_________________ </a:t>
                </a:r>
                <a:r>
                  <a:rPr lang="en-US" sz="1800" dirty="0">
                    <a:effectLst/>
                    <a:latin typeface="Arial Narrow" panose="020B0606020202030204" pitchFamily="34" charset="0"/>
                    <a:ea typeface="Times New Roman" panose="02020603050405020304" pitchFamily="18" charset="0"/>
                  </a:rPr>
                  <a:t>science involves studying matter to determine what is happening physically.</a:t>
                </a:r>
              </a:p>
            </p:txBody>
          </p:sp>
          <p:sp>
            <p:nvSpPr>
              <p:cNvPr id="19" name="TextBox 18">
                <a:extLst>
                  <a:ext uri="{FF2B5EF4-FFF2-40B4-BE49-F238E27FC236}">
                    <a16:creationId xmlns:a16="http://schemas.microsoft.com/office/drawing/2014/main" id="{3BE2ADB1-CB14-4EE4-A941-3C19F6774215}"/>
                  </a:ext>
                </a:extLst>
              </p:cNvPr>
              <p:cNvSpPr txBox="1"/>
              <p:nvPr/>
            </p:nvSpPr>
            <p:spPr>
              <a:xfrm>
                <a:off x="868680" y="4182070"/>
                <a:ext cx="2560320" cy="923330"/>
              </a:xfrm>
              <a:prstGeom prst="rect">
                <a:avLst/>
              </a:prstGeom>
              <a:noFill/>
            </p:spPr>
            <p:txBody>
              <a:bodyPr wrap="square" rtlCol="0">
                <a:spAutoFit/>
              </a:bodyPr>
              <a:lstStyle/>
              <a:p>
                <a:pPr algn="ctr"/>
                <a:r>
                  <a:rPr lang="en-US" sz="1800" dirty="0">
                    <a:effectLst/>
                    <a:latin typeface="Arial Narrow" panose="020B0606020202030204" pitchFamily="34" charset="0"/>
                    <a:ea typeface="Times New Roman" panose="02020603050405020304" pitchFamily="18" charset="0"/>
                  </a:rPr>
                  <a:t>__________________</a:t>
                </a:r>
                <a:br>
                  <a:rPr lang="en-US" sz="1800" dirty="0">
                    <a:effectLst/>
                    <a:latin typeface="Arial Narrow" panose="020B0606020202030204" pitchFamily="34" charset="0"/>
                    <a:ea typeface="Times New Roman" panose="02020603050405020304" pitchFamily="18" charset="0"/>
                  </a:rPr>
                </a:br>
                <a:r>
                  <a:rPr lang="en-US" sz="1800" dirty="0">
                    <a:effectLst/>
                    <a:latin typeface="Arial Narrow" panose="020B0606020202030204" pitchFamily="34" charset="0"/>
                    <a:ea typeface="Times New Roman" panose="02020603050405020304" pitchFamily="18" charset="0"/>
                  </a:rPr>
                  <a:t> is the study of matter at the chemical level</a:t>
                </a:r>
                <a:endParaRPr lang="en-US" sz="1800" dirty="0">
                  <a:latin typeface="Arial Narrow" panose="020B0606020202030204" pitchFamily="34" charset="0"/>
                </a:endParaRPr>
              </a:p>
            </p:txBody>
          </p:sp>
          <p:sp>
            <p:nvSpPr>
              <p:cNvPr id="20" name="TextBox 19">
                <a:extLst>
                  <a:ext uri="{FF2B5EF4-FFF2-40B4-BE49-F238E27FC236}">
                    <a16:creationId xmlns:a16="http://schemas.microsoft.com/office/drawing/2014/main" id="{6CE5FB53-F9A0-4754-968B-54CF466DC27B}"/>
                  </a:ext>
                </a:extLst>
              </p:cNvPr>
              <p:cNvSpPr txBox="1"/>
              <p:nvPr/>
            </p:nvSpPr>
            <p:spPr>
              <a:xfrm>
                <a:off x="868680" y="2762071"/>
                <a:ext cx="2560320" cy="1200329"/>
              </a:xfrm>
              <a:prstGeom prst="rect">
                <a:avLst/>
              </a:prstGeom>
              <a:noFill/>
            </p:spPr>
            <p:txBody>
              <a:bodyPr wrap="square" rtlCol="0">
                <a:spAutoFit/>
              </a:bodyPr>
              <a:lstStyle/>
              <a:p>
                <a:pPr algn="ctr"/>
                <a:r>
                  <a:rPr lang="en-US" sz="1800" dirty="0">
                    <a:effectLst/>
                    <a:latin typeface="Arial Narrow" panose="020B0606020202030204" pitchFamily="34" charset="0"/>
                    <a:ea typeface="Times New Roman" panose="02020603050405020304" pitchFamily="18" charset="0"/>
                  </a:rPr>
                  <a:t>__________________ </a:t>
                </a:r>
                <a:br>
                  <a:rPr lang="en-US" sz="1800" dirty="0">
                    <a:effectLst/>
                    <a:latin typeface="Arial Narrow" panose="020B0606020202030204" pitchFamily="34" charset="0"/>
                    <a:ea typeface="Times New Roman" panose="02020603050405020304" pitchFamily="18" charset="0"/>
                  </a:rPr>
                </a:br>
                <a:r>
                  <a:rPr lang="en-US" sz="1800" dirty="0">
                    <a:effectLst/>
                    <a:latin typeface="Arial Narrow" panose="020B0606020202030204" pitchFamily="34" charset="0"/>
                    <a:ea typeface="Times New Roman" panose="02020603050405020304" pitchFamily="18" charset="0"/>
                  </a:rPr>
                  <a:t>is the study of matter in the perspective of energy and motion. </a:t>
                </a:r>
                <a:endParaRPr lang="en-US" sz="1800" dirty="0">
                  <a:effectLst/>
                  <a:latin typeface="Arial Narrow" panose="020B0606020202030204" pitchFamily="34" charset="0"/>
                  <a:ea typeface="Calibri" panose="020F0502020204030204" pitchFamily="34" charset="0"/>
                </a:endParaRPr>
              </a:p>
            </p:txBody>
          </p:sp>
          <p:sp>
            <p:nvSpPr>
              <p:cNvPr id="22" name="TextBox 21">
                <a:extLst>
                  <a:ext uri="{FF2B5EF4-FFF2-40B4-BE49-F238E27FC236}">
                    <a16:creationId xmlns:a16="http://schemas.microsoft.com/office/drawing/2014/main" id="{364C787D-24CF-41F9-9F11-63609B4C5C95}"/>
                  </a:ext>
                </a:extLst>
              </p:cNvPr>
              <p:cNvSpPr txBox="1"/>
              <p:nvPr/>
            </p:nvSpPr>
            <p:spPr>
              <a:xfrm>
                <a:off x="868680" y="5429071"/>
                <a:ext cx="2560320" cy="1200329"/>
              </a:xfrm>
              <a:prstGeom prst="rect">
                <a:avLst/>
              </a:prstGeom>
              <a:noFill/>
            </p:spPr>
            <p:txBody>
              <a:bodyPr wrap="square" rtlCol="0">
                <a:spAutoFit/>
              </a:bodyPr>
              <a:lstStyle/>
              <a:p>
                <a:pPr algn="ctr"/>
                <a:r>
                  <a:rPr lang="en-US" sz="1800" dirty="0">
                    <a:effectLst/>
                    <a:latin typeface="Arial Narrow" panose="020B0606020202030204" pitchFamily="34" charset="0"/>
                    <a:ea typeface="Times New Roman" panose="02020603050405020304" pitchFamily="18" charset="0"/>
                  </a:rPr>
                  <a:t>__________________</a:t>
                </a:r>
                <a:br>
                  <a:rPr lang="en-US" sz="1800" dirty="0">
                    <a:effectLst/>
                    <a:latin typeface="Arial Narrow" panose="020B0606020202030204" pitchFamily="34" charset="0"/>
                    <a:ea typeface="Times New Roman" panose="02020603050405020304" pitchFamily="18" charset="0"/>
                  </a:rPr>
                </a:br>
                <a:r>
                  <a:rPr lang="en-US" sz="1800" dirty="0">
                    <a:effectLst/>
                    <a:latin typeface="Arial Narrow" panose="020B0606020202030204" pitchFamily="34" charset="0"/>
                    <a:ea typeface="Times New Roman" panose="02020603050405020304" pitchFamily="18" charset="0"/>
                  </a:rPr>
                  <a:t> is the study of  space involving both chemistry and physics </a:t>
                </a:r>
                <a:endParaRPr lang="en-US" sz="1800" dirty="0">
                  <a:latin typeface="Arial Narrow" panose="020B0606020202030204" pitchFamily="34" charset="0"/>
                </a:endParaRPr>
              </a:p>
            </p:txBody>
          </p:sp>
        </p:grpSp>
      </p:grpSp>
      <p:grpSp>
        <p:nvGrpSpPr>
          <p:cNvPr id="58" name="Group 57">
            <a:extLst>
              <a:ext uri="{FF2B5EF4-FFF2-40B4-BE49-F238E27FC236}">
                <a16:creationId xmlns:a16="http://schemas.microsoft.com/office/drawing/2014/main" id="{B1F62664-EE75-4479-87A6-26F689052D74}"/>
              </a:ext>
            </a:extLst>
          </p:cNvPr>
          <p:cNvGrpSpPr/>
          <p:nvPr/>
        </p:nvGrpSpPr>
        <p:grpSpPr>
          <a:xfrm>
            <a:off x="3637340" y="1014382"/>
            <a:ext cx="3028855" cy="5438001"/>
            <a:chOff x="3676745" y="914400"/>
            <a:chExt cx="3028855" cy="5438001"/>
          </a:xfrm>
        </p:grpSpPr>
        <p:sp>
          <p:nvSpPr>
            <p:cNvPr id="52" name="Rectangle 51">
              <a:extLst>
                <a:ext uri="{FF2B5EF4-FFF2-40B4-BE49-F238E27FC236}">
                  <a16:creationId xmlns:a16="http://schemas.microsoft.com/office/drawing/2014/main" id="{D3268577-1060-4CC5-B59A-D911C496D642}"/>
                </a:ext>
              </a:extLst>
            </p:cNvPr>
            <p:cNvSpPr/>
            <p:nvPr/>
          </p:nvSpPr>
          <p:spPr>
            <a:xfrm>
              <a:off x="3676745" y="914400"/>
              <a:ext cx="3028855" cy="1583043"/>
            </a:xfrm>
            <a:prstGeom prst="rect">
              <a:avLst/>
            </a:prstGeom>
            <a:solidFill>
              <a:schemeClr val="bg1"/>
            </a:solidFill>
            <a:ln w="57150">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3029DB30-5AF1-4450-AB82-331CFE8874B2}"/>
                </a:ext>
              </a:extLst>
            </p:cNvPr>
            <p:cNvGrpSpPr/>
            <p:nvPr/>
          </p:nvGrpSpPr>
          <p:grpSpPr>
            <a:xfrm>
              <a:off x="3911012" y="1143000"/>
              <a:ext cx="2560320" cy="5209401"/>
              <a:chOff x="3664817" y="1143000"/>
              <a:chExt cx="2560320" cy="5209401"/>
            </a:xfrm>
          </p:grpSpPr>
          <p:sp>
            <p:nvSpPr>
              <p:cNvPr id="27" name="TextBox 26">
                <a:extLst>
                  <a:ext uri="{FF2B5EF4-FFF2-40B4-BE49-F238E27FC236}">
                    <a16:creationId xmlns:a16="http://schemas.microsoft.com/office/drawing/2014/main" id="{4763BCDC-DCF2-4E0B-8416-94C355F1C97C}"/>
                  </a:ext>
                </a:extLst>
              </p:cNvPr>
              <p:cNvSpPr txBox="1"/>
              <p:nvPr/>
            </p:nvSpPr>
            <p:spPr>
              <a:xfrm>
                <a:off x="3664817" y="1143000"/>
                <a:ext cx="2560320" cy="1200329"/>
              </a:xfrm>
              <a:prstGeom prst="rect">
                <a:avLst/>
              </a:prstGeom>
              <a:noFill/>
            </p:spPr>
            <p:txBody>
              <a:bodyPr wrap="square" rtlCol="0">
                <a:spAutoFit/>
              </a:bodyPr>
              <a:lstStyle/>
              <a:p>
                <a:pPr algn="ctr"/>
                <a:r>
                  <a:rPr lang="en-US" sz="1800" dirty="0">
                    <a:effectLst/>
                    <a:latin typeface="Arial Narrow" panose="020B0606020202030204" pitchFamily="34" charset="0"/>
                    <a:ea typeface="Times New Roman" panose="02020603050405020304" pitchFamily="18" charset="0"/>
                  </a:rPr>
                  <a:t>_________ sciences,</a:t>
                </a:r>
                <a:br>
                  <a:rPr lang="en-US" sz="1800" dirty="0">
                    <a:effectLst/>
                    <a:latin typeface="Arial Narrow" panose="020B0606020202030204" pitchFamily="34" charset="0"/>
                    <a:ea typeface="Times New Roman" panose="02020603050405020304" pitchFamily="18" charset="0"/>
                  </a:rPr>
                </a:br>
                <a:r>
                  <a:rPr lang="en-US" sz="1800" dirty="0">
                    <a:effectLst/>
                    <a:latin typeface="Arial Narrow" panose="020B0606020202030204" pitchFamily="34" charset="0"/>
                    <a:ea typeface="Times New Roman" panose="02020603050405020304" pitchFamily="18" charset="0"/>
                  </a:rPr>
                  <a:t> which can also be called _______________, explore living things on Earth. </a:t>
                </a:r>
                <a:endParaRPr lang="en-US" sz="1800" dirty="0">
                  <a:latin typeface="Arial Narrow" panose="020B0606020202030204" pitchFamily="34" charset="0"/>
                </a:endParaRPr>
              </a:p>
            </p:txBody>
          </p:sp>
          <p:sp>
            <p:nvSpPr>
              <p:cNvPr id="29" name="TextBox 28">
                <a:extLst>
                  <a:ext uri="{FF2B5EF4-FFF2-40B4-BE49-F238E27FC236}">
                    <a16:creationId xmlns:a16="http://schemas.microsoft.com/office/drawing/2014/main" id="{8B070B7D-4EC6-4820-B9EA-E4A6C615AC75}"/>
                  </a:ext>
                </a:extLst>
              </p:cNvPr>
              <p:cNvSpPr txBox="1"/>
              <p:nvPr/>
            </p:nvSpPr>
            <p:spPr>
              <a:xfrm>
                <a:off x="3664817" y="4182070"/>
                <a:ext cx="2560320" cy="923330"/>
              </a:xfrm>
              <a:prstGeom prst="rect">
                <a:avLst/>
              </a:prstGeom>
              <a:noFill/>
            </p:spPr>
            <p:txBody>
              <a:bodyPr wrap="square" rtlCol="0">
                <a:spAutoFit/>
              </a:bodyPr>
              <a:lstStyle/>
              <a:p>
                <a:pPr marR="0" lvl="0" algn="ctr">
                  <a:spcBef>
                    <a:spcPts val="600"/>
                  </a:spcBef>
                  <a:spcAft>
                    <a:spcPts val="600"/>
                  </a:spcAft>
                </a:pPr>
                <a:r>
                  <a:rPr lang="en-US" sz="1800" dirty="0">
                    <a:effectLst/>
                    <a:latin typeface="Arial Narrow" panose="020B0606020202030204" pitchFamily="34" charset="0"/>
                    <a:ea typeface="Times New Roman" panose="02020603050405020304" pitchFamily="18" charset="0"/>
                  </a:rPr>
                  <a:t>__________________</a:t>
                </a:r>
                <a:br>
                  <a:rPr lang="en-US" sz="1800" dirty="0">
                    <a:effectLst/>
                    <a:latin typeface="Arial Narrow" panose="020B0606020202030204" pitchFamily="34" charset="0"/>
                    <a:ea typeface="Times New Roman" panose="02020603050405020304" pitchFamily="18" charset="0"/>
                  </a:rPr>
                </a:br>
                <a:r>
                  <a:rPr lang="en-US" sz="1800" dirty="0">
                    <a:effectLst/>
                    <a:latin typeface="Arial Narrow" panose="020B0606020202030204" pitchFamily="34" charset="0"/>
                    <a:ea typeface="Times New Roman" panose="02020603050405020304" pitchFamily="18" charset="0"/>
                  </a:rPr>
                  <a:t> is the study of the animal kingdom. </a:t>
                </a:r>
                <a:endParaRPr lang="en-US" sz="1800" dirty="0">
                  <a:effectLst/>
                  <a:latin typeface="Arial Narrow" panose="020B0606020202030204" pitchFamily="34" charset="0"/>
                  <a:ea typeface="Calibri" panose="020F0502020204030204" pitchFamily="34" charset="0"/>
                </a:endParaRPr>
              </a:p>
            </p:txBody>
          </p:sp>
          <p:sp>
            <p:nvSpPr>
              <p:cNvPr id="32" name="TextBox 31">
                <a:extLst>
                  <a:ext uri="{FF2B5EF4-FFF2-40B4-BE49-F238E27FC236}">
                    <a16:creationId xmlns:a16="http://schemas.microsoft.com/office/drawing/2014/main" id="{04713F70-EF44-4909-AC86-A931F53C16B8}"/>
                  </a:ext>
                </a:extLst>
              </p:cNvPr>
              <p:cNvSpPr txBox="1"/>
              <p:nvPr/>
            </p:nvSpPr>
            <p:spPr>
              <a:xfrm>
                <a:off x="3664817" y="2762071"/>
                <a:ext cx="2560320" cy="923330"/>
              </a:xfrm>
              <a:prstGeom prst="rect">
                <a:avLst/>
              </a:prstGeom>
              <a:noFill/>
            </p:spPr>
            <p:txBody>
              <a:bodyPr wrap="square" rtlCol="0">
                <a:spAutoFit/>
              </a:bodyPr>
              <a:lstStyle/>
              <a:p>
                <a:pPr algn="ctr"/>
                <a:r>
                  <a:rPr lang="en-US" sz="1800" dirty="0">
                    <a:effectLst/>
                    <a:latin typeface="Arial Narrow" panose="020B0606020202030204" pitchFamily="34" charset="0"/>
                    <a:ea typeface="Times New Roman" panose="02020603050405020304" pitchFamily="18" charset="0"/>
                  </a:rPr>
                  <a:t>__________________ </a:t>
                </a:r>
                <a:br>
                  <a:rPr lang="en-US" sz="1800" dirty="0">
                    <a:effectLst/>
                    <a:latin typeface="Arial Narrow" panose="020B0606020202030204" pitchFamily="34" charset="0"/>
                    <a:ea typeface="Times New Roman" panose="02020603050405020304" pitchFamily="18" charset="0"/>
                  </a:rPr>
                </a:br>
                <a:r>
                  <a:rPr lang="en-US" sz="1800" dirty="0">
                    <a:effectLst/>
                    <a:latin typeface="Arial Narrow" panose="020B0606020202030204" pitchFamily="34" charset="0"/>
                    <a:ea typeface="Times New Roman" panose="02020603050405020304" pitchFamily="18" charset="0"/>
                  </a:rPr>
                  <a:t>is the study of the plant kingdom. </a:t>
                </a:r>
                <a:endParaRPr lang="en-US" sz="1800" dirty="0">
                  <a:effectLst/>
                  <a:latin typeface="Arial Narrow" panose="020B0606020202030204" pitchFamily="34" charset="0"/>
                  <a:ea typeface="Calibri" panose="020F0502020204030204" pitchFamily="34" charset="0"/>
                </a:endParaRPr>
              </a:p>
            </p:txBody>
          </p:sp>
          <p:sp>
            <p:nvSpPr>
              <p:cNvPr id="34" name="TextBox 33">
                <a:extLst>
                  <a:ext uri="{FF2B5EF4-FFF2-40B4-BE49-F238E27FC236}">
                    <a16:creationId xmlns:a16="http://schemas.microsoft.com/office/drawing/2014/main" id="{6D59573D-B07B-45BC-829A-4C3069DCFA8B}"/>
                  </a:ext>
                </a:extLst>
              </p:cNvPr>
              <p:cNvSpPr txBox="1"/>
              <p:nvPr/>
            </p:nvSpPr>
            <p:spPr>
              <a:xfrm>
                <a:off x="3664817" y="5429071"/>
                <a:ext cx="2560320" cy="923330"/>
              </a:xfrm>
              <a:prstGeom prst="rect">
                <a:avLst/>
              </a:prstGeom>
              <a:noFill/>
            </p:spPr>
            <p:txBody>
              <a:bodyPr wrap="square" rtlCol="0">
                <a:spAutoFit/>
              </a:bodyPr>
              <a:lstStyle/>
              <a:p>
                <a:pPr marR="0" lvl="0" algn="ctr">
                  <a:spcBef>
                    <a:spcPts val="600"/>
                  </a:spcBef>
                  <a:spcAft>
                    <a:spcPts val="600"/>
                  </a:spcAft>
                </a:pPr>
                <a:r>
                  <a:rPr lang="en-US" sz="1800" dirty="0">
                    <a:effectLst/>
                    <a:latin typeface="Arial Narrow" panose="020B0606020202030204" pitchFamily="34" charset="0"/>
                    <a:ea typeface="Times New Roman" panose="02020603050405020304" pitchFamily="18" charset="0"/>
                  </a:rPr>
                  <a:t>__________________ studies genes and heredity. </a:t>
                </a:r>
              </a:p>
            </p:txBody>
          </p:sp>
        </p:grpSp>
      </p:grpSp>
      <p:grpSp>
        <p:nvGrpSpPr>
          <p:cNvPr id="55" name="Group 54">
            <a:extLst>
              <a:ext uri="{FF2B5EF4-FFF2-40B4-BE49-F238E27FC236}">
                <a16:creationId xmlns:a16="http://schemas.microsoft.com/office/drawing/2014/main" id="{ABD5FE60-EE19-497A-ABE8-6B120C52D763}"/>
              </a:ext>
            </a:extLst>
          </p:cNvPr>
          <p:cNvGrpSpPr/>
          <p:nvPr/>
        </p:nvGrpSpPr>
        <p:grpSpPr>
          <a:xfrm>
            <a:off x="6837740" y="1014383"/>
            <a:ext cx="3028855" cy="6292699"/>
            <a:chOff x="6781800" y="914400"/>
            <a:chExt cx="3028855" cy="6292699"/>
          </a:xfrm>
        </p:grpSpPr>
        <p:grpSp>
          <p:nvGrpSpPr>
            <p:cNvPr id="48" name="Group 47">
              <a:extLst>
                <a:ext uri="{FF2B5EF4-FFF2-40B4-BE49-F238E27FC236}">
                  <a16:creationId xmlns:a16="http://schemas.microsoft.com/office/drawing/2014/main" id="{0A97361C-0B9C-4C7B-9853-5F1D7FA3DB80}"/>
                </a:ext>
              </a:extLst>
            </p:cNvPr>
            <p:cNvGrpSpPr/>
            <p:nvPr/>
          </p:nvGrpSpPr>
          <p:grpSpPr>
            <a:xfrm>
              <a:off x="7016067" y="1143000"/>
              <a:ext cx="2560320" cy="6064099"/>
              <a:chOff x="7061799" y="1143000"/>
              <a:chExt cx="2560320" cy="6064099"/>
            </a:xfrm>
          </p:grpSpPr>
          <p:sp>
            <p:nvSpPr>
              <p:cNvPr id="36" name="TextBox 35">
                <a:extLst>
                  <a:ext uri="{FF2B5EF4-FFF2-40B4-BE49-F238E27FC236}">
                    <a16:creationId xmlns:a16="http://schemas.microsoft.com/office/drawing/2014/main" id="{49F3DCED-5ECE-4E52-A98B-CB5D9DA8B0AE}"/>
                  </a:ext>
                </a:extLst>
              </p:cNvPr>
              <p:cNvSpPr txBox="1"/>
              <p:nvPr/>
            </p:nvSpPr>
            <p:spPr>
              <a:xfrm>
                <a:off x="7061799" y="1143000"/>
                <a:ext cx="2560320" cy="923330"/>
              </a:xfrm>
              <a:prstGeom prst="rect">
                <a:avLst/>
              </a:prstGeom>
              <a:noFill/>
            </p:spPr>
            <p:txBody>
              <a:bodyPr wrap="square" rtlCol="0">
                <a:spAutoFit/>
              </a:bodyPr>
              <a:lstStyle/>
              <a:p>
                <a:pPr marL="0" marR="0" algn="ctr">
                  <a:spcBef>
                    <a:spcPts val="600"/>
                  </a:spcBef>
                  <a:spcAft>
                    <a:spcPts val="600"/>
                  </a:spcAft>
                </a:pPr>
                <a:r>
                  <a:rPr lang="en-US" sz="1800" dirty="0">
                    <a:effectLst/>
                    <a:latin typeface="Arial Narrow" panose="020B0606020202030204" pitchFamily="34" charset="0"/>
                    <a:ea typeface="Times New Roman" panose="02020603050405020304" pitchFamily="18" charset="0"/>
                  </a:rPr>
                  <a:t>________________ sciences involves studying our planet &amp; its resources. </a:t>
                </a:r>
                <a:endParaRPr lang="en-US" sz="1800" dirty="0">
                  <a:effectLst/>
                  <a:latin typeface="Arial Narrow" panose="020B0606020202030204" pitchFamily="34" charset="0"/>
                  <a:ea typeface="Calibri" panose="020F0502020204030204" pitchFamily="34" charset="0"/>
                </a:endParaRPr>
              </a:p>
            </p:txBody>
          </p:sp>
          <p:sp>
            <p:nvSpPr>
              <p:cNvPr id="38" name="TextBox 37">
                <a:extLst>
                  <a:ext uri="{FF2B5EF4-FFF2-40B4-BE49-F238E27FC236}">
                    <a16:creationId xmlns:a16="http://schemas.microsoft.com/office/drawing/2014/main" id="{B4CC9CED-9009-44D0-8D54-0D8B2FA84D14}"/>
                  </a:ext>
                </a:extLst>
              </p:cNvPr>
              <p:cNvSpPr txBox="1"/>
              <p:nvPr/>
            </p:nvSpPr>
            <p:spPr>
              <a:xfrm>
                <a:off x="7061799" y="3574885"/>
                <a:ext cx="2560320" cy="923330"/>
              </a:xfrm>
              <a:prstGeom prst="rect">
                <a:avLst/>
              </a:prstGeom>
              <a:noFill/>
            </p:spPr>
            <p:txBody>
              <a:bodyPr wrap="square" rtlCol="0">
                <a:spAutoFit/>
              </a:bodyPr>
              <a:lstStyle/>
              <a:p>
                <a:pPr marR="0" lvl="0" algn="ctr">
                  <a:spcBef>
                    <a:spcPts val="600"/>
                  </a:spcBef>
                  <a:spcAft>
                    <a:spcPts val="600"/>
                  </a:spcAft>
                </a:pPr>
                <a:r>
                  <a:rPr lang="en-US" sz="1800" dirty="0">
                    <a:effectLst/>
                    <a:latin typeface="Arial Narrow" panose="020B0606020202030204" pitchFamily="34" charset="0"/>
                    <a:ea typeface="Times New Roman" panose="02020603050405020304" pitchFamily="18" charset="0"/>
                  </a:rPr>
                  <a:t>__________________ studies life in the past, such as studying dinosaur fossils. </a:t>
                </a:r>
                <a:endParaRPr lang="en-US" sz="1800" dirty="0">
                  <a:effectLst/>
                  <a:latin typeface="Arial Narrow" panose="020B0606020202030204" pitchFamily="34" charset="0"/>
                  <a:ea typeface="Calibri" panose="020F0502020204030204" pitchFamily="34" charset="0"/>
                </a:endParaRPr>
              </a:p>
            </p:txBody>
          </p:sp>
          <p:sp>
            <p:nvSpPr>
              <p:cNvPr id="40" name="TextBox 39">
                <a:extLst>
                  <a:ext uri="{FF2B5EF4-FFF2-40B4-BE49-F238E27FC236}">
                    <a16:creationId xmlns:a16="http://schemas.microsoft.com/office/drawing/2014/main" id="{9B3FC9AE-2581-471B-A777-91CC9D40BC9E}"/>
                  </a:ext>
                </a:extLst>
              </p:cNvPr>
              <p:cNvSpPr txBox="1"/>
              <p:nvPr/>
            </p:nvSpPr>
            <p:spPr>
              <a:xfrm>
                <a:off x="7061799" y="2497442"/>
                <a:ext cx="2560320" cy="923330"/>
              </a:xfrm>
              <a:prstGeom prst="rect">
                <a:avLst/>
              </a:prstGeom>
              <a:noFill/>
            </p:spPr>
            <p:txBody>
              <a:bodyPr wrap="square" rtlCol="0">
                <a:spAutoFit/>
              </a:bodyPr>
              <a:lstStyle/>
              <a:p>
                <a:pPr marR="0" lvl="0" algn="ctr">
                  <a:spcBef>
                    <a:spcPts val="600"/>
                  </a:spcBef>
                  <a:spcAft>
                    <a:spcPts val="600"/>
                  </a:spcAft>
                </a:pPr>
                <a:r>
                  <a:rPr lang="en-US" sz="1800" dirty="0">
                    <a:effectLst/>
                    <a:latin typeface="Arial Narrow" panose="020B0606020202030204" pitchFamily="34" charset="0"/>
                    <a:ea typeface="Times New Roman" panose="02020603050405020304" pitchFamily="18" charset="0"/>
                  </a:rPr>
                  <a:t>__________________ examines the structure of the earth to study its history. </a:t>
                </a:r>
                <a:endParaRPr lang="en-US" sz="1800" dirty="0">
                  <a:effectLst/>
                  <a:latin typeface="Arial Narrow" panose="020B0606020202030204" pitchFamily="34" charset="0"/>
                  <a:ea typeface="Calibri" panose="020F0502020204030204" pitchFamily="34" charset="0"/>
                </a:endParaRPr>
              </a:p>
            </p:txBody>
          </p:sp>
          <p:sp>
            <p:nvSpPr>
              <p:cNvPr id="42" name="TextBox 41">
                <a:extLst>
                  <a:ext uri="{FF2B5EF4-FFF2-40B4-BE49-F238E27FC236}">
                    <a16:creationId xmlns:a16="http://schemas.microsoft.com/office/drawing/2014/main" id="{46000E52-C3AE-46D3-8347-A1FF872E8C4C}"/>
                  </a:ext>
                </a:extLst>
              </p:cNvPr>
              <p:cNvSpPr txBox="1"/>
              <p:nvPr/>
            </p:nvSpPr>
            <p:spPr>
              <a:xfrm>
                <a:off x="7061799" y="4652328"/>
                <a:ext cx="2560320" cy="1200329"/>
              </a:xfrm>
              <a:prstGeom prst="rect">
                <a:avLst/>
              </a:prstGeom>
              <a:noFill/>
            </p:spPr>
            <p:txBody>
              <a:bodyPr wrap="square" rtlCol="0">
                <a:spAutoFit/>
              </a:bodyPr>
              <a:lstStyle/>
              <a:p>
                <a:pPr algn="ctr"/>
                <a:r>
                  <a:rPr lang="en-US" sz="1800" dirty="0">
                    <a:effectLst/>
                    <a:latin typeface="Arial Narrow" panose="020B0606020202030204" pitchFamily="34" charset="0"/>
                    <a:ea typeface="Times New Roman" panose="02020603050405020304" pitchFamily="18" charset="0"/>
                  </a:rPr>
                  <a:t>__________________ </a:t>
                </a:r>
              </a:p>
              <a:p>
                <a:pPr algn="ctr"/>
                <a:r>
                  <a:rPr lang="en-US" sz="1800" dirty="0">
                    <a:effectLst/>
                    <a:latin typeface="Arial Narrow" panose="020B0606020202030204" pitchFamily="34" charset="0"/>
                    <a:ea typeface="Times New Roman" panose="02020603050405020304" pitchFamily="18" charset="0"/>
                  </a:rPr>
                  <a:t>is the study of weather, with a strong focus on predicting how weather will occur. </a:t>
                </a:r>
                <a:endParaRPr lang="en-US" sz="1800" dirty="0">
                  <a:effectLst/>
                  <a:latin typeface="Arial Narrow" panose="020B0606020202030204" pitchFamily="34" charset="0"/>
                  <a:ea typeface="Calibri" panose="020F0502020204030204" pitchFamily="34" charset="0"/>
                </a:endParaRPr>
              </a:p>
            </p:txBody>
          </p:sp>
          <p:sp>
            <p:nvSpPr>
              <p:cNvPr id="44" name="TextBox 43">
                <a:extLst>
                  <a:ext uri="{FF2B5EF4-FFF2-40B4-BE49-F238E27FC236}">
                    <a16:creationId xmlns:a16="http://schemas.microsoft.com/office/drawing/2014/main" id="{85FDE50A-F5EA-48F0-B90D-BDC4D873712B}"/>
                  </a:ext>
                </a:extLst>
              </p:cNvPr>
              <p:cNvSpPr txBox="1"/>
              <p:nvPr/>
            </p:nvSpPr>
            <p:spPr>
              <a:xfrm>
                <a:off x="7061799" y="6006770"/>
                <a:ext cx="2560320" cy="1200329"/>
              </a:xfrm>
              <a:prstGeom prst="rect">
                <a:avLst/>
              </a:prstGeom>
              <a:noFill/>
            </p:spPr>
            <p:txBody>
              <a:bodyPr wrap="square" rtlCol="0">
                <a:spAutoFit/>
              </a:bodyPr>
              <a:lstStyle/>
              <a:p>
                <a:pPr marR="0" lvl="0" algn="ctr">
                  <a:spcBef>
                    <a:spcPts val="600"/>
                  </a:spcBef>
                  <a:spcAft>
                    <a:spcPts val="600"/>
                  </a:spcAft>
                </a:pPr>
                <a:r>
                  <a:rPr lang="en-US" sz="1800" dirty="0">
                    <a:effectLst/>
                    <a:latin typeface="Arial Narrow" panose="020B0606020202030204" pitchFamily="34" charset="0"/>
                    <a:ea typeface="Times New Roman" panose="02020603050405020304" pitchFamily="18" charset="0"/>
                  </a:rPr>
                  <a:t>__________________</a:t>
                </a:r>
                <a:br>
                  <a:rPr lang="en-US" sz="1800" dirty="0">
                    <a:effectLst/>
                    <a:latin typeface="Arial Narrow" panose="020B0606020202030204" pitchFamily="34" charset="0"/>
                    <a:ea typeface="Times New Roman" panose="02020603050405020304" pitchFamily="18" charset="0"/>
                  </a:rPr>
                </a:br>
                <a:r>
                  <a:rPr lang="en-US" sz="1800" dirty="0">
                    <a:effectLst/>
                    <a:latin typeface="Arial Narrow" panose="020B0606020202030204" pitchFamily="34" charset="0"/>
                    <a:ea typeface="Times New Roman" panose="02020603050405020304" pitchFamily="18" charset="0"/>
                  </a:rPr>
                  <a:t>is the study of oceans, it's chemistry, and the living things found there.</a:t>
                </a:r>
                <a:endParaRPr lang="en-US" sz="1800" dirty="0">
                  <a:effectLst/>
                  <a:latin typeface="Arial Narrow" panose="020B0606020202030204" pitchFamily="34" charset="0"/>
                  <a:ea typeface="Calibri" panose="020F0502020204030204" pitchFamily="34" charset="0"/>
                </a:endParaRPr>
              </a:p>
            </p:txBody>
          </p:sp>
        </p:grpSp>
        <p:sp>
          <p:nvSpPr>
            <p:cNvPr id="53" name="Rectangle 52">
              <a:extLst>
                <a:ext uri="{FF2B5EF4-FFF2-40B4-BE49-F238E27FC236}">
                  <a16:creationId xmlns:a16="http://schemas.microsoft.com/office/drawing/2014/main" id="{288F96B4-51CA-4D51-AD75-B434FC1A8344}"/>
                </a:ext>
              </a:extLst>
            </p:cNvPr>
            <p:cNvSpPr/>
            <p:nvPr/>
          </p:nvSpPr>
          <p:spPr>
            <a:xfrm>
              <a:off x="6781800" y="914400"/>
              <a:ext cx="3028855" cy="1218574"/>
            </a:xfrm>
            <a:prstGeom prst="rect">
              <a:avLst/>
            </a:prstGeom>
            <a:noFill/>
            <a:ln w="5715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99" name="TextBox 3098">
            <a:extLst>
              <a:ext uri="{FF2B5EF4-FFF2-40B4-BE49-F238E27FC236}">
                <a16:creationId xmlns:a16="http://schemas.microsoft.com/office/drawing/2014/main" id="{6525A9BA-6EC5-418A-801C-4FE21E72B4D5}"/>
              </a:ext>
            </a:extLst>
          </p:cNvPr>
          <p:cNvSpPr txBox="1"/>
          <p:nvPr/>
        </p:nvSpPr>
        <p:spPr>
          <a:xfrm>
            <a:off x="10156949" y="-50765"/>
            <a:ext cx="2315041" cy="707886"/>
          </a:xfrm>
          <a:prstGeom prst="rect">
            <a:avLst/>
          </a:prstGeom>
          <a:noFill/>
        </p:spPr>
        <p:txBody>
          <a:bodyPr wrap="square" rtlCol="0">
            <a:spAutoFit/>
          </a:bodyPr>
          <a:lstStyle/>
          <a:p>
            <a:pPr algn="ctr"/>
            <a:r>
              <a:rPr lang="en-US" sz="2000" b="1" dirty="0">
                <a:highlight>
                  <a:srgbClr val="FFFF00"/>
                </a:highlight>
              </a:rPr>
              <a:t>Drag these terms to the correct location.</a:t>
            </a:r>
          </a:p>
        </p:txBody>
      </p:sp>
      <p:pic>
        <p:nvPicPr>
          <p:cNvPr id="3100" name="Picture 3099">
            <a:extLst>
              <a:ext uri="{FF2B5EF4-FFF2-40B4-BE49-F238E27FC236}">
                <a16:creationId xmlns:a16="http://schemas.microsoft.com/office/drawing/2014/main" id="{8F4DAD5A-21D8-450E-A0ED-BBDAC3C300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75115" y="5620105"/>
            <a:ext cx="1996751" cy="457200"/>
          </a:xfrm>
          <a:prstGeom prst="rect">
            <a:avLst/>
          </a:prstGeom>
        </p:spPr>
      </p:pic>
      <p:pic>
        <p:nvPicPr>
          <p:cNvPr id="3101" name="Picture 3100">
            <a:extLst>
              <a:ext uri="{FF2B5EF4-FFF2-40B4-BE49-F238E27FC236}">
                <a16:creationId xmlns:a16="http://schemas.microsoft.com/office/drawing/2014/main" id="{A6E4588C-F9B7-4554-BF7F-46B7CC9452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016" y="5127361"/>
            <a:ext cx="2266949" cy="457200"/>
          </a:xfrm>
          <a:prstGeom prst="rect">
            <a:avLst/>
          </a:prstGeom>
        </p:spPr>
      </p:pic>
      <p:pic>
        <p:nvPicPr>
          <p:cNvPr id="3102" name="Picture 3101">
            <a:extLst>
              <a:ext uri="{FF2B5EF4-FFF2-40B4-BE49-F238E27FC236}">
                <a16:creationId xmlns:a16="http://schemas.microsoft.com/office/drawing/2014/main" id="{BE1762D5-2DF0-48C2-B352-FC92C81824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96413" y="4634617"/>
            <a:ext cx="1754155" cy="457200"/>
          </a:xfrm>
          <a:prstGeom prst="rect">
            <a:avLst/>
          </a:prstGeom>
        </p:spPr>
      </p:pic>
      <p:pic>
        <p:nvPicPr>
          <p:cNvPr id="3103" name="Picture 3102">
            <a:extLst>
              <a:ext uri="{FF2B5EF4-FFF2-40B4-BE49-F238E27FC236}">
                <a16:creationId xmlns:a16="http://schemas.microsoft.com/office/drawing/2014/main" id="{C0E39C0E-39E4-428D-BC1F-FD58A6F59F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15682" y="3156385"/>
            <a:ext cx="1315616" cy="457200"/>
          </a:xfrm>
          <a:prstGeom prst="rect">
            <a:avLst/>
          </a:prstGeom>
        </p:spPr>
      </p:pic>
      <p:pic>
        <p:nvPicPr>
          <p:cNvPr id="64" name="Picture 63">
            <a:extLst>
              <a:ext uri="{FF2B5EF4-FFF2-40B4-BE49-F238E27FC236}">
                <a16:creationId xmlns:a16="http://schemas.microsoft.com/office/drawing/2014/main" id="{68289FFF-ADBA-4B14-833F-A4AF1B0AD3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09461" y="2663641"/>
            <a:ext cx="1328059" cy="457200"/>
          </a:xfrm>
          <a:prstGeom prst="rect">
            <a:avLst/>
          </a:prstGeom>
        </p:spPr>
      </p:pic>
      <p:pic>
        <p:nvPicPr>
          <p:cNvPr id="65" name="Picture 64">
            <a:extLst>
              <a:ext uri="{FF2B5EF4-FFF2-40B4-BE49-F238E27FC236}">
                <a16:creationId xmlns:a16="http://schemas.microsoft.com/office/drawing/2014/main" id="{8A3203D3-6240-4F55-984F-99AA2209432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94172" y="3649129"/>
            <a:ext cx="1558636" cy="457200"/>
          </a:xfrm>
          <a:prstGeom prst="rect">
            <a:avLst/>
          </a:prstGeom>
        </p:spPr>
      </p:pic>
      <p:pic>
        <p:nvPicPr>
          <p:cNvPr id="66" name="Picture 65">
            <a:extLst>
              <a:ext uri="{FF2B5EF4-FFF2-40B4-BE49-F238E27FC236}">
                <a16:creationId xmlns:a16="http://schemas.microsoft.com/office/drawing/2014/main" id="{6C70FE14-76B6-4222-B1A4-D4A3F527E6B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34343" y="7098340"/>
            <a:ext cx="1278294" cy="457200"/>
          </a:xfrm>
          <a:prstGeom prst="rect">
            <a:avLst/>
          </a:prstGeom>
        </p:spPr>
      </p:pic>
      <p:pic>
        <p:nvPicPr>
          <p:cNvPr id="67" name="Picture 66">
            <a:extLst>
              <a:ext uri="{FF2B5EF4-FFF2-40B4-BE49-F238E27FC236}">
                <a16:creationId xmlns:a16="http://schemas.microsoft.com/office/drawing/2014/main" id="{20759189-992A-41B1-84AD-5DA92849BA4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73415" y="1678153"/>
            <a:ext cx="1200150" cy="457200"/>
          </a:xfrm>
          <a:prstGeom prst="rect">
            <a:avLst/>
          </a:prstGeom>
        </p:spPr>
      </p:pic>
      <p:pic>
        <p:nvPicPr>
          <p:cNvPr id="68" name="Picture 67">
            <a:extLst>
              <a:ext uri="{FF2B5EF4-FFF2-40B4-BE49-F238E27FC236}">
                <a16:creationId xmlns:a16="http://schemas.microsoft.com/office/drawing/2014/main" id="{A57079DA-D268-40F6-97D4-A037103F643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38835" y="1185409"/>
            <a:ext cx="1669311" cy="457200"/>
          </a:xfrm>
          <a:prstGeom prst="rect">
            <a:avLst/>
          </a:prstGeom>
        </p:spPr>
      </p:pic>
      <p:pic>
        <p:nvPicPr>
          <p:cNvPr id="69" name="Picture 68">
            <a:extLst>
              <a:ext uri="{FF2B5EF4-FFF2-40B4-BE49-F238E27FC236}">
                <a16:creationId xmlns:a16="http://schemas.microsoft.com/office/drawing/2014/main" id="{EF618AFB-D843-4A65-BCD1-CE69943EA20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788412" y="4141873"/>
            <a:ext cx="970156" cy="457200"/>
          </a:xfrm>
          <a:prstGeom prst="rect">
            <a:avLst/>
          </a:prstGeom>
        </p:spPr>
      </p:pic>
      <p:pic>
        <p:nvPicPr>
          <p:cNvPr id="70" name="Picture 69">
            <a:extLst>
              <a:ext uri="{FF2B5EF4-FFF2-40B4-BE49-F238E27FC236}">
                <a16:creationId xmlns:a16="http://schemas.microsoft.com/office/drawing/2014/main" id="{C7980FAB-2082-4786-B87F-8478CA9BE52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406715" y="692665"/>
            <a:ext cx="1733550" cy="457200"/>
          </a:xfrm>
          <a:prstGeom prst="rect">
            <a:avLst/>
          </a:prstGeom>
        </p:spPr>
      </p:pic>
      <p:pic>
        <p:nvPicPr>
          <p:cNvPr id="71" name="Picture 70" descr="A picture containing drawing&#10;&#10;Description automatically generated">
            <a:extLst>
              <a:ext uri="{FF2B5EF4-FFF2-40B4-BE49-F238E27FC236}">
                <a16:creationId xmlns:a16="http://schemas.microsoft.com/office/drawing/2014/main" id="{855F53C5-FC37-4665-9AD5-80096232E6E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665415" y="6605593"/>
            <a:ext cx="1216151" cy="457200"/>
          </a:xfrm>
          <a:prstGeom prst="rect">
            <a:avLst/>
          </a:prstGeom>
        </p:spPr>
      </p:pic>
      <p:pic>
        <p:nvPicPr>
          <p:cNvPr id="72" name="Picture 71" descr="A picture containing drawing&#10;&#10;Description automatically generated">
            <a:extLst>
              <a:ext uri="{FF2B5EF4-FFF2-40B4-BE49-F238E27FC236}">
                <a16:creationId xmlns:a16="http://schemas.microsoft.com/office/drawing/2014/main" id="{5BB78779-4848-405D-A887-DBF7AD6F211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445958" y="2170897"/>
            <a:ext cx="1655064" cy="457200"/>
          </a:xfrm>
          <a:prstGeom prst="rect">
            <a:avLst/>
          </a:prstGeom>
        </p:spPr>
      </p:pic>
      <p:pic>
        <p:nvPicPr>
          <p:cNvPr id="73" name="Picture 72">
            <a:extLst>
              <a:ext uri="{FF2B5EF4-FFF2-40B4-BE49-F238E27FC236}">
                <a16:creationId xmlns:a16="http://schemas.microsoft.com/office/drawing/2014/main" id="{DC033186-965D-4EB6-9565-58102BD6ED0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353647" y="6112849"/>
            <a:ext cx="1839686" cy="457200"/>
          </a:xfrm>
          <a:prstGeom prst="rect">
            <a:avLst/>
          </a:prstGeom>
        </p:spPr>
      </p:pic>
    </p:spTree>
    <p:extLst>
      <p:ext uri="{BB962C8B-B14F-4D97-AF65-F5344CB8AC3E}">
        <p14:creationId xmlns:p14="http://schemas.microsoft.com/office/powerpoint/2010/main" val="551898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8909"/>
            <a:ext cx="9448800" cy="461665"/>
          </a:xfrm>
          <a:prstGeom prst="rect">
            <a:avLst/>
          </a:prstGeom>
          <a:noFill/>
        </p:spPr>
        <p:txBody>
          <a:bodyPr wrap="square">
            <a:spAutoFit/>
          </a:bodyPr>
          <a:lstStyle/>
          <a:p>
            <a:pPr marL="0" marR="0">
              <a:spcBef>
                <a:spcPts val="0"/>
              </a:spcBef>
              <a:spcAft>
                <a:spcPts val="0"/>
              </a:spcAft>
            </a:pPr>
            <a:r>
              <a:rPr lang="en-US" sz="2400" b="1" dirty="0">
                <a:effectLst/>
                <a:highlight>
                  <a:srgbClr val="FFFF00"/>
                </a:highlight>
                <a:latin typeface="Arial Narrow" panose="020B0606020202030204" pitchFamily="34" charset="0"/>
                <a:ea typeface="Calibri" panose="020F0502020204030204" pitchFamily="34" charset="0"/>
              </a:rPr>
              <a:t>UPick Project: Ologies</a:t>
            </a:r>
            <a:endParaRPr lang="en-US" sz="2400" dirty="0">
              <a:effectLst/>
              <a:highlight>
                <a:srgbClr val="FFFF00"/>
              </a:highlight>
              <a:latin typeface="Arial Narrow" panose="020B0606020202030204" pitchFamily="34" charset="0"/>
              <a:ea typeface="Calibri" panose="020F0502020204030204" pitchFamily="34" charset="0"/>
            </a:endParaRPr>
          </a:p>
        </p:txBody>
      </p:sp>
      <p:graphicFrame>
        <p:nvGraphicFramePr>
          <p:cNvPr id="14" name="Table 13">
            <a:extLst>
              <a:ext uri="{FF2B5EF4-FFF2-40B4-BE49-F238E27FC236}">
                <a16:creationId xmlns:a16="http://schemas.microsoft.com/office/drawing/2014/main" id="{E71B4C1E-DDCF-4925-886D-CF9E70FE61DF}"/>
              </a:ext>
            </a:extLst>
          </p:cNvPr>
          <p:cNvGraphicFramePr>
            <a:graphicFrameLocks noGrp="1"/>
          </p:cNvGraphicFramePr>
          <p:nvPr>
            <p:extLst>
              <p:ext uri="{D42A27DB-BD31-4B8C-83A1-F6EECF244321}">
                <p14:modId xmlns:p14="http://schemas.microsoft.com/office/powerpoint/2010/main" val="2901842601"/>
              </p:ext>
            </p:extLst>
          </p:nvPr>
        </p:nvGraphicFramePr>
        <p:xfrm>
          <a:off x="380999" y="904745"/>
          <a:ext cx="9296401" cy="5930440"/>
        </p:xfrm>
        <a:graphic>
          <a:graphicData uri="http://schemas.openxmlformats.org/drawingml/2006/table">
            <a:tbl>
              <a:tblPr firstRow="1" firstCol="1" bandRow="1">
                <a:tableStyleId>{5C22544A-7EE6-4342-B048-85BDC9FD1C3A}</a:tableStyleId>
              </a:tblPr>
              <a:tblGrid>
                <a:gridCol w="531223">
                  <a:extLst>
                    <a:ext uri="{9D8B030D-6E8A-4147-A177-3AD203B41FA5}">
                      <a16:colId xmlns:a16="http://schemas.microsoft.com/office/drawing/2014/main" val="306017995"/>
                    </a:ext>
                  </a:extLst>
                </a:gridCol>
                <a:gridCol w="2921726">
                  <a:extLst>
                    <a:ext uri="{9D8B030D-6E8A-4147-A177-3AD203B41FA5}">
                      <a16:colId xmlns:a16="http://schemas.microsoft.com/office/drawing/2014/main" val="2216334010"/>
                    </a:ext>
                  </a:extLst>
                </a:gridCol>
                <a:gridCol w="2921726">
                  <a:extLst>
                    <a:ext uri="{9D8B030D-6E8A-4147-A177-3AD203B41FA5}">
                      <a16:colId xmlns:a16="http://schemas.microsoft.com/office/drawing/2014/main" val="1873178719"/>
                    </a:ext>
                  </a:extLst>
                </a:gridCol>
                <a:gridCol w="2921726">
                  <a:extLst>
                    <a:ext uri="{9D8B030D-6E8A-4147-A177-3AD203B41FA5}">
                      <a16:colId xmlns:a16="http://schemas.microsoft.com/office/drawing/2014/main" val="3669928144"/>
                    </a:ext>
                  </a:extLst>
                </a:gridCol>
              </a:tblGrid>
              <a:tr h="292900">
                <a:tc>
                  <a:txBody>
                    <a:bodyPr/>
                    <a:lstStyle/>
                    <a:p>
                      <a:pPr marL="0" marR="0" algn="ctr">
                        <a:spcBef>
                          <a:spcPts val="0"/>
                        </a:spcBef>
                        <a:spcAft>
                          <a:spcPts val="0"/>
                        </a:spcAft>
                      </a:pPr>
                      <a:r>
                        <a:rPr lang="en-US" sz="1400" dirty="0">
                          <a:effectLst/>
                          <a:latin typeface="Arial Narrow" panose="020B0606020202030204" pitchFamily="34" charset="0"/>
                        </a:rPr>
                        <a:t>Pts</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469" marR="9469" marT="9469" marB="9469" anchor="ctr"/>
                </a:tc>
                <a:tc>
                  <a:txBody>
                    <a:bodyPr/>
                    <a:lstStyle/>
                    <a:p>
                      <a:pPr marL="0" marR="0" algn="ctr">
                        <a:spcBef>
                          <a:spcPts val="0"/>
                        </a:spcBef>
                        <a:spcAft>
                          <a:spcPts val="0"/>
                        </a:spcAft>
                      </a:pPr>
                      <a:r>
                        <a:rPr lang="en-US" sz="1400" dirty="0">
                          <a:effectLst/>
                          <a:latin typeface="Arial Narrow" panose="020B0606020202030204" pitchFamily="34" charset="0"/>
                        </a:rPr>
                        <a:t>Science Connections</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tc>
                  <a:txBody>
                    <a:bodyPr/>
                    <a:lstStyle/>
                    <a:p>
                      <a:pPr marL="0" marR="0" algn="ctr">
                        <a:spcBef>
                          <a:spcPts val="0"/>
                        </a:spcBef>
                        <a:spcAft>
                          <a:spcPts val="0"/>
                        </a:spcAft>
                      </a:pPr>
                      <a:r>
                        <a:rPr lang="en-US" sz="1400" dirty="0">
                          <a:effectLst/>
                          <a:latin typeface="Arial Narrow" panose="020B0606020202030204" pitchFamily="34" charset="0"/>
                        </a:rPr>
                        <a:t>Ologies</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tc>
                  <a:txBody>
                    <a:bodyPr/>
                    <a:lstStyle/>
                    <a:p>
                      <a:pPr marL="0" marR="0" algn="ctr">
                        <a:spcBef>
                          <a:spcPts val="0"/>
                        </a:spcBef>
                        <a:spcAft>
                          <a:spcPts val="0"/>
                        </a:spcAft>
                      </a:pPr>
                      <a:r>
                        <a:rPr lang="en-US" sz="1400" dirty="0">
                          <a:effectLst/>
                          <a:latin typeface="Arial Narrow" panose="020B0606020202030204" pitchFamily="34" charset="0"/>
                        </a:rPr>
                        <a:t>Vocabulary</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extLst>
                  <a:ext uri="{0D108BD9-81ED-4DB2-BD59-A6C34878D82A}">
                    <a16:rowId xmlns:a16="http://schemas.microsoft.com/office/drawing/2014/main" val="2942006233"/>
                  </a:ext>
                </a:extLst>
              </a:tr>
              <a:tr h="1126150">
                <a:tc>
                  <a:txBody>
                    <a:bodyPr/>
                    <a:lstStyle/>
                    <a:p>
                      <a:pPr marL="0" marR="0" algn="ctr">
                        <a:spcBef>
                          <a:spcPts val="0"/>
                        </a:spcBef>
                        <a:spcAft>
                          <a:spcPts val="0"/>
                        </a:spcAft>
                      </a:pPr>
                      <a:r>
                        <a:rPr lang="en-US" sz="1400" dirty="0">
                          <a:effectLst/>
                          <a:latin typeface="Arial Narrow" panose="020B0606020202030204" pitchFamily="34" charset="0"/>
                        </a:rPr>
                        <a:t>5</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469" marR="9469" marT="9469" marB="9469" anchor="ctr"/>
                </a:tc>
                <a:tc>
                  <a:txBody>
                    <a:bodyPr/>
                    <a:lstStyle/>
                    <a:p>
                      <a:pPr marL="0" marR="0" algn="just">
                        <a:spcBef>
                          <a:spcPts val="0"/>
                        </a:spcBef>
                        <a:spcAft>
                          <a:spcPts val="0"/>
                        </a:spcAft>
                      </a:pPr>
                      <a:r>
                        <a:rPr lang="en-US" sz="1800" dirty="0">
                          <a:effectLst/>
                          <a:latin typeface="Arial Narrow" panose="020B0606020202030204" pitchFamily="34" charset="0"/>
                        </a:rPr>
                        <a:t>Find five examples of science in your home or yard to create a display to teach others about science in our daily lives. Organize the examples into the 3 branches of science.</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tc>
                  <a:txBody>
                    <a:bodyPr/>
                    <a:lstStyle/>
                    <a:p>
                      <a:pPr marL="0" marR="0" algn="just">
                        <a:spcBef>
                          <a:spcPts val="0"/>
                        </a:spcBef>
                        <a:spcAft>
                          <a:spcPts val="0"/>
                        </a:spcAft>
                      </a:pPr>
                      <a:r>
                        <a:rPr lang="en-US" sz="1800" dirty="0">
                          <a:effectLst/>
                          <a:latin typeface="Arial Narrow" panose="020B0606020202030204" pitchFamily="34" charset="0"/>
                        </a:rPr>
                        <a:t>Many “ologies” can be classified into more than one branch of science. Identify at least 5 “ologies” that address 2 or more branches.  Give a description to tell what each studies. </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tc>
                  <a:txBody>
                    <a:bodyPr/>
                    <a:lstStyle/>
                    <a:p>
                      <a:pPr marL="0" marR="0" algn="just">
                        <a:spcBef>
                          <a:spcPts val="0"/>
                        </a:spcBef>
                        <a:spcAft>
                          <a:spcPts val="0"/>
                        </a:spcAft>
                      </a:pPr>
                      <a:r>
                        <a:rPr lang="en-US" sz="1800" dirty="0">
                          <a:effectLst/>
                          <a:latin typeface="Arial Narrow" panose="020B0606020202030204" pitchFamily="34" charset="0"/>
                        </a:rPr>
                        <a:t>Play the Match game on Quizlet and earn a time under 10 seconds to get 5 points.  Add a screenshot of your entire screen to the assignment in Google Classroom.</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extLst>
                  <a:ext uri="{0D108BD9-81ED-4DB2-BD59-A6C34878D82A}">
                    <a16:rowId xmlns:a16="http://schemas.microsoft.com/office/drawing/2014/main" val="1209039224"/>
                  </a:ext>
                </a:extLst>
              </a:tr>
              <a:tr h="1292800">
                <a:tc>
                  <a:txBody>
                    <a:bodyPr/>
                    <a:lstStyle/>
                    <a:p>
                      <a:pPr marL="0" marR="0" algn="ctr">
                        <a:spcBef>
                          <a:spcPts val="0"/>
                        </a:spcBef>
                        <a:spcAft>
                          <a:spcPts val="0"/>
                        </a:spcAft>
                      </a:pPr>
                      <a:r>
                        <a:rPr lang="en-US" sz="1400" dirty="0">
                          <a:effectLst/>
                          <a:latin typeface="Arial Narrow" panose="020B0606020202030204" pitchFamily="34" charset="0"/>
                        </a:rPr>
                        <a:t>10</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469" marR="9469" marT="9469" marB="9469" anchor="ctr"/>
                </a:tc>
                <a:tc>
                  <a:txBody>
                    <a:bodyPr/>
                    <a:lstStyle/>
                    <a:p>
                      <a:pPr marL="0" marR="0" algn="just">
                        <a:spcBef>
                          <a:spcPts val="0"/>
                        </a:spcBef>
                        <a:spcAft>
                          <a:spcPts val="0"/>
                        </a:spcAft>
                      </a:pPr>
                      <a:r>
                        <a:rPr lang="en-US" sz="1800" dirty="0">
                          <a:effectLst/>
                          <a:latin typeface="Arial Narrow" panose="020B0606020202030204" pitchFamily="34" charset="0"/>
                        </a:rPr>
                        <a:t>Create a cartoon for younger students to explain how the main branches of science are connected to the world around them.  The cartoon may be on paper or in the form of an animation or video.  </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n-US" sz="1800" dirty="0">
                          <a:effectLst/>
                          <a:latin typeface="Arial Narrow" panose="020B0606020202030204" pitchFamily="34" charset="0"/>
                        </a:rPr>
                        <a:t>Create a song or book for little kids about the different branches of science.  Your song will need to include at least 10 of the “ologies” along with information to explain what is studied.</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tc>
                  <a:txBody>
                    <a:bodyPr/>
                    <a:lstStyle/>
                    <a:p>
                      <a:pPr marL="0" marR="0" algn="just">
                        <a:spcBef>
                          <a:spcPts val="0"/>
                        </a:spcBef>
                        <a:spcAft>
                          <a:spcPts val="0"/>
                        </a:spcAft>
                      </a:pPr>
                      <a:r>
                        <a:rPr lang="en-US" sz="1800" dirty="0">
                          <a:effectLst/>
                          <a:latin typeface="Arial Narrow" panose="020B0606020202030204" pitchFamily="34" charset="0"/>
                        </a:rPr>
                        <a:t>Find a newspaper article or video about recent scientific discoveries.  Identify the types of scientists involved in the discovery and how they contributed to our understanding of the discovery.</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extLst>
                  <a:ext uri="{0D108BD9-81ED-4DB2-BD59-A6C34878D82A}">
                    <a16:rowId xmlns:a16="http://schemas.microsoft.com/office/drawing/2014/main" val="3836814910"/>
                  </a:ext>
                </a:extLst>
              </a:tr>
              <a:tr h="1126150">
                <a:tc>
                  <a:txBody>
                    <a:bodyPr/>
                    <a:lstStyle/>
                    <a:p>
                      <a:pPr marL="0" marR="0" algn="ctr">
                        <a:spcBef>
                          <a:spcPts val="0"/>
                        </a:spcBef>
                        <a:spcAft>
                          <a:spcPts val="0"/>
                        </a:spcAft>
                      </a:pPr>
                      <a:r>
                        <a:rPr lang="en-US" sz="1400" dirty="0">
                          <a:effectLst/>
                          <a:latin typeface="Arial Narrow" panose="020B0606020202030204" pitchFamily="34" charset="0"/>
                        </a:rPr>
                        <a:t>15</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469" marR="9469" marT="9469" marB="9469" anchor="ctr"/>
                </a:tc>
                <a:tc>
                  <a:txBody>
                    <a:bodyPr/>
                    <a:lstStyle/>
                    <a:p>
                      <a:pPr marL="0" marR="0" algn="just">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Pick a day to record at least 20 activities you do, such as eating breakfast, walking to class, etc. Create a display to show how each relates to the branches of science .  </a:t>
                      </a:r>
                    </a:p>
                  </a:txBody>
                  <a:tcPr marL="63125" marR="63125" marT="63125" marB="63125"/>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n-US" sz="1800" dirty="0">
                          <a:effectLst/>
                          <a:latin typeface="Arial Narrow" panose="020B0606020202030204" pitchFamily="34" charset="0"/>
                        </a:rPr>
                        <a:t>Develop a job posting for one of the “ologies”  that includes the education, daily activities, and types of tools or equipment the scientist would need to use to perform his/her job.</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n-US" sz="1800" dirty="0">
                          <a:effectLst/>
                          <a:latin typeface="Arial Narrow" panose="020B0606020202030204" pitchFamily="34" charset="0"/>
                        </a:rPr>
                        <a:t>Create 10 questions using the “Ologies” set that your teacher could use for online games or tests.  Each question must have 4 answer choices with the correct answer identified.</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125" marR="63125" marT="63125" marB="63125"/>
                </a:tc>
                <a:extLst>
                  <a:ext uri="{0D108BD9-81ED-4DB2-BD59-A6C34878D82A}">
                    <a16:rowId xmlns:a16="http://schemas.microsoft.com/office/drawing/2014/main" val="448180495"/>
                  </a:ext>
                </a:extLst>
              </a:tr>
            </a:tbl>
          </a:graphicData>
        </a:graphic>
      </p:graphicFrame>
      <p:sp>
        <p:nvSpPr>
          <p:cNvPr id="18" name="TextBox 17">
            <a:extLst>
              <a:ext uri="{FF2B5EF4-FFF2-40B4-BE49-F238E27FC236}">
                <a16:creationId xmlns:a16="http://schemas.microsoft.com/office/drawing/2014/main" id="{7A49D657-4FCF-4788-ABBB-4BF31E3B27D7}"/>
              </a:ext>
            </a:extLst>
          </p:cNvPr>
          <p:cNvSpPr txBox="1"/>
          <p:nvPr/>
        </p:nvSpPr>
        <p:spPr>
          <a:xfrm>
            <a:off x="3565359" y="250034"/>
            <a:ext cx="6304547" cy="707886"/>
          </a:xfrm>
          <a:prstGeom prst="rect">
            <a:avLst/>
          </a:prstGeom>
          <a:noFill/>
        </p:spPr>
        <p:txBody>
          <a:bodyPr wrap="square">
            <a:spAutoFit/>
          </a:bodyPr>
          <a:lstStyle/>
          <a:p>
            <a:pPr marL="0" marR="0" algn="just">
              <a:spcBef>
                <a:spcPts val="0"/>
              </a:spcBef>
              <a:spcAft>
                <a:spcPts val="0"/>
              </a:spcAft>
            </a:pPr>
            <a:r>
              <a:rPr lang="en-US" sz="20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Directions: </a:t>
            </a:r>
            <a:r>
              <a:rPr lang="en-US" sz="2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Pick projects that will earn you at least 50 points. Place a star on the boxes for the projects you complet</a:t>
            </a:r>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64ECD8C-24DD-4487-8DC0-3CBEB577C9B5}"/>
              </a:ext>
            </a:extLst>
          </p:cNvPr>
          <p:cNvSpPr txBox="1"/>
          <p:nvPr/>
        </p:nvSpPr>
        <p:spPr>
          <a:xfrm>
            <a:off x="5257800" y="7086600"/>
            <a:ext cx="4419600" cy="584775"/>
          </a:xfrm>
          <a:prstGeom prst="rect">
            <a:avLst/>
          </a:prstGeom>
          <a:solidFill>
            <a:schemeClr val="bg1"/>
          </a:solidFill>
          <a:ln>
            <a:solidFill>
              <a:schemeClr val="tx1"/>
            </a:solidFill>
          </a:ln>
        </p:spPr>
        <p:txBody>
          <a:bodyPr wrap="square">
            <a:spAutoFit/>
          </a:bodyPr>
          <a:lstStyle/>
          <a:p>
            <a:pPr marL="0" marR="0" algn="just">
              <a:spcBef>
                <a:spcPts val="0"/>
              </a:spcBef>
              <a:spcAft>
                <a:spcPts val="0"/>
              </a:spcAft>
            </a:pPr>
            <a:r>
              <a:rPr lang="en-US" sz="16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NOTE: You may  create </a:t>
            </a:r>
            <a:r>
              <a:rPr lang="en-US" sz="1600"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paper versions. Take a picture to upload to a slide for credit and turn in to your teacher.</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7C8FF283-8061-4959-BE98-DB44233B7386}"/>
              </a:ext>
            </a:extLst>
          </p:cNvPr>
          <p:cNvSpPr txBox="1"/>
          <p:nvPr/>
        </p:nvSpPr>
        <p:spPr>
          <a:xfrm>
            <a:off x="1231232" y="6999357"/>
            <a:ext cx="2814880" cy="707886"/>
          </a:xfrm>
          <a:prstGeom prst="rect">
            <a:avLst/>
          </a:prstGeom>
          <a:solidFill>
            <a:srgbClr val="0070C0"/>
          </a:solidFill>
        </p:spPr>
        <p:txBody>
          <a:bodyPr wrap="square">
            <a:spAutoFit/>
          </a:bodyPr>
          <a:lstStyle/>
          <a:p>
            <a:pPr algn="ctr"/>
            <a:r>
              <a:rPr lang="en-US" sz="2000" b="1" dirty="0">
                <a:solidFill>
                  <a:schemeClr val="bg1"/>
                </a:solidFill>
                <a:hlinkClick r:id="rId3">
                  <a:extLst>
                    <a:ext uri="{A12FA001-AC4F-418D-AE19-62706E023703}">
                      <ahyp:hlinkClr xmlns:ahyp="http://schemas.microsoft.com/office/drawing/2018/hyperlinkcolor" val="tx"/>
                    </a:ext>
                  </a:extLst>
                </a:hlinkClick>
              </a:rPr>
              <a:t>Use the Ologies vocab set to help you!</a:t>
            </a:r>
            <a:endParaRPr lang="en-US" sz="2000" b="1" dirty="0">
              <a:solidFill>
                <a:schemeClr val="bg1"/>
              </a:solidFill>
            </a:endParaRPr>
          </a:p>
        </p:txBody>
      </p:sp>
      <p:pic>
        <p:nvPicPr>
          <p:cNvPr id="22" name="Picture 3">
            <a:hlinkClick r:id="rId3"/>
            <a:extLst>
              <a:ext uri="{FF2B5EF4-FFF2-40B4-BE49-F238E27FC236}">
                <a16:creationId xmlns:a16="http://schemas.microsoft.com/office/drawing/2014/main" id="{659F7B0F-EA78-42F7-B329-0245E56AD9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948" y="6934200"/>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8ADCD0-D9EF-4151-859E-377AA86142C9}"/>
              </a:ext>
            </a:extLst>
          </p:cNvPr>
          <p:cNvSpPr txBox="1"/>
          <p:nvPr/>
        </p:nvSpPr>
        <p:spPr>
          <a:xfrm>
            <a:off x="-4927655" y="250034"/>
            <a:ext cx="4927655" cy="1938992"/>
          </a:xfrm>
          <a:prstGeom prst="rect">
            <a:avLst/>
          </a:prstGeom>
          <a:noFill/>
        </p:spPr>
        <p:txBody>
          <a:bodyPr wrap="square">
            <a:spAutoFit/>
          </a:bodyPr>
          <a:lstStyle/>
          <a:p>
            <a:r>
              <a:rPr lang="en-US" sz="2400" dirty="0">
                <a:solidFill>
                  <a:schemeClr val="tx1"/>
                </a:solidFill>
                <a:latin typeface="Arial Narrow" panose="020B0606020202030204" pitchFamily="34" charset="0"/>
                <a:cs typeface="Times New Roman" pitchFamily="18" charset="0"/>
              </a:rPr>
              <a:t>NOTE:  </a:t>
            </a:r>
            <a:r>
              <a:rPr lang="en-US" sz="2400" dirty="0">
                <a:latin typeface="Arial Narrow" panose="020B0606020202030204" pitchFamily="34" charset="0"/>
                <a:cs typeface="Times New Roman" pitchFamily="18" charset="0"/>
              </a:rPr>
              <a:t>Students</a:t>
            </a:r>
            <a:r>
              <a:rPr lang="en-US" sz="2400" dirty="0">
                <a:solidFill>
                  <a:schemeClr val="tx1"/>
                </a:solidFill>
                <a:latin typeface="Arial Narrow" panose="020B0606020202030204" pitchFamily="34" charset="0"/>
                <a:cs typeface="Times New Roman" pitchFamily="18" charset="0"/>
              </a:rPr>
              <a:t> may also create paper/pencil versions and upload a picture to the slides used for the assignment at  </a:t>
            </a:r>
            <a:r>
              <a:rPr lang="en-US" sz="2400" dirty="0">
                <a:solidFill>
                  <a:schemeClr val="tx1"/>
                </a:solidFill>
                <a:latin typeface="Times New Roman" pitchFamily="18" charset="0"/>
                <a:cs typeface="Times New Roman" pitchFamily="18" charset="0"/>
                <a:hlinkClick r:id="rId5"/>
              </a:rPr>
              <a:t>Ologies Choice Board Assignment</a:t>
            </a:r>
            <a:endParaRPr lang="en-US" sz="2400" dirty="0">
              <a:solidFill>
                <a:schemeClr val="tx1"/>
              </a:solidFill>
              <a:latin typeface="Times New Roman" pitchFamily="18" charset="0"/>
              <a:cs typeface="Times New Roman" pitchFamily="18" charset="0"/>
            </a:endParaRPr>
          </a:p>
          <a:p>
            <a:endParaRPr lang="en-US" sz="2400" dirty="0">
              <a:solidFill>
                <a:schemeClr val="tx1"/>
              </a:solidFill>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1090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B605B8AC-1650-4F5A-8D4E-67B67A00C14E}"/>
              </a:ext>
            </a:extLst>
          </p:cNvPr>
          <p:cNvPicPr>
            <a:picLocks noChangeAspect="1"/>
          </p:cNvPicPr>
          <p:nvPr/>
        </p:nvPicPr>
        <p:blipFill>
          <a:blip r:embed="rId3"/>
          <a:stretch>
            <a:fillRect/>
          </a:stretch>
        </p:blipFill>
        <p:spPr>
          <a:xfrm>
            <a:off x="390596" y="609600"/>
            <a:ext cx="9499271" cy="6934200"/>
          </a:xfrm>
          <a:prstGeom prst="rect">
            <a:avLst/>
          </a:prstGeom>
        </p:spPr>
      </p:pic>
      <p:sp>
        <p:nvSpPr>
          <p:cNvPr id="2" name="Rectangle 1"/>
          <p:cNvSpPr/>
          <p:nvPr/>
        </p:nvSpPr>
        <p:spPr>
          <a:xfrm>
            <a:off x="218103" y="338832"/>
            <a:ext cx="5954097" cy="461665"/>
          </a:xfrm>
          <a:prstGeom prst="rect">
            <a:avLst/>
          </a:prstGeom>
          <a:solidFill>
            <a:srgbClr val="0070C0"/>
          </a:solidFill>
        </p:spPr>
        <p:txBody>
          <a:bodyPr wrap="square">
            <a:spAutoFit/>
          </a:bodyPr>
          <a:lstStyle/>
          <a:p>
            <a:r>
              <a:rPr lang="en-US" sz="2400" b="1" dirty="0">
                <a:solidFill>
                  <a:schemeClr val="bg1"/>
                </a:solidFill>
                <a:latin typeface="Times New Roman" pitchFamily="18" charset="0"/>
                <a:cs typeface="Times New Roman" pitchFamily="18" charset="0"/>
              </a:rPr>
              <a:t>Section 2: Scientific Method(s) &amp; Variables</a:t>
            </a:r>
            <a:endParaRPr lang="en-US" sz="2400" dirty="0">
              <a:solidFill>
                <a:schemeClr val="bg1"/>
              </a:solidFill>
              <a:latin typeface="Times New Roman" pitchFamily="18" charset="0"/>
              <a:cs typeface="Times New Roman" pitchFamily="18" charset="0"/>
            </a:endParaRPr>
          </a:p>
        </p:txBody>
      </p:sp>
      <p:grpSp>
        <p:nvGrpSpPr>
          <p:cNvPr id="24" name="Group 23">
            <a:extLst>
              <a:ext uri="{FF2B5EF4-FFF2-40B4-BE49-F238E27FC236}">
                <a16:creationId xmlns:a16="http://schemas.microsoft.com/office/drawing/2014/main" id="{0EE6E1D5-F578-4A31-B089-6C0DE9BFDDDF}"/>
              </a:ext>
            </a:extLst>
          </p:cNvPr>
          <p:cNvGrpSpPr/>
          <p:nvPr/>
        </p:nvGrpSpPr>
        <p:grpSpPr>
          <a:xfrm>
            <a:off x="-4876800" y="2397526"/>
            <a:ext cx="4297853" cy="1473531"/>
            <a:chOff x="10192525" y="126669"/>
            <a:chExt cx="4297853" cy="1473531"/>
          </a:xfrm>
        </p:grpSpPr>
        <p:pic>
          <p:nvPicPr>
            <p:cNvPr id="19" name="Picture 3">
              <a:hlinkClick r:id="rId4"/>
              <a:extLst>
                <a:ext uri="{FF2B5EF4-FFF2-40B4-BE49-F238E27FC236}">
                  <a16:creationId xmlns:a16="http://schemas.microsoft.com/office/drawing/2014/main" id="{0E1A258D-2DD1-4C74-8286-5931F28A6612}"/>
                </a:ext>
              </a:extLst>
            </p:cNvPr>
            <p:cNvPicPr>
              <a:picLocks noChangeAspect="1" noChangeArrowheads="1"/>
            </p:cNvPicPr>
            <p:nvPr/>
          </p:nvPicPr>
          <p:blipFill rotWithShape="1">
            <a:blip r:embed="rId5" cstate="print"/>
            <a:srcRect t="58922"/>
            <a:stretch/>
          </p:blipFill>
          <p:spPr bwMode="auto">
            <a:xfrm>
              <a:off x="11887200" y="888351"/>
              <a:ext cx="2603178" cy="711849"/>
            </a:xfrm>
            <a:prstGeom prst="rect">
              <a:avLst/>
            </a:prstGeom>
            <a:ln>
              <a:noFill/>
            </a:ln>
            <a:effectLst>
              <a:outerShdw blurRad="292100" dist="139700" dir="2700000" algn="tl" rotWithShape="0">
                <a:srgbClr val="333333">
                  <a:alpha val="65000"/>
                </a:srgbClr>
              </a:outerShdw>
            </a:effectLst>
          </p:spPr>
        </p:pic>
        <p:grpSp>
          <p:nvGrpSpPr>
            <p:cNvPr id="11" name="Group 10"/>
            <p:cNvGrpSpPr/>
            <p:nvPr/>
          </p:nvGrpSpPr>
          <p:grpSpPr>
            <a:xfrm>
              <a:off x="10192525" y="126669"/>
              <a:ext cx="4297853" cy="1311210"/>
              <a:chOff x="1112532" y="4556879"/>
              <a:chExt cx="3907140" cy="1192009"/>
            </a:xfrm>
          </p:grpSpPr>
          <p:pic>
            <p:nvPicPr>
              <p:cNvPr id="6" name="Picture 3">
                <a:hlinkClick r:id="rId6"/>
              </p:cNvPr>
              <p:cNvPicPr>
                <a:picLocks noChangeAspect="1" noChangeArrowheads="1"/>
              </p:cNvPicPr>
              <p:nvPr/>
            </p:nvPicPr>
            <p:blipFill rotWithShape="1">
              <a:blip r:embed="rId5" cstate="print"/>
              <a:srcRect t="14511" b="47465"/>
              <a:stretch/>
            </p:blipFill>
            <p:spPr bwMode="auto">
              <a:xfrm>
                <a:off x="2653146" y="4556879"/>
                <a:ext cx="2366526" cy="599038"/>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112970" y="4662979"/>
                <a:ext cx="1235886" cy="400109"/>
              </a:xfrm>
              <a:prstGeom prst="rect">
                <a:avLst/>
              </a:prstGeom>
              <a:noFill/>
            </p:spPr>
            <p:txBody>
              <a:bodyPr wrap="none" lIns="100584" tIns="50292" rIns="100584" bIns="50292">
                <a:spAutoFit/>
              </a:bodyPr>
              <a:lstStyle/>
              <a:p>
                <a:pPr algn="ctr"/>
                <a:r>
                  <a:rPr lang="en-US" sz="2200" b="1" dirty="0">
                    <a:ln w="12700">
                      <a:solidFill>
                        <a:schemeClr val="tx2">
                          <a:satMod val="155000"/>
                        </a:schemeClr>
                      </a:solidFill>
                      <a:prstDash val="solid"/>
                    </a:ln>
                    <a:effectLst>
                      <a:outerShdw blurRad="41275" dist="20320" dir="1800000" algn="tl" rotWithShape="0">
                        <a:srgbClr val="000000">
                          <a:alpha val="40000"/>
                        </a:srgbClr>
                      </a:outerShdw>
                    </a:effectLst>
                  </a:rPr>
                  <a:t>Watch 1</a:t>
                </a:r>
                <a:r>
                  <a:rPr lang="en-US" sz="2200" b="1" baseline="30000" dirty="0">
                    <a:ln w="12700">
                      <a:solidFill>
                        <a:schemeClr val="tx2">
                          <a:satMod val="155000"/>
                        </a:schemeClr>
                      </a:solidFill>
                      <a:prstDash val="solid"/>
                    </a:ln>
                    <a:effectLst>
                      <a:outerShdw blurRad="41275" dist="20320" dir="1800000" algn="tl" rotWithShape="0">
                        <a:srgbClr val="000000">
                          <a:alpha val="40000"/>
                        </a:srgbClr>
                      </a:outerShdw>
                    </a:effectLst>
                  </a:rPr>
                  <a:t>st</a:t>
                </a:r>
                <a:r>
                  <a:rPr lang="en-US" sz="2200" b="1" dirty="0">
                    <a:ln w="12700">
                      <a:solidFill>
                        <a:schemeClr val="tx2">
                          <a:satMod val="155000"/>
                        </a:schemeClr>
                      </a:solidFill>
                      <a:prstDash val="solid"/>
                    </a:ln>
                    <a:effectLst>
                      <a:outerShdw blurRad="41275" dist="20320" dir="1800000" algn="tl" rotWithShape="0">
                        <a:srgbClr val="000000">
                          <a:alpha val="40000"/>
                        </a:srgbClr>
                      </a:outerShdw>
                    </a:effectLst>
                  </a:rPr>
                  <a:t> </a:t>
                </a:r>
              </a:p>
            </p:txBody>
          </p:sp>
          <p:sp>
            <p:nvSpPr>
              <p:cNvPr id="8" name="Rectangle 7"/>
              <p:cNvSpPr/>
              <p:nvPr/>
            </p:nvSpPr>
            <p:spPr>
              <a:xfrm>
                <a:off x="1112532" y="5348779"/>
                <a:ext cx="1293186" cy="400109"/>
              </a:xfrm>
              <a:prstGeom prst="rect">
                <a:avLst/>
              </a:prstGeom>
              <a:noFill/>
            </p:spPr>
            <p:txBody>
              <a:bodyPr wrap="none" lIns="100584" tIns="50292" rIns="100584" bIns="50292">
                <a:spAutoFit/>
              </a:bodyPr>
              <a:lstStyle/>
              <a:p>
                <a:pPr algn="ctr"/>
                <a:r>
                  <a:rPr lang="en-US" sz="2200" b="1" dirty="0">
                    <a:ln w="12700">
                      <a:solidFill>
                        <a:schemeClr val="tx2">
                          <a:satMod val="155000"/>
                        </a:schemeClr>
                      </a:solidFill>
                      <a:prstDash val="solid"/>
                    </a:ln>
                    <a:effectLst>
                      <a:outerShdw blurRad="41275" dist="20320" dir="1800000" algn="tl" rotWithShape="0">
                        <a:srgbClr val="000000">
                          <a:alpha val="40000"/>
                        </a:srgbClr>
                      </a:outerShdw>
                    </a:effectLst>
                  </a:rPr>
                  <a:t>Watch 2</a:t>
                </a:r>
                <a:r>
                  <a:rPr lang="en-US" sz="2200" b="1" baseline="30000" dirty="0">
                    <a:ln w="12700">
                      <a:solidFill>
                        <a:schemeClr val="tx2">
                          <a:satMod val="155000"/>
                        </a:schemeClr>
                      </a:solidFill>
                      <a:prstDash val="solid"/>
                    </a:ln>
                    <a:effectLst>
                      <a:outerShdw blurRad="41275" dist="20320" dir="1800000" algn="tl" rotWithShape="0">
                        <a:srgbClr val="000000">
                          <a:alpha val="40000"/>
                        </a:srgbClr>
                      </a:outerShdw>
                    </a:effectLst>
                  </a:rPr>
                  <a:t>nd</a:t>
                </a:r>
                <a:r>
                  <a:rPr lang="en-US" sz="2200" b="1" dirty="0">
                    <a:ln w="12700">
                      <a:solidFill>
                        <a:schemeClr val="tx2">
                          <a:satMod val="155000"/>
                        </a:schemeClr>
                      </a:solidFill>
                      <a:prstDash val="solid"/>
                    </a:ln>
                    <a:effectLst>
                      <a:outerShdw blurRad="41275" dist="20320" dir="1800000" algn="tl" rotWithShape="0">
                        <a:srgbClr val="000000">
                          <a:alpha val="40000"/>
                        </a:srgbClr>
                      </a:outerShdw>
                    </a:effectLst>
                  </a:rPr>
                  <a:t> </a:t>
                </a:r>
                <a:endParaRPr lang="en-US" sz="594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9" name="Right Arrow 8"/>
              <p:cNvSpPr/>
              <p:nvPr/>
            </p:nvSpPr>
            <p:spPr>
              <a:xfrm>
                <a:off x="2281674" y="4731517"/>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10" name="Right Arrow 9"/>
              <p:cNvSpPr/>
              <p:nvPr/>
            </p:nvSpPr>
            <p:spPr>
              <a:xfrm>
                <a:off x="2281674" y="5395079"/>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grpSp>
      </p:grpSp>
      <p:pic>
        <p:nvPicPr>
          <p:cNvPr id="21" name="Picture 20">
            <a:extLst>
              <a:ext uri="{FF2B5EF4-FFF2-40B4-BE49-F238E27FC236}">
                <a16:creationId xmlns:a16="http://schemas.microsoft.com/office/drawing/2014/main" id="{0ACB9287-D4B1-442E-87C3-29C521C64C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4959" y="7277171"/>
            <a:ext cx="2753696" cy="571429"/>
          </a:xfrm>
          <a:prstGeom prst="rect">
            <a:avLst/>
          </a:prstGeom>
        </p:spPr>
      </p:pic>
      <p:pic>
        <p:nvPicPr>
          <p:cNvPr id="12" name="Picture 11">
            <a:extLst>
              <a:ext uri="{FF2B5EF4-FFF2-40B4-BE49-F238E27FC236}">
                <a16:creationId xmlns:a16="http://schemas.microsoft.com/office/drawing/2014/main" id="{1D2E9AA2-E8B2-41EC-9A09-7D87454785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6435" y="6793344"/>
            <a:ext cx="2540764" cy="571429"/>
          </a:xfrm>
          <a:prstGeom prst="rect">
            <a:avLst/>
          </a:prstGeom>
        </p:spPr>
      </p:pic>
      <p:pic>
        <p:nvPicPr>
          <p:cNvPr id="18" name="Picture 17">
            <a:extLst>
              <a:ext uri="{FF2B5EF4-FFF2-40B4-BE49-F238E27FC236}">
                <a16:creationId xmlns:a16="http://schemas.microsoft.com/office/drawing/2014/main" id="{8C323BBF-C9E5-4CB7-862B-4A992BC16C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7800" y="6793345"/>
            <a:ext cx="2648882" cy="571429"/>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A4733635-3C31-46B4-ABCB-1240A19DDD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50352" y="5357053"/>
            <a:ext cx="2368927" cy="640080"/>
          </a:xfrm>
          <a:prstGeom prst="rect">
            <a:avLst/>
          </a:prstGeom>
        </p:spPr>
      </p:pic>
      <p:pic>
        <p:nvPicPr>
          <p:cNvPr id="3" name="Picture 3">
            <a:extLst>
              <a:ext uri="{FF2B5EF4-FFF2-40B4-BE49-F238E27FC236}">
                <a16:creationId xmlns:a16="http://schemas.microsoft.com/office/drawing/2014/main" id="{802C5577-FA1D-4CF8-806B-9EC4E379262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5392859">
            <a:off x="-1546263" y="4700864"/>
            <a:ext cx="1862829" cy="126731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A picture containing object, lamp&#10;&#10;Description automatically generated">
            <a:extLst>
              <a:ext uri="{FF2B5EF4-FFF2-40B4-BE49-F238E27FC236}">
                <a16:creationId xmlns:a16="http://schemas.microsoft.com/office/drawing/2014/main" id="{2440FB63-5963-4C1C-8885-072E7AF407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67172" y="6021959"/>
            <a:ext cx="2368926" cy="640704"/>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6AB0E7FD-3E82-4DFF-807C-910AF923D28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53561" y="6044318"/>
            <a:ext cx="2522820" cy="640080"/>
          </a:xfrm>
          <a:prstGeom prst="rect">
            <a:avLst/>
          </a:prstGeom>
        </p:spPr>
      </p:pic>
      <p:pic>
        <p:nvPicPr>
          <p:cNvPr id="48" name="Picture 47" descr="A picture containing drawing&#10;&#10;Description automatically generated">
            <a:extLst>
              <a:ext uri="{FF2B5EF4-FFF2-40B4-BE49-F238E27FC236}">
                <a16:creationId xmlns:a16="http://schemas.microsoft.com/office/drawing/2014/main" id="{20E0134A-B848-42DF-AD3E-7E1FC578AEF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08804" y="5385192"/>
            <a:ext cx="2290644" cy="640080"/>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63B4F936-212E-4F99-A005-5D71F342DF0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89002" y="4767609"/>
            <a:ext cx="2307577" cy="640080"/>
          </a:xfrm>
          <a:prstGeom prst="rect">
            <a:avLst/>
          </a:prstGeom>
        </p:spPr>
      </p:pic>
      <p:pic>
        <p:nvPicPr>
          <p:cNvPr id="52" name="Picture 51" descr="A picture containing lamp, drawing&#10;&#10;Description automatically generated">
            <a:extLst>
              <a:ext uri="{FF2B5EF4-FFF2-40B4-BE49-F238E27FC236}">
                <a16:creationId xmlns:a16="http://schemas.microsoft.com/office/drawing/2014/main" id="{6448D26C-0E6F-420D-92DD-B5A4A807A0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69677" y="4696747"/>
            <a:ext cx="2412391" cy="640080"/>
          </a:xfrm>
          <a:prstGeom prst="rect">
            <a:avLst/>
          </a:prstGeom>
        </p:spPr>
      </p:pic>
      <p:sp>
        <p:nvSpPr>
          <p:cNvPr id="58" name="Rectangle 57">
            <a:extLst>
              <a:ext uri="{FF2B5EF4-FFF2-40B4-BE49-F238E27FC236}">
                <a16:creationId xmlns:a16="http://schemas.microsoft.com/office/drawing/2014/main" id="{CFC40BD4-5E43-4EB7-AD60-54D16D8F5708}"/>
              </a:ext>
            </a:extLst>
          </p:cNvPr>
          <p:cNvSpPr/>
          <p:nvPr/>
        </p:nvSpPr>
        <p:spPr>
          <a:xfrm>
            <a:off x="-5105400" y="-39733"/>
            <a:ext cx="5003816" cy="1754326"/>
          </a:xfrm>
          <a:prstGeom prst="rect">
            <a:avLst/>
          </a:prstGeom>
          <a:solidFill>
            <a:schemeClr val="accent3">
              <a:lumMod val="40000"/>
              <a:lumOff val="60000"/>
            </a:schemeClr>
          </a:solidFill>
        </p:spPr>
        <p:txBody>
          <a:bodyPr wrap="square">
            <a:spAutoFit/>
          </a:bodyPr>
          <a:lstStyle/>
          <a:p>
            <a:r>
              <a:rPr lang="en-US" sz="1800" b="1" dirty="0">
                <a:latin typeface="Times New Roman" pitchFamily="18" charset="0"/>
                <a:cs typeface="Times New Roman" pitchFamily="18" charset="0"/>
              </a:rPr>
              <a:t>Assignment:  </a:t>
            </a:r>
          </a:p>
          <a:p>
            <a:pPr algn="just"/>
            <a:r>
              <a:rPr lang="en-US" sz="1800" dirty="0">
                <a:latin typeface="Times New Roman" pitchFamily="18" charset="0"/>
                <a:cs typeface="Times New Roman" pitchFamily="18" charset="0"/>
              </a:rPr>
              <a:t>Click the video links below to find the videos. Be sure to log in with your school account to get credit. Answer the video questions and use the terms below to fill in the organizer.  Use the textboxes to add examples of the different types of variables.  </a:t>
            </a:r>
          </a:p>
        </p:txBody>
      </p:sp>
      <p:sp>
        <p:nvSpPr>
          <p:cNvPr id="59" name="TextBox 58">
            <a:extLst>
              <a:ext uri="{FF2B5EF4-FFF2-40B4-BE49-F238E27FC236}">
                <a16:creationId xmlns:a16="http://schemas.microsoft.com/office/drawing/2014/main" id="{A04FD475-34F7-4178-92F1-540AD7787A63}"/>
              </a:ext>
            </a:extLst>
          </p:cNvPr>
          <p:cNvSpPr txBox="1"/>
          <p:nvPr/>
        </p:nvSpPr>
        <p:spPr>
          <a:xfrm>
            <a:off x="-4499409" y="3950453"/>
            <a:ext cx="3614050" cy="523220"/>
          </a:xfrm>
          <a:prstGeom prst="rect">
            <a:avLst/>
          </a:prstGeom>
          <a:noFill/>
        </p:spPr>
        <p:txBody>
          <a:bodyPr wrap="square" rtlCol="0">
            <a:spAutoFit/>
          </a:bodyPr>
          <a:lstStyle/>
          <a:p>
            <a:pPr algn="ctr"/>
            <a:r>
              <a:rPr lang="en-US" sz="1400" b="1" dirty="0">
                <a:solidFill>
                  <a:srgbClr val="FF0000"/>
                </a:solidFill>
                <a:highlight>
                  <a:srgbClr val="FFFF00"/>
                </a:highlight>
              </a:rPr>
              <a:t>You MUST be logged in on EDPuzzle to get credit for watching the videos! </a:t>
            </a:r>
          </a:p>
        </p:txBody>
      </p:sp>
      <p:pic>
        <p:nvPicPr>
          <p:cNvPr id="4" name="Picture 3">
            <a:extLst>
              <a:ext uri="{FF2B5EF4-FFF2-40B4-BE49-F238E27FC236}">
                <a16:creationId xmlns:a16="http://schemas.microsoft.com/office/drawing/2014/main" id="{7631BDE6-01DE-4C29-83D4-A50BFC232853}"/>
              </a:ext>
            </a:extLst>
          </p:cNvPr>
          <p:cNvPicPr>
            <a:picLocks noChangeAspect="1"/>
          </p:cNvPicPr>
          <p:nvPr/>
        </p:nvPicPr>
        <p:blipFill>
          <a:blip r:embed="rId17"/>
          <a:stretch>
            <a:fillRect/>
          </a:stretch>
        </p:blipFill>
        <p:spPr>
          <a:xfrm>
            <a:off x="-3613916" y="1828800"/>
            <a:ext cx="1632716" cy="511953"/>
          </a:xfrm>
          <a:prstGeom prst="rect">
            <a:avLst/>
          </a:prstGeom>
        </p:spPr>
      </p:pic>
    </p:spTree>
    <p:extLst>
      <p:ext uri="{BB962C8B-B14F-4D97-AF65-F5344CB8AC3E}">
        <p14:creationId xmlns:p14="http://schemas.microsoft.com/office/powerpoint/2010/main" val="188701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F7A19F43-035B-4F0C-AB61-F171BF345686}"/>
              </a:ext>
            </a:extLst>
          </p:cNvPr>
          <p:cNvSpPr txBox="1"/>
          <p:nvPr/>
        </p:nvSpPr>
        <p:spPr>
          <a:xfrm>
            <a:off x="990600" y="918955"/>
            <a:ext cx="3877252" cy="1200329"/>
          </a:xfrm>
          <a:prstGeom prst="rect">
            <a:avLst/>
          </a:prstGeom>
          <a:noFill/>
        </p:spPr>
        <p:txBody>
          <a:bodyPr wrap="square" rtlCol="0">
            <a:spAutoFit/>
          </a:bodyPr>
          <a:lstStyle/>
          <a:p>
            <a:pPr algn="ctr"/>
            <a:r>
              <a:rPr lang="en-US" sz="2400" dirty="0">
                <a:latin typeface="Arial Narrow" panose="020B0606020202030204" pitchFamily="34" charset="0"/>
              </a:rPr>
              <a:t>Information gathered with your senses; may be quantitative or qualitative</a:t>
            </a:r>
          </a:p>
        </p:txBody>
      </p:sp>
      <p:sp>
        <p:nvSpPr>
          <p:cNvPr id="2" name="TextBox 1">
            <a:extLst>
              <a:ext uri="{FF2B5EF4-FFF2-40B4-BE49-F238E27FC236}">
                <a16:creationId xmlns:a16="http://schemas.microsoft.com/office/drawing/2014/main" id="{399C68B9-C43A-4A4C-AA6B-10A55CB8FE63}"/>
              </a:ext>
            </a:extLst>
          </p:cNvPr>
          <p:cNvSpPr txBox="1"/>
          <p:nvPr/>
        </p:nvSpPr>
        <p:spPr>
          <a:xfrm>
            <a:off x="5328406" y="918954"/>
            <a:ext cx="3877252" cy="1200329"/>
          </a:xfrm>
          <a:prstGeom prst="rect">
            <a:avLst/>
          </a:prstGeom>
          <a:noFill/>
        </p:spPr>
        <p:txBody>
          <a:bodyPr wrap="square" rtlCol="0">
            <a:spAutoFit/>
          </a:bodyPr>
          <a:lstStyle/>
          <a:p>
            <a:pPr algn="ctr"/>
            <a:r>
              <a:rPr lang="en-US" sz="2400" dirty="0">
                <a:latin typeface="Arial Narrow" panose="020B0606020202030204" pitchFamily="34" charset="0"/>
              </a:rPr>
              <a:t>Process of drawing a conclusion </a:t>
            </a:r>
          </a:p>
          <a:p>
            <a:pPr algn="ctr"/>
            <a:r>
              <a:rPr lang="en-US" sz="2400" dirty="0">
                <a:latin typeface="Arial Narrow" panose="020B0606020202030204" pitchFamily="34" charset="0"/>
              </a:rPr>
              <a:t>based on background knowledge and/or evidence</a:t>
            </a:r>
          </a:p>
        </p:txBody>
      </p:sp>
      <p:sp>
        <p:nvSpPr>
          <p:cNvPr id="3" name="TextBox 2">
            <a:extLst>
              <a:ext uri="{FF2B5EF4-FFF2-40B4-BE49-F238E27FC236}">
                <a16:creationId xmlns:a16="http://schemas.microsoft.com/office/drawing/2014/main" id="{9BBB4122-9F49-4CE4-95A4-1AEC7B8CE667}"/>
              </a:ext>
            </a:extLst>
          </p:cNvPr>
          <p:cNvSpPr txBox="1"/>
          <p:nvPr/>
        </p:nvSpPr>
        <p:spPr>
          <a:xfrm>
            <a:off x="381000" y="2363964"/>
            <a:ext cx="9296400" cy="1015663"/>
          </a:xfrm>
          <a:prstGeom prst="rect">
            <a:avLst/>
          </a:prstGeom>
          <a:noFill/>
        </p:spPr>
        <p:txBody>
          <a:bodyPr wrap="square" rtlCol="0">
            <a:spAutoFit/>
          </a:bodyPr>
          <a:lstStyle/>
          <a:p>
            <a:r>
              <a:rPr lang="en-US" sz="2000" b="1" dirty="0">
                <a:latin typeface="Arial Narrow" panose="020B0606020202030204" pitchFamily="34" charset="0"/>
              </a:rPr>
              <a:t>Task #1:  I am going to read three observations.  You will need to make an inference about where I was AFTER I have read all three, but do not share it with anyone yet!    </a:t>
            </a:r>
          </a:p>
          <a:p>
            <a:endParaRPr lang="en-US" sz="2000" dirty="0">
              <a:latin typeface="Arial Narrow" panose="020B0606020202030204" pitchFamily="34" charset="0"/>
            </a:endParaRPr>
          </a:p>
        </p:txBody>
      </p:sp>
      <p:sp>
        <p:nvSpPr>
          <p:cNvPr id="10" name="TextBox 9">
            <a:extLst>
              <a:ext uri="{FF2B5EF4-FFF2-40B4-BE49-F238E27FC236}">
                <a16:creationId xmlns:a16="http://schemas.microsoft.com/office/drawing/2014/main" id="{E8E665EA-ABA2-4860-85A7-7A4B3BC08CC6}"/>
              </a:ext>
            </a:extLst>
          </p:cNvPr>
          <p:cNvSpPr txBox="1"/>
          <p:nvPr/>
        </p:nvSpPr>
        <p:spPr>
          <a:xfrm>
            <a:off x="381000" y="3886200"/>
            <a:ext cx="9448800" cy="707886"/>
          </a:xfrm>
          <a:prstGeom prst="rect">
            <a:avLst/>
          </a:prstGeom>
          <a:noFill/>
        </p:spPr>
        <p:txBody>
          <a:bodyPr wrap="square">
            <a:spAutoFit/>
          </a:bodyPr>
          <a:lstStyle/>
          <a:p>
            <a:pPr>
              <a:spcBef>
                <a:spcPts val="600"/>
              </a:spcBef>
              <a:spcAft>
                <a:spcPts val="600"/>
              </a:spcAft>
            </a:pPr>
            <a:r>
              <a:rPr lang="en-US" sz="2000" b="1" dirty="0">
                <a:latin typeface="Arial Narrow" panose="020B0606020202030204" pitchFamily="34" charset="0"/>
              </a:rPr>
              <a:t>Task #2: Read the following sentences carefully. For each sentence, </a:t>
            </a:r>
            <a:r>
              <a:rPr lang="en-US" sz="2000" b="1" dirty="0">
                <a:highlight>
                  <a:srgbClr val="FFFF00"/>
                </a:highlight>
                <a:latin typeface="Arial Narrow" panose="020B0606020202030204" pitchFamily="34" charset="0"/>
              </a:rPr>
              <a:t>highlight</a:t>
            </a:r>
            <a:r>
              <a:rPr lang="en-US" sz="2000" b="1" dirty="0">
                <a:latin typeface="Arial Narrow" panose="020B0606020202030204" pitchFamily="34" charset="0"/>
              </a:rPr>
              <a:t> each observation and </a:t>
            </a:r>
            <a:r>
              <a:rPr lang="en-US" sz="2000" b="1" u="sng" dirty="0">
                <a:latin typeface="Arial Narrow" panose="020B0606020202030204" pitchFamily="34" charset="0"/>
              </a:rPr>
              <a:t>underline the inference</a:t>
            </a:r>
            <a:r>
              <a:rPr lang="en-US" sz="2000" b="1" dirty="0">
                <a:latin typeface="Arial Narrow" panose="020B0606020202030204" pitchFamily="34" charset="0"/>
              </a:rPr>
              <a:t>.</a:t>
            </a:r>
          </a:p>
        </p:txBody>
      </p:sp>
      <p:sp>
        <p:nvSpPr>
          <p:cNvPr id="6" name="TextBox 5">
            <a:extLst>
              <a:ext uri="{FF2B5EF4-FFF2-40B4-BE49-F238E27FC236}">
                <a16:creationId xmlns:a16="http://schemas.microsoft.com/office/drawing/2014/main" id="{FCC403FA-CC24-4F8C-BEEC-0DE11AD8A937}"/>
              </a:ext>
            </a:extLst>
          </p:cNvPr>
          <p:cNvSpPr txBox="1"/>
          <p:nvPr/>
        </p:nvSpPr>
        <p:spPr>
          <a:xfrm>
            <a:off x="838200" y="3212000"/>
            <a:ext cx="1821473" cy="412307"/>
          </a:xfrm>
          <a:prstGeom prst="rect">
            <a:avLst/>
          </a:prstGeom>
          <a:noFill/>
        </p:spPr>
        <p:txBody>
          <a:bodyPr wrap="square">
            <a:spAutoFit/>
          </a:bodyPr>
          <a:lstStyle/>
          <a:p>
            <a:r>
              <a:rPr lang="en-US" sz="2000" b="1" dirty="0">
                <a:latin typeface="Arial Narrow" panose="020B0606020202030204" pitchFamily="34" charset="0"/>
              </a:rPr>
              <a:t>Where was I?  </a:t>
            </a:r>
          </a:p>
        </p:txBody>
      </p:sp>
    </p:spTree>
    <p:extLst>
      <p:ext uri="{BB962C8B-B14F-4D97-AF65-F5344CB8AC3E}">
        <p14:creationId xmlns:p14="http://schemas.microsoft.com/office/powerpoint/2010/main" val="608770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8E665EA-ABA2-4860-85A7-7A4B3BC08CC6}"/>
              </a:ext>
            </a:extLst>
          </p:cNvPr>
          <p:cNvSpPr txBox="1"/>
          <p:nvPr/>
        </p:nvSpPr>
        <p:spPr>
          <a:xfrm>
            <a:off x="-4998720" y="-304800"/>
            <a:ext cx="2103120" cy="64008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 The volcano is erupting. </a:t>
            </a:r>
          </a:p>
        </p:txBody>
      </p:sp>
      <p:sp>
        <p:nvSpPr>
          <p:cNvPr id="6" name="TextBox 5">
            <a:extLst>
              <a:ext uri="{FF2B5EF4-FFF2-40B4-BE49-F238E27FC236}">
                <a16:creationId xmlns:a16="http://schemas.microsoft.com/office/drawing/2014/main" id="{FCC403FA-CC24-4F8C-BEEC-0DE11AD8A937}"/>
              </a:ext>
            </a:extLst>
          </p:cNvPr>
          <p:cNvSpPr txBox="1"/>
          <p:nvPr/>
        </p:nvSpPr>
        <p:spPr>
          <a:xfrm>
            <a:off x="136916" y="285752"/>
            <a:ext cx="9784568" cy="461665"/>
          </a:xfrm>
          <a:prstGeom prst="rect">
            <a:avLst/>
          </a:prstGeom>
          <a:noFill/>
        </p:spPr>
        <p:txBody>
          <a:bodyPr wrap="square">
            <a:spAutoFit/>
          </a:bodyPr>
          <a:lstStyle/>
          <a:p>
            <a:pPr algn="ctr"/>
            <a:r>
              <a:rPr lang="en-US" sz="2400" b="1" dirty="0">
                <a:latin typeface="Arial Narrow" panose="020B0606020202030204" pitchFamily="34" charset="0"/>
              </a:rPr>
              <a:t>Task 3: Examine the scene to help you sort the statements into each section.</a:t>
            </a:r>
          </a:p>
        </p:txBody>
      </p:sp>
      <p:sp>
        <p:nvSpPr>
          <p:cNvPr id="15" name="TextBox 14">
            <a:extLst>
              <a:ext uri="{FF2B5EF4-FFF2-40B4-BE49-F238E27FC236}">
                <a16:creationId xmlns:a16="http://schemas.microsoft.com/office/drawing/2014/main" id="{A94BC5E5-F6E9-485A-A4B1-86E29A46C038}"/>
              </a:ext>
            </a:extLst>
          </p:cNvPr>
          <p:cNvSpPr txBox="1"/>
          <p:nvPr/>
        </p:nvSpPr>
        <p:spPr>
          <a:xfrm>
            <a:off x="-4998720" y="389946"/>
            <a:ext cx="2103120" cy="82296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2. The camptosaurus is going to eat the stegosaurus. </a:t>
            </a:r>
          </a:p>
        </p:txBody>
      </p:sp>
      <p:sp>
        <p:nvSpPr>
          <p:cNvPr id="37" name="TextBox 36">
            <a:extLst>
              <a:ext uri="{FF2B5EF4-FFF2-40B4-BE49-F238E27FC236}">
                <a16:creationId xmlns:a16="http://schemas.microsoft.com/office/drawing/2014/main" id="{70F63351-552F-4846-9E4A-E167EB973A53}"/>
              </a:ext>
            </a:extLst>
          </p:cNvPr>
          <p:cNvSpPr txBox="1"/>
          <p:nvPr/>
        </p:nvSpPr>
        <p:spPr>
          <a:xfrm>
            <a:off x="-4998720" y="1267572"/>
            <a:ext cx="2103120" cy="82296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3. The stegosaurus will run into the water to escape.</a:t>
            </a:r>
          </a:p>
        </p:txBody>
      </p:sp>
      <p:sp>
        <p:nvSpPr>
          <p:cNvPr id="39" name="TextBox 38">
            <a:extLst>
              <a:ext uri="{FF2B5EF4-FFF2-40B4-BE49-F238E27FC236}">
                <a16:creationId xmlns:a16="http://schemas.microsoft.com/office/drawing/2014/main" id="{03633444-FC3B-4D71-9E50-FA8EFE58A00D}"/>
              </a:ext>
            </a:extLst>
          </p:cNvPr>
          <p:cNvSpPr txBox="1"/>
          <p:nvPr/>
        </p:nvSpPr>
        <p:spPr>
          <a:xfrm>
            <a:off x="-4998720" y="2145198"/>
            <a:ext cx="2103120" cy="82296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4. The camptosaurus is leaving tracks in the ground. </a:t>
            </a:r>
          </a:p>
        </p:txBody>
      </p:sp>
      <p:sp>
        <p:nvSpPr>
          <p:cNvPr id="41" name="TextBox 40">
            <a:extLst>
              <a:ext uri="{FF2B5EF4-FFF2-40B4-BE49-F238E27FC236}">
                <a16:creationId xmlns:a16="http://schemas.microsoft.com/office/drawing/2014/main" id="{FA56C4DA-698F-43F7-816B-7E25A7C3B2AE}"/>
              </a:ext>
            </a:extLst>
          </p:cNvPr>
          <p:cNvSpPr txBox="1"/>
          <p:nvPr/>
        </p:nvSpPr>
        <p:spPr>
          <a:xfrm>
            <a:off x="-4998720" y="3022824"/>
            <a:ext cx="2103120" cy="82296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5. The ground where the camptosaurus is walking is wet.</a:t>
            </a:r>
          </a:p>
        </p:txBody>
      </p:sp>
      <p:sp>
        <p:nvSpPr>
          <p:cNvPr id="43" name="TextBox 42">
            <a:extLst>
              <a:ext uri="{FF2B5EF4-FFF2-40B4-BE49-F238E27FC236}">
                <a16:creationId xmlns:a16="http://schemas.microsoft.com/office/drawing/2014/main" id="{53EFA5AD-4DDE-4FA8-9941-93C4BACB0277}"/>
              </a:ext>
            </a:extLst>
          </p:cNvPr>
          <p:cNvSpPr txBox="1"/>
          <p:nvPr/>
        </p:nvSpPr>
        <p:spPr>
          <a:xfrm>
            <a:off x="-4998720" y="3900450"/>
            <a:ext cx="2103120" cy="64008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6. There are plants growing in the water. </a:t>
            </a:r>
          </a:p>
        </p:txBody>
      </p:sp>
      <p:sp>
        <p:nvSpPr>
          <p:cNvPr id="45" name="TextBox 44">
            <a:extLst>
              <a:ext uri="{FF2B5EF4-FFF2-40B4-BE49-F238E27FC236}">
                <a16:creationId xmlns:a16="http://schemas.microsoft.com/office/drawing/2014/main" id="{E49791E0-9B19-4B96-8DA9-EE5DDB2B5936}"/>
              </a:ext>
            </a:extLst>
          </p:cNvPr>
          <p:cNvSpPr txBox="1"/>
          <p:nvPr/>
        </p:nvSpPr>
        <p:spPr>
          <a:xfrm>
            <a:off x="-4998720" y="4595196"/>
            <a:ext cx="2103120" cy="82296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7. The camptosaurus is going into the water to eat the plants. </a:t>
            </a:r>
          </a:p>
        </p:txBody>
      </p:sp>
      <p:sp>
        <p:nvSpPr>
          <p:cNvPr id="47" name="TextBox 46">
            <a:extLst>
              <a:ext uri="{FF2B5EF4-FFF2-40B4-BE49-F238E27FC236}">
                <a16:creationId xmlns:a16="http://schemas.microsoft.com/office/drawing/2014/main" id="{FDC54252-D674-4282-A74C-447152A72EAC}"/>
              </a:ext>
            </a:extLst>
          </p:cNvPr>
          <p:cNvSpPr txBox="1"/>
          <p:nvPr/>
        </p:nvSpPr>
        <p:spPr>
          <a:xfrm>
            <a:off x="-4998720" y="5472822"/>
            <a:ext cx="2103120" cy="64008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8. There is a tree growing next to the river. </a:t>
            </a:r>
          </a:p>
        </p:txBody>
      </p:sp>
      <p:sp>
        <p:nvSpPr>
          <p:cNvPr id="49" name="TextBox 48">
            <a:extLst>
              <a:ext uri="{FF2B5EF4-FFF2-40B4-BE49-F238E27FC236}">
                <a16:creationId xmlns:a16="http://schemas.microsoft.com/office/drawing/2014/main" id="{8D7972DE-4206-4BAD-AEAC-7798CAF5DC7F}"/>
              </a:ext>
            </a:extLst>
          </p:cNvPr>
          <p:cNvSpPr txBox="1"/>
          <p:nvPr/>
        </p:nvSpPr>
        <p:spPr>
          <a:xfrm>
            <a:off x="-4998720" y="6167568"/>
            <a:ext cx="2103120" cy="64008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9. The tree looks like a palm tree. </a:t>
            </a:r>
          </a:p>
        </p:txBody>
      </p:sp>
      <p:sp>
        <p:nvSpPr>
          <p:cNvPr id="51" name="TextBox 50">
            <a:extLst>
              <a:ext uri="{FF2B5EF4-FFF2-40B4-BE49-F238E27FC236}">
                <a16:creationId xmlns:a16="http://schemas.microsoft.com/office/drawing/2014/main" id="{9BD33DA5-44E1-4278-A5B5-D7DADE2D6A53}"/>
              </a:ext>
            </a:extLst>
          </p:cNvPr>
          <p:cNvSpPr txBox="1"/>
          <p:nvPr/>
        </p:nvSpPr>
        <p:spPr>
          <a:xfrm>
            <a:off x="-4998720" y="6862313"/>
            <a:ext cx="2103120" cy="338554"/>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10. The climate is warm. </a:t>
            </a:r>
          </a:p>
        </p:txBody>
      </p:sp>
      <p:sp>
        <p:nvSpPr>
          <p:cNvPr id="55" name="TextBox 54">
            <a:extLst>
              <a:ext uri="{FF2B5EF4-FFF2-40B4-BE49-F238E27FC236}">
                <a16:creationId xmlns:a16="http://schemas.microsoft.com/office/drawing/2014/main" id="{B49F1E26-C703-426D-9A6C-FE1FE41BB4AA}"/>
              </a:ext>
            </a:extLst>
          </p:cNvPr>
          <p:cNvSpPr txBox="1"/>
          <p:nvPr/>
        </p:nvSpPr>
        <p:spPr>
          <a:xfrm>
            <a:off x="-2636520" y="-304800"/>
            <a:ext cx="2103120" cy="64008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11. The stegosaurus is eating the plant. </a:t>
            </a:r>
          </a:p>
        </p:txBody>
      </p:sp>
      <p:sp>
        <p:nvSpPr>
          <p:cNvPr id="59" name="TextBox 58">
            <a:extLst>
              <a:ext uri="{FF2B5EF4-FFF2-40B4-BE49-F238E27FC236}">
                <a16:creationId xmlns:a16="http://schemas.microsoft.com/office/drawing/2014/main" id="{74BFC279-6C05-4AC9-A23E-4D0D3FED641E}"/>
              </a:ext>
            </a:extLst>
          </p:cNvPr>
          <p:cNvSpPr txBox="1"/>
          <p:nvPr/>
        </p:nvSpPr>
        <p:spPr>
          <a:xfrm>
            <a:off x="-2636520" y="455733"/>
            <a:ext cx="2103120" cy="64008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12. The stegosaurus is an herbivore. </a:t>
            </a:r>
          </a:p>
        </p:txBody>
      </p:sp>
      <p:sp>
        <p:nvSpPr>
          <p:cNvPr id="61" name="TextBox 60">
            <a:extLst>
              <a:ext uri="{FF2B5EF4-FFF2-40B4-BE49-F238E27FC236}">
                <a16:creationId xmlns:a16="http://schemas.microsoft.com/office/drawing/2014/main" id="{5CD2DAF4-5DD6-4DD4-923C-B215320AA674}"/>
              </a:ext>
            </a:extLst>
          </p:cNvPr>
          <p:cNvSpPr txBox="1"/>
          <p:nvPr/>
        </p:nvSpPr>
        <p:spPr>
          <a:xfrm>
            <a:off x="-2636520" y="1216266"/>
            <a:ext cx="2103120" cy="64008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13. There are bones by the edge of the water. </a:t>
            </a:r>
          </a:p>
        </p:txBody>
      </p:sp>
      <p:sp>
        <p:nvSpPr>
          <p:cNvPr id="63" name="TextBox 62">
            <a:extLst>
              <a:ext uri="{FF2B5EF4-FFF2-40B4-BE49-F238E27FC236}">
                <a16:creationId xmlns:a16="http://schemas.microsoft.com/office/drawing/2014/main" id="{DD7CC88A-266C-4A89-ACB7-C5D80562B4DD}"/>
              </a:ext>
            </a:extLst>
          </p:cNvPr>
          <p:cNvSpPr txBox="1"/>
          <p:nvPr/>
        </p:nvSpPr>
        <p:spPr>
          <a:xfrm>
            <a:off x="-2636520" y="2737332"/>
            <a:ext cx="2103120" cy="64008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15. The camptosaurus killed the animal. </a:t>
            </a:r>
          </a:p>
        </p:txBody>
      </p:sp>
      <p:sp>
        <p:nvSpPr>
          <p:cNvPr id="65" name="TextBox 64">
            <a:extLst>
              <a:ext uri="{FF2B5EF4-FFF2-40B4-BE49-F238E27FC236}">
                <a16:creationId xmlns:a16="http://schemas.microsoft.com/office/drawing/2014/main" id="{D56524FE-C01B-4CBC-A021-FCF70EB100A9}"/>
              </a:ext>
            </a:extLst>
          </p:cNvPr>
          <p:cNvSpPr txBox="1"/>
          <p:nvPr/>
        </p:nvSpPr>
        <p:spPr>
          <a:xfrm>
            <a:off x="-2636520" y="3497865"/>
            <a:ext cx="2103120" cy="64008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16. Some more bones are in the water. </a:t>
            </a:r>
          </a:p>
        </p:txBody>
      </p:sp>
      <p:sp>
        <p:nvSpPr>
          <p:cNvPr id="67" name="TextBox 66">
            <a:extLst>
              <a:ext uri="{FF2B5EF4-FFF2-40B4-BE49-F238E27FC236}">
                <a16:creationId xmlns:a16="http://schemas.microsoft.com/office/drawing/2014/main" id="{8EC2792C-60A3-4040-A656-17B58E97770A}"/>
              </a:ext>
            </a:extLst>
          </p:cNvPr>
          <p:cNvSpPr txBox="1"/>
          <p:nvPr/>
        </p:nvSpPr>
        <p:spPr>
          <a:xfrm>
            <a:off x="-2636520" y="4258398"/>
            <a:ext cx="2103120" cy="64008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17. The camptosaurus can’t swim and will drown. </a:t>
            </a:r>
          </a:p>
        </p:txBody>
      </p:sp>
      <p:sp>
        <p:nvSpPr>
          <p:cNvPr id="69" name="TextBox 68">
            <a:extLst>
              <a:ext uri="{FF2B5EF4-FFF2-40B4-BE49-F238E27FC236}">
                <a16:creationId xmlns:a16="http://schemas.microsoft.com/office/drawing/2014/main" id="{BACE54A5-C653-4752-8E4D-41E4F73BFBA9}"/>
              </a:ext>
            </a:extLst>
          </p:cNvPr>
          <p:cNvSpPr txBox="1"/>
          <p:nvPr/>
        </p:nvSpPr>
        <p:spPr>
          <a:xfrm>
            <a:off x="-2636520" y="5018931"/>
            <a:ext cx="2103120" cy="64008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18. Lava is corning down the sides of the volcano. </a:t>
            </a:r>
          </a:p>
        </p:txBody>
      </p:sp>
      <p:grpSp>
        <p:nvGrpSpPr>
          <p:cNvPr id="50" name="Group 49">
            <a:extLst>
              <a:ext uri="{FF2B5EF4-FFF2-40B4-BE49-F238E27FC236}">
                <a16:creationId xmlns:a16="http://schemas.microsoft.com/office/drawing/2014/main" id="{3355D974-D1A6-4669-9E88-5743AC6EE643}"/>
              </a:ext>
            </a:extLst>
          </p:cNvPr>
          <p:cNvGrpSpPr/>
          <p:nvPr/>
        </p:nvGrpSpPr>
        <p:grpSpPr>
          <a:xfrm>
            <a:off x="360864" y="876224"/>
            <a:ext cx="9490272" cy="6470087"/>
            <a:chOff x="152400" y="876224"/>
            <a:chExt cx="9540240" cy="6470087"/>
          </a:xfrm>
        </p:grpSpPr>
        <p:sp>
          <p:nvSpPr>
            <p:cNvPr id="52" name="Rectangle 51">
              <a:extLst>
                <a:ext uri="{FF2B5EF4-FFF2-40B4-BE49-F238E27FC236}">
                  <a16:creationId xmlns:a16="http://schemas.microsoft.com/office/drawing/2014/main" id="{8A0B2BF4-3095-427D-92F1-328E50086330}"/>
                </a:ext>
              </a:extLst>
            </p:cNvPr>
            <p:cNvSpPr/>
            <p:nvPr/>
          </p:nvSpPr>
          <p:spPr>
            <a:xfrm>
              <a:off x="152400" y="876224"/>
              <a:ext cx="4754880" cy="6470087"/>
            </a:xfrm>
            <a:prstGeom prst="rect">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F592729-4AE1-4BC3-9EDA-DC01463EE212}"/>
                </a:ext>
              </a:extLst>
            </p:cNvPr>
            <p:cNvSpPr/>
            <p:nvPr/>
          </p:nvSpPr>
          <p:spPr>
            <a:xfrm>
              <a:off x="5029200" y="876224"/>
              <a:ext cx="4663440" cy="6470087"/>
            </a:xfrm>
            <a:prstGeom prst="rect">
              <a:avLst/>
            </a:prstGeom>
            <a:solidFill>
              <a:schemeClr val="accent3">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Rectangle 53">
            <a:extLst>
              <a:ext uri="{FF2B5EF4-FFF2-40B4-BE49-F238E27FC236}">
                <a16:creationId xmlns:a16="http://schemas.microsoft.com/office/drawing/2014/main" id="{6DA30816-EC04-44CD-9BB6-A6BDBC5CE59D}"/>
              </a:ext>
            </a:extLst>
          </p:cNvPr>
          <p:cNvSpPr/>
          <p:nvPr/>
        </p:nvSpPr>
        <p:spPr>
          <a:xfrm>
            <a:off x="982165" y="803425"/>
            <a:ext cx="2804358" cy="584775"/>
          </a:xfrm>
          <a:prstGeom prst="rect">
            <a:avLst/>
          </a:prstGeom>
          <a:noFill/>
        </p:spPr>
        <p:txBody>
          <a:bodyPr wrap="none" lIns="91440" tIns="45720" rIns="91440" bIns="45720">
            <a:spAutoFit/>
          </a:bodyPr>
          <a:lstStyle/>
          <a:p>
            <a:pPr algn="ctr"/>
            <a:r>
              <a:rPr lang="en-US" sz="3200" b="1" dirty="0">
                <a:ln w="9525">
                  <a:noFill/>
                  <a:prstDash val="solid"/>
                </a:ln>
                <a:solidFill>
                  <a:srgbClr val="FF0000"/>
                </a:solidFill>
                <a:effectLst>
                  <a:outerShdw blurRad="12700" dist="38100" dir="2700000" algn="tl" rotWithShape="0">
                    <a:schemeClr val="bg1">
                      <a:lumMod val="50000"/>
                    </a:schemeClr>
                  </a:outerShdw>
                </a:effectLst>
              </a:rPr>
              <a:t>OBSERVATIONS</a:t>
            </a:r>
            <a:endParaRPr lang="en-US" sz="3200" b="1" cap="none" spc="0" dirty="0">
              <a:ln w="9525">
                <a:noFill/>
                <a:prstDash val="solid"/>
              </a:ln>
              <a:solidFill>
                <a:srgbClr val="FF0000"/>
              </a:solidFill>
              <a:effectLst>
                <a:outerShdw blurRad="12700" dist="38100" dir="2700000" algn="tl" rotWithShape="0">
                  <a:schemeClr val="bg1">
                    <a:lumMod val="50000"/>
                  </a:schemeClr>
                </a:outerShdw>
              </a:effectLst>
            </a:endParaRPr>
          </a:p>
        </p:txBody>
      </p:sp>
      <p:sp>
        <p:nvSpPr>
          <p:cNvPr id="56" name="Rectangle 55">
            <a:extLst>
              <a:ext uri="{FF2B5EF4-FFF2-40B4-BE49-F238E27FC236}">
                <a16:creationId xmlns:a16="http://schemas.microsoft.com/office/drawing/2014/main" id="{3818529C-047B-4E4F-B770-BAACBD62A617}"/>
              </a:ext>
            </a:extLst>
          </p:cNvPr>
          <p:cNvSpPr/>
          <p:nvPr/>
        </p:nvSpPr>
        <p:spPr>
          <a:xfrm>
            <a:off x="6462151" y="790177"/>
            <a:ext cx="2264531" cy="584775"/>
          </a:xfrm>
          <a:prstGeom prst="rect">
            <a:avLst/>
          </a:prstGeom>
          <a:noFill/>
        </p:spPr>
        <p:txBody>
          <a:bodyPr wrap="none" lIns="91440" tIns="45720" rIns="91440" bIns="45720">
            <a:spAutoFit/>
          </a:bodyPr>
          <a:lstStyle/>
          <a:p>
            <a:pPr algn="ctr"/>
            <a:r>
              <a:rPr lang="en-US" sz="3200" b="1" dirty="0">
                <a:ln w="9525">
                  <a:noFill/>
                  <a:prstDash val="solid"/>
                </a:ln>
                <a:solidFill>
                  <a:srgbClr val="00B050"/>
                </a:solidFill>
                <a:effectLst>
                  <a:outerShdw blurRad="12700" dist="38100" dir="2700000" algn="tl" rotWithShape="0">
                    <a:schemeClr val="bg1">
                      <a:lumMod val="50000"/>
                    </a:schemeClr>
                  </a:outerShdw>
                </a:effectLst>
              </a:rPr>
              <a:t>INFERENCES</a:t>
            </a:r>
            <a:endParaRPr lang="en-US" sz="3600" b="1" cap="none" spc="0" dirty="0">
              <a:ln w="9525">
                <a:noFill/>
                <a:prstDash val="solid"/>
              </a:ln>
              <a:solidFill>
                <a:srgbClr val="00B050"/>
              </a:solidFill>
              <a:effectLst>
                <a:outerShdw blurRad="12700" dist="38100" dir="2700000" algn="tl" rotWithShape="0">
                  <a:schemeClr val="bg1">
                    <a:lumMod val="50000"/>
                  </a:schemeClr>
                </a:outerShdw>
              </a:effectLst>
            </a:endParaRPr>
          </a:p>
        </p:txBody>
      </p:sp>
      <p:sp>
        <p:nvSpPr>
          <p:cNvPr id="71" name="TextBox 70">
            <a:extLst>
              <a:ext uri="{FF2B5EF4-FFF2-40B4-BE49-F238E27FC236}">
                <a16:creationId xmlns:a16="http://schemas.microsoft.com/office/drawing/2014/main" id="{BC49383C-A4B5-44C9-A311-A192AEDECFC7}"/>
              </a:ext>
            </a:extLst>
          </p:cNvPr>
          <p:cNvSpPr txBox="1"/>
          <p:nvPr/>
        </p:nvSpPr>
        <p:spPr>
          <a:xfrm>
            <a:off x="-2636520" y="5779464"/>
            <a:ext cx="2103120" cy="64008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19. The camptosaurus has sharp teeth.</a:t>
            </a:r>
          </a:p>
        </p:txBody>
      </p:sp>
      <p:sp>
        <p:nvSpPr>
          <p:cNvPr id="73" name="TextBox 72">
            <a:extLst>
              <a:ext uri="{FF2B5EF4-FFF2-40B4-BE49-F238E27FC236}">
                <a16:creationId xmlns:a16="http://schemas.microsoft.com/office/drawing/2014/main" id="{02BC32F7-727B-45EB-821A-8BB8BAA9CA70}"/>
              </a:ext>
            </a:extLst>
          </p:cNvPr>
          <p:cNvSpPr txBox="1"/>
          <p:nvPr/>
        </p:nvSpPr>
        <p:spPr>
          <a:xfrm>
            <a:off x="-2636520" y="6540000"/>
            <a:ext cx="2103120" cy="64008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20. The camptosaurus is a carnivore.</a:t>
            </a:r>
          </a:p>
        </p:txBody>
      </p:sp>
      <p:sp>
        <p:nvSpPr>
          <p:cNvPr id="75" name="TextBox 74">
            <a:extLst>
              <a:ext uri="{FF2B5EF4-FFF2-40B4-BE49-F238E27FC236}">
                <a16:creationId xmlns:a16="http://schemas.microsoft.com/office/drawing/2014/main" id="{7B651298-ABDF-495B-A95A-B5BCFC6F50D3}"/>
              </a:ext>
            </a:extLst>
          </p:cNvPr>
          <p:cNvSpPr txBox="1"/>
          <p:nvPr/>
        </p:nvSpPr>
        <p:spPr>
          <a:xfrm>
            <a:off x="-2636520" y="1976799"/>
            <a:ext cx="2103120" cy="640080"/>
          </a:xfrm>
          <a:prstGeom prst="rect">
            <a:avLst/>
          </a:prstGeom>
          <a:solidFill>
            <a:schemeClr val="bg2">
              <a:lumMod val="90000"/>
            </a:schemeClr>
          </a:solidFill>
          <a:ln>
            <a:solidFill>
              <a:schemeClr val="tx1"/>
            </a:solidFill>
          </a:ln>
        </p:spPr>
        <p:txBody>
          <a:bodyPr wrap="square">
            <a:spAutoFit/>
          </a:bodyPr>
          <a:lstStyle/>
          <a:p>
            <a:pPr algn="ctr">
              <a:spcBef>
                <a:spcPts val="300"/>
              </a:spcBef>
              <a:spcAft>
                <a:spcPts val="300"/>
              </a:spcAft>
            </a:pPr>
            <a:r>
              <a:rPr lang="en-US" sz="1600" dirty="0">
                <a:latin typeface="Arial Narrow" panose="020B0606020202030204" pitchFamily="34" charset="0"/>
              </a:rPr>
              <a:t>14. The bones from a dead dinosaur. </a:t>
            </a:r>
          </a:p>
        </p:txBody>
      </p:sp>
      <p:pic>
        <p:nvPicPr>
          <p:cNvPr id="5" name="Picture 4">
            <a:extLst>
              <a:ext uri="{FF2B5EF4-FFF2-40B4-BE49-F238E27FC236}">
                <a16:creationId xmlns:a16="http://schemas.microsoft.com/office/drawing/2014/main" id="{257F6D4C-9986-4D97-83CA-569219030C4A}"/>
              </a:ext>
            </a:extLst>
          </p:cNvPr>
          <p:cNvPicPr>
            <a:picLocks noChangeAspect="1"/>
          </p:cNvPicPr>
          <p:nvPr/>
        </p:nvPicPr>
        <p:blipFill rotWithShape="1">
          <a:blip r:embed="rId3"/>
          <a:srcRect l="3581" t="4771" r="8287" b="4010"/>
          <a:stretch/>
        </p:blipFill>
        <p:spPr>
          <a:xfrm rot="5400000">
            <a:off x="3194818" y="3323956"/>
            <a:ext cx="3792042" cy="4800045"/>
          </a:xfrm>
          <a:prstGeom prst="rect">
            <a:avLst/>
          </a:prstGeom>
          <a:ln w="38100">
            <a:solidFill>
              <a:schemeClr val="tx1"/>
            </a:solidFill>
          </a:ln>
        </p:spPr>
      </p:pic>
    </p:spTree>
    <p:extLst>
      <p:ext uri="{BB962C8B-B14F-4D97-AF65-F5344CB8AC3E}">
        <p14:creationId xmlns:p14="http://schemas.microsoft.com/office/powerpoint/2010/main" val="30103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F7A19F43-035B-4F0C-AB61-F171BF345686}"/>
              </a:ext>
            </a:extLst>
          </p:cNvPr>
          <p:cNvSpPr txBox="1"/>
          <p:nvPr/>
        </p:nvSpPr>
        <p:spPr>
          <a:xfrm>
            <a:off x="378935" y="990600"/>
            <a:ext cx="9424678" cy="6347122"/>
          </a:xfrm>
          <a:prstGeom prst="rect">
            <a:avLst/>
          </a:prstGeom>
          <a:noFill/>
        </p:spPr>
        <p:txBody>
          <a:bodyPr wrap="square" rtlCol="0">
            <a:spAutoFit/>
          </a:bodyPr>
          <a:lstStyle/>
          <a:p>
            <a:r>
              <a:rPr lang="en-US" sz="2400" dirty="0">
                <a:latin typeface="Arial Narrow" panose="020B0606020202030204" pitchFamily="34" charset="0"/>
              </a:rPr>
              <a:t>Scientific data is </a:t>
            </a:r>
            <a:r>
              <a:rPr lang="en-US" sz="2400" b="1" dirty="0">
                <a:latin typeface="Arial Narrow" panose="020B0606020202030204" pitchFamily="34" charset="0"/>
              </a:rPr>
              <a:t>______________________</a:t>
            </a:r>
            <a:r>
              <a:rPr lang="en-US" sz="2400" dirty="0">
                <a:latin typeface="Arial Narrow" panose="020B0606020202030204" pitchFamily="34" charset="0"/>
              </a:rPr>
              <a:t> gathered from </a:t>
            </a:r>
            <a:r>
              <a:rPr lang="en-US" sz="2400" b="1" dirty="0">
                <a:latin typeface="Arial Narrow" panose="020B0606020202030204" pitchFamily="34" charset="0"/>
              </a:rPr>
              <a:t>__________________</a:t>
            </a:r>
            <a:r>
              <a:rPr lang="en-US" sz="2400" dirty="0">
                <a:latin typeface="Arial Narrow" panose="020B0606020202030204" pitchFamily="34" charset="0"/>
              </a:rPr>
              <a:t> that are designed to test _____ variable at a time. ____________________ data is categorized based on traits and characteristics, while ___________________ data can be counted, measured, and expressed using numbers</a:t>
            </a:r>
          </a:p>
          <a:p>
            <a:endParaRPr lang="en-US" sz="1200" dirty="0">
              <a:latin typeface="Arial Narrow" panose="020B0606020202030204" pitchFamily="34" charset="0"/>
            </a:endParaRPr>
          </a:p>
          <a:p>
            <a:r>
              <a:rPr lang="en-US" sz="2400" u="sng" dirty="0">
                <a:latin typeface="Arial Narrow" panose="020B0606020202030204" pitchFamily="34" charset="0"/>
              </a:rPr>
              <a:t>Data can be analyzed by looking at</a:t>
            </a:r>
            <a:r>
              <a:rPr lang="en-US" sz="2400" dirty="0">
                <a:latin typeface="Arial Narrow" panose="020B0606020202030204" pitchFamily="34" charset="0"/>
              </a:rPr>
              <a:t>:</a:t>
            </a:r>
          </a:p>
          <a:p>
            <a:endParaRPr lang="en-US" sz="2400" dirty="0">
              <a:latin typeface="Arial Narrow" panose="020B0606020202030204" pitchFamily="34" charset="0"/>
            </a:endParaRPr>
          </a:p>
          <a:p>
            <a:r>
              <a:rPr lang="en-US" sz="2400" b="1" dirty="0">
                <a:latin typeface="Arial Narrow" panose="020B0606020202030204" pitchFamily="34" charset="0"/>
              </a:rPr>
              <a:t>______________</a:t>
            </a:r>
            <a:r>
              <a:rPr lang="en-US" sz="2400" dirty="0">
                <a:latin typeface="Arial Narrow" panose="020B0606020202030204" pitchFamily="34" charset="0"/>
              </a:rPr>
              <a:t> - The general tendency of a set of data to change, such as the average temperatures on Earth increasing each year. </a:t>
            </a:r>
          </a:p>
          <a:p>
            <a:endParaRPr lang="en-US" sz="1200" dirty="0">
              <a:latin typeface="Arial Narrow" panose="020B0606020202030204" pitchFamily="34" charset="0"/>
            </a:endParaRPr>
          </a:p>
          <a:p>
            <a:r>
              <a:rPr lang="en-US" sz="2400" b="1" dirty="0">
                <a:latin typeface="Arial Narrow" panose="020B0606020202030204" pitchFamily="34" charset="0"/>
              </a:rPr>
              <a:t>______________</a:t>
            </a:r>
            <a:r>
              <a:rPr lang="en-US" sz="2400" dirty="0">
                <a:latin typeface="Arial Narrow" panose="020B0606020202030204" pitchFamily="34" charset="0"/>
              </a:rPr>
              <a:t> - Data repeats in a predictable way, such as the appearance of traits in different generations of pea plants. </a:t>
            </a:r>
          </a:p>
          <a:p>
            <a:endParaRPr lang="en-US" sz="1200" dirty="0">
              <a:latin typeface="Arial Narrow" panose="020B0606020202030204" pitchFamily="34" charset="0"/>
            </a:endParaRPr>
          </a:p>
          <a:p>
            <a:pPr>
              <a:lnSpc>
                <a:spcPct val="150000"/>
              </a:lnSpc>
            </a:pPr>
            <a:r>
              <a:rPr lang="en-US" sz="2400" b="1" dirty="0">
                <a:latin typeface="Arial Narrow" panose="020B0606020202030204" pitchFamily="34" charset="0"/>
              </a:rPr>
              <a:t>______________</a:t>
            </a:r>
            <a:r>
              <a:rPr lang="en-US" sz="2400" dirty="0">
                <a:latin typeface="Arial Narrow" panose="020B0606020202030204" pitchFamily="34" charset="0"/>
              </a:rPr>
              <a:t> - Clear mathematical relationships between the variables.</a:t>
            </a:r>
          </a:p>
          <a:p>
            <a:pPr>
              <a:lnSpc>
                <a:spcPct val="150000"/>
              </a:lnSpc>
            </a:pPr>
            <a:endParaRPr lang="en-US" sz="1100" dirty="0">
              <a:latin typeface="Arial Narrow" panose="020B0606020202030204" pitchFamily="34" charset="0"/>
            </a:endParaRPr>
          </a:p>
          <a:p>
            <a:pPr marL="342900" indent="-342900">
              <a:lnSpc>
                <a:spcPct val="150000"/>
              </a:lnSpc>
              <a:buFont typeface="Arial" panose="020B0604020202020204" pitchFamily="34" charset="0"/>
              <a:buChar char="•"/>
            </a:pPr>
            <a:r>
              <a:rPr lang="en-US" sz="2400" b="1" dirty="0">
                <a:latin typeface="Arial Narrow" panose="020B0606020202030204" pitchFamily="34" charset="0"/>
              </a:rPr>
              <a:t>______________</a:t>
            </a:r>
            <a:r>
              <a:rPr lang="en-US" sz="2400" dirty="0">
                <a:latin typeface="Arial Narrow" panose="020B0606020202030204" pitchFamily="34" charset="0"/>
              </a:rPr>
              <a:t> – Both variable increase or decrease.</a:t>
            </a:r>
          </a:p>
          <a:p>
            <a:pPr marL="171450" indent="-171450">
              <a:lnSpc>
                <a:spcPct val="150000"/>
              </a:lnSpc>
              <a:buFont typeface="Arial" panose="020B0604020202020204" pitchFamily="34" charset="0"/>
              <a:buChar char="•"/>
            </a:pPr>
            <a:endParaRPr lang="en-US" sz="700" dirty="0">
              <a:latin typeface="Arial Narrow" panose="020B0606020202030204" pitchFamily="34" charset="0"/>
            </a:endParaRPr>
          </a:p>
          <a:p>
            <a:pPr marL="342900" indent="-342900">
              <a:lnSpc>
                <a:spcPct val="150000"/>
              </a:lnSpc>
              <a:buFont typeface="Arial" panose="020B0604020202020204" pitchFamily="34" charset="0"/>
              <a:buChar char="•"/>
            </a:pPr>
            <a:r>
              <a:rPr lang="en-US" sz="2400" b="1" dirty="0">
                <a:latin typeface="Arial Narrow" panose="020B0606020202030204" pitchFamily="34" charset="0"/>
              </a:rPr>
              <a:t>______________</a:t>
            </a:r>
            <a:r>
              <a:rPr lang="en-US" sz="2400" dirty="0">
                <a:latin typeface="Arial Narrow" panose="020B0606020202030204" pitchFamily="34" charset="0"/>
              </a:rPr>
              <a:t> - One variable goes up, the other goes down</a:t>
            </a:r>
            <a:endParaRPr lang="en-US" sz="1800" dirty="0">
              <a:latin typeface="Arial Narrow" panose="020B0606020202030204" pitchFamily="34" charset="0"/>
            </a:endParaRPr>
          </a:p>
        </p:txBody>
      </p:sp>
      <p:sp>
        <p:nvSpPr>
          <p:cNvPr id="16" name="TextBox 15">
            <a:extLst>
              <a:ext uri="{FF2B5EF4-FFF2-40B4-BE49-F238E27FC236}">
                <a16:creationId xmlns:a16="http://schemas.microsoft.com/office/drawing/2014/main" id="{B6317B2D-ACA9-4DA8-843D-A5D23A933C53}"/>
              </a:ext>
            </a:extLst>
          </p:cNvPr>
          <p:cNvSpPr txBox="1"/>
          <p:nvPr/>
        </p:nvSpPr>
        <p:spPr>
          <a:xfrm>
            <a:off x="11466740" y="5862522"/>
            <a:ext cx="2894100" cy="707886"/>
          </a:xfrm>
          <a:prstGeom prst="rect">
            <a:avLst/>
          </a:prstGeom>
          <a:solidFill>
            <a:srgbClr val="FFFF66"/>
          </a:solidFill>
        </p:spPr>
        <p:txBody>
          <a:bodyPr wrap="square" rtlCol="0">
            <a:spAutoFit/>
          </a:bodyPr>
          <a:lstStyle/>
          <a:p>
            <a:pPr algn="ctr"/>
            <a:r>
              <a:rPr lang="en-US" sz="2000" b="1" dirty="0">
                <a:solidFill>
                  <a:srgbClr val="FF0000"/>
                </a:solidFill>
              </a:rPr>
              <a:t>Drag the graphs to the correct relationship</a:t>
            </a:r>
            <a:endParaRPr lang="en-US" sz="1600" dirty="0"/>
          </a:p>
        </p:txBody>
      </p:sp>
      <p:sp>
        <p:nvSpPr>
          <p:cNvPr id="22" name="Rectangle 21">
            <a:extLst>
              <a:ext uri="{FF2B5EF4-FFF2-40B4-BE49-F238E27FC236}">
                <a16:creationId xmlns:a16="http://schemas.microsoft.com/office/drawing/2014/main" id="{2108303D-F506-43C4-9F11-40682D95BF71}"/>
              </a:ext>
            </a:extLst>
          </p:cNvPr>
          <p:cNvSpPr/>
          <p:nvPr/>
        </p:nvSpPr>
        <p:spPr>
          <a:xfrm>
            <a:off x="381000" y="268069"/>
            <a:ext cx="5492209"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Data &amp; Relationships</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endParaRPr>
          </a:p>
        </p:txBody>
      </p:sp>
      <p:pic>
        <p:nvPicPr>
          <p:cNvPr id="2" name="Picture 3">
            <a:extLst>
              <a:ext uri="{FF2B5EF4-FFF2-40B4-BE49-F238E27FC236}">
                <a16:creationId xmlns:a16="http://schemas.microsoft.com/office/drawing/2014/main" id="{80283474-D9A6-4ED5-97E6-13D06A697A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901670" y="5582810"/>
            <a:ext cx="1862829" cy="126731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1DAEFA0E-0740-4333-AB6D-41F4AAF952F5}"/>
              </a:ext>
            </a:extLst>
          </p:cNvPr>
          <p:cNvPicPr>
            <a:picLocks noChangeAspect="1"/>
          </p:cNvPicPr>
          <p:nvPr/>
        </p:nvPicPr>
        <p:blipFill rotWithShape="1">
          <a:blip r:embed="rId4"/>
          <a:srcRect t="15195" r="50534"/>
          <a:stretch/>
        </p:blipFill>
        <p:spPr>
          <a:xfrm>
            <a:off x="11685837" y="4859783"/>
            <a:ext cx="1034163" cy="850534"/>
          </a:xfrm>
          <a:prstGeom prst="rect">
            <a:avLst/>
          </a:prstGeom>
        </p:spPr>
      </p:pic>
      <p:pic>
        <p:nvPicPr>
          <p:cNvPr id="55" name="Picture 54">
            <a:extLst>
              <a:ext uri="{FF2B5EF4-FFF2-40B4-BE49-F238E27FC236}">
                <a16:creationId xmlns:a16="http://schemas.microsoft.com/office/drawing/2014/main" id="{1EDF9E25-5A79-435B-B9B3-DD0001DFC3EC}"/>
              </a:ext>
            </a:extLst>
          </p:cNvPr>
          <p:cNvPicPr>
            <a:picLocks noChangeAspect="1"/>
          </p:cNvPicPr>
          <p:nvPr/>
        </p:nvPicPr>
        <p:blipFill rotWithShape="1">
          <a:blip r:embed="rId4"/>
          <a:srcRect l="50533" t="15195"/>
          <a:stretch/>
        </p:blipFill>
        <p:spPr>
          <a:xfrm>
            <a:off x="10539792" y="4859783"/>
            <a:ext cx="1034163" cy="850535"/>
          </a:xfrm>
          <a:prstGeom prst="rect">
            <a:avLst/>
          </a:prstGeom>
        </p:spPr>
      </p:pic>
      <p:sp>
        <p:nvSpPr>
          <p:cNvPr id="57" name="TextBox 56">
            <a:extLst>
              <a:ext uri="{FF2B5EF4-FFF2-40B4-BE49-F238E27FC236}">
                <a16:creationId xmlns:a16="http://schemas.microsoft.com/office/drawing/2014/main" id="{1F6F8027-B49F-4353-9441-90B8E8F1390D}"/>
              </a:ext>
            </a:extLst>
          </p:cNvPr>
          <p:cNvSpPr txBox="1"/>
          <p:nvPr/>
        </p:nvSpPr>
        <p:spPr>
          <a:xfrm>
            <a:off x="-4343400" y="500289"/>
            <a:ext cx="4038600" cy="1327030"/>
          </a:xfrm>
          <a:prstGeom prst="rect">
            <a:avLst/>
          </a:prstGeom>
          <a:noFill/>
        </p:spPr>
        <p:txBody>
          <a:bodyPr wrap="square">
            <a:spAutoFit/>
          </a:bodyPr>
          <a:lstStyle/>
          <a:p>
            <a:r>
              <a:rPr lang="en-US" dirty="0">
                <a:hlinkClick r:id="rId5"/>
              </a:rPr>
              <a:t>Video Source: https://study.com/academy/lesson/identifying-trends-patterns-relationships-in-scientific-data.html</a:t>
            </a:r>
            <a:endParaRPr lang="en-US" dirty="0"/>
          </a:p>
        </p:txBody>
      </p:sp>
    </p:spTree>
    <p:extLst>
      <p:ext uri="{BB962C8B-B14F-4D97-AF65-F5344CB8AC3E}">
        <p14:creationId xmlns:p14="http://schemas.microsoft.com/office/powerpoint/2010/main" val="1218404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71F458D-28DF-4D77-9521-9BBA7265E010}"/>
              </a:ext>
            </a:extLst>
          </p:cNvPr>
          <p:cNvGrpSpPr/>
          <p:nvPr/>
        </p:nvGrpSpPr>
        <p:grpSpPr>
          <a:xfrm>
            <a:off x="4408037" y="381000"/>
            <a:ext cx="5421763" cy="4487356"/>
            <a:chOff x="5278737" y="533400"/>
            <a:chExt cx="4551063" cy="3609459"/>
          </a:xfrm>
        </p:grpSpPr>
        <p:pic>
          <p:nvPicPr>
            <p:cNvPr id="10" name="Picture 9">
              <a:extLst>
                <a:ext uri="{FF2B5EF4-FFF2-40B4-BE49-F238E27FC236}">
                  <a16:creationId xmlns:a16="http://schemas.microsoft.com/office/drawing/2014/main" id="{C3BCBA3F-C586-48FB-BD3E-23EEE023ACB4}"/>
                </a:ext>
              </a:extLst>
            </p:cNvPr>
            <p:cNvPicPr>
              <a:picLocks noChangeAspect="1"/>
            </p:cNvPicPr>
            <p:nvPr/>
          </p:nvPicPr>
          <p:blipFill rotWithShape="1">
            <a:blip r:embed="rId3"/>
            <a:srcRect l="34875" t="9734" b="31933"/>
            <a:stretch/>
          </p:blipFill>
          <p:spPr>
            <a:xfrm>
              <a:off x="5278737" y="533400"/>
              <a:ext cx="4551063" cy="3609459"/>
            </a:xfrm>
            <a:prstGeom prst="rect">
              <a:avLst/>
            </a:prstGeom>
          </p:spPr>
        </p:pic>
        <p:pic>
          <p:nvPicPr>
            <p:cNvPr id="11" name="Picture 10">
              <a:extLst>
                <a:ext uri="{FF2B5EF4-FFF2-40B4-BE49-F238E27FC236}">
                  <a16:creationId xmlns:a16="http://schemas.microsoft.com/office/drawing/2014/main" id="{7304F3A3-199A-49AD-B3C7-AF5F1E4133E9}"/>
                </a:ext>
              </a:extLst>
            </p:cNvPr>
            <p:cNvPicPr>
              <a:picLocks noChangeAspect="1"/>
            </p:cNvPicPr>
            <p:nvPr/>
          </p:nvPicPr>
          <p:blipFill rotWithShape="1">
            <a:blip r:embed="rId3"/>
            <a:srcRect t="1759" r="73852" b="90148"/>
            <a:stretch/>
          </p:blipFill>
          <p:spPr>
            <a:xfrm>
              <a:off x="7792272" y="533400"/>
              <a:ext cx="1827270" cy="500796"/>
            </a:xfrm>
            <a:prstGeom prst="rect">
              <a:avLst/>
            </a:prstGeom>
          </p:spPr>
        </p:pic>
      </p:grpSp>
      <p:sp>
        <p:nvSpPr>
          <p:cNvPr id="52" name="TextBox 51">
            <a:extLst>
              <a:ext uri="{FF2B5EF4-FFF2-40B4-BE49-F238E27FC236}">
                <a16:creationId xmlns:a16="http://schemas.microsoft.com/office/drawing/2014/main" id="{F7A19F43-035B-4F0C-AB61-F171BF345686}"/>
              </a:ext>
            </a:extLst>
          </p:cNvPr>
          <p:cNvSpPr txBox="1"/>
          <p:nvPr/>
        </p:nvSpPr>
        <p:spPr>
          <a:xfrm>
            <a:off x="514865" y="1170637"/>
            <a:ext cx="4038600" cy="646331"/>
          </a:xfrm>
          <a:prstGeom prst="rect">
            <a:avLst/>
          </a:prstGeom>
          <a:noFill/>
        </p:spPr>
        <p:txBody>
          <a:bodyPr wrap="square" rtlCol="0">
            <a:spAutoFit/>
          </a:bodyPr>
          <a:lstStyle/>
          <a:p>
            <a:r>
              <a:rPr lang="en-US" sz="1800" b="1" dirty="0">
                <a:latin typeface="Arial Narrow" panose="020B0606020202030204" pitchFamily="34" charset="0"/>
              </a:rPr>
              <a:t>Directions:  Examine the graph to help you answer these questions.</a:t>
            </a:r>
          </a:p>
        </p:txBody>
      </p:sp>
      <p:sp>
        <p:nvSpPr>
          <p:cNvPr id="22" name="Rectangle 21">
            <a:extLst>
              <a:ext uri="{FF2B5EF4-FFF2-40B4-BE49-F238E27FC236}">
                <a16:creationId xmlns:a16="http://schemas.microsoft.com/office/drawing/2014/main" id="{2108303D-F506-43C4-9F11-40682D95BF71}"/>
              </a:ext>
            </a:extLst>
          </p:cNvPr>
          <p:cNvSpPr/>
          <p:nvPr/>
        </p:nvSpPr>
        <p:spPr>
          <a:xfrm>
            <a:off x="319413" y="314213"/>
            <a:ext cx="4023987"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Data Challenge</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endParaRPr>
          </a:p>
        </p:txBody>
      </p:sp>
      <p:sp>
        <p:nvSpPr>
          <p:cNvPr id="24" name="TextBox 23">
            <a:extLst>
              <a:ext uri="{FF2B5EF4-FFF2-40B4-BE49-F238E27FC236}">
                <a16:creationId xmlns:a16="http://schemas.microsoft.com/office/drawing/2014/main" id="{07B05F7A-1C77-43BC-B3F6-1CEA3D481041}"/>
              </a:ext>
            </a:extLst>
          </p:cNvPr>
          <p:cNvSpPr txBox="1"/>
          <p:nvPr/>
        </p:nvSpPr>
        <p:spPr>
          <a:xfrm>
            <a:off x="514865" y="1953077"/>
            <a:ext cx="8940334" cy="5031121"/>
          </a:xfrm>
          <a:prstGeom prst="rect">
            <a:avLst/>
          </a:prstGeom>
          <a:noFill/>
        </p:spPr>
        <p:txBody>
          <a:bodyPr wrap="square">
            <a:spAutoFit/>
          </a:bodyPr>
          <a:lstStyle/>
          <a:p>
            <a:pPr algn="l"/>
            <a:r>
              <a:rPr lang="en-US" b="0" i="0" dirty="0">
                <a:solidFill>
                  <a:srgbClr val="2B2B2B"/>
                </a:solidFill>
                <a:effectLst/>
                <a:latin typeface="Arial Narrow" panose="020B0606020202030204" pitchFamily="34" charset="0"/>
              </a:rPr>
              <a:t>1) Which age groups sleeps the </a:t>
            </a:r>
            <a:br>
              <a:rPr lang="en-US" b="0" i="0" dirty="0">
                <a:solidFill>
                  <a:srgbClr val="2B2B2B"/>
                </a:solidFill>
                <a:effectLst/>
                <a:latin typeface="Arial Narrow" panose="020B0606020202030204" pitchFamily="34" charset="0"/>
              </a:rPr>
            </a:br>
            <a:r>
              <a:rPr lang="en-US" b="0" i="0" dirty="0">
                <a:solidFill>
                  <a:srgbClr val="2B2B2B"/>
                </a:solidFill>
                <a:effectLst/>
                <a:latin typeface="Arial Narrow" panose="020B0606020202030204" pitchFamily="34" charset="0"/>
              </a:rPr>
              <a:t>most per day?</a:t>
            </a:r>
            <a:br>
              <a:rPr lang="en-US" b="0" i="0" dirty="0">
                <a:solidFill>
                  <a:srgbClr val="2B2B2B"/>
                </a:solidFill>
                <a:effectLst/>
                <a:latin typeface="Arial Narrow" panose="020B0606020202030204" pitchFamily="34" charset="0"/>
              </a:rPr>
            </a:br>
            <a:endParaRPr lang="en-US" b="0" i="0" dirty="0">
              <a:solidFill>
                <a:srgbClr val="2B2B2B"/>
              </a:solidFill>
              <a:effectLst/>
              <a:latin typeface="Arial Narrow" panose="020B0606020202030204" pitchFamily="34" charset="0"/>
            </a:endParaRPr>
          </a:p>
          <a:p>
            <a:pPr algn="l"/>
            <a:endParaRPr lang="en-US" b="0" i="0" dirty="0">
              <a:solidFill>
                <a:srgbClr val="2B2B2B"/>
              </a:solidFill>
              <a:effectLst/>
              <a:latin typeface="Arial Narrow" panose="020B0606020202030204" pitchFamily="34" charset="0"/>
            </a:endParaRPr>
          </a:p>
          <a:p>
            <a:pPr algn="l"/>
            <a:r>
              <a:rPr lang="en-US" b="0" i="0" dirty="0">
                <a:solidFill>
                  <a:srgbClr val="2B2B2B"/>
                </a:solidFill>
                <a:effectLst/>
                <a:latin typeface="Arial Narrow" panose="020B0606020202030204" pitchFamily="34" charset="0"/>
              </a:rPr>
              <a:t>2) How many hours a day would </a:t>
            </a:r>
            <a:br>
              <a:rPr lang="en-US" b="0" i="0" dirty="0">
                <a:solidFill>
                  <a:srgbClr val="2B2B2B"/>
                </a:solidFill>
                <a:effectLst/>
                <a:latin typeface="Arial Narrow" panose="020B0606020202030204" pitchFamily="34" charset="0"/>
              </a:rPr>
            </a:br>
            <a:r>
              <a:rPr lang="en-US" b="0" i="0" dirty="0">
                <a:solidFill>
                  <a:srgbClr val="2B2B2B"/>
                </a:solidFill>
                <a:effectLst/>
                <a:latin typeface="Arial Narrow" panose="020B0606020202030204" pitchFamily="34" charset="0"/>
              </a:rPr>
              <a:t>you expect a 13-year-old to sleep?</a:t>
            </a:r>
            <a:br>
              <a:rPr lang="en-US" b="0" i="0" dirty="0">
                <a:solidFill>
                  <a:srgbClr val="2B2B2B"/>
                </a:solidFill>
                <a:effectLst/>
                <a:latin typeface="Arial Narrow" panose="020B0606020202030204" pitchFamily="34" charset="0"/>
              </a:rPr>
            </a:br>
            <a:endParaRPr lang="en-US" b="0" i="0" dirty="0">
              <a:solidFill>
                <a:srgbClr val="2B2B2B"/>
              </a:solidFill>
              <a:effectLst/>
              <a:latin typeface="Arial Narrow" panose="020B0606020202030204" pitchFamily="34" charset="0"/>
            </a:endParaRPr>
          </a:p>
          <a:p>
            <a:pPr algn="l"/>
            <a:endParaRPr lang="en-US" b="0" i="0" dirty="0">
              <a:solidFill>
                <a:srgbClr val="2B2B2B"/>
              </a:solidFill>
              <a:effectLst/>
              <a:latin typeface="Arial Narrow" panose="020B0606020202030204" pitchFamily="34" charset="0"/>
            </a:endParaRPr>
          </a:p>
          <a:p>
            <a:pPr algn="l"/>
            <a:r>
              <a:rPr lang="en-US" b="0" i="0" dirty="0">
                <a:solidFill>
                  <a:srgbClr val="2B2B2B"/>
                </a:solidFill>
                <a:effectLst/>
                <a:latin typeface="Arial Narrow" panose="020B0606020202030204" pitchFamily="34" charset="0"/>
              </a:rPr>
              <a:t>3) Describe the trend that appears in the data. </a:t>
            </a:r>
          </a:p>
          <a:p>
            <a:pPr algn="l"/>
            <a:endParaRPr lang="en-US" dirty="0">
              <a:solidFill>
                <a:srgbClr val="2B2B2B"/>
              </a:solidFill>
              <a:latin typeface="Arial Narrow" panose="020B0606020202030204" pitchFamily="34" charset="0"/>
            </a:endParaRPr>
          </a:p>
          <a:p>
            <a:pPr algn="l"/>
            <a:endParaRPr lang="en-US" b="0" i="0" dirty="0">
              <a:solidFill>
                <a:srgbClr val="2B2B2B"/>
              </a:solidFill>
              <a:effectLst/>
              <a:latin typeface="Arial Narrow" panose="020B0606020202030204" pitchFamily="34" charset="0"/>
            </a:endParaRPr>
          </a:p>
          <a:p>
            <a:pPr algn="l"/>
            <a:r>
              <a:rPr lang="en-US" dirty="0">
                <a:solidFill>
                  <a:srgbClr val="2B2B2B"/>
                </a:solidFill>
                <a:latin typeface="Arial Narrow" panose="020B0606020202030204" pitchFamily="34" charset="0"/>
              </a:rPr>
              <a:t>4) What type of relationship exists between age and total sleep time/day? </a:t>
            </a:r>
          </a:p>
          <a:p>
            <a:pPr algn="l"/>
            <a:endParaRPr lang="en-US" dirty="0">
              <a:solidFill>
                <a:srgbClr val="2B2B2B"/>
              </a:solidFill>
              <a:latin typeface="Arial Narrow" panose="020B0606020202030204" pitchFamily="34" charset="0"/>
            </a:endParaRPr>
          </a:p>
          <a:p>
            <a:pPr algn="l"/>
            <a:endParaRPr lang="en-US" dirty="0">
              <a:solidFill>
                <a:srgbClr val="2B2B2B"/>
              </a:solidFill>
              <a:latin typeface="Arial Narrow" panose="020B0606020202030204" pitchFamily="34" charset="0"/>
            </a:endParaRPr>
          </a:p>
          <a:p>
            <a:pPr algn="l"/>
            <a:r>
              <a:rPr lang="en-US" dirty="0">
                <a:solidFill>
                  <a:srgbClr val="2B2B2B"/>
                </a:solidFill>
                <a:latin typeface="Arial Narrow" panose="020B0606020202030204" pitchFamily="34" charset="0"/>
              </a:rPr>
              <a:t>5)  Based on your own knowledge and observations, do you believe this graph is an accurate representation of sleep time vs. age? </a:t>
            </a:r>
            <a:endParaRPr lang="en-US" dirty="0">
              <a:latin typeface="Arial Narrow" panose="020B0606020202030204" pitchFamily="34" charset="0"/>
            </a:endParaRPr>
          </a:p>
        </p:txBody>
      </p:sp>
    </p:spTree>
    <p:extLst>
      <p:ext uri="{BB962C8B-B14F-4D97-AF65-F5344CB8AC3E}">
        <p14:creationId xmlns:p14="http://schemas.microsoft.com/office/powerpoint/2010/main" val="2396000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F7A19F43-035B-4F0C-AB61-F171BF345686}"/>
              </a:ext>
            </a:extLst>
          </p:cNvPr>
          <p:cNvSpPr txBox="1"/>
          <p:nvPr/>
        </p:nvSpPr>
        <p:spPr>
          <a:xfrm>
            <a:off x="381000" y="914400"/>
            <a:ext cx="9658144" cy="4862870"/>
          </a:xfrm>
          <a:prstGeom prst="rect">
            <a:avLst/>
          </a:prstGeom>
          <a:noFill/>
        </p:spPr>
        <p:txBody>
          <a:bodyPr wrap="square" rtlCol="0">
            <a:spAutoFit/>
          </a:bodyPr>
          <a:lstStyle/>
          <a:p>
            <a:r>
              <a:rPr lang="en-US" sz="2000" b="1" dirty="0">
                <a:latin typeface="Arial Narrow" panose="020B0606020202030204" pitchFamily="34" charset="0"/>
              </a:rPr>
              <a:t>Watch the video to complete this slide.</a:t>
            </a:r>
          </a:p>
          <a:p>
            <a:pPr algn="l"/>
            <a:endParaRPr lang="en-US" sz="2000" b="0" i="0" dirty="0">
              <a:solidFill>
                <a:srgbClr val="2B2B2B"/>
              </a:solidFill>
              <a:effectLst/>
              <a:latin typeface="Arial Narrow" panose="020B0606020202030204" pitchFamily="34" charset="0"/>
            </a:endParaRPr>
          </a:p>
          <a:p>
            <a:pPr algn="l"/>
            <a:r>
              <a:rPr lang="en-US" sz="2000" dirty="0">
                <a:solidFill>
                  <a:srgbClr val="2B2B2B"/>
                </a:solidFill>
                <a:latin typeface="Arial Narrow" panose="020B0606020202030204" pitchFamily="34" charset="0"/>
              </a:rPr>
              <a:t>Quantitative </a:t>
            </a:r>
            <a:r>
              <a:rPr lang="en-US" sz="2000" b="0" i="0" dirty="0">
                <a:solidFill>
                  <a:srgbClr val="2B2B2B"/>
                </a:solidFill>
                <a:effectLst/>
                <a:latin typeface="Arial Narrow" panose="020B0606020202030204" pitchFamily="34" charset="0"/>
              </a:rPr>
              <a:t>data is</a:t>
            </a:r>
          </a:p>
          <a:p>
            <a:pPr algn="l"/>
            <a:endParaRPr lang="en-US" sz="2000" dirty="0">
              <a:solidFill>
                <a:srgbClr val="2B2B2B"/>
              </a:solidFill>
              <a:latin typeface="Arial Narrow" panose="020B0606020202030204" pitchFamily="34" charset="0"/>
            </a:endParaRPr>
          </a:p>
          <a:p>
            <a:pPr algn="l"/>
            <a:r>
              <a:rPr lang="en-US" sz="2000" b="0" i="0" dirty="0">
                <a:solidFill>
                  <a:srgbClr val="2B2B2B"/>
                </a:solidFill>
                <a:effectLst/>
                <a:latin typeface="Arial Narrow" panose="020B0606020202030204" pitchFamily="34" charset="0"/>
              </a:rPr>
              <a:t>Qualitative </a:t>
            </a:r>
            <a:r>
              <a:rPr lang="en-US" sz="2000" dirty="0">
                <a:solidFill>
                  <a:srgbClr val="2B2B2B"/>
                </a:solidFill>
                <a:latin typeface="Arial Narrow" panose="020B0606020202030204" pitchFamily="34" charset="0"/>
              </a:rPr>
              <a:t>data is</a:t>
            </a:r>
          </a:p>
          <a:p>
            <a:pPr algn="l"/>
            <a:endParaRPr lang="en-US" sz="2000" b="0" i="0" dirty="0">
              <a:solidFill>
                <a:srgbClr val="2B2B2B"/>
              </a:solidFill>
              <a:effectLst/>
              <a:latin typeface="Arial Narrow" panose="020B0606020202030204" pitchFamily="34" charset="0"/>
            </a:endParaRPr>
          </a:p>
          <a:p>
            <a:pPr algn="l">
              <a:lnSpc>
                <a:spcPct val="150000"/>
              </a:lnSpc>
            </a:pPr>
            <a:r>
              <a:rPr lang="en-US" sz="2000" b="1" i="0" dirty="0">
                <a:solidFill>
                  <a:srgbClr val="2B2B2B"/>
                </a:solidFill>
                <a:effectLst/>
                <a:latin typeface="Arial Narrow" panose="020B0606020202030204" pitchFamily="34" charset="0"/>
              </a:rPr>
              <a:t>Identify each example as QA for qualitative or QN for quantitative.</a:t>
            </a:r>
          </a:p>
          <a:p>
            <a:pPr>
              <a:lnSpc>
                <a:spcPct val="150000"/>
              </a:lnSpc>
            </a:pPr>
            <a:r>
              <a:rPr lang="en-US" sz="2000" b="1" dirty="0">
                <a:latin typeface="Arial Narrow" panose="020B0606020202030204" pitchFamily="34" charset="0"/>
              </a:rPr>
              <a:t>____ We saw pretty butterflies 		____ It took us 10 minutes to get to town.</a:t>
            </a:r>
          </a:p>
          <a:p>
            <a:pPr>
              <a:lnSpc>
                <a:spcPct val="150000"/>
              </a:lnSpc>
            </a:pPr>
            <a:r>
              <a:rPr lang="en-US" sz="2000" b="1" dirty="0">
                <a:latin typeface="Arial Narrow" panose="020B0606020202030204" pitchFamily="34" charset="0"/>
              </a:rPr>
              <a:t>____ I have 10 pennies in my pocket.	____ My cats are black and white “tuxedo” kitties.</a:t>
            </a:r>
          </a:p>
          <a:p>
            <a:pPr>
              <a:lnSpc>
                <a:spcPct val="150000"/>
              </a:lnSpc>
            </a:pPr>
            <a:r>
              <a:rPr lang="en-US" sz="2000" b="1" dirty="0">
                <a:latin typeface="Arial Narrow" panose="020B0606020202030204" pitchFamily="34" charset="0"/>
              </a:rPr>
              <a:t>____ It is hot outside. 		____ Mrs. Tomm’s brownies are very chocolatey. </a:t>
            </a:r>
          </a:p>
          <a:p>
            <a:pPr>
              <a:lnSpc>
                <a:spcPct val="150000"/>
              </a:lnSpc>
            </a:pPr>
            <a:r>
              <a:rPr lang="en-US" sz="2000" b="1" dirty="0">
                <a:latin typeface="Arial Narrow" panose="020B0606020202030204" pitchFamily="34" charset="0"/>
              </a:rPr>
              <a:t>____ The water temperature is 90</a:t>
            </a:r>
            <a:r>
              <a:rPr lang="en-US" sz="2000" b="1" baseline="30000" dirty="0">
                <a:latin typeface="Arial Narrow" panose="020B0606020202030204" pitchFamily="34" charset="0"/>
              </a:rPr>
              <a:t>o</a:t>
            </a:r>
            <a:r>
              <a:rPr lang="en-US" sz="2000" b="1" dirty="0">
                <a:latin typeface="Arial Narrow" panose="020B0606020202030204" pitchFamily="34" charset="0"/>
              </a:rPr>
              <a:t>F.         ____ A pan of Mrs. Tomm’s brownies weighed 2 lbs.</a:t>
            </a:r>
          </a:p>
          <a:p>
            <a:endParaRPr lang="en-US" sz="2000" b="1" dirty="0">
              <a:latin typeface="Arial Narrow" panose="020B0606020202030204" pitchFamily="34" charset="0"/>
            </a:endParaRPr>
          </a:p>
          <a:p>
            <a:r>
              <a:rPr lang="en-US" sz="2000" b="1" dirty="0">
                <a:latin typeface="Arial Narrow" panose="020B0606020202030204" pitchFamily="34" charset="0"/>
              </a:rPr>
              <a:t>Give two examples of each type of data that would relate to this image.</a:t>
            </a:r>
            <a:endParaRPr lang="en-US" sz="1800" b="1" dirty="0">
              <a:latin typeface="Arial Narrow" panose="020B0606020202030204" pitchFamily="34" charset="0"/>
            </a:endParaRPr>
          </a:p>
        </p:txBody>
      </p:sp>
      <p:sp>
        <p:nvSpPr>
          <p:cNvPr id="22" name="Rectangle 21">
            <a:extLst>
              <a:ext uri="{FF2B5EF4-FFF2-40B4-BE49-F238E27FC236}">
                <a16:creationId xmlns:a16="http://schemas.microsoft.com/office/drawing/2014/main" id="{2108303D-F506-43C4-9F11-40682D95BF71}"/>
              </a:ext>
            </a:extLst>
          </p:cNvPr>
          <p:cNvSpPr/>
          <p:nvPr/>
        </p:nvSpPr>
        <p:spPr>
          <a:xfrm>
            <a:off x="149129" y="205940"/>
            <a:ext cx="7991291" cy="707886"/>
          </a:xfrm>
          <a:prstGeom prst="rect">
            <a:avLst/>
          </a:prstGeom>
          <a:noFill/>
        </p:spPr>
        <p:txBody>
          <a:bodyPr wrap="none" lIns="91440" tIns="45720" rIns="91440" bIns="4572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Qualitative vs. Quantitative</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endParaRPr>
          </a:p>
        </p:txBody>
      </p:sp>
      <p:pic>
        <p:nvPicPr>
          <p:cNvPr id="5" name="Picture 4">
            <a:extLst>
              <a:ext uri="{FF2B5EF4-FFF2-40B4-BE49-F238E27FC236}">
                <a16:creationId xmlns:a16="http://schemas.microsoft.com/office/drawing/2014/main" id="{07F51A8E-51F1-4D93-B016-D240111485D3}"/>
              </a:ext>
            </a:extLst>
          </p:cNvPr>
          <p:cNvPicPr>
            <a:picLocks noChangeAspect="1"/>
          </p:cNvPicPr>
          <p:nvPr/>
        </p:nvPicPr>
        <p:blipFill>
          <a:blip r:embed="rId3"/>
          <a:stretch>
            <a:fillRect/>
          </a:stretch>
        </p:blipFill>
        <p:spPr>
          <a:xfrm>
            <a:off x="662058" y="5951035"/>
            <a:ext cx="1536732" cy="1338129"/>
          </a:xfrm>
          <a:prstGeom prst="rect">
            <a:avLst/>
          </a:prstGeom>
        </p:spPr>
      </p:pic>
    </p:spTree>
    <p:extLst>
      <p:ext uri="{BB962C8B-B14F-4D97-AF65-F5344CB8AC3E}">
        <p14:creationId xmlns:p14="http://schemas.microsoft.com/office/powerpoint/2010/main" val="255776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2F880-BBF0-4F03-8247-F308B760F0E0}"/>
              </a:ext>
            </a:extLst>
          </p:cNvPr>
          <p:cNvSpPr txBox="1"/>
          <p:nvPr/>
        </p:nvSpPr>
        <p:spPr>
          <a:xfrm>
            <a:off x="381000" y="298176"/>
            <a:ext cx="9296400" cy="584775"/>
          </a:xfrm>
          <a:prstGeom prst="rect">
            <a:avLst/>
          </a:prstGeom>
          <a:noFill/>
        </p:spPr>
        <p:txBody>
          <a:bodyPr wrap="square" rtlCol="0">
            <a:spAutoFit/>
          </a:bodyPr>
          <a:lstStyle/>
          <a:p>
            <a:pPr rtl="0">
              <a:spcBef>
                <a:spcPts val="0"/>
              </a:spcBef>
              <a:spcAft>
                <a:spcPts val="0"/>
              </a:spcAft>
            </a:pPr>
            <a:r>
              <a:rPr lang="en-US" sz="3200" b="0" i="0" u="none" strike="noStrike" dirty="0">
                <a:solidFill>
                  <a:srgbClr val="000000"/>
                </a:solidFill>
                <a:effectLst/>
                <a:latin typeface="Cooper Black" panose="0208090404030B020404" pitchFamily="18" charset="0"/>
              </a:rPr>
              <a:t>CLAIM-EVIDENCE-REASONING (CER)</a:t>
            </a:r>
            <a:endParaRPr lang="en-US" sz="3600" dirty="0">
              <a:latin typeface="Cooper Black" panose="0208090404030B020404" pitchFamily="18" charset="0"/>
            </a:endParaRPr>
          </a:p>
        </p:txBody>
      </p:sp>
      <p:sp>
        <p:nvSpPr>
          <p:cNvPr id="4" name="TextBox 3">
            <a:extLst>
              <a:ext uri="{FF2B5EF4-FFF2-40B4-BE49-F238E27FC236}">
                <a16:creationId xmlns:a16="http://schemas.microsoft.com/office/drawing/2014/main" id="{E0001482-97A0-4A48-B344-F57011551707}"/>
              </a:ext>
            </a:extLst>
          </p:cNvPr>
          <p:cNvSpPr txBox="1"/>
          <p:nvPr/>
        </p:nvSpPr>
        <p:spPr>
          <a:xfrm>
            <a:off x="381000" y="1383454"/>
            <a:ext cx="7308574" cy="1200329"/>
          </a:xfrm>
          <a:prstGeom prst="rect">
            <a:avLst/>
          </a:prstGeom>
          <a:noFill/>
        </p:spPr>
        <p:txBody>
          <a:bodyPr wrap="square">
            <a:spAutoFit/>
          </a:bodyPr>
          <a:lstStyle/>
          <a:p>
            <a:pPr rtl="0">
              <a:spcBef>
                <a:spcPts val="0"/>
              </a:spcBef>
              <a:spcAft>
                <a:spcPts val="0"/>
              </a:spcAft>
            </a:pPr>
            <a:r>
              <a:rPr lang="en-US" sz="2400" b="1" i="0" u="none" strike="noStrike" dirty="0">
                <a:solidFill>
                  <a:srgbClr val="000000"/>
                </a:solidFill>
                <a:effectLst/>
                <a:latin typeface="Times New Roman" panose="02020603050405020304" pitchFamily="18" charset="0"/>
              </a:rPr>
              <a:t>Assignment</a:t>
            </a:r>
            <a:r>
              <a:rPr lang="en-US" sz="2400" b="0" i="0" u="none" strike="noStrike" dirty="0">
                <a:solidFill>
                  <a:srgbClr val="000000"/>
                </a:solidFill>
                <a:effectLst/>
                <a:latin typeface="Times New Roman" panose="02020603050405020304" pitchFamily="18" charset="0"/>
              </a:rPr>
              <a:t>: Watch the video on YOUTUBE. Fill in the rest of the table based on the video and the definitions above.</a:t>
            </a:r>
            <a:endParaRPr lang="en-US" sz="2400" b="0" dirty="0">
              <a:effectLst/>
            </a:endParaRPr>
          </a:p>
        </p:txBody>
      </p:sp>
      <p:pic>
        <p:nvPicPr>
          <p:cNvPr id="2053" name="Picture 5">
            <a:hlinkClick r:id="rId3"/>
            <a:extLst>
              <a:ext uri="{FF2B5EF4-FFF2-40B4-BE49-F238E27FC236}">
                <a16:creationId xmlns:a16="http://schemas.microsoft.com/office/drawing/2014/main" id="{23DFC2D3-A366-47C7-85C6-A20205127F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9574" y="1154885"/>
            <a:ext cx="1981200" cy="1320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F402A19D-016A-48D8-A672-23BF745A8DCE}"/>
              </a:ext>
            </a:extLst>
          </p:cNvPr>
          <p:cNvGraphicFramePr>
            <a:graphicFrameLocks noGrp="1"/>
          </p:cNvGraphicFramePr>
          <p:nvPr>
            <p:extLst>
              <p:ext uri="{D42A27DB-BD31-4B8C-83A1-F6EECF244321}">
                <p14:modId xmlns:p14="http://schemas.microsoft.com/office/powerpoint/2010/main" val="3528600493"/>
              </p:ext>
            </p:extLst>
          </p:nvPr>
        </p:nvGraphicFramePr>
        <p:xfrm>
          <a:off x="533400" y="2976188"/>
          <a:ext cx="9137374" cy="4201360"/>
        </p:xfrm>
        <a:graphic>
          <a:graphicData uri="http://schemas.openxmlformats.org/drawingml/2006/table">
            <a:tbl>
              <a:tblPr firstRow="1" bandRow="1">
                <a:tableStyleId>{5940675A-B579-460E-94D1-54222C63F5DA}</a:tableStyleId>
              </a:tblPr>
              <a:tblGrid>
                <a:gridCol w="2806641">
                  <a:extLst>
                    <a:ext uri="{9D8B030D-6E8A-4147-A177-3AD203B41FA5}">
                      <a16:colId xmlns:a16="http://schemas.microsoft.com/office/drawing/2014/main" val="3168368051"/>
                    </a:ext>
                  </a:extLst>
                </a:gridCol>
                <a:gridCol w="6330733">
                  <a:extLst>
                    <a:ext uri="{9D8B030D-6E8A-4147-A177-3AD203B41FA5}">
                      <a16:colId xmlns:a16="http://schemas.microsoft.com/office/drawing/2014/main" val="1462605522"/>
                    </a:ext>
                  </a:extLst>
                </a:gridCol>
              </a:tblGrid>
              <a:tr h="1050340">
                <a:tc>
                  <a:txBody>
                    <a:bodyPr/>
                    <a:lstStyle/>
                    <a:p>
                      <a:pPr algn="ctr"/>
                      <a:r>
                        <a:rPr lang="en-US" sz="3200" dirty="0"/>
                        <a:t>Question</a:t>
                      </a:r>
                    </a:p>
                  </a:txBody>
                  <a:tcPr anchor="ctr"/>
                </a:tc>
                <a:tc>
                  <a:txBody>
                    <a:bodyPr/>
                    <a:lstStyle/>
                    <a:p>
                      <a:pPr algn="ctr"/>
                      <a:r>
                        <a:rPr lang="en-US" sz="3200" dirty="0"/>
                        <a:t>What happened to the cat?</a:t>
                      </a:r>
                    </a:p>
                  </a:txBody>
                  <a:tcPr anchor="ctr"/>
                </a:tc>
                <a:extLst>
                  <a:ext uri="{0D108BD9-81ED-4DB2-BD59-A6C34878D82A}">
                    <a16:rowId xmlns:a16="http://schemas.microsoft.com/office/drawing/2014/main" val="3447376668"/>
                  </a:ext>
                </a:extLst>
              </a:tr>
              <a:tr h="1050340">
                <a:tc>
                  <a:txBody>
                    <a:bodyPr/>
                    <a:lstStyle/>
                    <a:p>
                      <a:pPr algn="ctr"/>
                      <a:r>
                        <a:rPr lang="en-US" sz="3200" dirty="0"/>
                        <a:t>Claim</a:t>
                      </a:r>
                    </a:p>
                  </a:txBody>
                  <a:tcPr anchor="ctr"/>
                </a:tc>
                <a:tc>
                  <a:txBody>
                    <a:bodyPr/>
                    <a:lstStyle/>
                    <a:p>
                      <a:pPr algn="ctr"/>
                      <a:endParaRPr lang="en-US" sz="3200" dirty="0"/>
                    </a:p>
                  </a:txBody>
                  <a:tcPr anchor="ctr"/>
                </a:tc>
                <a:extLst>
                  <a:ext uri="{0D108BD9-81ED-4DB2-BD59-A6C34878D82A}">
                    <a16:rowId xmlns:a16="http://schemas.microsoft.com/office/drawing/2014/main" val="149339178"/>
                  </a:ext>
                </a:extLst>
              </a:tr>
              <a:tr h="1050340">
                <a:tc>
                  <a:txBody>
                    <a:bodyPr/>
                    <a:lstStyle/>
                    <a:p>
                      <a:pPr algn="ctr"/>
                      <a:r>
                        <a:rPr lang="en-US" sz="3200" dirty="0"/>
                        <a:t>Evidence</a:t>
                      </a:r>
                    </a:p>
                  </a:txBody>
                  <a:tcPr anchor="ctr"/>
                </a:tc>
                <a:tc>
                  <a:txBody>
                    <a:bodyPr/>
                    <a:lstStyle/>
                    <a:p>
                      <a:pPr algn="ctr"/>
                      <a:endParaRPr lang="en-US" sz="3200" dirty="0"/>
                    </a:p>
                  </a:txBody>
                  <a:tcPr anchor="ctr"/>
                </a:tc>
                <a:extLst>
                  <a:ext uri="{0D108BD9-81ED-4DB2-BD59-A6C34878D82A}">
                    <a16:rowId xmlns:a16="http://schemas.microsoft.com/office/drawing/2014/main" val="710413424"/>
                  </a:ext>
                </a:extLst>
              </a:tr>
              <a:tr h="1050340">
                <a:tc>
                  <a:txBody>
                    <a:bodyPr/>
                    <a:lstStyle/>
                    <a:p>
                      <a:pPr algn="ctr"/>
                      <a:r>
                        <a:rPr lang="en-US" sz="3200" dirty="0"/>
                        <a:t>Reasoning</a:t>
                      </a:r>
                    </a:p>
                  </a:txBody>
                  <a:tcPr anchor="ctr"/>
                </a:tc>
                <a:tc>
                  <a:txBody>
                    <a:bodyPr/>
                    <a:lstStyle/>
                    <a:p>
                      <a:pPr algn="ctr"/>
                      <a:endParaRPr lang="en-US" sz="3200" dirty="0"/>
                    </a:p>
                  </a:txBody>
                  <a:tcPr anchor="ctr"/>
                </a:tc>
                <a:extLst>
                  <a:ext uri="{0D108BD9-81ED-4DB2-BD59-A6C34878D82A}">
                    <a16:rowId xmlns:a16="http://schemas.microsoft.com/office/drawing/2014/main" val="3646750216"/>
                  </a:ext>
                </a:extLst>
              </a:tr>
            </a:tbl>
          </a:graphicData>
        </a:graphic>
      </p:graphicFrame>
    </p:spTree>
    <p:extLst>
      <p:ext uri="{BB962C8B-B14F-4D97-AF65-F5344CB8AC3E}">
        <p14:creationId xmlns:p14="http://schemas.microsoft.com/office/powerpoint/2010/main" val="1234832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F7A19F43-035B-4F0C-AB61-F171BF345686}"/>
              </a:ext>
            </a:extLst>
          </p:cNvPr>
          <p:cNvSpPr txBox="1"/>
          <p:nvPr/>
        </p:nvSpPr>
        <p:spPr>
          <a:xfrm>
            <a:off x="381000" y="914400"/>
            <a:ext cx="9314935" cy="5909310"/>
          </a:xfrm>
          <a:prstGeom prst="rect">
            <a:avLst/>
          </a:prstGeom>
          <a:noFill/>
        </p:spPr>
        <p:txBody>
          <a:bodyPr wrap="square" rtlCol="0">
            <a:spAutoFit/>
          </a:bodyPr>
          <a:lstStyle/>
          <a:p>
            <a:r>
              <a:rPr lang="en-US" sz="1800" b="1" dirty="0">
                <a:latin typeface="Arial Narrow" panose="020B0606020202030204" pitchFamily="34" charset="0"/>
              </a:rPr>
              <a:t>Write a definition for each term.</a:t>
            </a:r>
          </a:p>
          <a:p>
            <a:pPr algn="l"/>
            <a:endParaRPr lang="en-US" sz="1800" b="0" i="0" dirty="0">
              <a:solidFill>
                <a:srgbClr val="2B2B2B"/>
              </a:solidFill>
              <a:effectLst/>
              <a:latin typeface="Arial Narrow" panose="020B0606020202030204" pitchFamily="34" charset="0"/>
            </a:endParaRPr>
          </a:p>
          <a:p>
            <a:pPr algn="l"/>
            <a:r>
              <a:rPr lang="en-US" sz="1800" b="0" i="0" dirty="0">
                <a:solidFill>
                  <a:srgbClr val="2B2B2B"/>
                </a:solidFill>
                <a:effectLst/>
                <a:latin typeface="Arial Narrow" panose="020B0606020202030204" pitchFamily="34" charset="0"/>
              </a:rPr>
              <a:t>Reliability</a:t>
            </a:r>
          </a:p>
          <a:p>
            <a:pPr algn="l"/>
            <a:endParaRPr lang="en-US" sz="1800" dirty="0">
              <a:solidFill>
                <a:srgbClr val="2B2B2B"/>
              </a:solidFill>
              <a:latin typeface="Arial Narrow" panose="020B0606020202030204" pitchFamily="34" charset="0"/>
            </a:endParaRPr>
          </a:p>
          <a:p>
            <a:pPr algn="l"/>
            <a:r>
              <a:rPr lang="en-US" sz="1800" dirty="0">
                <a:solidFill>
                  <a:srgbClr val="2B2B2B"/>
                </a:solidFill>
                <a:latin typeface="Arial Narrow" panose="020B0606020202030204" pitchFamily="34" charset="0"/>
              </a:rPr>
              <a:t>Accuracy</a:t>
            </a:r>
          </a:p>
          <a:p>
            <a:pPr algn="l"/>
            <a:endParaRPr lang="en-US" sz="1800" b="0" i="0" dirty="0">
              <a:solidFill>
                <a:srgbClr val="2B2B2B"/>
              </a:solidFill>
              <a:effectLst/>
              <a:latin typeface="Arial Narrow" panose="020B0606020202030204" pitchFamily="34" charset="0"/>
            </a:endParaRPr>
          </a:p>
          <a:p>
            <a:pPr algn="l"/>
            <a:r>
              <a:rPr lang="en-US" sz="1800" b="1" i="0" dirty="0">
                <a:solidFill>
                  <a:srgbClr val="2B2B2B"/>
                </a:solidFill>
                <a:effectLst/>
                <a:latin typeface="Arial Narrow" panose="020B0606020202030204" pitchFamily="34" charset="0"/>
              </a:rPr>
              <a:t>Drag the labels to describe each bullseye diagram.</a:t>
            </a:r>
          </a:p>
          <a:p>
            <a:endParaRPr lang="en-US" sz="1800" b="1" dirty="0">
              <a:latin typeface="Arial Narrow" panose="020B0606020202030204" pitchFamily="34" charset="0"/>
            </a:endParaRPr>
          </a:p>
          <a:p>
            <a:endParaRPr lang="en-US" sz="1800" b="1" dirty="0">
              <a:latin typeface="Arial Narrow" panose="020B0606020202030204" pitchFamily="34" charset="0"/>
            </a:endParaRPr>
          </a:p>
          <a:p>
            <a:endParaRPr lang="en-US" sz="1800" b="1" dirty="0">
              <a:latin typeface="Arial Narrow" panose="020B0606020202030204" pitchFamily="34" charset="0"/>
            </a:endParaRPr>
          </a:p>
          <a:p>
            <a:endParaRPr lang="en-US" sz="1800" b="1" dirty="0">
              <a:latin typeface="Arial Narrow" panose="020B0606020202030204" pitchFamily="34" charset="0"/>
            </a:endParaRPr>
          </a:p>
          <a:p>
            <a:endParaRPr lang="en-US" sz="1800" b="1" dirty="0">
              <a:latin typeface="Arial Narrow" panose="020B0606020202030204" pitchFamily="34" charset="0"/>
            </a:endParaRPr>
          </a:p>
          <a:p>
            <a:endParaRPr lang="en-US" sz="1800" b="1" dirty="0">
              <a:latin typeface="Arial Narrow" panose="020B0606020202030204" pitchFamily="34" charset="0"/>
            </a:endParaRPr>
          </a:p>
          <a:p>
            <a:endParaRPr lang="en-US" sz="1800" b="1" dirty="0">
              <a:latin typeface="Arial Narrow" panose="020B0606020202030204" pitchFamily="34" charset="0"/>
            </a:endParaRPr>
          </a:p>
          <a:p>
            <a:endParaRPr lang="en-US" sz="1800" b="1" dirty="0">
              <a:latin typeface="Arial Narrow" panose="020B0606020202030204" pitchFamily="34" charset="0"/>
            </a:endParaRPr>
          </a:p>
          <a:p>
            <a:endParaRPr lang="en-US" sz="1800" b="1" dirty="0">
              <a:latin typeface="Arial Narrow" panose="020B0606020202030204" pitchFamily="34" charset="0"/>
            </a:endParaRPr>
          </a:p>
          <a:p>
            <a:endParaRPr lang="en-US" sz="1800" b="1" dirty="0">
              <a:latin typeface="Arial Narrow" panose="020B0606020202030204" pitchFamily="34" charset="0"/>
            </a:endParaRPr>
          </a:p>
          <a:p>
            <a:r>
              <a:rPr lang="en-US" sz="1800" b="1" dirty="0">
                <a:latin typeface="Arial Narrow" panose="020B0606020202030204" pitchFamily="34" charset="0"/>
              </a:rPr>
              <a:t>What can we do during experiments to improve the reliability of our results?</a:t>
            </a:r>
          </a:p>
          <a:p>
            <a:endParaRPr lang="en-US" sz="1800" b="1" dirty="0">
              <a:latin typeface="Arial Narrow" panose="020B0606020202030204" pitchFamily="34" charset="0"/>
            </a:endParaRPr>
          </a:p>
          <a:p>
            <a:endParaRPr lang="en-US" sz="1800" b="1" dirty="0">
              <a:latin typeface="Arial Narrow" panose="020B0606020202030204" pitchFamily="34" charset="0"/>
            </a:endParaRPr>
          </a:p>
          <a:p>
            <a:r>
              <a:rPr lang="en-US" sz="1800" b="1" dirty="0">
                <a:latin typeface="Arial Narrow" panose="020B0606020202030204" pitchFamily="34" charset="0"/>
              </a:rPr>
              <a:t>What can we do to improve the accuracy of our results?</a:t>
            </a:r>
          </a:p>
        </p:txBody>
      </p:sp>
      <p:sp>
        <p:nvSpPr>
          <p:cNvPr id="22" name="Rectangle 21">
            <a:extLst>
              <a:ext uri="{FF2B5EF4-FFF2-40B4-BE49-F238E27FC236}">
                <a16:creationId xmlns:a16="http://schemas.microsoft.com/office/drawing/2014/main" id="{2108303D-F506-43C4-9F11-40682D95BF71}"/>
              </a:ext>
            </a:extLst>
          </p:cNvPr>
          <p:cNvSpPr/>
          <p:nvPr/>
        </p:nvSpPr>
        <p:spPr>
          <a:xfrm>
            <a:off x="457200" y="268069"/>
            <a:ext cx="6281913" cy="646331"/>
          </a:xfrm>
          <a:prstGeom prst="rect">
            <a:avLst/>
          </a:prstGeom>
          <a:noFill/>
        </p:spPr>
        <p:txBody>
          <a:bodyPr wrap="none" lIns="91440" tIns="45720" rIns="91440" bIns="45720">
            <a:spAutoFit/>
          </a:bodyPr>
          <a:lstStyle/>
          <a:p>
            <a:r>
              <a:rPr lang="en-US" sz="3600"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Reliability vs. Accuracy </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endParaRPr>
          </a:p>
        </p:txBody>
      </p:sp>
      <p:pic>
        <p:nvPicPr>
          <p:cNvPr id="6" name="Picture 5">
            <a:extLst>
              <a:ext uri="{FF2B5EF4-FFF2-40B4-BE49-F238E27FC236}">
                <a16:creationId xmlns:a16="http://schemas.microsoft.com/office/drawing/2014/main" id="{E983414E-3AFB-49E7-976C-8A43DE697F5A}"/>
              </a:ext>
            </a:extLst>
          </p:cNvPr>
          <p:cNvPicPr>
            <a:picLocks noChangeAspect="1"/>
          </p:cNvPicPr>
          <p:nvPr/>
        </p:nvPicPr>
        <p:blipFill rotWithShape="1">
          <a:blip r:embed="rId3"/>
          <a:srcRect t="-1" b="60257"/>
          <a:stretch/>
        </p:blipFill>
        <p:spPr>
          <a:xfrm>
            <a:off x="582467" y="3014350"/>
            <a:ext cx="4236669" cy="1453813"/>
          </a:xfrm>
          <a:prstGeom prst="rect">
            <a:avLst/>
          </a:prstGeom>
        </p:spPr>
      </p:pic>
      <p:pic>
        <p:nvPicPr>
          <p:cNvPr id="8" name="Picture 7">
            <a:extLst>
              <a:ext uri="{FF2B5EF4-FFF2-40B4-BE49-F238E27FC236}">
                <a16:creationId xmlns:a16="http://schemas.microsoft.com/office/drawing/2014/main" id="{AFA844A3-C175-4DD1-A88A-F6D512074464}"/>
              </a:ext>
            </a:extLst>
          </p:cNvPr>
          <p:cNvPicPr>
            <a:picLocks noChangeAspect="1"/>
          </p:cNvPicPr>
          <p:nvPr/>
        </p:nvPicPr>
        <p:blipFill rotWithShape="1">
          <a:blip r:embed="rId3"/>
          <a:srcRect t="50468" b="6814"/>
          <a:stretch/>
        </p:blipFill>
        <p:spPr>
          <a:xfrm>
            <a:off x="5072023" y="2944163"/>
            <a:ext cx="4236669" cy="1562630"/>
          </a:xfrm>
          <a:prstGeom prst="rect">
            <a:avLst/>
          </a:prstGeom>
        </p:spPr>
      </p:pic>
    </p:spTree>
    <p:extLst>
      <p:ext uri="{BB962C8B-B14F-4D97-AF65-F5344CB8AC3E}">
        <p14:creationId xmlns:p14="http://schemas.microsoft.com/office/powerpoint/2010/main" val="23330425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9651C45A-745C-4828-A815-358F8F978F92}"/>
              </a:ext>
            </a:extLst>
          </p:cNvPr>
          <p:cNvPicPr>
            <a:picLocks noChangeAspect="1"/>
          </p:cNvPicPr>
          <p:nvPr/>
        </p:nvPicPr>
        <p:blipFill>
          <a:blip r:embed="rId3"/>
          <a:stretch>
            <a:fillRect/>
          </a:stretch>
        </p:blipFill>
        <p:spPr>
          <a:xfrm rot="14786983">
            <a:off x="876652" y="1913279"/>
            <a:ext cx="1171693" cy="2015078"/>
          </a:xfrm>
          <a:prstGeom prst="rect">
            <a:avLst/>
          </a:prstGeom>
        </p:spPr>
      </p:pic>
      <p:sp>
        <p:nvSpPr>
          <p:cNvPr id="13" name="Rectangle 12">
            <a:extLst>
              <a:ext uri="{FF2B5EF4-FFF2-40B4-BE49-F238E27FC236}">
                <a16:creationId xmlns:a16="http://schemas.microsoft.com/office/drawing/2014/main" id="{56DA7B31-49CA-4AF7-AA8A-9307F7792CFE}"/>
              </a:ext>
            </a:extLst>
          </p:cNvPr>
          <p:cNvSpPr/>
          <p:nvPr/>
        </p:nvSpPr>
        <p:spPr>
          <a:xfrm>
            <a:off x="253666" y="239337"/>
            <a:ext cx="6058536" cy="461665"/>
          </a:xfrm>
          <a:prstGeom prst="rect">
            <a:avLst/>
          </a:prstGeom>
          <a:noFill/>
        </p:spPr>
        <p:txBody>
          <a:bodyPr wrap="square" lIns="91440" tIns="45720" rIns="91440" bIns="45720">
            <a:spAutoFit/>
          </a:bodyPr>
          <a:lstStyle/>
          <a:p>
            <a:r>
              <a:rPr lang="en-US" sz="2400" b="1" dirty="0">
                <a:ln w="9525">
                  <a:solidFill>
                    <a:schemeClr val="bg1"/>
                  </a:solidFill>
                  <a:prstDash val="solid"/>
                </a:ln>
                <a:effectLst>
                  <a:outerShdw blurRad="12700" dist="38100" dir="2700000" algn="tl" rotWithShape="0">
                    <a:schemeClr val="accent5">
                      <a:lumMod val="60000"/>
                      <a:lumOff val="40000"/>
                    </a:schemeClr>
                  </a:outerShdw>
                </a:effectLst>
                <a:latin typeface="Cooper Black" panose="0208090404030B020404" pitchFamily="18" charset="0"/>
              </a:rPr>
              <a:t>Science Lab Equipment – What is it?</a:t>
            </a:r>
            <a:endParaRPr 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43" name="Picture 19">
            <a:extLst>
              <a:ext uri="{FF2B5EF4-FFF2-40B4-BE49-F238E27FC236}">
                <a16:creationId xmlns:a16="http://schemas.microsoft.com/office/drawing/2014/main" id="{7A7F259A-8F56-46DC-B3A9-4987FCF8D7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420449" y="3773170"/>
            <a:ext cx="1525252" cy="1525252"/>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CEACFDA8-3BAF-4A42-946F-148AEC952C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2202" y="4882658"/>
            <a:ext cx="1357569" cy="178824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CE86B6B4-139D-4877-ADCE-B0943BE25ED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486" r="32215"/>
          <a:stretch/>
        </p:blipFill>
        <p:spPr bwMode="auto">
          <a:xfrm>
            <a:off x="6863053" y="2666196"/>
            <a:ext cx="715043" cy="147627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B9D0FD5B-0D7E-4BD2-9DBE-79CDB46B94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413219">
            <a:off x="8066993" y="3004030"/>
            <a:ext cx="1462742" cy="146274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a:extLst>
              <a:ext uri="{FF2B5EF4-FFF2-40B4-BE49-F238E27FC236}">
                <a16:creationId xmlns:a16="http://schemas.microsoft.com/office/drawing/2014/main" id="{ACBE0A06-1203-4212-9005-B9EA3ED2AE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7685" y="5174554"/>
            <a:ext cx="2031240" cy="2027178"/>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a:extLst>
              <a:ext uri="{FF2B5EF4-FFF2-40B4-BE49-F238E27FC236}">
                <a16:creationId xmlns:a16="http://schemas.microsoft.com/office/drawing/2014/main" id="{814A5503-EED2-426B-8089-568F271816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1306" y="5769188"/>
            <a:ext cx="1788245" cy="178824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9B458111-3B88-4769-B6B6-CB92AB97539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41714" y="690265"/>
            <a:ext cx="2351163" cy="1152531"/>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a:extLst>
              <a:ext uri="{FF2B5EF4-FFF2-40B4-BE49-F238E27FC236}">
                <a16:creationId xmlns:a16="http://schemas.microsoft.com/office/drawing/2014/main" id="{741CCE7D-76B3-4672-BF80-01BA2FC6DE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83993" y="302897"/>
            <a:ext cx="1355376" cy="97965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pH paper">
            <a:extLst>
              <a:ext uri="{FF2B5EF4-FFF2-40B4-BE49-F238E27FC236}">
                <a16:creationId xmlns:a16="http://schemas.microsoft.com/office/drawing/2014/main" id="{764F81C2-2D5A-40E0-A055-E5692760695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4114800"/>
            <a:ext cx="1638908" cy="136575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B8383F5C-5CE7-4985-8E26-330DD154054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05363" y="1444258"/>
            <a:ext cx="1152531" cy="115253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 Petri dish">
            <a:extLst>
              <a:ext uri="{FF2B5EF4-FFF2-40B4-BE49-F238E27FC236}">
                <a16:creationId xmlns:a16="http://schemas.microsoft.com/office/drawing/2014/main" id="{DCE0109B-D547-4E5C-9511-D0A892FACA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7686" y="5569817"/>
            <a:ext cx="1143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Image: Stop watch">
            <a:extLst>
              <a:ext uri="{FF2B5EF4-FFF2-40B4-BE49-F238E27FC236}">
                <a16:creationId xmlns:a16="http://schemas.microsoft.com/office/drawing/2014/main" id="{7DD7C271-36D2-43C6-8433-3D33676C54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51224" y="2170409"/>
            <a:ext cx="920642" cy="767202"/>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a:extLst>
              <a:ext uri="{FF2B5EF4-FFF2-40B4-BE49-F238E27FC236}">
                <a16:creationId xmlns:a16="http://schemas.microsoft.com/office/drawing/2014/main" id="{F6D68E1E-49AB-45F4-B16C-B117E9427740}"/>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25868" b="37302"/>
          <a:stretch/>
        </p:blipFill>
        <p:spPr bwMode="auto">
          <a:xfrm>
            <a:off x="7696200" y="1821153"/>
            <a:ext cx="2031240" cy="236247"/>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014B9C1E-763F-4956-B9C0-F534561974F8}"/>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6958" r="19192"/>
          <a:stretch/>
        </p:blipFill>
        <p:spPr bwMode="auto">
          <a:xfrm>
            <a:off x="4834917" y="5480828"/>
            <a:ext cx="878840" cy="1376436"/>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What is the difference between a test tube holder and a test tube ...">
            <a:extLst>
              <a:ext uri="{FF2B5EF4-FFF2-40B4-BE49-F238E27FC236}">
                <a16:creationId xmlns:a16="http://schemas.microsoft.com/office/drawing/2014/main" id="{424D570E-59B1-4E2A-AB59-DBCB87C6783B}"/>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9899"/>
          <a:stretch/>
        </p:blipFill>
        <p:spPr bwMode="auto">
          <a:xfrm>
            <a:off x="554775" y="871782"/>
            <a:ext cx="1889131" cy="172400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Image: Hand lens">
            <a:extLst>
              <a:ext uri="{FF2B5EF4-FFF2-40B4-BE49-F238E27FC236}">
                <a16:creationId xmlns:a16="http://schemas.microsoft.com/office/drawing/2014/main" id="{5FEC7FD6-D210-431D-BA00-8B0FE552986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600" y="3904793"/>
            <a:ext cx="1143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49C92442-F360-485C-AF6A-4145F05D1FA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1098" y="2535184"/>
            <a:ext cx="1480521" cy="1282131"/>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E27727E9-5A9B-43C3-9386-98BA4B6AD9FB}"/>
              </a:ext>
            </a:extLst>
          </p:cNvPr>
          <p:cNvSpPr txBox="1"/>
          <p:nvPr/>
        </p:nvSpPr>
        <p:spPr>
          <a:xfrm>
            <a:off x="1789439" y="7300114"/>
            <a:ext cx="6897361" cy="401007"/>
          </a:xfrm>
          <a:prstGeom prst="rect">
            <a:avLst/>
          </a:prstGeom>
          <a:solidFill>
            <a:schemeClr val="bg1"/>
          </a:solidFill>
          <a:ln w="38100">
            <a:solidFill>
              <a:srgbClr val="0070C0"/>
            </a:solidFill>
          </a:ln>
        </p:spPr>
        <p:txBody>
          <a:bodyPr wrap="square">
            <a:spAutoFit/>
          </a:bodyPr>
          <a:lstStyle/>
          <a:p>
            <a:pPr algn="ctr"/>
            <a:r>
              <a:rPr lang="en-US" dirty="0"/>
              <a:t>Go to the </a:t>
            </a:r>
            <a:r>
              <a:rPr lang="en-US" dirty="0">
                <a:hlinkClick r:id="rId21"/>
              </a:rPr>
              <a:t>Lab Equipment </a:t>
            </a:r>
            <a:r>
              <a:rPr lang="en-US" dirty="0"/>
              <a:t>set on Quizlet to help you!  </a:t>
            </a:r>
          </a:p>
        </p:txBody>
      </p:sp>
      <p:pic>
        <p:nvPicPr>
          <p:cNvPr id="16" name="Picture 15">
            <a:extLst>
              <a:ext uri="{FF2B5EF4-FFF2-40B4-BE49-F238E27FC236}">
                <a16:creationId xmlns:a16="http://schemas.microsoft.com/office/drawing/2014/main" id="{5ED9F8D9-7108-45C2-86F8-6EE40A3C00DC}"/>
              </a:ext>
            </a:extLst>
          </p:cNvPr>
          <p:cNvPicPr>
            <a:picLocks noChangeAspect="1"/>
          </p:cNvPicPr>
          <p:nvPr/>
        </p:nvPicPr>
        <p:blipFill>
          <a:blip r:embed="rId22"/>
          <a:stretch>
            <a:fillRect/>
          </a:stretch>
        </p:blipFill>
        <p:spPr>
          <a:xfrm rot="5181312">
            <a:off x="3182023" y="2041817"/>
            <a:ext cx="746547" cy="1214968"/>
          </a:xfrm>
          <a:prstGeom prst="rect">
            <a:avLst/>
          </a:prstGeom>
        </p:spPr>
      </p:pic>
      <p:cxnSp>
        <p:nvCxnSpPr>
          <p:cNvPr id="4" name="Straight Arrow Connector 3">
            <a:extLst>
              <a:ext uri="{FF2B5EF4-FFF2-40B4-BE49-F238E27FC236}">
                <a16:creationId xmlns:a16="http://schemas.microsoft.com/office/drawing/2014/main" id="{1FDFCBED-B1C1-4611-AE89-EEF52725445F}"/>
              </a:ext>
            </a:extLst>
          </p:cNvPr>
          <p:cNvCxnSpPr>
            <a:cxnSpLocks/>
          </p:cNvCxnSpPr>
          <p:nvPr/>
        </p:nvCxnSpPr>
        <p:spPr>
          <a:xfrm flipH="1">
            <a:off x="838202" y="1005621"/>
            <a:ext cx="1359538" cy="873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B2649DB-161E-4E95-A8D2-BAB529397CE4}"/>
              </a:ext>
            </a:extLst>
          </p:cNvPr>
          <p:cNvCxnSpPr>
            <a:cxnSpLocks/>
          </p:cNvCxnSpPr>
          <p:nvPr/>
        </p:nvCxnSpPr>
        <p:spPr>
          <a:xfrm flipH="1">
            <a:off x="2197740" y="1779657"/>
            <a:ext cx="240660" cy="726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5E5D1FD-C443-440B-9D7D-F824AC0534E1}"/>
              </a:ext>
            </a:extLst>
          </p:cNvPr>
          <p:cNvCxnSpPr>
            <a:cxnSpLocks/>
          </p:cNvCxnSpPr>
          <p:nvPr/>
        </p:nvCxnSpPr>
        <p:spPr>
          <a:xfrm flipH="1">
            <a:off x="1897372" y="1005621"/>
            <a:ext cx="300368" cy="1677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92D9A4D9-A996-4BFB-A647-F3CF4879E1C2}"/>
              </a:ext>
            </a:extLst>
          </p:cNvPr>
          <p:cNvSpPr txBox="1"/>
          <p:nvPr/>
        </p:nvSpPr>
        <p:spPr>
          <a:xfrm>
            <a:off x="-3834023" y="239337"/>
            <a:ext cx="3779327" cy="2308324"/>
          </a:xfrm>
          <a:prstGeom prst="rect">
            <a:avLst/>
          </a:prstGeom>
          <a:noFill/>
        </p:spPr>
        <p:txBody>
          <a:bodyPr wrap="square">
            <a:spAutoFit/>
          </a:bodyPr>
          <a:lstStyle/>
          <a:p>
            <a:r>
              <a:rPr lang="en-US" sz="2400" b="1" dirty="0"/>
              <a:t>Directions:</a:t>
            </a:r>
          </a:p>
          <a:p>
            <a:br>
              <a:rPr lang="en-US" sz="2400" dirty="0"/>
            </a:br>
            <a:r>
              <a:rPr lang="en-US" sz="2400" dirty="0"/>
              <a:t>Enter the names for each piece of equipment or tool and then find how each one is used in a science lab. </a:t>
            </a:r>
          </a:p>
        </p:txBody>
      </p:sp>
      <p:sp>
        <p:nvSpPr>
          <p:cNvPr id="56" name="TextBox 55">
            <a:extLst>
              <a:ext uri="{FF2B5EF4-FFF2-40B4-BE49-F238E27FC236}">
                <a16:creationId xmlns:a16="http://schemas.microsoft.com/office/drawing/2014/main" id="{B0C7E8E6-1E4B-4546-AEFD-DEAD382516D3}"/>
              </a:ext>
            </a:extLst>
          </p:cNvPr>
          <p:cNvSpPr txBox="1"/>
          <p:nvPr/>
        </p:nvSpPr>
        <p:spPr>
          <a:xfrm>
            <a:off x="-3884689" y="3429085"/>
            <a:ext cx="2990386" cy="1018356"/>
          </a:xfrm>
          <a:prstGeom prst="rect">
            <a:avLst/>
          </a:prstGeom>
          <a:noFill/>
        </p:spPr>
        <p:txBody>
          <a:bodyPr wrap="square">
            <a:spAutoFit/>
          </a:bodyPr>
          <a:lstStyle/>
          <a:p>
            <a:pPr algn="ctr"/>
            <a:r>
              <a:rPr lang="en-US" dirty="0">
                <a:hlinkClick r:id="rId21"/>
              </a:rPr>
              <a:t>https://quizlet.com/518465628/lab-equipment-flash-cards/</a:t>
            </a:r>
            <a:endParaRPr lang="en-US" dirty="0"/>
          </a:p>
        </p:txBody>
      </p:sp>
    </p:spTree>
    <p:extLst>
      <p:ext uri="{BB962C8B-B14F-4D97-AF65-F5344CB8AC3E}">
        <p14:creationId xmlns:p14="http://schemas.microsoft.com/office/powerpoint/2010/main" val="21899929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101" y="266001"/>
            <a:ext cx="9416592" cy="461665"/>
          </a:xfrm>
          <a:prstGeom prst="rect">
            <a:avLst/>
          </a:prstGeom>
          <a:solidFill>
            <a:srgbClr val="FFFF00"/>
          </a:solidFill>
        </p:spPr>
        <p:txBody>
          <a:bodyPr wrap="square">
            <a:spAutoFit/>
          </a:bodyPr>
          <a:lstStyle/>
          <a:p>
            <a:r>
              <a:rPr lang="en-US" sz="2400" b="1" dirty="0">
                <a:latin typeface="Times New Roman" pitchFamily="18" charset="0"/>
                <a:cs typeface="Times New Roman" pitchFamily="18" charset="0"/>
              </a:rPr>
              <a:t>Science Safety Challenge – How many mistakes can you find?</a:t>
            </a:r>
            <a:endParaRPr lang="en-US" dirty="0">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37BE2AE2-488F-4198-84EB-043530018547}"/>
              </a:ext>
            </a:extLst>
          </p:cNvPr>
          <p:cNvSpPr/>
          <p:nvPr/>
        </p:nvSpPr>
        <p:spPr>
          <a:xfrm>
            <a:off x="10210800" y="67734"/>
            <a:ext cx="4097867" cy="6494085"/>
          </a:xfrm>
          <a:prstGeom prst="rect">
            <a:avLst/>
          </a:prstGeom>
        </p:spPr>
        <p:txBody>
          <a:bodyPr wrap="square">
            <a:spAutoFit/>
          </a:bodyPr>
          <a:lstStyle/>
          <a:p>
            <a:r>
              <a:rPr lang="en-US" sz="1600" b="1" dirty="0">
                <a:latin typeface="Times New Roman" pitchFamily="18" charset="0"/>
                <a:cs typeface="Times New Roman" pitchFamily="18" charset="0"/>
                <a:sym typeface="Wingdings" pitchFamily="2" charset="2"/>
              </a:rPr>
              <a:t>Part A: As you read the information, HIGHLIGHT the mistakes you find.  The first example has been done for you. </a:t>
            </a:r>
          </a:p>
          <a:p>
            <a:endParaRPr lang="en-US" sz="1600" b="1" dirty="0">
              <a:latin typeface="Times New Roman" pitchFamily="18" charset="0"/>
              <a:cs typeface="Times New Roman" pitchFamily="18" charset="0"/>
            </a:endParaRPr>
          </a:p>
          <a:p>
            <a:r>
              <a:rPr lang="en-US" sz="1600" b="1" dirty="0">
                <a:latin typeface="Times New Roman" pitchFamily="18" charset="0"/>
                <a:cs typeface="Times New Roman" pitchFamily="18" charset="0"/>
              </a:rPr>
              <a:t>Part B: Complete this section </a:t>
            </a:r>
            <a:r>
              <a:rPr lang="en-US" sz="1600" b="1" u="sng" dirty="0">
                <a:latin typeface="Times New Roman" pitchFamily="18" charset="0"/>
                <a:cs typeface="Times New Roman" pitchFamily="18" charset="0"/>
              </a:rPr>
              <a:t>after</a:t>
            </a:r>
            <a:r>
              <a:rPr lang="en-US" sz="1600" b="1" dirty="0">
                <a:latin typeface="Times New Roman" pitchFamily="18" charset="0"/>
                <a:cs typeface="Times New Roman" pitchFamily="18" charset="0"/>
              </a:rPr>
              <a:t> you finish identifying mistakes. </a:t>
            </a:r>
          </a:p>
          <a:p>
            <a:pPr marL="342908" indent="-342908">
              <a:buAutoNum type="arabicParenBoth"/>
            </a:pP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How many mistakes did you find?  </a:t>
            </a:r>
            <a:br>
              <a:rPr lang="en-US" sz="1600" dirty="0">
                <a:latin typeface="Times New Roman" pitchFamily="18" charset="0"/>
                <a:cs typeface="Times New Roman" pitchFamily="18" charset="0"/>
              </a:rPr>
            </a:b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What would you consider to be the three most dangerous mistake?  Why? </a:t>
            </a:r>
          </a:p>
          <a:p>
            <a:r>
              <a:rPr lang="en-US" sz="1600" dirty="0">
                <a:latin typeface="Times New Roman" pitchFamily="18" charset="0"/>
                <a:cs typeface="Times New Roman" pitchFamily="18" charset="0"/>
              </a:rPr>
              <a:t> </a:t>
            </a: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algn="just"/>
            <a:r>
              <a:rPr lang="en-US" sz="1600" b="1" i="1" dirty="0">
                <a:latin typeface="Times New Roman" pitchFamily="18" charset="0"/>
                <a:cs typeface="Times New Roman" pitchFamily="18" charset="0"/>
              </a:rPr>
              <a:t>Part C:  </a:t>
            </a:r>
            <a:r>
              <a:rPr lang="en-US" sz="1600" b="1" dirty="0">
                <a:latin typeface="Times New Roman" pitchFamily="18" charset="0"/>
                <a:cs typeface="Times New Roman" pitchFamily="18" charset="0"/>
              </a:rPr>
              <a:t>Educate SpongeBob and his pals on the three most dangerous mistakes you listed. Design posters, virtual stickers, cartoons, videos, etc. using Poster My Wall,  Google apps (Docs, Slides, Drawing), or other sites approved by your teacher. </a:t>
            </a:r>
            <a:endParaRPr lang="en-US" sz="1600" i="1"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95DB30B4-FDD2-4090-A286-6D89F40CC3C6}"/>
              </a:ext>
            </a:extLst>
          </p:cNvPr>
          <p:cNvSpPr/>
          <p:nvPr/>
        </p:nvSpPr>
        <p:spPr>
          <a:xfrm>
            <a:off x="-4292831" y="76199"/>
            <a:ext cx="4140431" cy="3291840"/>
          </a:xfrm>
          <a:prstGeom prst="rect">
            <a:avLst/>
          </a:prstGeom>
          <a:solidFill>
            <a:srgbClr val="FFFF00"/>
          </a:solidFill>
        </p:spPr>
        <p:txBody>
          <a:bodyPr wrap="square">
            <a:spAutoFit/>
          </a:bodyPr>
          <a:lstStyle/>
          <a:p>
            <a:pPr marL="5239" indent="6986" algn="just"/>
            <a:r>
              <a:rPr lang="en-US" sz="2000" b="1" i="1" dirty="0">
                <a:latin typeface="Times New Roman" pitchFamily="18" charset="0"/>
                <a:cs typeface="Times New Roman" pitchFamily="18" charset="0"/>
              </a:rPr>
              <a:t>Background Information:</a:t>
            </a:r>
          </a:p>
          <a:p>
            <a:pPr marL="5239" indent="6986" algn="just"/>
            <a:r>
              <a:rPr lang="en-US" b="1" i="1" dirty="0">
                <a:latin typeface="Times New Roman" pitchFamily="18" charset="0"/>
                <a:cs typeface="Times New Roman" pitchFamily="18" charset="0"/>
              </a:rPr>
              <a:t>SpongeBob, Patrick, and Gary were thrilled when Mr. Krabbs gave their teacher a chemistry set! Mr. Krabbs warned them to be careful and reminded them to follow the safety rules they had learned in science class. The teacher passed out the materials and provided each person with an experiment book. </a:t>
            </a:r>
            <a:endParaRPr lang="en-US" sz="2000" b="1" i="1"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AE57DED7-31C8-4576-B9EF-429E507DE725}"/>
              </a:ext>
            </a:extLst>
          </p:cNvPr>
          <p:cNvSpPr/>
          <p:nvPr/>
        </p:nvSpPr>
        <p:spPr>
          <a:xfrm>
            <a:off x="-4159482" y="4038600"/>
            <a:ext cx="3873731" cy="1446550"/>
          </a:xfrm>
          <a:prstGeom prst="rect">
            <a:avLst/>
          </a:prstGeom>
        </p:spPr>
        <p:txBody>
          <a:bodyPr wrap="square">
            <a:spAutoFit/>
          </a:bodyPr>
          <a:lstStyle/>
          <a:p>
            <a:r>
              <a:rPr lang="en-US" sz="1600" b="1" dirty="0">
                <a:latin typeface="Times New Roman" pitchFamily="18" charset="0"/>
                <a:cs typeface="Times New Roman" pitchFamily="18" charset="0"/>
              </a:rPr>
              <a:t>Highlighting Text</a:t>
            </a:r>
          </a:p>
          <a:p>
            <a:r>
              <a:rPr lang="en-US" sz="1800" dirty="0">
                <a:latin typeface="Times New Roman" pitchFamily="18" charset="0"/>
                <a:cs typeface="Times New Roman" pitchFamily="18" charset="0"/>
                <a:sym typeface="Wingdings" pitchFamily="2" charset="2"/>
              </a:rPr>
              <a:t>Click and drag to select the text and then click the pen button on the toolbar and pick a color. The first example has been done for you. </a:t>
            </a:r>
          </a:p>
        </p:txBody>
      </p:sp>
    </p:spTree>
    <p:extLst>
      <p:ext uri="{BB962C8B-B14F-4D97-AF65-F5344CB8AC3E}">
        <p14:creationId xmlns:p14="http://schemas.microsoft.com/office/powerpoint/2010/main" val="28859798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6A5E2E-FD88-4040-8BED-1CD4DEC9F527}"/>
              </a:ext>
            </a:extLst>
          </p:cNvPr>
          <p:cNvSpPr>
            <a:spLocks noChangeArrowheads="1"/>
          </p:cNvSpPr>
          <p:nvPr/>
        </p:nvSpPr>
        <p:spPr bwMode="auto">
          <a:xfrm>
            <a:off x="304800" y="369149"/>
            <a:ext cx="5029200" cy="46166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chemeClr val="bg1"/>
                </a:solidFill>
                <a:latin typeface="Times New Roman" panose="02020603050405020304" pitchFamily="18" charset="0"/>
              </a:rPr>
              <a:t>Lab Safety Review - What’s wrong? </a:t>
            </a:r>
          </a:p>
        </p:txBody>
      </p:sp>
      <p:pic>
        <p:nvPicPr>
          <p:cNvPr id="9" name="Picture 49">
            <a:extLst>
              <a:ext uri="{FF2B5EF4-FFF2-40B4-BE49-F238E27FC236}">
                <a16:creationId xmlns:a16="http://schemas.microsoft.com/office/drawing/2014/main" id="{C0838019-2375-4BFF-94E9-EC1277CF5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625" r="51694" b="30452"/>
          <a:stretch>
            <a:fillRect/>
          </a:stretch>
        </p:blipFill>
        <p:spPr bwMode="auto">
          <a:xfrm>
            <a:off x="1219200" y="1631950"/>
            <a:ext cx="78486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C0E8ADB7-2B96-425C-B5A6-899C2152DE12}"/>
              </a:ext>
            </a:extLst>
          </p:cNvPr>
          <p:cNvCxnSpPr/>
          <p:nvPr/>
        </p:nvCxnSpPr>
        <p:spPr>
          <a:xfrm>
            <a:off x="2536825" y="2066925"/>
            <a:ext cx="457200" cy="228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08C31F-CF1C-42A7-9922-DA9D7D2A1741}"/>
              </a:ext>
            </a:extLst>
          </p:cNvPr>
          <p:cNvCxnSpPr>
            <a:stCxn id="18" idx="2"/>
          </p:cNvCxnSpPr>
          <p:nvPr/>
        </p:nvCxnSpPr>
        <p:spPr>
          <a:xfrm flipH="1">
            <a:off x="4038600" y="2079625"/>
            <a:ext cx="360363" cy="31432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1713385-9C79-4D47-999A-FC82B0CE3631}"/>
              </a:ext>
            </a:extLst>
          </p:cNvPr>
          <p:cNvCxnSpPr>
            <a:stCxn id="19" idx="1"/>
          </p:cNvCxnSpPr>
          <p:nvPr/>
        </p:nvCxnSpPr>
        <p:spPr>
          <a:xfrm flipH="1">
            <a:off x="4495800" y="2274888"/>
            <a:ext cx="533400" cy="19526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D4C2F60-7DD8-4810-8886-358F3C79D863}"/>
              </a:ext>
            </a:extLst>
          </p:cNvPr>
          <p:cNvCxnSpPr/>
          <p:nvPr/>
        </p:nvCxnSpPr>
        <p:spPr>
          <a:xfrm>
            <a:off x="6227763" y="2622550"/>
            <a:ext cx="96837" cy="609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832E29-BB98-49CB-8EF5-51F2ADEB83F0}"/>
              </a:ext>
            </a:extLst>
          </p:cNvPr>
          <p:cNvCxnSpPr/>
          <p:nvPr/>
        </p:nvCxnSpPr>
        <p:spPr>
          <a:xfrm>
            <a:off x="8534400" y="3155950"/>
            <a:ext cx="96838" cy="609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C47C91C-5A83-49C1-B00A-33003755D144}"/>
              </a:ext>
            </a:extLst>
          </p:cNvPr>
          <p:cNvCxnSpPr/>
          <p:nvPr/>
        </p:nvCxnSpPr>
        <p:spPr>
          <a:xfrm flipH="1" flipV="1">
            <a:off x="5334000" y="4070350"/>
            <a:ext cx="3048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ED2C9FA-3F90-428B-9A24-7AE693D403D5}"/>
              </a:ext>
            </a:extLst>
          </p:cNvPr>
          <p:cNvCxnSpPr>
            <a:stCxn id="23" idx="0"/>
          </p:cNvCxnSpPr>
          <p:nvPr/>
        </p:nvCxnSpPr>
        <p:spPr>
          <a:xfrm flipH="1" flipV="1">
            <a:off x="6705600" y="5518150"/>
            <a:ext cx="284163"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A12F5DE-CA37-40C9-B91F-4C896A5D0B6C}"/>
              </a:ext>
            </a:extLst>
          </p:cNvPr>
          <p:cNvCxnSpPr>
            <a:stCxn id="23" idx="1"/>
          </p:cNvCxnSpPr>
          <p:nvPr/>
        </p:nvCxnSpPr>
        <p:spPr>
          <a:xfrm flipH="1" flipV="1">
            <a:off x="5638800" y="5365750"/>
            <a:ext cx="1066800" cy="79533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CADC157-07D9-4917-BE7C-A06DB085057C}"/>
              </a:ext>
            </a:extLst>
          </p:cNvPr>
          <p:cNvSpPr/>
          <p:nvPr/>
        </p:nvSpPr>
        <p:spPr>
          <a:xfrm>
            <a:off x="4114800" y="1555750"/>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2</a:t>
            </a:r>
          </a:p>
        </p:txBody>
      </p:sp>
      <p:sp>
        <p:nvSpPr>
          <p:cNvPr id="19" name="Rectangle 18">
            <a:extLst>
              <a:ext uri="{FF2B5EF4-FFF2-40B4-BE49-F238E27FC236}">
                <a16:creationId xmlns:a16="http://schemas.microsoft.com/office/drawing/2014/main" id="{9DEBBAD4-A77B-45B5-A5A7-038348AA772C}"/>
              </a:ext>
            </a:extLst>
          </p:cNvPr>
          <p:cNvSpPr/>
          <p:nvPr/>
        </p:nvSpPr>
        <p:spPr>
          <a:xfrm>
            <a:off x="5029200" y="2012950"/>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3</a:t>
            </a:r>
          </a:p>
        </p:txBody>
      </p:sp>
      <p:sp>
        <p:nvSpPr>
          <p:cNvPr id="20" name="Rectangle 19">
            <a:extLst>
              <a:ext uri="{FF2B5EF4-FFF2-40B4-BE49-F238E27FC236}">
                <a16:creationId xmlns:a16="http://schemas.microsoft.com/office/drawing/2014/main" id="{8F382E2C-BA31-4089-BBBA-51BF33BF965B}"/>
              </a:ext>
            </a:extLst>
          </p:cNvPr>
          <p:cNvSpPr/>
          <p:nvPr/>
        </p:nvSpPr>
        <p:spPr>
          <a:xfrm>
            <a:off x="5943600" y="2089150"/>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4</a:t>
            </a:r>
          </a:p>
        </p:txBody>
      </p:sp>
      <p:sp>
        <p:nvSpPr>
          <p:cNvPr id="21" name="Rectangle 20">
            <a:extLst>
              <a:ext uri="{FF2B5EF4-FFF2-40B4-BE49-F238E27FC236}">
                <a16:creationId xmlns:a16="http://schemas.microsoft.com/office/drawing/2014/main" id="{38734689-A4E2-4F1A-B604-A2E997CBF6F1}"/>
              </a:ext>
            </a:extLst>
          </p:cNvPr>
          <p:cNvSpPr/>
          <p:nvPr/>
        </p:nvSpPr>
        <p:spPr>
          <a:xfrm>
            <a:off x="8229600" y="2698750"/>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5</a:t>
            </a:r>
          </a:p>
        </p:txBody>
      </p:sp>
      <p:sp>
        <p:nvSpPr>
          <p:cNvPr id="22" name="Rectangle 21">
            <a:extLst>
              <a:ext uri="{FF2B5EF4-FFF2-40B4-BE49-F238E27FC236}">
                <a16:creationId xmlns:a16="http://schemas.microsoft.com/office/drawing/2014/main" id="{FA171D41-A248-48DA-9768-B5814982AF72}"/>
              </a:ext>
            </a:extLst>
          </p:cNvPr>
          <p:cNvSpPr/>
          <p:nvPr/>
        </p:nvSpPr>
        <p:spPr>
          <a:xfrm>
            <a:off x="5638800" y="4298950"/>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6</a:t>
            </a:r>
          </a:p>
        </p:txBody>
      </p:sp>
      <p:sp>
        <p:nvSpPr>
          <p:cNvPr id="23" name="Rectangle 22">
            <a:extLst>
              <a:ext uri="{FF2B5EF4-FFF2-40B4-BE49-F238E27FC236}">
                <a16:creationId xmlns:a16="http://schemas.microsoft.com/office/drawing/2014/main" id="{04C2A313-CC4C-4C04-903A-E383A5C9CD32}"/>
              </a:ext>
            </a:extLst>
          </p:cNvPr>
          <p:cNvSpPr/>
          <p:nvPr/>
        </p:nvSpPr>
        <p:spPr>
          <a:xfrm>
            <a:off x="6705600" y="5899150"/>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7</a:t>
            </a:r>
          </a:p>
        </p:txBody>
      </p:sp>
      <p:sp>
        <p:nvSpPr>
          <p:cNvPr id="24" name="Rectangle 23">
            <a:extLst>
              <a:ext uri="{FF2B5EF4-FFF2-40B4-BE49-F238E27FC236}">
                <a16:creationId xmlns:a16="http://schemas.microsoft.com/office/drawing/2014/main" id="{F3DC41B6-15A9-47CE-95BB-E108BC9888BB}"/>
              </a:ext>
            </a:extLst>
          </p:cNvPr>
          <p:cNvSpPr/>
          <p:nvPr/>
        </p:nvSpPr>
        <p:spPr>
          <a:xfrm>
            <a:off x="1981200" y="1784350"/>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1</a:t>
            </a:r>
          </a:p>
        </p:txBody>
      </p:sp>
      <p:cxnSp>
        <p:nvCxnSpPr>
          <p:cNvPr id="25" name="Straight Arrow Connector 24">
            <a:extLst>
              <a:ext uri="{FF2B5EF4-FFF2-40B4-BE49-F238E27FC236}">
                <a16:creationId xmlns:a16="http://schemas.microsoft.com/office/drawing/2014/main" id="{7324FBD6-2C62-48C9-9A71-C14C5937B73D}"/>
              </a:ext>
            </a:extLst>
          </p:cNvPr>
          <p:cNvCxnSpPr/>
          <p:nvPr/>
        </p:nvCxnSpPr>
        <p:spPr>
          <a:xfrm flipH="1" flipV="1">
            <a:off x="2209800" y="5213350"/>
            <a:ext cx="533400" cy="41433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86378F7-B534-4710-BDC0-38F457EF4F59}"/>
              </a:ext>
            </a:extLst>
          </p:cNvPr>
          <p:cNvCxnSpPr/>
          <p:nvPr/>
        </p:nvCxnSpPr>
        <p:spPr>
          <a:xfrm flipV="1">
            <a:off x="4038600" y="3994150"/>
            <a:ext cx="533400" cy="12192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2CB0AA7-6272-4236-9273-F6F28B168822}"/>
              </a:ext>
            </a:extLst>
          </p:cNvPr>
          <p:cNvSpPr/>
          <p:nvPr/>
        </p:nvSpPr>
        <p:spPr>
          <a:xfrm>
            <a:off x="3733800" y="5213350"/>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8</a:t>
            </a:r>
          </a:p>
        </p:txBody>
      </p:sp>
      <p:sp>
        <p:nvSpPr>
          <p:cNvPr id="28" name="Rectangle 27">
            <a:extLst>
              <a:ext uri="{FF2B5EF4-FFF2-40B4-BE49-F238E27FC236}">
                <a16:creationId xmlns:a16="http://schemas.microsoft.com/office/drawing/2014/main" id="{2C1B74B0-E983-42DA-A655-4ECE5FEA370D}"/>
              </a:ext>
            </a:extLst>
          </p:cNvPr>
          <p:cNvSpPr/>
          <p:nvPr/>
        </p:nvSpPr>
        <p:spPr>
          <a:xfrm>
            <a:off x="2362200" y="5594350"/>
            <a:ext cx="569387" cy="523220"/>
          </a:xfrm>
          <a:prstGeom prst="rect">
            <a:avLst/>
          </a:prstGeom>
          <a:solidFill>
            <a:srgbClr val="FFFF00"/>
          </a:solidFill>
          <a:ln w="28575">
            <a:solidFill>
              <a:schemeClr val="tx1"/>
            </a:solidFill>
          </a:ln>
        </p:spPr>
        <p:txBody>
          <a:bodyPr>
            <a:spAutoFit/>
          </a:bodyPr>
          <a:lstStyle/>
          <a:p>
            <a:pPr algn="ctr">
              <a:defRPr/>
            </a:pPr>
            <a:r>
              <a:rPr lang="en-US" sz="2800" b="1" dirty="0">
                <a:ln w="12700">
                  <a:solidFill>
                    <a:schemeClr val="tx1"/>
                  </a:solidFill>
                  <a:prstDash val="solid"/>
                </a:ln>
                <a:solidFill>
                  <a:srgbClr val="000000"/>
                </a:solidFill>
                <a:effectLst>
                  <a:outerShdw blurRad="41275" dist="20320" dir="1800000" algn="tl" rotWithShape="0">
                    <a:srgbClr val="000000">
                      <a:alpha val="40000"/>
                    </a:srgbClr>
                  </a:outerShdw>
                </a:effectLst>
                <a:latin typeface="Arial" charset="0"/>
              </a:rPr>
              <a:t>9</a:t>
            </a:r>
          </a:p>
        </p:txBody>
      </p:sp>
      <p:cxnSp>
        <p:nvCxnSpPr>
          <p:cNvPr id="29" name="Straight Arrow Connector 28">
            <a:extLst>
              <a:ext uri="{FF2B5EF4-FFF2-40B4-BE49-F238E27FC236}">
                <a16:creationId xmlns:a16="http://schemas.microsoft.com/office/drawing/2014/main" id="{74657175-4303-428C-9600-0C2FC03FF4E3}"/>
              </a:ext>
            </a:extLst>
          </p:cNvPr>
          <p:cNvCxnSpPr>
            <a:stCxn id="28" idx="0"/>
          </p:cNvCxnSpPr>
          <p:nvPr/>
        </p:nvCxnSpPr>
        <p:spPr>
          <a:xfrm flipV="1">
            <a:off x="2646363" y="5213350"/>
            <a:ext cx="477837"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416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381000" y="1128826"/>
            <a:ext cx="7239000" cy="5980099"/>
          </a:xfrm>
          <a:prstGeom prst="rect">
            <a:avLst/>
          </a:prstGeom>
          <a:noFill/>
          <a:ln w="9525">
            <a:noFill/>
            <a:miter lim="800000"/>
            <a:headEnd/>
            <a:tailEnd/>
          </a:ln>
          <a:effectLst/>
        </p:spPr>
        <p:txBody>
          <a:bodyPr vert="horz" wrap="square" lIns="100584" tIns="50292" rIns="100584" bIns="50292" numCol="1" anchor="t" anchorCtr="0" compatLnSpc="1">
            <a:prstTxWarp prst="textNoShape">
              <a:avLst/>
            </a:prstTxWarp>
            <a:spAutoFit/>
          </a:bodyPr>
          <a:lstStyle/>
          <a:p>
            <a:pPr defTabSz="1005840" fontAlgn="base">
              <a:spcBef>
                <a:spcPct val="0"/>
              </a:spcBef>
              <a:spcAft>
                <a:spcPct val="0"/>
              </a:spcAft>
            </a:pPr>
            <a:r>
              <a:rPr lang="en-US" sz="2000" b="1" dirty="0">
                <a:latin typeface="Arial Narrow" panose="020B0606020202030204" pitchFamily="34" charset="0"/>
                <a:ea typeface="Times New Roman" pitchFamily="18" charset="0"/>
                <a:cs typeface="Times New Roman" pitchFamily="18" charset="0"/>
              </a:rPr>
              <a:t>Part A: Make a prediction based on your current knowledge. </a:t>
            </a:r>
          </a:p>
          <a:p>
            <a:pPr defTabSz="1005840" fontAlgn="base">
              <a:spcBef>
                <a:spcPct val="0"/>
              </a:spcBef>
              <a:spcAft>
                <a:spcPct val="0"/>
              </a:spcAft>
            </a:pPr>
            <a:endParaRPr lang="en-US" sz="2000" b="1" dirty="0">
              <a:latin typeface="Arial Narrow" panose="020B0606020202030204" pitchFamily="34" charset="0"/>
              <a:ea typeface="Times New Roman" pitchFamily="18" charset="0"/>
              <a:cs typeface="Times New Roman" pitchFamily="18" charset="0"/>
            </a:endParaRPr>
          </a:p>
          <a:p>
            <a:pPr defTabSz="1005840" fontAlgn="base">
              <a:spcBef>
                <a:spcPct val="0"/>
              </a:spcBef>
              <a:spcAft>
                <a:spcPct val="0"/>
              </a:spcAft>
            </a:pPr>
            <a:r>
              <a:rPr lang="en-US" sz="2000" i="1" dirty="0">
                <a:latin typeface="Arial Narrow" panose="020B0606020202030204" pitchFamily="34" charset="0"/>
                <a:ea typeface="Times New Roman" pitchFamily="18" charset="0"/>
                <a:cs typeface="Times New Roman" pitchFamily="18" charset="0"/>
              </a:rPr>
              <a:t>I think a penny will be able to hold _____ drops of water before it </a:t>
            </a:r>
            <a:br>
              <a:rPr lang="en-US" sz="2000" i="1" dirty="0">
                <a:latin typeface="Arial Narrow" panose="020B0606020202030204" pitchFamily="34" charset="0"/>
                <a:ea typeface="Times New Roman" pitchFamily="18" charset="0"/>
                <a:cs typeface="Times New Roman" pitchFamily="18" charset="0"/>
              </a:rPr>
            </a:br>
            <a:r>
              <a:rPr lang="en-US" sz="2000" i="1" dirty="0">
                <a:latin typeface="Arial Narrow" panose="020B0606020202030204" pitchFamily="34" charset="0"/>
                <a:ea typeface="Times New Roman" pitchFamily="18" charset="0"/>
                <a:cs typeface="Times New Roman" pitchFamily="18" charset="0"/>
              </a:rPr>
              <a:t>runs over the edge.</a:t>
            </a:r>
          </a:p>
          <a:p>
            <a:pPr defTabSz="1005840" fontAlgn="base">
              <a:spcBef>
                <a:spcPct val="0"/>
              </a:spcBef>
              <a:spcAft>
                <a:spcPct val="0"/>
              </a:spcAft>
            </a:pPr>
            <a:endParaRPr lang="en-US" sz="2000" b="1" dirty="0">
              <a:latin typeface="Arial Narrow" panose="020B0606020202030204" pitchFamily="34" charset="0"/>
              <a:ea typeface="Times New Roman" pitchFamily="18" charset="0"/>
              <a:cs typeface="Times New Roman" pitchFamily="18" charset="0"/>
            </a:endParaRPr>
          </a:p>
          <a:p>
            <a:pPr defTabSz="1005840" fontAlgn="base">
              <a:spcBef>
                <a:spcPct val="0"/>
              </a:spcBef>
              <a:spcAft>
                <a:spcPct val="0"/>
              </a:spcAft>
            </a:pPr>
            <a:r>
              <a:rPr lang="en-US" sz="2000" b="1" dirty="0">
                <a:latin typeface="Arial Narrow" panose="020B0606020202030204" pitchFamily="34" charset="0"/>
                <a:ea typeface="Times New Roman" pitchFamily="18" charset="0"/>
                <a:cs typeface="Times New Roman" pitchFamily="18" charset="0"/>
              </a:rPr>
              <a:t>Part B: Perform a CONTROL test. </a:t>
            </a:r>
          </a:p>
          <a:p>
            <a:pPr defTabSz="1005840" fontAlgn="base">
              <a:spcBef>
                <a:spcPct val="0"/>
              </a:spcBef>
              <a:spcAft>
                <a:spcPct val="0"/>
              </a:spcAft>
            </a:pPr>
            <a:endParaRPr lang="en-US" sz="1800" dirty="0">
              <a:latin typeface="Arial Narrow" panose="020B0606020202030204" pitchFamily="34" charset="0"/>
              <a:cs typeface="Times New Roman" pitchFamily="18" charset="0"/>
            </a:endParaRPr>
          </a:p>
          <a:p>
            <a:pPr defTabSz="1005840" eaLnBrk="0" fontAlgn="base" hangingPunct="0">
              <a:spcBef>
                <a:spcPct val="0"/>
              </a:spcBef>
              <a:spcAft>
                <a:spcPct val="0"/>
              </a:spcAft>
            </a:pPr>
            <a:r>
              <a:rPr lang="en-US" sz="1600" dirty="0">
                <a:latin typeface="Arial Narrow" panose="020B0606020202030204" pitchFamily="34" charset="0"/>
                <a:ea typeface="Times New Roman" pitchFamily="18" charset="0"/>
                <a:cs typeface="Times New Roman" pitchFamily="18" charset="0"/>
              </a:rPr>
              <a:t>Step 1: Rinse a penny in tap water and dry completely.</a:t>
            </a:r>
          </a:p>
          <a:p>
            <a:pPr defTabSz="1005840" eaLnBrk="0" fontAlgn="base" hangingPunct="0">
              <a:spcBef>
                <a:spcPct val="0"/>
              </a:spcBef>
              <a:spcAft>
                <a:spcPct val="0"/>
              </a:spcAft>
            </a:pPr>
            <a:r>
              <a:rPr lang="en-US" sz="1600" dirty="0">
                <a:latin typeface="Arial Narrow" panose="020B0606020202030204" pitchFamily="34" charset="0"/>
                <a:ea typeface="Times New Roman" pitchFamily="18" charset="0"/>
                <a:cs typeface="Times New Roman" pitchFamily="18" charset="0"/>
              </a:rPr>
              <a:t>Step 2: Place the penny on paper towel.</a:t>
            </a:r>
          </a:p>
          <a:p>
            <a:pPr defTabSz="1005840" eaLnBrk="0" fontAlgn="base" hangingPunct="0">
              <a:spcBef>
                <a:spcPct val="0"/>
              </a:spcBef>
              <a:spcAft>
                <a:spcPct val="0"/>
              </a:spcAft>
            </a:pPr>
            <a:r>
              <a:rPr lang="en-US" sz="1600" dirty="0">
                <a:latin typeface="Arial Narrow" panose="020B0606020202030204" pitchFamily="34" charset="0"/>
                <a:ea typeface="Times New Roman" pitchFamily="18" charset="0"/>
                <a:cs typeface="Times New Roman" pitchFamily="18" charset="0"/>
              </a:rPr>
              <a:t>Step 3: Use an eye dropper to place drops of </a:t>
            </a:r>
            <a:r>
              <a:rPr lang="en-US" sz="1600" b="1" dirty="0">
                <a:latin typeface="Arial Narrow" panose="020B0606020202030204" pitchFamily="34" charset="0"/>
                <a:ea typeface="Times New Roman" pitchFamily="18" charset="0"/>
                <a:cs typeface="Times New Roman" pitchFamily="18" charset="0"/>
              </a:rPr>
              <a:t>WATER</a:t>
            </a:r>
            <a:r>
              <a:rPr lang="en-US" sz="1600" dirty="0">
                <a:latin typeface="Arial Narrow" panose="020B0606020202030204" pitchFamily="34" charset="0"/>
                <a:ea typeface="Times New Roman" pitchFamily="18" charset="0"/>
                <a:cs typeface="Times New Roman" pitchFamily="18" charset="0"/>
              </a:rPr>
              <a:t> on the penny </a:t>
            </a:r>
            <a:br>
              <a:rPr lang="en-US" sz="1600" dirty="0">
                <a:latin typeface="Arial Narrow" panose="020B0606020202030204" pitchFamily="34" charset="0"/>
                <a:ea typeface="Times New Roman" pitchFamily="18" charset="0"/>
                <a:cs typeface="Times New Roman" pitchFamily="18" charset="0"/>
              </a:rPr>
            </a:br>
            <a:r>
              <a:rPr lang="en-US" sz="1600" dirty="0">
                <a:latin typeface="Arial Narrow" panose="020B0606020202030204" pitchFamily="34" charset="0"/>
                <a:ea typeface="Times New Roman" pitchFamily="18" charset="0"/>
                <a:cs typeface="Times New Roman" pitchFamily="18" charset="0"/>
              </a:rPr>
              <a:t>(1 at a time) until ANY amount of water runs over the edge of the penny.</a:t>
            </a:r>
          </a:p>
          <a:p>
            <a:pPr defTabSz="1005840" eaLnBrk="0" fontAlgn="base" hangingPunct="0">
              <a:spcBef>
                <a:spcPct val="0"/>
              </a:spcBef>
              <a:spcAft>
                <a:spcPct val="0"/>
              </a:spcAft>
            </a:pPr>
            <a:r>
              <a:rPr lang="en-US" sz="1600" dirty="0">
                <a:latin typeface="Arial Narrow" panose="020B0606020202030204" pitchFamily="34" charset="0"/>
                <a:ea typeface="Times New Roman" pitchFamily="18" charset="0"/>
                <a:cs typeface="Times New Roman" pitchFamily="18" charset="0"/>
              </a:rPr>
              <a:t>Step 4: Record the number of drops for that trial in the table. </a:t>
            </a:r>
          </a:p>
          <a:p>
            <a:pPr defTabSz="1005840" eaLnBrk="0" fontAlgn="base" hangingPunct="0">
              <a:spcBef>
                <a:spcPct val="0"/>
              </a:spcBef>
              <a:spcAft>
                <a:spcPct val="0"/>
              </a:spcAft>
            </a:pPr>
            <a:r>
              <a:rPr lang="en-US" sz="1600" dirty="0">
                <a:latin typeface="Arial Narrow" panose="020B0606020202030204" pitchFamily="34" charset="0"/>
                <a:ea typeface="Times New Roman" pitchFamily="18" charset="0"/>
                <a:cs typeface="Times New Roman" pitchFamily="18" charset="0"/>
              </a:rPr>
              <a:t>Repeat Steps 1 - 4 three more times before calculating your average.</a:t>
            </a:r>
            <a:endParaRPr lang="en-US" sz="1600" dirty="0">
              <a:latin typeface="Arial Narrow" panose="020B0606020202030204" pitchFamily="34" charset="0"/>
              <a:cs typeface="Times New Roman" pitchFamily="18" charset="0"/>
            </a:endParaRPr>
          </a:p>
          <a:p>
            <a:pPr defTabSz="1005840" eaLnBrk="0" fontAlgn="base" hangingPunct="0">
              <a:spcBef>
                <a:spcPct val="0"/>
              </a:spcBef>
              <a:spcAft>
                <a:spcPct val="0"/>
              </a:spcAft>
            </a:pPr>
            <a:endParaRPr lang="en-US" sz="2000"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Part C: Perform tests with the TESTING LIQUID. </a:t>
            </a:r>
            <a:endParaRPr lang="en-US" sz="2000" dirty="0">
              <a:latin typeface="Arial Narrow" panose="020B0606020202030204" pitchFamily="34" charset="0"/>
              <a:cs typeface="Times New Roman" pitchFamily="18" charset="0"/>
            </a:endParaRPr>
          </a:p>
          <a:p>
            <a:r>
              <a:rPr lang="en-US" sz="1200" dirty="0">
                <a:latin typeface="Arial Narrow" panose="020B0606020202030204" pitchFamily="34" charset="0"/>
                <a:cs typeface="Times New Roman" pitchFamily="18" charset="0"/>
              </a:rPr>
              <a:t>  </a:t>
            </a:r>
          </a:p>
          <a:p>
            <a:pPr defTabSz="1005840" eaLnBrk="0" fontAlgn="base" hangingPunct="0">
              <a:spcBef>
                <a:spcPct val="0"/>
              </a:spcBef>
              <a:spcAft>
                <a:spcPct val="0"/>
              </a:spcAft>
            </a:pPr>
            <a:r>
              <a:rPr lang="en-US" sz="1600" dirty="0">
                <a:latin typeface="Arial Narrow" panose="020B0606020202030204" pitchFamily="34" charset="0"/>
                <a:ea typeface="Times New Roman" pitchFamily="18" charset="0"/>
                <a:cs typeface="Times New Roman" pitchFamily="18" charset="0"/>
              </a:rPr>
              <a:t>Step 1: Dip a clean penny into the testing liquid to coat it.</a:t>
            </a:r>
          </a:p>
          <a:p>
            <a:pPr defTabSz="1005840" eaLnBrk="0" fontAlgn="base" hangingPunct="0">
              <a:spcBef>
                <a:spcPct val="0"/>
              </a:spcBef>
              <a:spcAft>
                <a:spcPct val="0"/>
              </a:spcAft>
            </a:pPr>
            <a:r>
              <a:rPr lang="en-US" sz="1600" dirty="0">
                <a:latin typeface="Arial Narrow" panose="020B0606020202030204" pitchFamily="34" charset="0"/>
                <a:ea typeface="Times New Roman" pitchFamily="18" charset="0"/>
                <a:cs typeface="Times New Roman" pitchFamily="18" charset="0"/>
              </a:rPr>
              <a:t>Step 2: Place the penny on paper towel.</a:t>
            </a:r>
          </a:p>
          <a:p>
            <a:pPr defTabSz="1005840" eaLnBrk="0" fontAlgn="base" hangingPunct="0">
              <a:spcBef>
                <a:spcPct val="0"/>
              </a:spcBef>
              <a:spcAft>
                <a:spcPct val="0"/>
              </a:spcAft>
            </a:pPr>
            <a:r>
              <a:rPr lang="en-US" sz="1600" dirty="0">
                <a:latin typeface="Arial Narrow" panose="020B0606020202030204" pitchFamily="34" charset="0"/>
                <a:ea typeface="Times New Roman" pitchFamily="18" charset="0"/>
                <a:cs typeface="Times New Roman" pitchFamily="18" charset="0"/>
              </a:rPr>
              <a:t>Step 3: Use an eye dropper to place drops of </a:t>
            </a:r>
            <a:r>
              <a:rPr lang="en-US" sz="1600" b="1" dirty="0">
                <a:latin typeface="Arial Narrow" panose="020B0606020202030204" pitchFamily="34" charset="0"/>
                <a:ea typeface="Times New Roman" pitchFamily="18" charset="0"/>
                <a:cs typeface="Times New Roman" pitchFamily="18" charset="0"/>
              </a:rPr>
              <a:t>WATER</a:t>
            </a:r>
            <a:r>
              <a:rPr lang="en-US" sz="1600" dirty="0">
                <a:latin typeface="Arial Narrow" panose="020B0606020202030204" pitchFamily="34" charset="0"/>
                <a:ea typeface="Times New Roman" pitchFamily="18" charset="0"/>
                <a:cs typeface="Times New Roman" pitchFamily="18" charset="0"/>
              </a:rPr>
              <a:t> on the penny </a:t>
            </a:r>
            <a:br>
              <a:rPr lang="en-US" sz="1600" dirty="0">
                <a:latin typeface="Arial Narrow" panose="020B0606020202030204" pitchFamily="34" charset="0"/>
                <a:ea typeface="Times New Roman" pitchFamily="18" charset="0"/>
                <a:cs typeface="Times New Roman" pitchFamily="18" charset="0"/>
              </a:rPr>
            </a:br>
            <a:r>
              <a:rPr lang="en-US" sz="1600" dirty="0">
                <a:latin typeface="Arial Narrow" panose="020B0606020202030204" pitchFamily="34" charset="0"/>
                <a:ea typeface="Times New Roman" pitchFamily="18" charset="0"/>
                <a:cs typeface="Times New Roman" pitchFamily="18" charset="0"/>
              </a:rPr>
              <a:t>(1 at a time) until ANY amount of water runs over the edge of the penny.</a:t>
            </a:r>
          </a:p>
          <a:p>
            <a:pPr defTabSz="1005840" eaLnBrk="0" fontAlgn="base" hangingPunct="0">
              <a:spcBef>
                <a:spcPct val="0"/>
              </a:spcBef>
              <a:spcAft>
                <a:spcPct val="0"/>
              </a:spcAft>
            </a:pPr>
            <a:r>
              <a:rPr lang="en-US" sz="1600" dirty="0">
                <a:latin typeface="Arial Narrow" panose="020B0606020202030204" pitchFamily="34" charset="0"/>
                <a:ea typeface="Times New Roman" pitchFamily="18" charset="0"/>
                <a:cs typeface="Times New Roman" pitchFamily="18" charset="0"/>
              </a:rPr>
              <a:t>Step 4: Record the number of drops for that trial in the table. </a:t>
            </a:r>
          </a:p>
          <a:p>
            <a:pPr defTabSz="1005840" eaLnBrk="0" fontAlgn="base" hangingPunct="0">
              <a:spcBef>
                <a:spcPct val="0"/>
              </a:spcBef>
              <a:spcAft>
                <a:spcPct val="0"/>
              </a:spcAft>
            </a:pPr>
            <a:r>
              <a:rPr lang="en-US" sz="1600" dirty="0">
                <a:latin typeface="Arial Narrow" panose="020B0606020202030204" pitchFamily="34" charset="0"/>
                <a:ea typeface="Times New Roman" pitchFamily="18" charset="0"/>
                <a:cs typeface="Times New Roman" pitchFamily="18" charset="0"/>
              </a:rPr>
              <a:t>Repeat Steps 1 - 4 three more times before calculating your average.</a:t>
            </a:r>
            <a:endParaRPr lang="en-US" sz="1600" dirty="0">
              <a:latin typeface="Arial Narrow" panose="020B0606020202030204" pitchFamily="34" charset="0"/>
              <a:cs typeface="Times New Roman" pitchFamily="18" charset="0"/>
            </a:endParaRPr>
          </a:p>
        </p:txBody>
      </p:sp>
      <p:sp>
        <p:nvSpPr>
          <p:cNvPr id="3" name="Rectangle 2">
            <a:extLst>
              <a:ext uri="{FF2B5EF4-FFF2-40B4-BE49-F238E27FC236}">
                <a16:creationId xmlns:a16="http://schemas.microsoft.com/office/drawing/2014/main" id="{A808DBC8-1E5F-492B-9398-8BFA772FB420}"/>
              </a:ext>
            </a:extLst>
          </p:cNvPr>
          <p:cNvSpPr/>
          <p:nvPr/>
        </p:nvSpPr>
        <p:spPr>
          <a:xfrm>
            <a:off x="1236133" y="411599"/>
            <a:ext cx="3801534" cy="929485"/>
          </a:xfrm>
          <a:prstGeom prst="rect">
            <a:avLst/>
          </a:prstGeom>
        </p:spPr>
        <p:txBody>
          <a:bodyPr wrap="square">
            <a:spAutoFit/>
          </a:bodyPr>
          <a:lstStyle/>
          <a:p>
            <a:r>
              <a:rPr lang="en-US" sz="2800" b="1" dirty="0">
                <a:latin typeface="Arial Narrow" panose="020B0606020202030204" pitchFamily="34" charset="0"/>
                <a:cs typeface="Times New Roman" pitchFamily="18" charset="0"/>
              </a:rPr>
              <a:t>Sinkin’ Lincoln Lab </a:t>
            </a:r>
          </a:p>
          <a:p>
            <a:endParaRPr lang="en-US" sz="2640" b="1" dirty="0">
              <a:latin typeface="Times New Roman" pitchFamily="18" charset="0"/>
              <a:cs typeface="Times New Roman" pitchFamily="18" charset="0"/>
            </a:endParaRPr>
          </a:p>
        </p:txBody>
      </p:sp>
      <p:pic>
        <p:nvPicPr>
          <p:cNvPr id="7" name="Picture 2" descr="C:\Users\ttomm\AppData\Local\Microsoft\Windows\INetCache\IE\47ZVCBSM\lincoln_penny_obverse1[1].jpeg">
            <a:extLst>
              <a:ext uri="{FF2B5EF4-FFF2-40B4-BE49-F238E27FC236}">
                <a16:creationId xmlns:a16="http://schemas.microsoft.com/office/drawing/2014/main" id="{CE2A96AB-C5FB-43FD-8964-E8D15AA0A66B}"/>
              </a:ext>
            </a:extLst>
          </p:cNvPr>
          <p:cNvPicPr>
            <a:picLocks noChangeAspect="1" noChangeArrowheads="1"/>
          </p:cNvPicPr>
          <p:nvPr/>
        </p:nvPicPr>
        <p:blipFill>
          <a:blip r:embed="rId3" cstate="print"/>
          <a:srcRect/>
          <a:stretch>
            <a:fillRect/>
          </a:stretch>
        </p:blipFill>
        <p:spPr bwMode="auto">
          <a:xfrm>
            <a:off x="381000" y="254526"/>
            <a:ext cx="839319" cy="838200"/>
          </a:xfrm>
          <a:prstGeom prst="rect">
            <a:avLst/>
          </a:prstGeom>
          <a:noFill/>
        </p:spPr>
      </p:pic>
      <p:sp>
        <p:nvSpPr>
          <p:cNvPr id="4" name="Rectangle 3">
            <a:extLst>
              <a:ext uri="{FF2B5EF4-FFF2-40B4-BE49-F238E27FC236}">
                <a16:creationId xmlns:a16="http://schemas.microsoft.com/office/drawing/2014/main" id="{3F6F5E34-1006-4FE4-8D02-3E12DE694915}"/>
              </a:ext>
            </a:extLst>
          </p:cNvPr>
          <p:cNvSpPr/>
          <p:nvPr/>
        </p:nvSpPr>
        <p:spPr>
          <a:xfrm>
            <a:off x="-3810000" y="4876800"/>
            <a:ext cx="3646170" cy="2469843"/>
          </a:xfrm>
          <a:prstGeom prst="rect">
            <a:avLst/>
          </a:prstGeom>
        </p:spPr>
        <p:txBody>
          <a:bodyPr wrap="square">
            <a:spAutoFit/>
          </a:bodyPr>
          <a:lstStyle/>
          <a:p>
            <a:pPr algn="ctr"/>
            <a:r>
              <a:rPr lang="en-US" sz="2207" b="1" dirty="0">
                <a:latin typeface="Times New Roman" pitchFamily="18" charset="0"/>
                <a:cs typeface="Times New Roman" pitchFamily="18" charset="0"/>
              </a:rPr>
              <a:t>NOTE:  You are still putting drops of water on the penny. </a:t>
            </a:r>
          </a:p>
          <a:p>
            <a:pPr algn="ctr"/>
            <a:endParaRPr lang="en-US" sz="2207" b="1" dirty="0">
              <a:latin typeface="Times New Roman" pitchFamily="18" charset="0"/>
              <a:cs typeface="Times New Roman" pitchFamily="18" charset="0"/>
            </a:endParaRPr>
          </a:p>
          <a:p>
            <a:pPr algn="ctr"/>
            <a:r>
              <a:rPr lang="en-US" sz="2207" b="1" dirty="0">
                <a:latin typeface="Times New Roman" pitchFamily="18" charset="0"/>
                <a:cs typeface="Times New Roman" pitchFamily="18" charset="0"/>
              </a:rPr>
              <a:t>Dip the penny into the testing liquid to coat it. </a:t>
            </a:r>
            <a:br>
              <a:rPr lang="en-US" sz="2207" b="1" dirty="0">
                <a:latin typeface="Times New Roman" pitchFamily="18" charset="0"/>
                <a:cs typeface="Times New Roman" pitchFamily="18" charset="0"/>
              </a:rPr>
            </a:br>
            <a:r>
              <a:rPr lang="en-US" sz="2207" b="1" dirty="0">
                <a:latin typeface="Times New Roman" pitchFamily="18" charset="0"/>
                <a:cs typeface="Times New Roman" pitchFamily="18" charset="0"/>
              </a:rPr>
              <a:t>DO NOT put drops of the testing liquid on the penny.</a:t>
            </a:r>
            <a:endParaRPr lang="en-US" sz="2207" dirty="0">
              <a:latin typeface="Times New Roman" pitchFamily="18" charset="0"/>
              <a:cs typeface="Times New Roman" pitchFamily="18" charset="0"/>
            </a:endParaRPr>
          </a:p>
        </p:txBody>
      </p:sp>
      <p:sp>
        <p:nvSpPr>
          <p:cNvPr id="6" name="Rectangle: Folded Corner 5">
            <a:extLst>
              <a:ext uri="{FF2B5EF4-FFF2-40B4-BE49-F238E27FC236}">
                <a16:creationId xmlns:a16="http://schemas.microsoft.com/office/drawing/2014/main" id="{06708E50-6B62-4536-B1BB-C193CCFA842A}"/>
              </a:ext>
            </a:extLst>
          </p:cNvPr>
          <p:cNvSpPr/>
          <p:nvPr/>
        </p:nvSpPr>
        <p:spPr>
          <a:xfrm>
            <a:off x="6686550" y="216426"/>
            <a:ext cx="3276600" cy="3250674"/>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3A8D405-A610-4DC8-9782-297304A1E7D9}"/>
              </a:ext>
            </a:extLst>
          </p:cNvPr>
          <p:cNvSpPr/>
          <p:nvPr/>
        </p:nvSpPr>
        <p:spPr>
          <a:xfrm>
            <a:off x="6705600" y="262027"/>
            <a:ext cx="3276600" cy="646331"/>
          </a:xfrm>
          <a:prstGeom prst="rect">
            <a:avLst/>
          </a:prstGeom>
        </p:spPr>
        <p:txBody>
          <a:bodyPr wrap="square">
            <a:spAutoFit/>
          </a:bodyPr>
          <a:lstStyle/>
          <a:p>
            <a:pPr algn="ctr"/>
            <a:r>
              <a:rPr lang="en-US" sz="1800" b="1" dirty="0">
                <a:latin typeface="Times New Roman" pitchFamily="18" charset="0"/>
                <a:cs typeface="Times New Roman" pitchFamily="18" charset="0"/>
              </a:rPr>
              <a:t>What safety rules will we need to follow? </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340368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228600"/>
            <a:ext cx="9639300" cy="7525137"/>
          </a:xfrm>
          <a:prstGeom prst="rect">
            <a:avLst/>
          </a:prstGeom>
        </p:spPr>
        <p:txBody>
          <a:bodyPr wrap="square">
            <a:spAutoFit/>
          </a:bodyPr>
          <a:lstStyle/>
          <a:p>
            <a:r>
              <a:rPr lang="en-US" sz="2000" b="1" dirty="0">
                <a:latin typeface="Arial Narrow" panose="020B0606020202030204" pitchFamily="34" charset="0"/>
                <a:cs typeface="Times New Roman" pitchFamily="18" charset="0"/>
              </a:rPr>
              <a:t>Part D: Answer each question based on your data and observations. </a:t>
            </a:r>
            <a:endParaRPr lang="en-US" sz="2000" dirty="0">
              <a:latin typeface="Arial Narrow" panose="020B0606020202030204" pitchFamily="34" charset="0"/>
              <a:cs typeface="Times New Roman" pitchFamily="18" charset="0"/>
            </a:endParaRPr>
          </a:p>
          <a:p>
            <a:r>
              <a:rPr lang="en-US" sz="1200" dirty="0">
                <a:latin typeface="Arial Narrow" panose="020B0606020202030204" pitchFamily="34" charset="0"/>
                <a:cs typeface="Times New Roman" pitchFamily="18" charset="0"/>
              </a:rPr>
              <a:t> </a:t>
            </a:r>
          </a:p>
          <a:p>
            <a:r>
              <a:rPr lang="en-US" sz="2000" b="1" dirty="0">
                <a:latin typeface="Arial Narrow" panose="020B0606020202030204" pitchFamily="34" charset="0"/>
                <a:cs typeface="Times New Roman" pitchFamily="18" charset="0"/>
              </a:rPr>
              <a:t>1.How do your results from the control and testing groups compare? Explain.</a:t>
            </a:r>
          </a:p>
          <a:p>
            <a:endParaRPr lang="en-US" sz="2000" b="1" dirty="0">
              <a:latin typeface="Arial Narrow" panose="020B0606020202030204" pitchFamily="34" charset="0"/>
              <a:cs typeface="Times New Roman" pitchFamily="18" charset="0"/>
            </a:endParaRPr>
          </a:p>
          <a:p>
            <a:endParaRPr lang="en-US" sz="28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2. How do your results compare to the other groups in your class? Provide at least 2 possible reasons for any  similarities and differences you identified.</a:t>
            </a:r>
          </a:p>
          <a:p>
            <a:endParaRPr lang="en-US" sz="2000" b="1" dirty="0">
              <a:latin typeface="Arial Narrow" panose="020B0606020202030204" pitchFamily="34" charset="0"/>
              <a:cs typeface="Times New Roman" pitchFamily="18" charset="0"/>
            </a:endParaRPr>
          </a:p>
          <a:p>
            <a:endParaRPr lang="en-US" sz="20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3. Write a definition for each term. </a:t>
            </a:r>
          </a:p>
          <a:p>
            <a:r>
              <a:rPr lang="en-US" sz="1100" dirty="0">
                <a:latin typeface="Arial Narrow" panose="020B0606020202030204" pitchFamily="34" charset="0"/>
                <a:cs typeface="Times New Roman" pitchFamily="18" charset="0"/>
              </a:rPr>
              <a:t> </a:t>
            </a:r>
            <a:endParaRPr lang="en-US" sz="1000" dirty="0">
              <a:latin typeface="Arial Narrow" panose="020B0606020202030204" pitchFamily="34" charset="0"/>
              <a:cs typeface="Times New Roman" pitchFamily="18" charset="0"/>
            </a:endParaRPr>
          </a:p>
          <a:p>
            <a:r>
              <a:rPr lang="en-US" sz="2000" dirty="0">
                <a:latin typeface="Arial Narrow" panose="020B0606020202030204" pitchFamily="34" charset="0"/>
                <a:cs typeface="Times New Roman" pitchFamily="18" charset="0"/>
              </a:rPr>
              <a:t>Cohesion -</a:t>
            </a:r>
          </a:p>
          <a:p>
            <a:r>
              <a:rPr lang="en-US" sz="1200" dirty="0">
                <a:latin typeface="Arial Narrow" panose="020B0606020202030204" pitchFamily="34" charset="0"/>
                <a:cs typeface="Times New Roman" pitchFamily="18" charset="0"/>
              </a:rPr>
              <a:t> </a:t>
            </a:r>
          </a:p>
          <a:p>
            <a:r>
              <a:rPr lang="en-US" sz="2000" dirty="0">
                <a:latin typeface="Arial Narrow" panose="020B0606020202030204" pitchFamily="34" charset="0"/>
                <a:cs typeface="Times New Roman" pitchFamily="18" charset="0"/>
              </a:rPr>
              <a:t>Surface Tension -</a:t>
            </a:r>
          </a:p>
          <a:p>
            <a:r>
              <a:rPr lang="en-US" sz="2000" dirty="0">
                <a:latin typeface="Arial Narrow" panose="020B0606020202030204" pitchFamily="34" charset="0"/>
                <a:cs typeface="Times New Roman" pitchFamily="18" charset="0"/>
              </a:rPr>
              <a:t> </a:t>
            </a:r>
          </a:p>
          <a:p>
            <a:r>
              <a:rPr lang="en-US" sz="2000" b="1" dirty="0">
                <a:latin typeface="Arial Narrow" panose="020B0606020202030204" pitchFamily="34" charset="0"/>
                <a:cs typeface="Times New Roman" pitchFamily="18" charset="0"/>
              </a:rPr>
              <a:t>4. Explain your results from both parts of the experiment in terms of cohesion and surface tension. </a:t>
            </a:r>
          </a:p>
          <a:p>
            <a:endParaRPr lang="en-US" sz="2000" b="1" dirty="0">
              <a:latin typeface="Arial Narrow" panose="020B0606020202030204" pitchFamily="34" charset="0"/>
              <a:cs typeface="Times New Roman" pitchFamily="18" charset="0"/>
            </a:endParaRPr>
          </a:p>
          <a:p>
            <a:endParaRPr lang="en-US" sz="2000" b="1" dirty="0">
              <a:latin typeface="Arial Narrow" panose="020B0606020202030204" pitchFamily="34" charset="0"/>
              <a:cs typeface="Times New Roman" pitchFamily="18" charset="0"/>
            </a:endParaRPr>
          </a:p>
          <a:p>
            <a:endParaRPr lang="en-US" sz="20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5. What other liquids could you use?  What would happen?  Give 2 examples (&amp; a prediction).</a:t>
            </a:r>
          </a:p>
          <a:p>
            <a:r>
              <a:rPr lang="en-US" sz="2000" b="1" dirty="0">
                <a:latin typeface="Arial Narrow" panose="020B0606020202030204" pitchFamily="34" charset="0"/>
                <a:cs typeface="Times New Roman" pitchFamily="18" charset="0"/>
              </a:rPr>
              <a:t>  </a:t>
            </a:r>
          </a:p>
          <a:p>
            <a:r>
              <a:rPr lang="en-US" sz="2000" dirty="0">
                <a:latin typeface="Arial Narrow" panose="020B0606020202030204" pitchFamily="34" charset="0"/>
                <a:cs typeface="Times New Roman" pitchFamily="18" charset="0"/>
              </a:rPr>
              <a:t> </a:t>
            </a:r>
          </a:p>
          <a:p>
            <a:endParaRPr lang="en-US" sz="2000"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 </a:t>
            </a:r>
            <a:endParaRPr lang="en-US" sz="2000" dirty="0">
              <a:latin typeface="Arial Narrow" panose="020B0606020202030204" pitchFamily="34" charset="0"/>
              <a:cs typeface="Times New Roman" pitchFamily="18" charset="0"/>
            </a:endParaRPr>
          </a:p>
        </p:txBody>
      </p:sp>
      <p:sp>
        <p:nvSpPr>
          <p:cNvPr id="5" name="SMARTInkShape-1"/>
          <p:cNvSpPr/>
          <p:nvPr>
            <p:custDataLst>
              <p:tags r:id="rId1"/>
            </p:custDataLst>
          </p:nvPr>
        </p:nvSpPr>
        <p:spPr>
          <a:xfrm>
            <a:off x="8928795" y="3886201"/>
            <a:ext cx="9824" cy="9824"/>
          </a:xfrm>
          <a:custGeom>
            <a:avLst/>
            <a:gdLst/>
            <a:ahLst/>
            <a:cxnLst/>
            <a:rect l="0" t="0" r="0" b="0"/>
            <a:pathLst>
              <a:path w="8931" h="8931">
                <a:moveTo>
                  <a:pt x="8930" y="8930"/>
                </a:moveTo>
                <a:lnTo>
                  <a:pt x="8930" y="8930"/>
                </a:lnTo>
                <a:lnTo>
                  <a:pt x="0" y="8930"/>
                </a:lnTo>
                <a:lnTo>
                  <a:pt x="0" y="0"/>
                </a:lnTo>
                <a:lnTo>
                  <a:pt x="0" y="8930"/>
                </a:lnTo>
                <a:lnTo>
                  <a:pt x="0" y="32"/>
                </a:lnTo>
                <a:lnTo>
                  <a:pt x="0" y="7691"/>
                </a:lnTo>
                <a:lnTo>
                  <a:pt x="0" y="0"/>
                </a:lnTo>
                <a:lnTo>
                  <a:pt x="0" y="89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207" dirty="0"/>
          </a:p>
        </p:txBody>
      </p:sp>
      <p:sp>
        <p:nvSpPr>
          <p:cNvPr id="6" name="SMARTInkShape-2"/>
          <p:cNvSpPr/>
          <p:nvPr>
            <p:custDataLst>
              <p:tags r:id="rId2"/>
            </p:custDataLst>
          </p:nvPr>
        </p:nvSpPr>
        <p:spPr>
          <a:xfrm>
            <a:off x="8751987" y="2540497"/>
            <a:ext cx="9823" cy="9824"/>
          </a:xfrm>
          <a:custGeom>
            <a:avLst/>
            <a:gdLst/>
            <a:ahLst/>
            <a:cxnLst/>
            <a:rect l="0" t="0" r="0" b="0"/>
            <a:pathLst>
              <a:path w="8930" h="8931">
                <a:moveTo>
                  <a:pt x="8929" y="8930"/>
                </a:moveTo>
                <a:lnTo>
                  <a:pt x="8929" y="893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207" dirty="0"/>
          </a:p>
        </p:txBody>
      </p:sp>
      <p:sp>
        <p:nvSpPr>
          <p:cNvPr id="7" name="SMARTInkShape-3"/>
          <p:cNvSpPr/>
          <p:nvPr>
            <p:custDataLst>
              <p:tags r:id="rId3"/>
            </p:custDataLst>
          </p:nvPr>
        </p:nvSpPr>
        <p:spPr>
          <a:xfrm>
            <a:off x="7907238" y="3679925"/>
            <a:ext cx="9824" cy="9823"/>
          </a:xfrm>
          <a:custGeom>
            <a:avLst/>
            <a:gdLst/>
            <a:ahLst/>
            <a:cxnLst/>
            <a:rect l="0" t="0" r="0" b="0"/>
            <a:pathLst>
              <a:path w="8931" h="8930">
                <a:moveTo>
                  <a:pt x="8930" y="0"/>
                </a:moveTo>
                <a:lnTo>
                  <a:pt x="8930" y="0"/>
                </a:lnTo>
                <a:lnTo>
                  <a:pt x="4189" y="0"/>
                </a:lnTo>
                <a:lnTo>
                  <a:pt x="2793" y="992"/>
                </a:lnTo>
                <a:lnTo>
                  <a:pt x="1862" y="2645"/>
                </a:lnTo>
                <a:lnTo>
                  <a:pt x="0" y="89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207" dirty="0"/>
          </a:p>
        </p:txBody>
      </p:sp>
    </p:spTree>
    <p:extLst>
      <p:ext uri="{BB962C8B-B14F-4D97-AF65-F5344CB8AC3E}">
        <p14:creationId xmlns:p14="http://schemas.microsoft.com/office/powerpoint/2010/main" val="37085655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753" y="152400"/>
            <a:ext cx="9394682" cy="3217035"/>
          </a:xfrm>
          <a:prstGeom prst="rect">
            <a:avLst/>
          </a:prstGeom>
        </p:spPr>
        <p:txBody>
          <a:bodyPr wrap="square">
            <a:spAutoFit/>
          </a:bodyPr>
          <a:lstStyle/>
          <a:p>
            <a:pPr>
              <a:lnSpc>
                <a:spcPct val="150000"/>
              </a:lnSpc>
            </a:pPr>
            <a:r>
              <a:rPr lang="en-US" sz="2000" b="1" dirty="0">
                <a:highlight>
                  <a:srgbClr val="FFFF99"/>
                </a:highlight>
                <a:latin typeface="Arial Narrow" panose="020B0606020202030204" pitchFamily="34" charset="0"/>
                <a:cs typeface="Times New Roman" pitchFamily="18" charset="0"/>
              </a:rPr>
              <a:t>Experiment #1 - Patty Power</a:t>
            </a:r>
          </a:p>
          <a:p>
            <a:pPr>
              <a:lnSpc>
                <a:spcPct val="150000"/>
              </a:lnSpc>
            </a:pPr>
            <a:r>
              <a:rPr lang="en-US" sz="2000" dirty="0">
                <a:latin typeface="Arial Narrow" panose="020B0606020202030204" pitchFamily="34" charset="0"/>
                <a:cs typeface="Times New Roman" pitchFamily="18" charset="0"/>
              </a:rPr>
              <a:t>Which people are in the control group?</a:t>
            </a:r>
          </a:p>
          <a:p>
            <a:pPr>
              <a:lnSpc>
                <a:spcPct val="150000"/>
              </a:lnSpc>
            </a:pPr>
            <a:r>
              <a:rPr lang="en-US" sz="2000" dirty="0">
                <a:latin typeface="Arial Narrow" panose="020B0606020202030204" pitchFamily="34" charset="0"/>
                <a:cs typeface="Times New Roman" pitchFamily="18" charset="0"/>
              </a:rPr>
              <a:t>What is the independent variable?</a:t>
            </a:r>
          </a:p>
          <a:p>
            <a:pPr>
              <a:lnSpc>
                <a:spcPct val="150000"/>
              </a:lnSpc>
            </a:pPr>
            <a:r>
              <a:rPr lang="en-US" sz="2000" dirty="0">
                <a:latin typeface="Arial Narrow" panose="020B0606020202030204" pitchFamily="34" charset="0"/>
                <a:cs typeface="Times New Roman" pitchFamily="18" charset="0"/>
              </a:rPr>
              <a:t>What is the dependent variable?</a:t>
            </a:r>
          </a:p>
          <a:p>
            <a:pPr>
              <a:lnSpc>
                <a:spcPct val="150000"/>
              </a:lnSpc>
            </a:pPr>
            <a:r>
              <a:rPr lang="en-US" sz="2000" dirty="0">
                <a:latin typeface="Arial Narrow" panose="020B0606020202030204" pitchFamily="34" charset="0"/>
                <a:cs typeface="Times New Roman" pitchFamily="18" charset="0"/>
              </a:rPr>
              <a:t>What should Mr. Krabs’ conclusion be?</a:t>
            </a:r>
            <a:br>
              <a:rPr lang="en-US" sz="2000" dirty="0">
                <a:latin typeface="Arial Narrow" panose="020B0606020202030204" pitchFamily="34" charset="0"/>
                <a:cs typeface="Times New Roman" pitchFamily="18" charset="0"/>
              </a:rPr>
            </a:br>
            <a:endParaRPr lang="en-US" sz="1400" dirty="0">
              <a:latin typeface="Arial Narrow" panose="020B0606020202030204" pitchFamily="34" charset="0"/>
              <a:cs typeface="Times New Roman" pitchFamily="18" charset="0"/>
            </a:endParaRPr>
          </a:p>
          <a:p>
            <a:pPr>
              <a:lnSpc>
                <a:spcPct val="150000"/>
              </a:lnSpc>
            </a:pPr>
            <a:r>
              <a:rPr lang="en-US" sz="2000" dirty="0">
                <a:latin typeface="Arial Narrow" panose="020B0606020202030204" pitchFamily="34" charset="0"/>
                <a:cs typeface="Times New Roman" pitchFamily="18" charset="0"/>
              </a:rPr>
              <a:t>Why do you think 8 people in group B reported feeling better?</a:t>
            </a:r>
          </a:p>
        </p:txBody>
      </p:sp>
      <p:sp>
        <p:nvSpPr>
          <p:cNvPr id="9" name="TextBox 8">
            <a:extLst>
              <a:ext uri="{FF2B5EF4-FFF2-40B4-BE49-F238E27FC236}">
                <a16:creationId xmlns:a16="http://schemas.microsoft.com/office/drawing/2014/main" id="{4D2629C4-3524-4BDC-B877-2419E137B52E}"/>
              </a:ext>
            </a:extLst>
          </p:cNvPr>
          <p:cNvSpPr txBox="1"/>
          <p:nvPr/>
        </p:nvSpPr>
        <p:spPr>
          <a:xfrm>
            <a:off x="-6172200" y="35169"/>
            <a:ext cx="5486400" cy="3693319"/>
          </a:xfrm>
          <a:prstGeom prst="rect">
            <a:avLst/>
          </a:prstGeom>
          <a:solidFill>
            <a:srgbClr val="FFFF99"/>
          </a:solidFill>
        </p:spPr>
        <p:txBody>
          <a:bodyPr wrap="square">
            <a:spAutoFit/>
          </a:bodyPr>
          <a:lstStyle/>
          <a:p>
            <a:pPr algn="just"/>
            <a:r>
              <a:rPr lang="en-US" sz="1800" b="1" dirty="0">
                <a:latin typeface="Arial Narrow" panose="020B0606020202030204" pitchFamily="34" charset="0"/>
                <a:cs typeface="Times New Roman" pitchFamily="18" charset="0"/>
              </a:rPr>
              <a:t>Experiment #1 - Patty Power</a:t>
            </a:r>
          </a:p>
          <a:p>
            <a:pPr algn="just"/>
            <a:r>
              <a:rPr lang="en-US" sz="1800" dirty="0">
                <a:latin typeface="Arial Narrow" panose="020B0606020202030204" pitchFamily="34" charset="0"/>
                <a:cs typeface="Times New Roman" pitchFamily="18" charset="0"/>
              </a:rPr>
              <a:t>Mr. Krabbs wants to make Bikini Bottoms a nicer place to live. He has created a new sauce that he thinks will reduce the production of body gas associated with eating crabby patties from the Krusty Krab.  He recruits 100 customers with a history of gas problems. He has 50 of them (Group A) eat crabby patties with the new sauce. The other 50 (Group B) eat crabby patties with sauce that looks just like new sauce but is just mixture of mayonnaise and food coloring. Both groups were told that they were getting the sauce that would reduce gas production.  Two hours after eating the crabby patties, 30 customers in group A reported having fewer gas problems and 8 customers in group B reported having fewer gas problems.</a:t>
            </a:r>
          </a:p>
        </p:txBody>
      </p:sp>
      <p:sp>
        <p:nvSpPr>
          <p:cNvPr id="11" name="Rectangle 10">
            <a:extLst>
              <a:ext uri="{FF2B5EF4-FFF2-40B4-BE49-F238E27FC236}">
                <a16:creationId xmlns:a16="http://schemas.microsoft.com/office/drawing/2014/main" id="{0B4DF208-E724-4736-88C3-33104A136E26}"/>
              </a:ext>
            </a:extLst>
          </p:cNvPr>
          <p:cNvSpPr/>
          <p:nvPr/>
        </p:nvSpPr>
        <p:spPr>
          <a:xfrm>
            <a:off x="396922" y="4191000"/>
            <a:ext cx="5638022" cy="2923877"/>
          </a:xfrm>
          <a:prstGeom prst="rect">
            <a:avLst/>
          </a:prstGeom>
        </p:spPr>
        <p:txBody>
          <a:bodyPr wrap="square">
            <a:spAutoFit/>
          </a:bodyPr>
          <a:lstStyle/>
          <a:p>
            <a:r>
              <a:rPr lang="en-US" sz="2200" b="1" dirty="0">
                <a:highlight>
                  <a:srgbClr val="00FFFF"/>
                </a:highlight>
                <a:latin typeface="Arial Narrow" panose="020B0606020202030204" pitchFamily="34" charset="0"/>
                <a:cs typeface="Times New Roman" pitchFamily="18" charset="0"/>
              </a:rPr>
              <a:t>Experiment #2 – Slimotosis</a:t>
            </a:r>
          </a:p>
          <a:p>
            <a:endParaRPr lang="en-US" sz="2200" dirty="0">
              <a:latin typeface="Arial Narrow" panose="020B0606020202030204" pitchFamily="34" charset="0"/>
              <a:cs typeface="Times New Roman" pitchFamily="18" charset="0"/>
            </a:endParaRPr>
          </a:p>
          <a:p>
            <a:r>
              <a:rPr lang="en-US" sz="2000" dirty="0">
                <a:latin typeface="Arial Narrow" panose="020B0606020202030204" pitchFamily="34" charset="0"/>
                <a:cs typeface="Times New Roman" pitchFamily="18" charset="0"/>
              </a:rPr>
              <a:t>What was the initial observation?</a:t>
            </a:r>
          </a:p>
          <a:p>
            <a:endParaRPr lang="en-US" sz="2000" dirty="0">
              <a:latin typeface="Arial Narrow" panose="020B0606020202030204" pitchFamily="34" charset="0"/>
              <a:cs typeface="Times New Roman" pitchFamily="18" charset="0"/>
            </a:endParaRPr>
          </a:p>
          <a:p>
            <a:r>
              <a:rPr lang="en-US" sz="2000" dirty="0">
                <a:latin typeface="Arial Narrow" panose="020B0606020202030204" pitchFamily="34" charset="0"/>
                <a:cs typeface="Times New Roman" pitchFamily="18" charset="0"/>
              </a:rPr>
              <a:t>What is the independent variable?</a:t>
            </a:r>
          </a:p>
          <a:p>
            <a:endParaRPr lang="en-US" sz="2000" dirty="0">
              <a:latin typeface="Arial Narrow" panose="020B0606020202030204" pitchFamily="34" charset="0"/>
              <a:cs typeface="Times New Roman" pitchFamily="18" charset="0"/>
            </a:endParaRPr>
          </a:p>
          <a:p>
            <a:r>
              <a:rPr lang="en-US" sz="2000" dirty="0">
                <a:latin typeface="Arial Narrow" panose="020B0606020202030204" pitchFamily="34" charset="0"/>
                <a:cs typeface="Times New Roman" pitchFamily="18" charset="0"/>
              </a:rPr>
              <a:t>What is the dependent variable?</a:t>
            </a:r>
          </a:p>
          <a:p>
            <a:endParaRPr lang="en-US" sz="2000" dirty="0">
              <a:latin typeface="Arial Narrow" panose="020B0606020202030204" pitchFamily="34" charset="0"/>
              <a:cs typeface="Times New Roman" pitchFamily="18" charset="0"/>
            </a:endParaRPr>
          </a:p>
          <a:p>
            <a:r>
              <a:rPr lang="en-US" sz="2000" dirty="0">
                <a:latin typeface="Arial Narrow" panose="020B0606020202030204" pitchFamily="34" charset="0"/>
                <a:cs typeface="Times New Roman" pitchFamily="18" charset="0"/>
              </a:rPr>
              <a:t>What should Sponge Bob’s conclusion be?</a:t>
            </a:r>
          </a:p>
        </p:txBody>
      </p:sp>
      <p:sp>
        <p:nvSpPr>
          <p:cNvPr id="13" name="Rectangle 12">
            <a:extLst>
              <a:ext uri="{FF2B5EF4-FFF2-40B4-BE49-F238E27FC236}">
                <a16:creationId xmlns:a16="http://schemas.microsoft.com/office/drawing/2014/main" id="{E98A33F4-6012-4357-9848-F6D8DA8C2F5A}"/>
              </a:ext>
            </a:extLst>
          </p:cNvPr>
          <p:cNvSpPr/>
          <p:nvPr/>
        </p:nvSpPr>
        <p:spPr>
          <a:xfrm>
            <a:off x="-6172200" y="4605278"/>
            <a:ext cx="5486400" cy="2585323"/>
          </a:xfrm>
          <a:prstGeom prst="rect">
            <a:avLst/>
          </a:prstGeom>
          <a:solidFill>
            <a:srgbClr val="00FFFF"/>
          </a:solidFill>
        </p:spPr>
        <p:txBody>
          <a:bodyPr wrap="square">
            <a:spAutoFit/>
          </a:bodyPr>
          <a:lstStyle/>
          <a:p>
            <a:r>
              <a:rPr lang="en-US" sz="1800" b="1" dirty="0">
                <a:latin typeface="Arial Narrow" panose="020B0606020202030204" pitchFamily="34" charset="0"/>
                <a:cs typeface="Times New Roman" pitchFamily="18" charset="0"/>
              </a:rPr>
              <a:t>Experiment #2 – Slimotosis</a:t>
            </a:r>
          </a:p>
          <a:p>
            <a:r>
              <a:rPr lang="en-US" sz="1800" dirty="0">
                <a:latin typeface="Arial Narrow" panose="020B0606020202030204" pitchFamily="34" charset="0"/>
                <a:cs typeface="Times New Roman" pitchFamily="18" charset="0"/>
              </a:rPr>
              <a:t>Sponge Bob notices that his pal Gary is suffering from slimotosis, which occurs when the shell develops a nasty slime and gives off a horrible odor. His friend Patrick tells him that rubbing seaweed on the shell is the perfect cure, while Sandy says that drinking Dr. Kelp will be a better cure. SpongeBob decides to test this cure by rubbing Gary with seaweed for 1 week and having him drink Dr. Kelp. After a week of treatment, the slime is gone and Gary’s shell smells better.</a:t>
            </a:r>
          </a:p>
        </p:txBody>
      </p:sp>
      <p:sp>
        <p:nvSpPr>
          <p:cNvPr id="16" name="Arrow: Right 15">
            <a:extLst>
              <a:ext uri="{FF2B5EF4-FFF2-40B4-BE49-F238E27FC236}">
                <a16:creationId xmlns:a16="http://schemas.microsoft.com/office/drawing/2014/main" id="{1FB606E7-AA8B-42C8-865D-D432A0360F0B}"/>
              </a:ext>
            </a:extLst>
          </p:cNvPr>
          <p:cNvSpPr/>
          <p:nvPr/>
        </p:nvSpPr>
        <p:spPr>
          <a:xfrm>
            <a:off x="-685800" y="839100"/>
            <a:ext cx="609600" cy="201049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65A5B04D-B0DD-4660-AF94-0B4E82BEB92A}"/>
              </a:ext>
            </a:extLst>
          </p:cNvPr>
          <p:cNvSpPr/>
          <p:nvPr/>
        </p:nvSpPr>
        <p:spPr>
          <a:xfrm>
            <a:off x="-685800" y="4833878"/>
            <a:ext cx="609600" cy="2010490"/>
          </a:xfrm>
          <a:prstGeom prst="rightArrow">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4454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753" y="152400"/>
            <a:ext cx="9394682" cy="3200876"/>
          </a:xfrm>
          <a:prstGeom prst="rect">
            <a:avLst/>
          </a:prstGeom>
        </p:spPr>
        <p:txBody>
          <a:bodyPr wrap="square">
            <a:spAutoFit/>
          </a:bodyPr>
          <a:lstStyle/>
          <a:p>
            <a:pPr>
              <a:lnSpc>
                <a:spcPct val="150000"/>
              </a:lnSpc>
            </a:pPr>
            <a:r>
              <a:rPr lang="en-US" sz="2200" b="1" dirty="0">
                <a:highlight>
                  <a:srgbClr val="00FF00"/>
                </a:highlight>
                <a:latin typeface="Arial Narrow" panose="020B0606020202030204" pitchFamily="34" charset="0"/>
                <a:cs typeface="Times New Roman" pitchFamily="18" charset="0"/>
              </a:rPr>
              <a:t>Experiment #3 – Marshmallow Muscles</a:t>
            </a:r>
          </a:p>
          <a:p>
            <a:pPr>
              <a:lnSpc>
                <a:spcPct val="150000"/>
              </a:lnSpc>
            </a:pPr>
            <a:endParaRPr lang="en-US" sz="600" b="1" dirty="0">
              <a:highlight>
                <a:srgbClr val="FFFF99"/>
              </a:highlight>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Which person is in the control group?</a:t>
            </a:r>
          </a:p>
          <a:p>
            <a:endParaRPr lang="en-US" sz="2200" b="1"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What is the independent variable?</a:t>
            </a:r>
          </a:p>
          <a:p>
            <a:endParaRPr lang="en-US" sz="2200" b="1"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What is the dependent variable?</a:t>
            </a:r>
          </a:p>
          <a:p>
            <a:endParaRPr lang="en-US" sz="2200" b="1" dirty="0">
              <a:latin typeface="Arial Narrow" panose="020B0606020202030204" pitchFamily="34" charset="0"/>
              <a:cs typeface="Times New Roman" pitchFamily="18" charset="0"/>
            </a:endParaRPr>
          </a:p>
          <a:p>
            <a:r>
              <a:rPr lang="en-US" sz="2200" b="1" dirty="0">
                <a:latin typeface="Arial Narrow" panose="020B0606020202030204" pitchFamily="34" charset="0"/>
                <a:cs typeface="Times New Roman" pitchFamily="18" charset="0"/>
              </a:rPr>
              <a:t>What should Larry’s conclusion be?</a:t>
            </a:r>
          </a:p>
        </p:txBody>
      </p:sp>
      <p:sp>
        <p:nvSpPr>
          <p:cNvPr id="9" name="TextBox 8">
            <a:extLst>
              <a:ext uri="{FF2B5EF4-FFF2-40B4-BE49-F238E27FC236}">
                <a16:creationId xmlns:a16="http://schemas.microsoft.com/office/drawing/2014/main" id="{4D2629C4-3524-4BDC-B877-2419E137B52E}"/>
              </a:ext>
            </a:extLst>
          </p:cNvPr>
          <p:cNvSpPr txBox="1"/>
          <p:nvPr/>
        </p:nvSpPr>
        <p:spPr>
          <a:xfrm>
            <a:off x="-6096000" y="203630"/>
            <a:ext cx="5486400" cy="3416320"/>
          </a:xfrm>
          <a:prstGeom prst="rect">
            <a:avLst/>
          </a:prstGeom>
          <a:solidFill>
            <a:srgbClr val="00FF99"/>
          </a:solidFill>
        </p:spPr>
        <p:txBody>
          <a:bodyPr wrap="square">
            <a:spAutoFit/>
          </a:bodyPr>
          <a:lstStyle/>
          <a:p>
            <a:r>
              <a:rPr lang="en-US" sz="1800" b="1" dirty="0">
                <a:latin typeface="Arial Narrow" panose="020B0606020202030204" pitchFamily="34" charset="0"/>
                <a:cs typeface="Times New Roman" pitchFamily="18" charset="0"/>
              </a:rPr>
              <a:t>Experiment #3 – Marshmallow Muscles</a:t>
            </a:r>
          </a:p>
          <a:p>
            <a:pPr algn="just"/>
            <a:r>
              <a:rPr lang="en-US" sz="1800" dirty="0">
                <a:latin typeface="Arial Narrow" panose="020B0606020202030204" pitchFamily="34" charset="0"/>
                <a:cs typeface="Times New Roman" pitchFamily="18" charset="0"/>
              </a:rPr>
              <a:t>Larry was told that a certain muscle cream was the newest best thing on the market and claims to double a person’s muscle power when used as part of a muscle-building workout. Interested in this product, he buys the special muscle cream and recruits Patrick and SpongeBob to help him with an experiment. Larry develops a special marshmallow weight-lifting program for Patrick and SpongeBob.  He meets with them once every day for a period of 2 weeks and keeps track of their results. Before each session Patrick’s arms and back are lathered in the muscle cream, while Sponge Bob’s arms and back are lathered with the regular lotion.</a:t>
            </a:r>
          </a:p>
        </p:txBody>
      </p:sp>
      <p:sp>
        <p:nvSpPr>
          <p:cNvPr id="11" name="Rectangle 10">
            <a:extLst>
              <a:ext uri="{FF2B5EF4-FFF2-40B4-BE49-F238E27FC236}">
                <a16:creationId xmlns:a16="http://schemas.microsoft.com/office/drawing/2014/main" id="{0B4DF208-E724-4736-88C3-33104A136E26}"/>
              </a:ext>
            </a:extLst>
          </p:cNvPr>
          <p:cNvSpPr/>
          <p:nvPr/>
        </p:nvSpPr>
        <p:spPr>
          <a:xfrm>
            <a:off x="396922" y="3810000"/>
            <a:ext cx="9204278" cy="3293209"/>
          </a:xfrm>
          <a:prstGeom prst="rect">
            <a:avLst/>
          </a:prstGeom>
        </p:spPr>
        <p:txBody>
          <a:bodyPr wrap="square">
            <a:spAutoFit/>
          </a:bodyPr>
          <a:lstStyle/>
          <a:p>
            <a:r>
              <a:rPr lang="en-US" sz="2000" b="1" dirty="0">
                <a:highlight>
                  <a:srgbClr val="FF00FF"/>
                </a:highlight>
                <a:latin typeface="Arial Narrow" panose="020B0606020202030204" pitchFamily="34" charset="0"/>
                <a:cs typeface="Times New Roman" pitchFamily="18" charset="0"/>
              </a:rPr>
              <a:t>Experiment #4 – Microwave Miracle</a:t>
            </a:r>
          </a:p>
          <a:p>
            <a:endParaRPr lang="en-US" sz="1200"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What was Patrick’s hypothesis?</a:t>
            </a:r>
          </a:p>
          <a:p>
            <a:endParaRPr lang="en-US" sz="18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Which fish are in the control group?</a:t>
            </a:r>
          </a:p>
          <a:p>
            <a:endParaRPr lang="en-US" sz="18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What is the independent variable?</a:t>
            </a:r>
          </a:p>
          <a:p>
            <a:endParaRPr lang="en-US" sz="18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What is the dependent variable?</a:t>
            </a:r>
          </a:p>
          <a:p>
            <a:endParaRPr lang="en-US" sz="18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Look at the results in the charts. What should Patrick’s conclusion be?</a:t>
            </a:r>
            <a:endParaRPr lang="en-US" sz="2400" b="1" dirty="0">
              <a:latin typeface="Arial Narrow" panose="020B0606020202030204" pitchFamily="34" charset="0"/>
              <a:cs typeface="Times New Roman" pitchFamily="18" charset="0"/>
            </a:endParaRPr>
          </a:p>
        </p:txBody>
      </p:sp>
      <p:sp>
        <p:nvSpPr>
          <p:cNvPr id="13" name="Rectangle 12">
            <a:extLst>
              <a:ext uri="{FF2B5EF4-FFF2-40B4-BE49-F238E27FC236}">
                <a16:creationId xmlns:a16="http://schemas.microsoft.com/office/drawing/2014/main" id="{E98A33F4-6012-4357-9848-F6D8DA8C2F5A}"/>
              </a:ext>
            </a:extLst>
          </p:cNvPr>
          <p:cNvSpPr/>
          <p:nvPr/>
        </p:nvSpPr>
        <p:spPr>
          <a:xfrm>
            <a:off x="-6096000" y="4161710"/>
            <a:ext cx="5486400" cy="2769989"/>
          </a:xfrm>
          <a:prstGeom prst="rect">
            <a:avLst/>
          </a:prstGeom>
          <a:solidFill>
            <a:srgbClr val="FF99FF"/>
          </a:solidFill>
        </p:spPr>
        <p:txBody>
          <a:bodyPr wrap="square">
            <a:spAutoFit/>
          </a:bodyPr>
          <a:lstStyle/>
          <a:p>
            <a:r>
              <a:rPr lang="en-US" sz="1800" b="1" dirty="0">
                <a:latin typeface="Arial Narrow" panose="020B0606020202030204" pitchFamily="34" charset="0"/>
                <a:cs typeface="Times New Roman" pitchFamily="18" charset="0"/>
              </a:rPr>
              <a:t>Experiment # 4</a:t>
            </a:r>
            <a:r>
              <a:rPr lang="en-US" sz="1800" b="1" dirty="0">
                <a:highlight>
                  <a:srgbClr val="FF00FF"/>
                </a:highlight>
                <a:latin typeface="Arial Narrow" panose="020B0606020202030204" pitchFamily="34" charset="0"/>
                <a:cs typeface="Times New Roman" pitchFamily="18" charset="0"/>
              </a:rPr>
              <a:t> – </a:t>
            </a:r>
            <a:r>
              <a:rPr lang="en-US" sz="1800" b="1" dirty="0">
                <a:latin typeface="Arial Narrow" panose="020B0606020202030204" pitchFamily="34" charset="0"/>
                <a:cs typeface="Times New Roman" pitchFamily="18" charset="0"/>
              </a:rPr>
              <a:t>Microwave Miracle</a:t>
            </a:r>
          </a:p>
          <a:p>
            <a:pPr algn="just"/>
            <a:r>
              <a:rPr lang="en-US" sz="1800" dirty="0">
                <a:latin typeface="Arial Narrow" panose="020B0606020202030204" pitchFamily="34" charset="0"/>
                <a:cs typeface="Times New Roman" pitchFamily="18" charset="0"/>
              </a:rPr>
              <a:t>Patrick believes that fish that eat food exposed to microwaves will become smarter and would be able to swim through a maze faster. He decides to perform an experiment by placing fish food in a microwave for 20 seconds. He has the fish swim through a maze and records the time it takes for each one to make it to the end. He feeds the special food to 10 fish and gives regular food to 10 others. After 1 week, he has the fish swim through the maze again and records the times for each.</a:t>
            </a:r>
          </a:p>
          <a:p>
            <a:endParaRPr lang="en-US" sz="1200" dirty="0">
              <a:latin typeface="Arial Narrow" panose="020B0606020202030204" pitchFamily="34" charset="0"/>
              <a:cs typeface="Times New Roman" pitchFamily="18" charset="0"/>
            </a:endParaRPr>
          </a:p>
        </p:txBody>
      </p:sp>
      <p:sp>
        <p:nvSpPr>
          <p:cNvPr id="16" name="Arrow: Right 15">
            <a:extLst>
              <a:ext uri="{FF2B5EF4-FFF2-40B4-BE49-F238E27FC236}">
                <a16:creationId xmlns:a16="http://schemas.microsoft.com/office/drawing/2014/main" id="{1FB606E7-AA8B-42C8-865D-D432A0360F0B}"/>
              </a:ext>
            </a:extLst>
          </p:cNvPr>
          <p:cNvSpPr/>
          <p:nvPr/>
        </p:nvSpPr>
        <p:spPr>
          <a:xfrm>
            <a:off x="-609600" y="839100"/>
            <a:ext cx="609600" cy="2010490"/>
          </a:xfrm>
          <a:prstGeom prst="rightArrow">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65A5B04D-B0DD-4660-AF94-0B4E82BEB92A}"/>
              </a:ext>
            </a:extLst>
          </p:cNvPr>
          <p:cNvSpPr/>
          <p:nvPr/>
        </p:nvSpPr>
        <p:spPr>
          <a:xfrm>
            <a:off x="-609600" y="4390310"/>
            <a:ext cx="609600" cy="2010490"/>
          </a:xfrm>
          <a:prstGeom prst="rightArrow">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00F33935-5DBA-4142-A946-682DF53A53BE}"/>
              </a:ext>
            </a:extLst>
          </p:cNvPr>
          <p:cNvGraphicFramePr>
            <a:graphicFrameLocks noGrp="1"/>
          </p:cNvGraphicFramePr>
          <p:nvPr/>
        </p:nvGraphicFramePr>
        <p:xfrm>
          <a:off x="10216515" y="551787"/>
          <a:ext cx="3423531" cy="2540602"/>
        </p:xfrm>
        <a:graphic>
          <a:graphicData uri="http://schemas.openxmlformats.org/drawingml/2006/table">
            <a:tbl>
              <a:tblPr firstRow="1" bandRow="1">
                <a:tableStyleId>{AF606853-7671-496A-8E4F-DF71F8EC918B}</a:tableStyleId>
              </a:tblPr>
              <a:tblGrid>
                <a:gridCol w="1141177">
                  <a:extLst>
                    <a:ext uri="{9D8B030D-6E8A-4147-A177-3AD203B41FA5}">
                      <a16:colId xmlns:a16="http://schemas.microsoft.com/office/drawing/2014/main" val="20000"/>
                    </a:ext>
                  </a:extLst>
                </a:gridCol>
                <a:gridCol w="1141177">
                  <a:extLst>
                    <a:ext uri="{9D8B030D-6E8A-4147-A177-3AD203B41FA5}">
                      <a16:colId xmlns:a16="http://schemas.microsoft.com/office/drawing/2014/main" val="20001"/>
                    </a:ext>
                  </a:extLst>
                </a:gridCol>
                <a:gridCol w="1141177">
                  <a:extLst>
                    <a:ext uri="{9D8B030D-6E8A-4147-A177-3AD203B41FA5}">
                      <a16:colId xmlns:a16="http://schemas.microsoft.com/office/drawing/2014/main" val="20002"/>
                    </a:ext>
                  </a:extLst>
                </a:gridCol>
              </a:tblGrid>
              <a:tr h="710133">
                <a:tc>
                  <a:txBody>
                    <a:bodyPr/>
                    <a:lstStyle/>
                    <a:p>
                      <a:pPr algn="ctr"/>
                      <a:r>
                        <a:rPr lang="en-US" sz="2000" dirty="0"/>
                        <a:t>Time</a:t>
                      </a:r>
                    </a:p>
                  </a:txBody>
                  <a:tcPr marL="100584" marR="100584" marT="50292" marB="50292" anchor="ctr"/>
                </a:tc>
                <a:tc>
                  <a:txBody>
                    <a:bodyPr/>
                    <a:lstStyle/>
                    <a:p>
                      <a:pPr algn="ctr"/>
                      <a:r>
                        <a:rPr lang="en-US" sz="2000" dirty="0"/>
                        <a:t>Patrick</a:t>
                      </a:r>
                    </a:p>
                  </a:txBody>
                  <a:tcPr marL="100584" marR="100584" marT="50292" marB="50292" anchor="ctr"/>
                </a:tc>
                <a:tc>
                  <a:txBody>
                    <a:bodyPr/>
                    <a:lstStyle/>
                    <a:p>
                      <a:pPr algn="ctr"/>
                      <a:r>
                        <a:rPr lang="en-US" sz="2000" dirty="0"/>
                        <a:t>Sponge</a:t>
                      </a:r>
                      <a:br>
                        <a:rPr lang="en-US" sz="2000" dirty="0"/>
                      </a:br>
                      <a:r>
                        <a:rPr lang="en-US" sz="2000" dirty="0"/>
                        <a:t>Bob</a:t>
                      </a:r>
                    </a:p>
                  </a:txBody>
                  <a:tcPr marL="100584" marR="100584" marT="50292" marB="50292" anchor="ctr"/>
                </a:tc>
                <a:extLst>
                  <a:ext uri="{0D108BD9-81ED-4DB2-BD59-A6C34878D82A}">
                    <a16:rowId xmlns:a16="http://schemas.microsoft.com/office/drawing/2014/main" val="10000"/>
                  </a:ext>
                </a:extLst>
              </a:tr>
              <a:tr h="410050">
                <a:tc>
                  <a:txBody>
                    <a:bodyPr/>
                    <a:lstStyle/>
                    <a:p>
                      <a:pPr algn="ctr"/>
                      <a:r>
                        <a:rPr lang="en-US" sz="2000" b="1" dirty="0"/>
                        <a:t>Initial</a:t>
                      </a:r>
                    </a:p>
                  </a:txBody>
                  <a:tcPr marL="100584" marR="100584" marT="50292" marB="50292" anchor="ctr"/>
                </a:tc>
                <a:tc>
                  <a:txBody>
                    <a:bodyPr/>
                    <a:lstStyle/>
                    <a:p>
                      <a:pPr algn="ctr"/>
                      <a:r>
                        <a:rPr lang="en-US" sz="2000" b="1" dirty="0"/>
                        <a:t>18</a:t>
                      </a:r>
                    </a:p>
                  </a:txBody>
                  <a:tcPr marL="100584" marR="100584" marT="50292" marB="50292" anchor="ctr"/>
                </a:tc>
                <a:tc>
                  <a:txBody>
                    <a:bodyPr/>
                    <a:lstStyle/>
                    <a:p>
                      <a:pPr algn="ctr"/>
                      <a:r>
                        <a:rPr lang="en-US" sz="2000" b="1" dirty="0"/>
                        <a:t>5</a:t>
                      </a:r>
                    </a:p>
                  </a:txBody>
                  <a:tcPr marL="100584" marR="100584" marT="50292" marB="50292" anchor="ctr"/>
                </a:tc>
                <a:extLst>
                  <a:ext uri="{0D108BD9-81ED-4DB2-BD59-A6C34878D82A}">
                    <a16:rowId xmlns:a16="http://schemas.microsoft.com/office/drawing/2014/main" val="10001"/>
                  </a:ext>
                </a:extLst>
              </a:tr>
              <a:tr h="710133">
                <a:tc>
                  <a:txBody>
                    <a:bodyPr/>
                    <a:lstStyle/>
                    <a:p>
                      <a:pPr algn="ctr"/>
                      <a:r>
                        <a:rPr lang="en-US" sz="2000" b="1" dirty="0"/>
                        <a:t>After 1 week</a:t>
                      </a:r>
                    </a:p>
                  </a:txBody>
                  <a:tcPr marL="100584" marR="100584" marT="50292" marB="50292" anchor="ctr"/>
                </a:tc>
                <a:tc>
                  <a:txBody>
                    <a:bodyPr/>
                    <a:lstStyle/>
                    <a:p>
                      <a:pPr algn="ctr"/>
                      <a:r>
                        <a:rPr lang="en-US" sz="2000" b="1" dirty="0"/>
                        <a:t>24</a:t>
                      </a:r>
                    </a:p>
                  </a:txBody>
                  <a:tcPr marL="100584" marR="100584" marT="50292" marB="50292" anchor="ctr"/>
                </a:tc>
                <a:tc>
                  <a:txBody>
                    <a:bodyPr/>
                    <a:lstStyle/>
                    <a:p>
                      <a:pPr algn="ctr"/>
                      <a:r>
                        <a:rPr lang="en-US" sz="2000" b="1" dirty="0"/>
                        <a:t>9</a:t>
                      </a:r>
                    </a:p>
                  </a:txBody>
                  <a:tcPr marL="100584" marR="100584" marT="50292" marB="50292" anchor="ctr"/>
                </a:tc>
                <a:extLst>
                  <a:ext uri="{0D108BD9-81ED-4DB2-BD59-A6C34878D82A}">
                    <a16:rowId xmlns:a16="http://schemas.microsoft.com/office/drawing/2014/main" val="10002"/>
                  </a:ext>
                </a:extLst>
              </a:tr>
              <a:tr h="710133">
                <a:tc>
                  <a:txBody>
                    <a:bodyPr/>
                    <a:lstStyle/>
                    <a:p>
                      <a:pPr algn="ctr"/>
                      <a:r>
                        <a:rPr lang="en-US" sz="2000" b="1" dirty="0"/>
                        <a:t>After</a:t>
                      </a:r>
                      <a:r>
                        <a:rPr lang="en-US" sz="2000" b="1" baseline="0" dirty="0"/>
                        <a:t> 2 weeks</a:t>
                      </a:r>
                      <a:endParaRPr lang="en-US" sz="2000" b="1" dirty="0"/>
                    </a:p>
                  </a:txBody>
                  <a:tcPr marL="100584" marR="100584" marT="50292" marB="50292" anchor="ctr"/>
                </a:tc>
                <a:tc>
                  <a:txBody>
                    <a:bodyPr/>
                    <a:lstStyle/>
                    <a:p>
                      <a:pPr algn="ctr"/>
                      <a:r>
                        <a:rPr lang="en-US" sz="2000" b="1" dirty="0"/>
                        <a:t>33</a:t>
                      </a:r>
                    </a:p>
                  </a:txBody>
                  <a:tcPr marL="100584" marR="100584" marT="50292" marB="50292" anchor="ctr"/>
                </a:tc>
                <a:tc>
                  <a:txBody>
                    <a:bodyPr/>
                    <a:lstStyle/>
                    <a:p>
                      <a:pPr algn="ctr"/>
                      <a:r>
                        <a:rPr lang="en-US" sz="2000" b="1" dirty="0"/>
                        <a:t>17</a:t>
                      </a:r>
                    </a:p>
                  </a:txBody>
                  <a:tcPr marL="100584" marR="100584" marT="50292" marB="50292" anchor="ct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79FDD4C0-BDF0-430B-84CF-1C316EE6E79B}"/>
              </a:ext>
            </a:extLst>
          </p:cNvPr>
          <p:cNvSpPr txBox="1"/>
          <p:nvPr/>
        </p:nvSpPr>
        <p:spPr>
          <a:xfrm>
            <a:off x="10216515" y="76200"/>
            <a:ext cx="2675792" cy="400110"/>
          </a:xfrm>
          <a:prstGeom prst="rect">
            <a:avLst/>
          </a:prstGeom>
          <a:noFill/>
        </p:spPr>
        <p:txBody>
          <a:bodyPr wrap="square">
            <a:spAutoFit/>
          </a:bodyPr>
          <a:lstStyle/>
          <a:p>
            <a:r>
              <a:rPr lang="en-US" sz="2000" b="1" dirty="0">
                <a:highlight>
                  <a:srgbClr val="00FF00"/>
                </a:highlight>
                <a:latin typeface="Times New Roman" pitchFamily="18" charset="0"/>
                <a:cs typeface="Times New Roman" pitchFamily="18" charset="0"/>
              </a:rPr>
              <a:t>Experiment #3 Data</a:t>
            </a:r>
            <a:endParaRPr lang="en-US" dirty="0"/>
          </a:p>
        </p:txBody>
      </p:sp>
      <p:pic>
        <p:nvPicPr>
          <p:cNvPr id="5" name="Picture 2">
            <a:extLst>
              <a:ext uri="{FF2B5EF4-FFF2-40B4-BE49-F238E27FC236}">
                <a16:creationId xmlns:a16="http://schemas.microsoft.com/office/drawing/2014/main" id="{C8636D49-C9D1-4950-9F0F-E8FF456E8B75}"/>
              </a:ext>
            </a:extLst>
          </p:cNvPr>
          <p:cNvPicPr>
            <a:picLocks noChangeAspect="1" noChangeArrowheads="1"/>
          </p:cNvPicPr>
          <p:nvPr/>
        </p:nvPicPr>
        <p:blipFill>
          <a:blip r:embed="rId3" cstate="print"/>
          <a:srcRect/>
          <a:stretch>
            <a:fillRect/>
          </a:stretch>
        </p:blipFill>
        <p:spPr bwMode="auto">
          <a:xfrm>
            <a:off x="10216515" y="4161710"/>
            <a:ext cx="4337685" cy="2868326"/>
          </a:xfrm>
          <a:prstGeom prst="rect">
            <a:avLst/>
          </a:prstGeom>
          <a:noFill/>
          <a:ln w="9525">
            <a:noFill/>
            <a:miter lim="800000"/>
            <a:headEnd/>
            <a:tailEnd/>
          </a:ln>
        </p:spPr>
      </p:pic>
      <p:sp>
        <p:nvSpPr>
          <p:cNvPr id="6" name="TextBox 5">
            <a:extLst>
              <a:ext uri="{FF2B5EF4-FFF2-40B4-BE49-F238E27FC236}">
                <a16:creationId xmlns:a16="http://schemas.microsoft.com/office/drawing/2014/main" id="{76C2E90E-191A-4A99-8D16-0EF9D8FB1C25}"/>
              </a:ext>
            </a:extLst>
          </p:cNvPr>
          <p:cNvSpPr txBox="1"/>
          <p:nvPr/>
        </p:nvSpPr>
        <p:spPr>
          <a:xfrm>
            <a:off x="10216515" y="3714690"/>
            <a:ext cx="2675792" cy="400110"/>
          </a:xfrm>
          <a:prstGeom prst="rect">
            <a:avLst/>
          </a:prstGeom>
          <a:noFill/>
        </p:spPr>
        <p:txBody>
          <a:bodyPr wrap="square">
            <a:spAutoFit/>
          </a:bodyPr>
          <a:lstStyle/>
          <a:p>
            <a:r>
              <a:rPr lang="en-US" sz="2000" b="1" dirty="0">
                <a:highlight>
                  <a:srgbClr val="FF00FF"/>
                </a:highlight>
                <a:latin typeface="Times New Roman" pitchFamily="18" charset="0"/>
                <a:cs typeface="Times New Roman" pitchFamily="18" charset="0"/>
              </a:rPr>
              <a:t>Experiment #4 Data</a:t>
            </a:r>
            <a:endParaRPr lang="en-US" dirty="0">
              <a:highlight>
                <a:srgbClr val="FF00FF"/>
              </a:highlight>
            </a:endParaRPr>
          </a:p>
        </p:txBody>
      </p:sp>
    </p:spTree>
    <p:extLst>
      <p:ext uri="{BB962C8B-B14F-4D97-AF65-F5344CB8AC3E}">
        <p14:creationId xmlns:p14="http://schemas.microsoft.com/office/powerpoint/2010/main" val="2233688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753" y="152400"/>
            <a:ext cx="9394682" cy="2677656"/>
          </a:xfrm>
          <a:prstGeom prst="rect">
            <a:avLst/>
          </a:prstGeom>
        </p:spPr>
        <p:txBody>
          <a:bodyPr wrap="square">
            <a:spAutoFit/>
          </a:bodyPr>
          <a:lstStyle/>
          <a:p>
            <a:pPr algn="just"/>
            <a:r>
              <a:rPr lang="en-US" sz="2200" b="1" dirty="0">
                <a:highlight>
                  <a:srgbClr val="FF0000"/>
                </a:highlight>
                <a:latin typeface="Arial Narrow" panose="020B0606020202030204" pitchFamily="34" charset="0"/>
                <a:cs typeface="Times New Roman" pitchFamily="18" charset="0"/>
              </a:rPr>
              <a:t>Experiment #5 - Flower Power</a:t>
            </a:r>
          </a:p>
          <a:p>
            <a:pPr algn="just"/>
            <a:endParaRPr lang="en-US" sz="2200" dirty="0">
              <a:latin typeface="Arial Narrow" panose="020B0606020202030204" pitchFamily="34" charset="0"/>
              <a:cs typeface="Times New Roman" pitchFamily="18" charset="0"/>
            </a:endParaRPr>
          </a:p>
          <a:p>
            <a:pPr algn="just"/>
            <a:r>
              <a:rPr lang="en-US" sz="2200" dirty="0">
                <a:latin typeface="Arial Narrow" panose="020B0606020202030204" pitchFamily="34" charset="0"/>
                <a:cs typeface="Times New Roman" pitchFamily="18" charset="0"/>
              </a:rPr>
              <a:t>What did SpongeBob do wrong in this experiment? Explain.</a:t>
            </a:r>
          </a:p>
          <a:p>
            <a:pPr algn="just"/>
            <a:endParaRPr lang="en-US" sz="2200" dirty="0">
              <a:latin typeface="Arial Narrow" panose="020B0606020202030204" pitchFamily="34" charset="0"/>
              <a:cs typeface="Times New Roman" pitchFamily="18" charset="0"/>
            </a:endParaRPr>
          </a:p>
          <a:p>
            <a:pPr algn="just"/>
            <a:endParaRPr lang="en-US" sz="3600" dirty="0">
              <a:latin typeface="Arial Narrow" panose="020B0606020202030204" pitchFamily="34" charset="0"/>
              <a:cs typeface="Times New Roman" pitchFamily="18" charset="0"/>
            </a:endParaRPr>
          </a:p>
          <a:p>
            <a:r>
              <a:rPr lang="en-US" sz="2200" dirty="0">
                <a:latin typeface="Arial Narrow" panose="020B0606020202030204" pitchFamily="34" charset="0"/>
                <a:cs typeface="Times New Roman" pitchFamily="18" charset="0"/>
              </a:rPr>
              <a:t>What should SpongeBob do to test the effectiveness of Flower Power fertilizer? Explain.</a:t>
            </a:r>
            <a:endParaRPr lang="en-US" sz="2200" b="1" dirty="0">
              <a:latin typeface="Arial Narrow" panose="020B0606020202030204" pitchFamily="34" charset="0"/>
              <a:cs typeface="Times New Roman" pitchFamily="18" charset="0"/>
            </a:endParaRPr>
          </a:p>
          <a:p>
            <a:pPr algn="just"/>
            <a:endParaRPr lang="en-US" sz="2200" dirty="0">
              <a:latin typeface="Arial Narrow" panose="020B0606020202030204" pitchFamily="34" charset="0"/>
              <a:cs typeface="Times New Roman" pitchFamily="18" charset="0"/>
            </a:endParaRPr>
          </a:p>
        </p:txBody>
      </p:sp>
      <p:sp>
        <p:nvSpPr>
          <p:cNvPr id="9" name="TextBox 8">
            <a:extLst>
              <a:ext uri="{FF2B5EF4-FFF2-40B4-BE49-F238E27FC236}">
                <a16:creationId xmlns:a16="http://schemas.microsoft.com/office/drawing/2014/main" id="{4D2629C4-3524-4BDC-B877-2419E137B52E}"/>
              </a:ext>
            </a:extLst>
          </p:cNvPr>
          <p:cNvSpPr txBox="1"/>
          <p:nvPr/>
        </p:nvSpPr>
        <p:spPr>
          <a:xfrm>
            <a:off x="-6248400" y="462677"/>
            <a:ext cx="5486400" cy="2585323"/>
          </a:xfrm>
          <a:prstGeom prst="rect">
            <a:avLst/>
          </a:prstGeom>
          <a:solidFill>
            <a:srgbClr val="FF0000"/>
          </a:solidFill>
        </p:spPr>
        <p:txBody>
          <a:bodyPr wrap="square">
            <a:spAutoFit/>
          </a:bodyPr>
          <a:lstStyle/>
          <a:p>
            <a:pPr algn="just"/>
            <a:r>
              <a:rPr lang="en-US" sz="1800" b="1" dirty="0">
                <a:latin typeface="Arial Narrow" panose="020B0606020202030204" pitchFamily="34" charset="0"/>
                <a:cs typeface="Times New Roman" pitchFamily="18" charset="0"/>
              </a:rPr>
              <a:t>Experiment #5 - Flower Power</a:t>
            </a:r>
          </a:p>
          <a:p>
            <a:pPr algn="just"/>
            <a:r>
              <a:rPr lang="en-US" sz="1800" dirty="0">
                <a:latin typeface="Arial Narrow" panose="020B0606020202030204" pitchFamily="34" charset="0"/>
                <a:cs typeface="Times New Roman" pitchFamily="18" charset="0"/>
              </a:rPr>
              <a:t>SpongeBob loves to garden and wants to grow lots of pink flowers for his pal Sandy. He bought a special Flower Power fertilizer to see if will help plants produce more flowers. He plants two plants of the same size in separate containers with the same amount of potting soil. He places one plant in a sunny window and waters it every day with fertilized water. He places the other plant on a shelf in a closet and waters it with plain water every other day.</a:t>
            </a:r>
          </a:p>
        </p:txBody>
      </p:sp>
      <p:sp>
        <p:nvSpPr>
          <p:cNvPr id="13" name="Rectangle 12">
            <a:extLst>
              <a:ext uri="{FF2B5EF4-FFF2-40B4-BE49-F238E27FC236}">
                <a16:creationId xmlns:a16="http://schemas.microsoft.com/office/drawing/2014/main" id="{E98A33F4-6012-4357-9848-F6D8DA8C2F5A}"/>
              </a:ext>
            </a:extLst>
          </p:cNvPr>
          <p:cNvSpPr/>
          <p:nvPr/>
        </p:nvSpPr>
        <p:spPr>
          <a:xfrm>
            <a:off x="-6248400" y="4161710"/>
            <a:ext cx="5486400" cy="2554545"/>
          </a:xfrm>
          <a:prstGeom prst="rect">
            <a:avLst/>
          </a:prstGeom>
          <a:solidFill>
            <a:schemeClr val="tx2">
              <a:lumMod val="40000"/>
              <a:lumOff val="60000"/>
            </a:schemeClr>
          </a:solidFill>
        </p:spPr>
        <p:txBody>
          <a:bodyPr wrap="square">
            <a:spAutoFit/>
          </a:bodyPr>
          <a:lstStyle/>
          <a:p>
            <a:r>
              <a:rPr lang="en-US" sz="1800" b="1" dirty="0">
                <a:latin typeface="Arial Narrow" panose="020B0606020202030204" pitchFamily="34" charset="0"/>
                <a:cs typeface="Times New Roman" pitchFamily="18" charset="0"/>
              </a:rPr>
              <a:t>Experiment #6 - Super Snails</a:t>
            </a:r>
          </a:p>
          <a:p>
            <a:endParaRPr lang="en-US" sz="400" b="1" dirty="0">
              <a:solidFill>
                <a:schemeClr val="bg1"/>
              </a:solidFill>
              <a:latin typeface="Arial Narrow" panose="020B0606020202030204" pitchFamily="34" charset="0"/>
              <a:cs typeface="Times New Roman" pitchFamily="18" charset="0"/>
            </a:endParaRPr>
          </a:p>
          <a:p>
            <a:r>
              <a:rPr lang="en-US" sz="1800" dirty="0">
                <a:latin typeface="Arial Narrow" panose="020B0606020202030204" pitchFamily="34" charset="0"/>
                <a:cs typeface="Times New Roman" pitchFamily="18" charset="0"/>
              </a:rPr>
              <a:t>Gary is not the smartest snail in Bikini Bottom and believes he can improve his brain power by eating Super Snail Snacks. In order to test this hypothesis, he recruits SpongeBob and several snail friends to help him with the experiment. The snails ate one snack with each meal every day for three weeks. SpongeBob created a test and gave it to the snails before they started eating the snacks as well as after three weeks.</a:t>
            </a:r>
          </a:p>
          <a:p>
            <a:endParaRPr lang="en-US" sz="1200" dirty="0">
              <a:latin typeface="Arial Narrow" panose="020B0606020202030204" pitchFamily="34" charset="0"/>
              <a:cs typeface="Times New Roman" pitchFamily="18" charset="0"/>
            </a:endParaRPr>
          </a:p>
        </p:txBody>
      </p:sp>
      <p:sp>
        <p:nvSpPr>
          <p:cNvPr id="16" name="Arrow: Right 15">
            <a:extLst>
              <a:ext uri="{FF2B5EF4-FFF2-40B4-BE49-F238E27FC236}">
                <a16:creationId xmlns:a16="http://schemas.microsoft.com/office/drawing/2014/main" id="{1FB606E7-AA8B-42C8-865D-D432A0360F0B}"/>
              </a:ext>
            </a:extLst>
          </p:cNvPr>
          <p:cNvSpPr/>
          <p:nvPr/>
        </p:nvSpPr>
        <p:spPr>
          <a:xfrm>
            <a:off x="-762000" y="839100"/>
            <a:ext cx="609600" cy="20104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65A5B04D-B0DD-4660-AF94-0B4E82BEB92A}"/>
              </a:ext>
            </a:extLst>
          </p:cNvPr>
          <p:cNvSpPr/>
          <p:nvPr/>
        </p:nvSpPr>
        <p:spPr>
          <a:xfrm>
            <a:off x="-762000" y="4390310"/>
            <a:ext cx="609600" cy="201049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65B8013-AE57-40AA-9022-56B4A3B4D490}"/>
              </a:ext>
            </a:extLst>
          </p:cNvPr>
          <p:cNvSpPr/>
          <p:nvPr/>
        </p:nvSpPr>
        <p:spPr>
          <a:xfrm>
            <a:off x="385199" y="3733800"/>
            <a:ext cx="9448800" cy="2529923"/>
          </a:xfrm>
          <a:prstGeom prst="rect">
            <a:avLst/>
          </a:prstGeom>
        </p:spPr>
        <p:txBody>
          <a:bodyPr wrap="square">
            <a:spAutoFit/>
          </a:bodyPr>
          <a:lstStyle/>
          <a:p>
            <a:r>
              <a:rPr lang="en-US" sz="2200" b="1" dirty="0">
                <a:solidFill>
                  <a:schemeClr val="bg1"/>
                </a:solidFill>
                <a:highlight>
                  <a:srgbClr val="0000FF"/>
                </a:highlight>
                <a:latin typeface="Arial Narrow" panose="020B0606020202030204" pitchFamily="34" charset="0"/>
                <a:cs typeface="Times New Roman" pitchFamily="18" charset="0"/>
              </a:rPr>
              <a:t>Experiment #6 - Super Snails</a:t>
            </a:r>
          </a:p>
          <a:p>
            <a:endParaRPr lang="en-US" sz="550" b="1" dirty="0">
              <a:solidFill>
                <a:schemeClr val="bg1"/>
              </a:solidFill>
              <a:latin typeface="Arial Narrow" panose="020B0606020202030204" pitchFamily="34" charset="0"/>
              <a:cs typeface="Times New Roman" pitchFamily="18" charset="0"/>
            </a:endParaRPr>
          </a:p>
          <a:p>
            <a:r>
              <a:rPr lang="en-US" sz="2200" dirty="0">
                <a:latin typeface="Arial Narrow" panose="020B0606020202030204" pitchFamily="34" charset="0"/>
                <a:cs typeface="Times New Roman" pitchFamily="18" charset="0"/>
              </a:rPr>
              <a:t>What is the independent variable? </a:t>
            </a:r>
          </a:p>
          <a:p>
            <a:endParaRPr lang="en-US" sz="3080" dirty="0">
              <a:latin typeface="Arial Narrow" panose="020B0606020202030204" pitchFamily="34" charset="0"/>
              <a:cs typeface="Times New Roman" pitchFamily="18" charset="0"/>
            </a:endParaRPr>
          </a:p>
          <a:p>
            <a:r>
              <a:rPr lang="en-US" sz="2200" dirty="0">
                <a:latin typeface="Arial Narrow" panose="020B0606020202030204" pitchFamily="34" charset="0"/>
                <a:cs typeface="Times New Roman" pitchFamily="18" charset="0"/>
              </a:rPr>
              <a:t>What is the dependent variable? </a:t>
            </a:r>
          </a:p>
          <a:p>
            <a:endParaRPr lang="en-US" sz="2200" dirty="0">
              <a:latin typeface="Arial Narrow" panose="020B0606020202030204" pitchFamily="34" charset="0"/>
              <a:cs typeface="Times New Roman" pitchFamily="18" charset="0"/>
            </a:endParaRPr>
          </a:p>
          <a:p>
            <a:endParaRPr lang="en-US" sz="1210" dirty="0">
              <a:latin typeface="Arial Narrow" panose="020B0606020202030204" pitchFamily="34" charset="0"/>
              <a:cs typeface="Times New Roman" pitchFamily="18" charset="0"/>
            </a:endParaRPr>
          </a:p>
          <a:p>
            <a:r>
              <a:rPr lang="en-US" sz="2200" dirty="0">
                <a:latin typeface="Arial Narrow" panose="020B0606020202030204" pitchFamily="34" charset="0"/>
                <a:cs typeface="Times New Roman" pitchFamily="18" charset="0"/>
              </a:rPr>
              <a:t>Based on the data provided, do the  Super Snail Snacks work? Explain</a:t>
            </a:r>
            <a:endParaRPr lang="en-US" sz="2640" b="1" dirty="0">
              <a:latin typeface="Arial Narrow" panose="020B0606020202030204" pitchFamily="34" charset="0"/>
              <a:cs typeface="Times New Roman" pitchFamily="18" charset="0"/>
            </a:endParaRPr>
          </a:p>
        </p:txBody>
      </p:sp>
      <p:graphicFrame>
        <p:nvGraphicFramePr>
          <p:cNvPr id="7" name="Table 6">
            <a:extLst>
              <a:ext uri="{FF2B5EF4-FFF2-40B4-BE49-F238E27FC236}">
                <a16:creationId xmlns:a16="http://schemas.microsoft.com/office/drawing/2014/main" id="{8D9D2442-3477-4336-B5FF-25AA415B95CB}"/>
              </a:ext>
            </a:extLst>
          </p:cNvPr>
          <p:cNvGraphicFramePr>
            <a:graphicFrameLocks noGrp="1"/>
          </p:cNvGraphicFramePr>
          <p:nvPr>
            <p:extLst>
              <p:ext uri="{D42A27DB-BD31-4B8C-83A1-F6EECF244321}">
                <p14:modId xmlns:p14="http://schemas.microsoft.com/office/powerpoint/2010/main" val="514838742"/>
              </p:ext>
            </p:extLst>
          </p:nvPr>
        </p:nvGraphicFramePr>
        <p:xfrm>
          <a:off x="6019800" y="3736848"/>
          <a:ext cx="3802476" cy="2026920"/>
        </p:xfrm>
        <a:graphic>
          <a:graphicData uri="http://schemas.openxmlformats.org/drawingml/2006/table">
            <a:tbl>
              <a:tblPr firstRow="1" bandRow="1">
                <a:tableStyleId>{5C22544A-7EE6-4342-B048-85BDC9FD1C3A}</a:tableStyleId>
              </a:tblPr>
              <a:tblGrid>
                <a:gridCol w="1267492">
                  <a:extLst>
                    <a:ext uri="{9D8B030D-6E8A-4147-A177-3AD203B41FA5}">
                      <a16:colId xmlns:a16="http://schemas.microsoft.com/office/drawing/2014/main" val="20000"/>
                    </a:ext>
                  </a:extLst>
                </a:gridCol>
                <a:gridCol w="1267492">
                  <a:extLst>
                    <a:ext uri="{9D8B030D-6E8A-4147-A177-3AD203B41FA5}">
                      <a16:colId xmlns:a16="http://schemas.microsoft.com/office/drawing/2014/main" val="20001"/>
                    </a:ext>
                  </a:extLst>
                </a:gridCol>
                <a:gridCol w="1267492">
                  <a:extLst>
                    <a:ext uri="{9D8B030D-6E8A-4147-A177-3AD203B41FA5}">
                      <a16:colId xmlns:a16="http://schemas.microsoft.com/office/drawing/2014/main" val="20002"/>
                    </a:ext>
                  </a:extLst>
                </a:gridCol>
              </a:tblGrid>
              <a:tr h="219098">
                <a:tc>
                  <a:txBody>
                    <a:bodyPr/>
                    <a:lstStyle/>
                    <a:p>
                      <a:pPr algn="ctr"/>
                      <a:r>
                        <a:rPr lang="en-US" sz="2000" dirty="0"/>
                        <a:t>Snail</a:t>
                      </a:r>
                    </a:p>
                  </a:txBody>
                  <a:tcPr marL="100584" marR="100584" marT="50292" marB="50292" anchor="ctr"/>
                </a:tc>
                <a:tc>
                  <a:txBody>
                    <a:bodyPr/>
                    <a:lstStyle/>
                    <a:p>
                      <a:pPr algn="ctr"/>
                      <a:r>
                        <a:rPr lang="en-US" sz="2000" dirty="0"/>
                        <a:t>Before</a:t>
                      </a:r>
                    </a:p>
                  </a:txBody>
                  <a:tcPr marL="100584" marR="100584" marT="50292" marB="50292" anchor="ctr"/>
                </a:tc>
                <a:tc>
                  <a:txBody>
                    <a:bodyPr/>
                    <a:lstStyle/>
                    <a:p>
                      <a:pPr algn="ctr"/>
                      <a:r>
                        <a:rPr lang="en-US" sz="2000" dirty="0"/>
                        <a:t>After</a:t>
                      </a:r>
                    </a:p>
                  </a:txBody>
                  <a:tcPr marL="100584" marR="100584" marT="50292" marB="50292" anchor="ctr"/>
                </a:tc>
                <a:extLst>
                  <a:ext uri="{0D108BD9-81ED-4DB2-BD59-A6C34878D82A}">
                    <a16:rowId xmlns:a16="http://schemas.microsoft.com/office/drawing/2014/main" val="10000"/>
                  </a:ext>
                </a:extLst>
              </a:tr>
              <a:tr h="402336">
                <a:tc>
                  <a:txBody>
                    <a:bodyPr/>
                    <a:lstStyle/>
                    <a:p>
                      <a:pPr algn="ctr"/>
                      <a:r>
                        <a:rPr lang="en-US" sz="2000" dirty="0"/>
                        <a:t>Gary</a:t>
                      </a:r>
                    </a:p>
                  </a:txBody>
                  <a:tcPr marL="100584" marR="100584" marT="50292" marB="50292" anchor="ctr"/>
                </a:tc>
                <a:tc>
                  <a:txBody>
                    <a:bodyPr/>
                    <a:lstStyle/>
                    <a:p>
                      <a:pPr algn="ctr"/>
                      <a:r>
                        <a:rPr lang="en-US" sz="2000" dirty="0"/>
                        <a:t>64%</a:t>
                      </a:r>
                    </a:p>
                  </a:txBody>
                  <a:tcPr marL="100584" marR="100584" marT="50292" marB="50292" anchor="ctr"/>
                </a:tc>
                <a:tc>
                  <a:txBody>
                    <a:bodyPr/>
                    <a:lstStyle/>
                    <a:p>
                      <a:pPr algn="ctr"/>
                      <a:r>
                        <a:rPr lang="en-US" sz="2000" dirty="0"/>
                        <a:t>80%</a:t>
                      </a:r>
                    </a:p>
                  </a:txBody>
                  <a:tcPr marL="100584" marR="100584" marT="50292" marB="50292" anchor="ctr"/>
                </a:tc>
                <a:extLst>
                  <a:ext uri="{0D108BD9-81ED-4DB2-BD59-A6C34878D82A}">
                    <a16:rowId xmlns:a16="http://schemas.microsoft.com/office/drawing/2014/main" val="10001"/>
                  </a:ext>
                </a:extLst>
              </a:tr>
              <a:tr h="402336">
                <a:tc>
                  <a:txBody>
                    <a:bodyPr/>
                    <a:lstStyle/>
                    <a:p>
                      <a:pPr algn="ctr"/>
                      <a:r>
                        <a:rPr lang="en-US" sz="2000" dirty="0"/>
                        <a:t>Larry</a:t>
                      </a:r>
                    </a:p>
                  </a:txBody>
                  <a:tcPr marL="100584" marR="100584" marT="50292" marB="50292" anchor="ctr"/>
                </a:tc>
                <a:tc>
                  <a:txBody>
                    <a:bodyPr/>
                    <a:lstStyle/>
                    <a:p>
                      <a:pPr algn="ctr"/>
                      <a:r>
                        <a:rPr lang="en-US" sz="2000" dirty="0"/>
                        <a:t>78%</a:t>
                      </a:r>
                    </a:p>
                  </a:txBody>
                  <a:tcPr marL="100584" marR="100584" marT="50292" marB="50292" anchor="ctr"/>
                </a:tc>
                <a:tc>
                  <a:txBody>
                    <a:bodyPr/>
                    <a:lstStyle/>
                    <a:p>
                      <a:pPr algn="ctr"/>
                      <a:r>
                        <a:rPr lang="en-US" sz="2000" dirty="0"/>
                        <a:t>78%</a:t>
                      </a:r>
                    </a:p>
                  </a:txBody>
                  <a:tcPr marL="100584" marR="100584" marT="50292" marB="50292" anchor="ctr"/>
                </a:tc>
                <a:extLst>
                  <a:ext uri="{0D108BD9-81ED-4DB2-BD59-A6C34878D82A}">
                    <a16:rowId xmlns:a16="http://schemas.microsoft.com/office/drawing/2014/main" val="10002"/>
                  </a:ext>
                </a:extLst>
              </a:tr>
              <a:tr h="402336">
                <a:tc>
                  <a:txBody>
                    <a:bodyPr/>
                    <a:lstStyle/>
                    <a:p>
                      <a:pPr algn="ctr"/>
                      <a:r>
                        <a:rPr lang="en-US" sz="2000" dirty="0"/>
                        <a:t>Barry</a:t>
                      </a:r>
                    </a:p>
                  </a:txBody>
                  <a:tcPr marL="100584" marR="100584" marT="50292" marB="50292" anchor="ctr"/>
                </a:tc>
                <a:tc>
                  <a:txBody>
                    <a:bodyPr/>
                    <a:lstStyle/>
                    <a:p>
                      <a:pPr algn="ctr"/>
                      <a:r>
                        <a:rPr lang="en-US" sz="2000" dirty="0"/>
                        <a:t>82%</a:t>
                      </a:r>
                    </a:p>
                  </a:txBody>
                  <a:tcPr marL="100584" marR="100584" marT="50292" marB="50292" anchor="ctr"/>
                </a:tc>
                <a:tc>
                  <a:txBody>
                    <a:bodyPr/>
                    <a:lstStyle/>
                    <a:p>
                      <a:pPr algn="ctr"/>
                      <a:r>
                        <a:rPr lang="en-US" sz="2000" dirty="0"/>
                        <a:t>84%</a:t>
                      </a:r>
                    </a:p>
                  </a:txBody>
                  <a:tcPr marL="100584" marR="100584" marT="50292" marB="50292" anchor="ctr"/>
                </a:tc>
                <a:extLst>
                  <a:ext uri="{0D108BD9-81ED-4DB2-BD59-A6C34878D82A}">
                    <a16:rowId xmlns:a16="http://schemas.microsoft.com/office/drawing/2014/main" val="10003"/>
                  </a:ext>
                </a:extLst>
              </a:tr>
              <a:tr h="402336">
                <a:tc>
                  <a:txBody>
                    <a:bodyPr/>
                    <a:lstStyle/>
                    <a:p>
                      <a:pPr algn="ctr"/>
                      <a:r>
                        <a:rPr lang="en-US" sz="2000" dirty="0"/>
                        <a:t>Terry</a:t>
                      </a:r>
                    </a:p>
                  </a:txBody>
                  <a:tcPr marL="100584" marR="100584" marT="50292" marB="50292" anchor="ctr"/>
                </a:tc>
                <a:tc>
                  <a:txBody>
                    <a:bodyPr/>
                    <a:lstStyle/>
                    <a:p>
                      <a:pPr algn="ctr"/>
                      <a:r>
                        <a:rPr lang="en-US" sz="2000" dirty="0"/>
                        <a:t>72%</a:t>
                      </a:r>
                    </a:p>
                  </a:txBody>
                  <a:tcPr marL="100584" marR="100584" marT="50292" marB="50292" anchor="ctr"/>
                </a:tc>
                <a:tc>
                  <a:txBody>
                    <a:bodyPr/>
                    <a:lstStyle/>
                    <a:p>
                      <a:pPr algn="ctr"/>
                      <a:r>
                        <a:rPr lang="en-US" sz="2000" dirty="0"/>
                        <a:t>70%</a:t>
                      </a:r>
                    </a:p>
                  </a:txBody>
                  <a:tcPr marL="100584" marR="100584" marT="50292" marB="50292"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305993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94753"/>
            <a:ext cx="7696200" cy="2985433"/>
          </a:xfrm>
          <a:prstGeom prst="rect">
            <a:avLst/>
          </a:prstGeom>
        </p:spPr>
        <p:txBody>
          <a:bodyPr wrap="square">
            <a:spAutoFit/>
          </a:bodyPr>
          <a:lstStyle/>
          <a:p>
            <a:r>
              <a:rPr lang="en-US" sz="2800" b="1" dirty="0">
                <a:solidFill>
                  <a:schemeClr val="bg1"/>
                </a:solidFill>
                <a:highlight>
                  <a:srgbClr val="000080"/>
                </a:highlight>
                <a:latin typeface="Arial Narrow" panose="020B0606020202030204" pitchFamily="34" charset="0"/>
                <a:cs typeface="Times New Roman" pitchFamily="18" charset="0"/>
              </a:rPr>
              <a:t>Final Challenge: Bubble Time</a:t>
            </a:r>
          </a:p>
          <a:p>
            <a:endParaRPr lang="en-US" sz="2000" dirty="0">
              <a:latin typeface="Arial Narrow" panose="020B0606020202030204" pitchFamily="34" charset="0"/>
              <a:cs typeface="Times New Roman" pitchFamily="18" charset="0"/>
            </a:endParaRPr>
          </a:p>
          <a:p>
            <a:pPr algn="just"/>
            <a:r>
              <a:rPr lang="en-US" sz="2000" dirty="0">
                <a:latin typeface="Arial Narrow" panose="020B0606020202030204" pitchFamily="34" charset="0"/>
                <a:cs typeface="Times New Roman" pitchFamily="18" charset="0"/>
              </a:rPr>
              <a:t>Patrick loves bubble gum and would like to be able to blow bigger bubbles than anyone else in Bikini Bottom.  To prepare for the Bikini Bottom Big Bubble Contest, he bought four different brands of bubble gum and needs your help to find the brand that creates the biggest bubbles. Write an experiment to test the bubble power of the bubble gum brands and help Patrick win the contest.</a:t>
            </a:r>
          </a:p>
          <a:p>
            <a:endParaRPr lang="en-US" sz="2000" b="1" dirty="0">
              <a:latin typeface="Arial Narrow" panose="020B0606020202030204" pitchFamily="34" charset="0"/>
              <a:cs typeface="Times New Roman" pitchFamily="18" charset="0"/>
            </a:endParaRPr>
          </a:p>
          <a:p>
            <a:endParaRPr lang="en-US" sz="2000" b="1" dirty="0">
              <a:latin typeface="Arial Narrow" panose="020B0606020202030204" pitchFamily="34" charset="0"/>
              <a:cs typeface="Times New Roman" pitchFamily="18" charset="0"/>
            </a:endParaRPr>
          </a:p>
        </p:txBody>
      </p:sp>
      <p:pic>
        <p:nvPicPr>
          <p:cNvPr id="7170" name="Picture 2"/>
          <p:cNvPicPr>
            <a:picLocks noChangeAspect="1" noChangeArrowheads="1"/>
          </p:cNvPicPr>
          <p:nvPr/>
        </p:nvPicPr>
        <p:blipFill>
          <a:blip r:embed="rId3" cstate="print"/>
          <a:srcRect/>
          <a:stretch>
            <a:fillRect/>
          </a:stretch>
        </p:blipFill>
        <p:spPr bwMode="auto">
          <a:xfrm>
            <a:off x="8229600" y="294753"/>
            <a:ext cx="1605661" cy="3063744"/>
          </a:xfrm>
          <a:prstGeom prst="rect">
            <a:avLst/>
          </a:prstGeom>
          <a:ln>
            <a:noFill/>
          </a:ln>
          <a:effectLst>
            <a:softEdge rad="112500"/>
          </a:effectLst>
        </p:spPr>
      </p:pic>
      <p:sp>
        <p:nvSpPr>
          <p:cNvPr id="8" name="TextBox 7">
            <a:extLst>
              <a:ext uri="{FF2B5EF4-FFF2-40B4-BE49-F238E27FC236}">
                <a16:creationId xmlns:a16="http://schemas.microsoft.com/office/drawing/2014/main" id="{1196BC10-6C9D-4226-B7BE-0FBF206DBC77}"/>
              </a:ext>
            </a:extLst>
          </p:cNvPr>
          <p:cNvSpPr txBox="1"/>
          <p:nvPr/>
        </p:nvSpPr>
        <p:spPr>
          <a:xfrm>
            <a:off x="369677" y="3136631"/>
            <a:ext cx="9301861" cy="2862322"/>
          </a:xfrm>
          <a:prstGeom prst="rect">
            <a:avLst/>
          </a:prstGeom>
          <a:noFill/>
        </p:spPr>
        <p:txBody>
          <a:bodyPr wrap="square">
            <a:spAutoFit/>
          </a:bodyPr>
          <a:lstStyle/>
          <a:p>
            <a:r>
              <a:rPr lang="en-US" sz="2000" b="1" dirty="0">
                <a:latin typeface="Arial Narrow" panose="020B0606020202030204" pitchFamily="34" charset="0"/>
                <a:cs typeface="Times New Roman" pitchFamily="18" charset="0"/>
              </a:rPr>
              <a:t>Part A:  Identifying Variables &amp; Controls</a:t>
            </a:r>
            <a:endParaRPr lang="en-US" sz="2000" dirty="0">
              <a:latin typeface="Arial Narrow" panose="020B0606020202030204" pitchFamily="34" charset="0"/>
              <a:cs typeface="Times New Roman" pitchFamily="18" charset="0"/>
            </a:endParaRPr>
          </a:p>
          <a:p>
            <a:r>
              <a:rPr lang="en-US" sz="2000" dirty="0">
                <a:latin typeface="Arial Narrow" panose="020B0606020202030204" pitchFamily="34" charset="0"/>
                <a:cs typeface="Times New Roman" pitchFamily="18" charset="0"/>
              </a:rPr>
              <a:t> </a:t>
            </a:r>
          </a:p>
          <a:p>
            <a:r>
              <a:rPr lang="en-US" sz="2000" dirty="0">
                <a:latin typeface="Arial Narrow" panose="020B0606020202030204" pitchFamily="34" charset="0"/>
                <a:cs typeface="Times New Roman" pitchFamily="18" charset="0"/>
              </a:rPr>
              <a:t>1) What is the independent variable in this experiment?   </a:t>
            </a:r>
          </a:p>
          <a:p>
            <a:r>
              <a:rPr lang="en-US" sz="2000" dirty="0">
                <a:latin typeface="Arial Narrow" panose="020B0606020202030204" pitchFamily="34" charset="0"/>
                <a:cs typeface="Times New Roman" pitchFamily="18" charset="0"/>
              </a:rPr>
              <a:t> </a:t>
            </a:r>
          </a:p>
          <a:p>
            <a:r>
              <a:rPr lang="en-US" sz="2000" dirty="0">
                <a:latin typeface="Arial Narrow" panose="020B0606020202030204" pitchFamily="34" charset="0"/>
                <a:cs typeface="Times New Roman" pitchFamily="18" charset="0"/>
              </a:rPr>
              <a:t>2) What is the dependent variable in this experiment?   </a:t>
            </a:r>
          </a:p>
          <a:p>
            <a:r>
              <a:rPr lang="en-US" sz="2000" dirty="0">
                <a:latin typeface="Arial Narrow" panose="020B0606020202030204" pitchFamily="34" charset="0"/>
                <a:cs typeface="Times New Roman" pitchFamily="18" charset="0"/>
              </a:rPr>
              <a:t> </a:t>
            </a:r>
          </a:p>
          <a:p>
            <a:r>
              <a:rPr lang="en-US" sz="2000" dirty="0">
                <a:latin typeface="Arial Narrow" panose="020B0606020202030204" pitchFamily="34" charset="0"/>
                <a:cs typeface="Times New Roman" pitchFamily="18" charset="0"/>
              </a:rPr>
              <a:t>3) What other variables could affect your results? </a:t>
            </a:r>
            <a:r>
              <a:rPr lang="en-US" sz="2000" dirty="0">
                <a:effectLst/>
                <a:latin typeface="Arial Narrow" panose="020B0606020202030204" pitchFamily="34" charset="0"/>
                <a:ea typeface="Calibri" panose="020F0502020204030204" pitchFamily="34" charset="0"/>
                <a:cs typeface="Times-Roman"/>
              </a:rPr>
              <a:t>List at least three and explain how will you set up your experiment to control these variables. </a:t>
            </a:r>
            <a:endParaRPr lang="en-US" sz="1800" dirty="0">
              <a:effectLst/>
              <a:latin typeface="Arial Narrow" panose="020B0606020202030204" pitchFamily="34" charset="0"/>
              <a:ea typeface="Calibri" panose="020F0502020204030204" pitchFamily="34" charset="0"/>
            </a:endParaRPr>
          </a:p>
          <a:p>
            <a:endParaRPr lang="en-US" sz="2000" dirty="0">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3136192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2F880-BBF0-4F03-8247-F308B760F0E0}"/>
              </a:ext>
            </a:extLst>
          </p:cNvPr>
          <p:cNvSpPr txBox="1"/>
          <p:nvPr/>
        </p:nvSpPr>
        <p:spPr>
          <a:xfrm>
            <a:off x="381000" y="298176"/>
            <a:ext cx="9296400" cy="584775"/>
          </a:xfrm>
          <a:prstGeom prst="rect">
            <a:avLst/>
          </a:prstGeom>
          <a:noFill/>
        </p:spPr>
        <p:txBody>
          <a:bodyPr wrap="square" rtlCol="0">
            <a:spAutoFit/>
          </a:bodyPr>
          <a:lstStyle/>
          <a:p>
            <a:pPr rtl="0">
              <a:spcBef>
                <a:spcPts val="0"/>
              </a:spcBef>
              <a:spcAft>
                <a:spcPts val="0"/>
              </a:spcAft>
            </a:pPr>
            <a:r>
              <a:rPr lang="en-US" sz="3200" b="0" i="0" u="none" strike="noStrike" dirty="0">
                <a:solidFill>
                  <a:srgbClr val="000000"/>
                </a:solidFill>
                <a:effectLst/>
                <a:latin typeface="Cooper Black" panose="0208090404030B020404" pitchFamily="18" charset="0"/>
              </a:rPr>
              <a:t>CLAIM-EVIDENCE-REASONING (CER)</a:t>
            </a:r>
            <a:endParaRPr lang="en-US" sz="3600" dirty="0">
              <a:latin typeface="Cooper Black" panose="0208090404030B020404" pitchFamily="18" charset="0"/>
            </a:endParaRPr>
          </a:p>
        </p:txBody>
      </p:sp>
      <p:sp>
        <p:nvSpPr>
          <p:cNvPr id="4" name="TextBox 3">
            <a:extLst>
              <a:ext uri="{FF2B5EF4-FFF2-40B4-BE49-F238E27FC236}">
                <a16:creationId xmlns:a16="http://schemas.microsoft.com/office/drawing/2014/main" id="{E0001482-97A0-4A48-B344-F57011551707}"/>
              </a:ext>
            </a:extLst>
          </p:cNvPr>
          <p:cNvSpPr txBox="1"/>
          <p:nvPr/>
        </p:nvSpPr>
        <p:spPr>
          <a:xfrm>
            <a:off x="381000" y="1066800"/>
            <a:ext cx="9296400" cy="830997"/>
          </a:xfrm>
          <a:prstGeom prst="rect">
            <a:avLst/>
          </a:prstGeom>
          <a:noFill/>
        </p:spPr>
        <p:txBody>
          <a:bodyPr wrap="square">
            <a:spAutoFit/>
          </a:bodyPr>
          <a:lstStyle/>
          <a:p>
            <a:pPr rtl="0">
              <a:spcBef>
                <a:spcPts val="0"/>
              </a:spcBef>
              <a:spcAft>
                <a:spcPts val="0"/>
              </a:spcAft>
            </a:pPr>
            <a:r>
              <a:rPr lang="en-US" sz="2400" b="1" i="0" u="none" strike="noStrike" dirty="0">
                <a:solidFill>
                  <a:srgbClr val="000000"/>
                </a:solidFill>
                <a:effectLst/>
                <a:latin typeface="Times New Roman" panose="02020603050405020304" pitchFamily="18" charset="0"/>
              </a:rPr>
              <a:t>Your Turn:  Follow your teacher’s directions to complete the CER below.</a:t>
            </a:r>
            <a:endParaRPr lang="en-US" sz="2400" b="0" dirty="0">
              <a:effectLst/>
            </a:endParaRPr>
          </a:p>
        </p:txBody>
      </p:sp>
      <p:graphicFrame>
        <p:nvGraphicFramePr>
          <p:cNvPr id="3" name="Table 4">
            <a:extLst>
              <a:ext uri="{FF2B5EF4-FFF2-40B4-BE49-F238E27FC236}">
                <a16:creationId xmlns:a16="http://schemas.microsoft.com/office/drawing/2014/main" id="{F402A19D-016A-48D8-A672-23BF745A8DCE}"/>
              </a:ext>
            </a:extLst>
          </p:cNvPr>
          <p:cNvGraphicFramePr>
            <a:graphicFrameLocks noGrp="1"/>
          </p:cNvGraphicFramePr>
          <p:nvPr>
            <p:extLst>
              <p:ext uri="{D42A27DB-BD31-4B8C-83A1-F6EECF244321}">
                <p14:modId xmlns:p14="http://schemas.microsoft.com/office/powerpoint/2010/main" val="988894058"/>
              </p:ext>
            </p:extLst>
          </p:nvPr>
        </p:nvGraphicFramePr>
        <p:xfrm>
          <a:off x="460513" y="2095501"/>
          <a:ext cx="9137374" cy="5095904"/>
        </p:xfrm>
        <a:graphic>
          <a:graphicData uri="http://schemas.openxmlformats.org/drawingml/2006/table">
            <a:tbl>
              <a:tblPr firstRow="1" bandRow="1">
                <a:tableStyleId>{5940675A-B579-460E-94D1-54222C63F5DA}</a:tableStyleId>
              </a:tblPr>
              <a:tblGrid>
                <a:gridCol w="2806641">
                  <a:extLst>
                    <a:ext uri="{9D8B030D-6E8A-4147-A177-3AD203B41FA5}">
                      <a16:colId xmlns:a16="http://schemas.microsoft.com/office/drawing/2014/main" val="3168368051"/>
                    </a:ext>
                  </a:extLst>
                </a:gridCol>
                <a:gridCol w="6330733">
                  <a:extLst>
                    <a:ext uri="{9D8B030D-6E8A-4147-A177-3AD203B41FA5}">
                      <a16:colId xmlns:a16="http://schemas.microsoft.com/office/drawing/2014/main" val="1462605522"/>
                    </a:ext>
                  </a:extLst>
                </a:gridCol>
              </a:tblGrid>
              <a:tr h="1273976">
                <a:tc>
                  <a:txBody>
                    <a:bodyPr/>
                    <a:lstStyle/>
                    <a:p>
                      <a:pPr algn="ctr"/>
                      <a:r>
                        <a:rPr lang="en-US" sz="2800" b="1" dirty="0"/>
                        <a:t>Question</a:t>
                      </a:r>
                    </a:p>
                  </a:txBody>
                  <a:tcPr anchor="ctr"/>
                </a:tc>
                <a:tc>
                  <a:txBody>
                    <a:bodyPr/>
                    <a:lstStyle/>
                    <a:p>
                      <a:pPr algn="ctr"/>
                      <a:r>
                        <a:rPr lang="en-US" sz="3200" dirty="0"/>
                        <a:t> </a:t>
                      </a:r>
                    </a:p>
                  </a:txBody>
                  <a:tcPr anchor="ctr"/>
                </a:tc>
                <a:extLst>
                  <a:ext uri="{0D108BD9-81ED-4DB2-BD59-A6C34878D82A}">
                    <a16:rowId xmlns:a16="http://schemas.microsoft.com/office/drawing/2014/main" val="3447376668"/>
                  </a:ext>
                </a:extLst>
              </a:tr>
              <a:tr h="1273976">
                <a:tc>
                  <a:txBody>
                    <a:bodyPr/>
                    <a:lstStyle/>
                    <a:p>
                      <a:pPr algn="ctr"/>
                      <a:r>
                        <a:rPr lang="en-US" sz="2800" b="1" dirty="0"/>
                        <a:t>Claim</a:t>
                      </a:r>
                    </a:p>
                  </a:txBody>
                  <a:tcPr anchor="ctr"/>
                </a:tc>
                <a:tc>
                  <a:txBody>
                    <a:bodyPr/>
                    <a:lstStyle/>
                    <a:p>
                      <a:pPr algn="ctr"/>
                      <a:endParaRPr lang="en-US" sz="3200" dirty="0"/>
                    </a:p>
                  </a:txBody>
                  <a:tcPr anchor="ctr"/>
                </a:tc>
                <a:extLst>
                  <a:ext uri="{0D108BD9-81ED-4DB2-BD59-A6C34878D82A}">
                    <a16:rowId xmlns:a16="http://schemas.microsoft.com/office/drawing/2014/main" val="149339178"/>
                  </a:ext>
                </a:extLst>
              </a:tr>
              <a:tr h="1273976">
                <a:tc>
                  <a:txBody>
                    <a:bodyPr/>
                    <a:lstStyle/>
                    <a:p>
                      <a:pPr algn="ctr"/>
                      <a:r>
                        <a:rPr lang="en-US" sz="2800" b="1" dirty="0"/>
                        <a:t>Evidence</a:t>
                      </a:r>
                    </a:p>
                  </a:txBody>
                  <a:tcPr anchor="ctr"/>
                </a:tc>
                <a:tc>
                  <a:txBody>
                    <a:bodyPr/>
                    <a:lstStyle/>
                    <a:p>
                      <a:pPr algn="ctr"/>
                      <a:endParaRPr lang="en-US" sz="3200" dirty="0"/>
                    </a:p>
                  </a:txBody>
                  <a:tcPr anchor="ctr"/>
                </a:tc>
                <a:extLst>
                  <a:ext uri="{0D108BD9-81ED-4DB2-BD59-A6C34878D82A}">
                    <a16:rowId xmlns:a16="http://schemas.microsoft.com/office/drawing/2014/main" val="710413424"/>
                  </a:ext>
                </a:extLst>
              </a:tr>
              <a:tr h="1273976">
                <a:tc>
                  <a:txBody>
                    <a:bodyPr/>
                    <a:lstStyle/>
                    <a:p>
                      <a:pPr algn="ctr"/>
                      <a:r>
                        <a:rPr lang="en-US" sz="2800" b="1" dirty="0"/>
                        <a:t>Reasoning</a:t>
                      </a:r>
                    </a:p>
                  </a:txBody>
                  <a:tcPr anchor="ctr"/>
                </a:tc>
                <a:tc>
                  <a:txBody>
                    <a:bodyPr/>
                    <a:lstStyle/>
                    <a:p>
                      <a:pPr algn="ctr"/>
                      <a:endParaRPr lang="en-US" sz="3200" dirty="0"/>
                    </a:p>
                  </a:txBody>
                  <a:tcPr anchor="ctr"/>
                </a:tc>
                <a:extLst>
                  <a:ext uri="{0D108BD9-81ED-4DB2-BD59-A6C34878D82A}">
                    <a16:rowId xmlns:a16="http://schemas.microsoft.com/office/drawing/2014/main" val="3646750216"/>
                  </a:ext>
                </a:extLst>
              </a:tr>
            </a:tbl>
          </a:graphicData>
        </a:graphic>
      </p:graphicFrame>
    </p:spTree>
    <p:extLst>
      <p:ext uri="{BB962C8B-B14F-4D97-AF65-F5344CB8AC3E}">
        <p14:creationId xmlns:p14="http://schemas.microsoft.com/office/powerpoint/2010/main" val="39472517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 y="304800"/>
            <a:ext cx="9037320" cy="2123658"/>
          </a:xfrm>
          <a:prstGeom prst="rect">
            <a:avLst/>
          </a:prstGeom>
        </p:spPr>
        <p:txBody>
          <a:bodyPr wrap="square">
            <a:spAutoFit/>
          </a:bodyPr>
          <a:lstStyle/>
          <a:p>
            <a:r>
              <a:rPr lang="en-US" sz="2800" b="1" dirty="0">
                <a:solidFill>
                  <a:schemeClr val="bg1"/>
                </a:solidFill>
                <a:highlight>
                  <a:srgbClr val="000080"/>
                </a:highlight>
                <a:latin typeface="Arial Narrow" panose="020B0606020202030204" pitchFamily="34" charset="0"/>
                <a:cs typeface="Times New Roman" pitchFamily="18" charset="0"/>
              </a:rPr>
              <a:t>Final Challenge Part B:  Experiment</a:t>
            </a:r>
          </a:p>
          <a:p>
            <a:endParaRPr lang="en-US" sz="1600" b="1" dirty="0">
              <a:latin typeface="Times New Roman" pitchFamily="18" charset="0"/>
              <a:cs typeface="Times New Roman" pitchFamily="18" charset="0"/>
            </a:endParaRPr>
          </a:p>
          <a:p>
            <a:r>
              <a:rPr lang="en-US" sz="2200" dirty="0">
                <a:latin typeface="Times New Roman" pitchFamily="18" charset="0"/>
                <a:cs typeface="Times New Roman" pitchFamily="18" charset="0"/>
              </a:rPr>
              <a:t>Write an experiment to test the bubble power of the bubble gum brands and help Patrick win the contest.  Remember to include all the necessary parts to ensure your results are accurate and reliable. </a:t>
            </a:r>
          </a:p>
          <a:p>
            <a:r>
              <a:rPr lang="en-US" sz="2200" dirty="0">
                <a:latin typeface="Times New Roman" pitchFamily="18" charset="0"/>
                <a:cs typeface="Times New Roman" pitchFamily="18" charset="0"/>
              </a:rPr>
              <a:t> </a:t>
            </a:r>
          </a:p>
        </p:txBody>
      </p:sp>
      <p:pic>
        <p:nvPicPr>
          <p:cNvPr id="5" name="Picture 2">
            <a:extLst>
              <a:ext uri="{FF2B5EF4-FFF2-40B4-BE49-F238E27FC236}">
                <a16:creationId xmlns:a16="http://schemas.microsoft.com/office/drawing/2014/main" id="{92E1551E-D419-4087-90F8-945BBCCCB6F1}"/>
              </a:ext>
            </a:extLst>
          </p:cNvPr>
          <p:cNvPicPr>
            <a:picLocks noChangeAspect="1" noChangeArrowheads="1"/>
          </p:cNvPicPr>
          <p:nvPr/>
        </p:nvPicPr>
        <p:blipFill>
          <a:blip r:embed="rId3" cstate="print"/>
          <a:srcRect/>
          <a:stretch>
            <a:fillRect/>
          </a:stretch>
        </p:blipFill>
        <p:spPr bwMode="auto">
          <a:xfrm flipH="1">
            <a:off x="8305800" y="5805654"/>
            <a:ext cx="1581276" cy="1673210"/>
          </a:xfrm>
          <a:prstGeom prst="rect">
            <a:avLst/>
          </a:prstGeom>
          <a:ln>
            <a:noFill/>
          </a:ln>
          <a:effectLst>
            <a:softEdge rad="112500"/>
          </a:effectLst>
        </p:spPr>
      </p:pic>
    </p:spTree>
    <p:extLst>
      <p:ext uri="{BB962C8B-B14F-4D97-AF65-F5344CB8AC3E}">
        <p14:creationId xmlns:p14="http://schemas.microsoft.com/office/powerpoint/2010/main" val="39983990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4262" y="911959"/>
            <a:ext cx="9273138" cy="6555641"/>
          </a:xfrm>
          <a:prstGeom prst="rect">
            <a:avLst/>
          </a:prstGeom>
        </p:spPr>
        <p:txBody>
          <a:bodyPr wrap="square">
            <a:spAutoFit/>
          </a:bodyPr>
          <a:lstStyle/>
          <a:p>
            <a:r>
              <a:rPr lang="en-US" sz="2000" dirty="0">
                <a:latin typeface="Arial Narrow" panose="020B0606020202030204" pitchFamily="34" charset="0"/>
              </a:rPr>
              <a:t>Create a table to record your data.</a:t>
            </a: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r>
              <a:rPr lang="en-US" sz="2000" dirty="0">
                <a:latin typeface="Arial Narrow" panose="020B0606020202030204" pitchFamily="34" charset="0"/>
              </a:rPr>
              <a:t>2. Calculate the average for each brand of gum to the nearest hundredth. </a:t>
            </a:r>
          </a:p>
          <a:p>
            <a:endParaRPr lang="en-US" sz="2000" dirty="0">
              <a:latin typeface="Arial Narrow" panose="020B0606020202030204" pitchFamily="34" charset="0"/>
            </a:endParaRPr>
          </a:p>
          <a:p>
            <a:r>
              <a:rPr lang="en-US" sz="2000" dirty="0">
                <a:latin typeface="Arial Narrow" panose="020B0606020202030204" pitchFamily="34" charset="0"/>
              </a:rPr>
              <a:t>3.  Follow your teacher’s directions to submit your averages for the overall results. </a:t>
            </a:r>
          </a:p>
          <a:p>
            <a:endParaRPr lang="en-US" sz="2000" dirty="0"/>
          </a:p>
        </p:txBody>
      </p:sp>
      <p:sp>
        <p:nvSpPr>
          <p:cNvPr id="4" name="Rectangle 3"/>
          <p:cNvSpPr/>
          <p:nvPr/>
        </p:nvSpPr>
        <p:spPr>
          <a:xfrm>
            <a:off x="335280" y="281941"/>
            <a:ext cx="9304019" cy="523220"/>
          </a:xfrm>
          <a:prstGeom prst="rect">
            <a:avLst/>
          </a:prstGeom>
        </p:spPr>
        <p:txBody>
          <a:bodyPr wrap="square">
            <a:spAutoFit/>
          </a:bodyPr>
          <a:lstStyle/>
          <a:p>
            <a:r>
              <a:rPr lang="en-US" sz="2800" b="1" dirty="0">
                <a:solidFill>
                  <a:schemeClr val="bg1"/>
                </a:solidFill>
                <a:highlight>
                  <a:srgbClr val="000080"/>
                </a:highlight>
                <a:latin typeface="Arial Narrow" panose="020B0606020202030204" pitchFamily="34" charset="0"/>
                <a:cs typeface="Times New Roman" pitchFamily="18" charset="0"/>
              </a:rPr>
              <a:t>Final Challenge Part C: Data Collection</a:t>
            </a:r>
            <a:endParaRPr lang="en-US" sz="3200" b="1" dirty="0">
              <a:solidFill>
                <a:schemeClr val="bg1"/>
              </a:solidFill>
              <a:highlight>
                <a:srgbClr val="000080"/>
              </a:highlight>
              <a:latin typeface="Arial Narrow" panose="020B0606020202030204" pitchFamily="34" charset="0"/>
              <a:cs typeface="Times New Roman" pitchFamily="18" charset="0"/>
            </a:endParaRPr>
          </a:p>
        </p:txBody>
      </p:sp>
      <p:graphicFrame>
        <p:nvGraphicFramePr>
          <p:cNvPr id="29" name="Table 28">
            <a:extLst>
              <a:ext uri="{FF2B5EF4-FFF2-40B4-BE49-F238E27FC236}">
                <a16:creationId xmlns:a16="http://schemas.microsoft.com/office/drawing/2014/main" id="{B46C8A4E-D7D0-4768-9549-996F63A9ABF0}"/>
              </a:ext>
            </a:extLst>
          </p:cNvPr>
          <p:cNvGraphicFramePr>
            <a:graphicFrameLocks noGrp="1"/>
          </p:cNvGraphicFramePr>
          <p:nvPr>
            <p:extLst>
              <p:ext uri="{D42A27DB-BD31-4B8C-83A1-F6EECF244321}">
                <p14:modId xmlns:p14="http://schemas.microsoft.com/office/powerpoint/2010/main" val="349028603"/>
              </p:ext>
            </p:extLst>
          </p:nvPr>
        </p:nvGraphicFramePr>
        <p:xfrm>
          <a:off x="10744200" y="2429954"/>
          <a:ext cx="8922618" cy="2667898"/>
        </p:xfrm>
        <a:graphic>
          <a:graphicData uri="http://schemas.openxmlformats.org/drawingml/2006/table">
            <a:tbl>
              <a:tblPr firstRow="1" firstCol="1" bandRow="1">
                <a:tableStyleId>{2D5ABB26-0587-4C30-8999-92F81FD0307C}</a:tableStyleId>
              </a:tblPr>
              <a:tblGrid>
                <a:gridCol w="1538382">
                  <a:extLst>
                    <a:ext uri="{9D8B030D-6E8A-4147-A177-3AD203B41FA5}">
                      <a16:colId xmlns:a16="http://schemas.microsoft.com/office/drawing/2014/main" val="3694917143"/>
                    </a:ext>
                  </a:extLst>
                </a:gridCol>
                <a:gridCol w="1230706">
                  <a:extLst>
                    <a:ext uri="{9D8B030D-6E8A-4147-A177-3AD203B41FA5}">
                      <a16:colId xmlns:a16="http://schemas.microsoft.com/office/drawing/2014/main" val="1605870376"/>
                    </a:ext>
                  </a:extLst>
                </a:gridCol>
                <a:gridCol w="1230706">
                  <a:extLst>
                    <a:ext uri="{9D8B030D-6E8A-4147-A177-3AD203B41FA5}">
                      <a16:colId xmlns:a16="http://schemas.microsoft.com/office/drawing/2014/main" val="1038231049"/>
                    </a:ext>
                  </a:extLst>
                </a:gridCol>
                <a:gridCol w="1230706">
                  <a:extLst>
                    <a:ext uri="{9D8B030D-6E8A-4147-A177-3AD203B41FA5}">
                      <a16:colId xmlns:a16="http://schemas.microsoft.com/office/drawing/2014/main" val="3026484546"/>
                    </a:ext>
                  </a:extLst>
                </a:gridCol>
                <a:gridCol w="1230706">
                  <a:extLst>
                    <a:ext uri="{9D8B030D-6E8A-4147-A177-3AD203B41FA5}">
                      <a16:colId xmlns:a16="http://schemas.microsoft.com/office/drawing/2014/main" val="2116632881"/>
                    </a:ext>
                  </a:extLst>
                </a:gridCol>
                <a:gridCol w="1230706">
                  <a:extLst>
                    <a:ext uri="{9D8B030D-6E8A-4147-A177-3AD203B41FA5}">
                      <a16:colId xmlns:a16="http://schemas.microsoft.com/office/drawing/2014/main" val="538912534"/>
                    </a:ext>
                  </a:extLst>
                </a:gridCol>
                <a:gridCol w="1230706">
                  <a:extLst>
                    <a:ext uri="{9D8B030D-6E8A-4147-A177-3AD203B41FA5}">
                      <a16:colId xmlns:a16="http://schemas.microsoft.com/office/drawing/2014/main" val="2482812668"/>
                    </a:ext>
                  </a:extLst>
                </a:gridCol>
              </a:tblGrid>
              <a:tr h="290563">
                <a:tc>
                  <a:txBody>
                    <a:bodyPr/>
                    <a:lstStyle/>
                    <a:p>
                      <a:pPr marL="0" marR="0" algn="just">
                        <a:spcBef>
                          <a:spcPts val="0"/>
                        </a:spcBef>
                        <a:spcAft>
                          <a:spcPts val="0"/>
                        </a:spcAft>
                      </a:pPr>
                      <a:r>
                        <a:rPr lang="en-US" sz="1800" dirty="0">
                          <a:effectLst/>
                        </a:rPr>
                        <a:t>Brand</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Trial 1</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Trial 2</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Trial 3</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Trial 4</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Trial 5</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Average</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4736219"/>
                  </a:ext>
                </a:extLst>
              </a:tr>
              <a:tr h="475467">
                <a:tc>
                  <a:txBody>
                    <a:bodyPr/>
                    <a:lstStyle/>
                    <a:p>
                      <a:pPr marL="0" marR="0" algn="just">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5360737"/>
                  </a:ext>
                </a:extLst>
              </a:tr>
              <a:tr h="475467">
                <a:tc>
                  <a:txBody>
                    <a:bodyPr/>
                    <a:lstStyle/>
                    <a:p>
                      <a:pPr marL="0" marR="0" algn="just">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8941478"/>
                  </a:ext>
                </a:extLst>
              </a:tr>
              <a:tr h="475467">
                <a:tc>
                  <a:txBody>
                    <a:bodyPr/>
                    <a:lstStyle/>
                    <a:p>
                      <a:pPr marL="0" marR="0" algn="just">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442546"/>
                  </a:ext>
                </a:extLst>
              </a:tr>
              <a:tr h="475467">
                <a:tc>
                  <a:txBody>
                    <a:bodyPr/>
                    <a:lstStyle/>
                    <a:p>
                      <a:pPr marL="0" marR="0" algn="just">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3212807"/>
                  </a:ext>
                </a:extLst>
              </a:tr>
              <a:tr h="475467">
                <a:tc>
                  <a:txBody>
                    <a:bodyPr/>
                    <a:lstStyle/>
                    <a:p>
                      <a:pPr marL="0" marR="0" algn="just">
                        <a:spcBef>
                          <a:spcPts val="0"/>
                        </a:spcBef>
                        <a:spcAft>
                          <a:spcPts val="0"/>
                        </a:spcAf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5493148"/>
                  </a:ext>
                </a:extLst>
              </a:tr>
            </a:tbl>
          </a:graphicData>
        </a:graphic>
      </p:graphicFrame>
      <p:sp>
        <p:nvSpPr>
          <p:cNvPr id="6" name="TextBox 5">
            <a:extLst>
              <a:ext uri="{FF2B5EF4-FFF2-40B4-BE49-F238E27FC236}">
                <a16:creationId xmlns:a16="http://schemas.microsoft.com/office/drawing/2014/main" id="{8BC290D6-271E-428E-9E4C-96481E09A1AF}"/>
              </a:ext>
            </a:extLst>
          </p:cNvPr>
          <p:cNvSpPr txBox="1"/>
          <p:nvPr/>
        </p:nvSpPr>
        <p:spPr>
          <a:xfrm>
            <a:off x="10709031" y="1524000"/>
            <a:ext cx="9847384" cy="4010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Table – Students can create their own tables using the Insert </a:t>
            </a:r>
            <a:r>
              <a:rPr lang="en-US" dirty="0">
                <a:sym typeface="Wingdings" panose="05000000000000000000" pitchFamily="2" charset="2"/>
              </a:rPr>
              <a:t> Table tools.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133600"/>
            <a:ext cx="9273540" cy="5047536"/>
          </a:xfrm>
          <a:prstGeom prst="rect">
            <a:avLst/>
          </a:prstGeom>
        </p:spPr>
        <p:txBody>
          <a:bodyPr wrap="square">
            <a:spAutoFit/>
          </a:bodyPr>
          <a:lstStyle/>
          <a:p>
            <a:pPr marL="502920" indent="-502920">
              <a:buAutoNum type="arabicPeriod"/>
            </a:pPr>
            <a:r>
              <a:rPr lang="en-US" sz="2200" dirty="0">
                <a:latin typeface="Arial Narrow" panose="020B0606020202030204" pitchFamily="34" charset="0"/>
                <a:cs typeface="Times New Roman" pitchFamily="18" charset="0"/>
              </a:rPr>
              <a:t>Which brand had the highest average for you? </a:t>
            </a:r>
          </a:p>
          <a:p>
            <a:pPr marL="502920" indent="-502920">
              <a:buAutoNum type="arabicPeriod"/>
            </a:pPr>
            <a:endParaRPr lang="en-US" sz="2200" dirty="0">
              <a:latin typeface="Arial Narrow" panose="020B0606020202030204" pitchFamily="34" charset="0"/>
              <a:cs typeface="Times New Roman" pitchFamily="18" charset="0"/>
            </a:endParaRPr>
          </a:p>
          <a:p>
            <a:pPr marL="502920" indent="-502920">
              <a:buAutoNum type="arabicPeriod"/>
            </a:pPr>
            <a:r>
              <a:rPr lang="en-US" sz="2200" dirty="0">
                <a:latin typeface="Arial Narrow" panose="020B0606020202030204" pitchFamily="34" charset="0"/>
                <a:cs typeface="Times New Roman" pitchFamily="18" charset="0"/>
              </a:rPr>
              <a:t>Which brand had the highest average overall?</a:t>
            </a:r>
          </a:p>
          <a:p>
            <a:pPr marL="502920" indent="-502920">
              <a:buAutoNum type="arabicPeriod"/>
            </a:pPr>
            <a:endParaRPr lang="en-US" sz="2200" dirty="0">
              <a:latin typeface="Arial Narrow" panose="020B0606020202030204" pitchFamily="34" charset="0"/>
              <a:cs typeface="Times New Roman" pitchFamily="18" charset="0"/>
            </a:endParaRPr>
          </a:p>
          <a:p>
            <a:pPr marL="502920" indent="-502920">
              <a:buAutoNum type="arabicPeriod"/>
            </a:pPr>
            <a:r>
              <a:rPr lang="en-US" sz="2200" dirty="0">
                <a:latin typeface="Arial Narrow" panose="020B0606020202030204" pitchFamily="34" charset="0"/>
                <a:cs typeface="Times New Roman" pitchFamily="18" charset="0"/>
              </a:rPr>
              <a:t>Did your results match the overall results.  Explain using the data.</a:t>
            </a:r>
          </a:p>
          <a:p>
            <a:pPr marL="502920" indent="-502920">
              <a:buAutoNum type="arabicPeriod"/>
            </a:pPr>
            <a:endParaRPr lang="en-US" sz="4000" dirty="0">
              <a:latin typeface="Arial Narrow" panose="020B0606020202030204" pitchFamily="34" charset="0"/>
              <a:cs typeface="Times New Roman" pitchFamily="18" charset="0"/>
            </a:endParaRPr>
          </a:p>
          <a:p>
            <a:pPr marL="502920" indent="-502920">
              <a:buAutoNum type="arabicPeriod"/>
            </a:pPr>
            <a:endParaRPr lang="en-US" sz="2200" dirty="0">
              <a:latin typeface="Arial Narrow" panose="020B0606020202030204" pitchFamily="34" charset="0"/>
              <a:cs typeface="Times New Roman" pitchFamily="18" charset="0"/>
            </a:endParaRPr>
          </a:p>
          <a:p>
            <a:pPr marL="502920" indent="-502920">
              <a:buAutoNum type="arabicPeriod"/>
            </a:pPr>
            <a:r>
              <a:rPr lang="en-US" sz="2200" dirty="0">
                <a:latin typeface="Arial Narrow" panose="020B0606020202030204" pitchFamily="34" charset="0"/>
                <a:cs typeface="Times New Roman" pitchFamily="18" charset="0"/>
              </a:rPr>
              <a:t>Which brand would you recommend Patrick use in the contest?  Why? </a:t>
            </a:r>
          </a:p>
          <a:p>
            <a:pPr marL="502920" indent="-502920">
              <a:buAutoNum type="arabicPeriod"/>
            </a:pPr>
            <a:endParaRPr lang="en-US" sz="2200" dirty="0">
              <a:latin typeface="Arial Narrow" panose="020B0606020202030204" pitchFamily="34" charset="0"/>
              <a:cs typeface="Times New Roman" pitchFamily="18" charset="0"/>
            </a:endParaRPr>
          </a:p>
          <a:p>
            <a:pPr marL="502920" indent="-502920">
              <a:buAutoNum type="arabicPeriod"/>
            </a:pPr>
            <a:endParaRPr lang="en-US" sz="4000" dirty="0">
              <a:latin typeface="Arial Narrow" panose="020B0606020202030204" pitchFamily="34" charset="0"/>
              <a:cs typeface="Times New Roman" pitchFamily="18" charset="0"/>
            </a:endParaRPr>
          </a:p>
          <a:p>
            <a:pPr marL="502920" indent="-502920">
              <a:buAutoNum type="arabicPeriod"/>
            </a:pPr>
            <a:r>
              <a:rPr lang="en-US" sz="2200" dirty="0">
                <a:latin typeface="Arial Narrow" panose="020B0606020202030204" pitchFamily="34" charset="0"/>
                <a:cs typeface="Times New Roman" pitchFamily="18" charset="0"/>
              </a:rPr>
              <a:t>Is the data accurate and reliable? Explain. </a:t>
            </a:r>
          </a:p>
          <a:p>
            <a:pPr marL="502920" indent="-502920">
              <a:buFontTx/>
              <a:buAutoNum type="arabicPeriod"/>
            </a:pPr>
            <a:endParaRPr lang="en-US" sz="2200" dirty="0">
              <a:latin typeface="Arial Narrow" panose="020B0606020202030204" pitchFamily="34" charset="0"/>
              <a:cs typeface="Times New Roman" pitchFamily="18" charset="0"/>
            </a:endParaRPr>
          </a:p>
          <a:p>
            <a:pPr marL="502920" indent="-502920">
              <a:buAutoNum type="arabicPeriod"/>
            </a:pPr>
            <a:endParaRPr lang="en-US" sz="2200" dirty="0">
              <a:latin typeface="Arial Narrow" panose="020B0606020202030204" pitchFamily="34" charset="0"/>
              <a:cs typeface="Times New Roman" pitchFamily="18" charset="0"/>
            </a:endParaRPr>
          </a:p>
        </p:txBody>
      </p:sp>
      <p:sp>
        <p:nvSpPr>
          <p:cNvPr id="6" name="Rectangle 5"/>
          <p:cNvSpPr/>
          <p:nvPr/>
        </p:nvSpPr>
        <p:spPr>
          <a:xfrm>
            <a:off x="381000" y="304800"/>
            <a:ext cx="9425940" cy="1631216"/>
          </a:xfrm>
          <a:prstGeom prst="rect">
            <a:avLst/>
          </a:prstGeom>
        </p:spPr>
        <p:txBody>
          <a:bodyPr wrap="square">
            <a:spAutoFit/>
          </a:bodyPr>
          <a:lstStyle/>
          <a:p>
            <a:r>
              <a:rPr lang="en-US" sz="2800" b="1" dirty="0">
                <a:solidFill>
                  <a:schemeClr val="bg1"/>
                </a:solidFill>
                <a:highlight>
                  <a:srgbClr val="000080"/>
                </a:highlight>
                <a:latin typeface="Arial Narrow" panose="020B0606020202030204" pitchFamily="34" charset="0"/>
                <a:cs typeface="Times New Roman" pitchFamily="18" charset="0"/>
              </a:rPr>
              <a:t>Final Challenge Part D: Bubble Time Analysis &amp; Conclusion</a:t>
            </a:r>
          </a:p>
          <a:p>
            <a:endParaRPr lang="en-US" sz="2800" dirty="0">
              <a:latin typeface="Arial Narrow" panose="020B0606020202030204" pitchFamily="34" charset="0"/>
              <a:cs typeface="Times New Roman" pitchFamily="18" charset="0"/>
            </a:endParaRPr>
          </a:p>
          <a:p>
            <a:r>
              <a:rPr lang="en-US" sz="2200" dirty="0">
                <a:latin typeface="Arial Narrow" panose="020B0606020202030204" pitchFamily="34" charset="0"/>
                <a:cs typeface="Times New Roman" pitchFamily="18" charset="0"/>
                <a:sym typeface="Wingdings" pitchFamily="2" charset="2"/>
              </a:rPr>
              <a:t>Use your data along with the overall class data shared by your teacher to answer these questions.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8120"/>
            <a:ext cx="5753100" cy="4239622"/>
          </a:xfrm>
          <a:prstGeom prst="rect">
            <a:avLst/>
          </a:prstGeom>
        </p:spPr>
        <p:txBody>
          <a:bodyPr wrap="square">
            <a:spAutoFit/>
          </a:bodyPr>
          <a:lstStyle/>
          <a:p>
            <a:r>
              <a:rPr lang="en-US" sz="3200" b="1" dirty="0">
                <a:solidFill>
                  <a:schemeClr val="bg1"/>
                </a:solidFill>
                <a:highlight>
                  <a:srgbClr val="000080"/>
                </a:highlight>
                <a:latin typeface="Arial Narrow" panose="020B0606020202030204" pitchFamily="34" charset="0"/>
                <a:cs typeface="Times New Roman" pitchFamily="18" charset="0"/>
              </a:rPr>
              <a:t>Your Turn</a:t>
            </a:r>
          </a:p>
          <a:p>
            <a:endParaRPr lang="en-US" sz="990" dirty="0">
              <a:latin typeface="Times New Roman" pitchFamily="18" charset="0"/>
              <a:cs typeface="Times New Roman" pitchFamily="18" charset="0"/>
            </a:endParaRPr>
          </a:p>
          <a:p>
            <a:r>
              <a:rPr lang="en-US" sz="2200" b="1" dirty="0">
                <a:latin typeface="Times New Roman" pitchFamily="18" charset="0"/>
                <a:cs typeface="Times New Roman" pitchFamily="18" charset="0"/>
              </a:rPr>
              <a:t>What variables can  you test using 3 brands (or less) of bubble gum?</a:t>
            </a:r>
          </a:p>
          <a:p>
            <a:endParaRPr lang="en-US" sz="2200" b="1" dirty="0">
              <a:latin typeface="Times New Roman" pitchFamily="18" charset="0"/>
              <a:cs typeface="Times New Roman" pitchFamily="18" charset="0"/>
            </a:endParaRPr>
          </a:p>
          <a:p>
            <a:r>
              <a:rPr lang="en-US" sz="2200" b="1" dirty="0">
                <a:latin typeface="Times New Roman" pitchFamily="18" charset="0"/>
                <a:cs typeface="Times New Roman" pitchFamily="18" charset="0"/>
              </a:rPr>
              <a:t>Complete the worksheet as you create your experiments and show the teacher for approval.  </a:t>
            </a:r>
          </a:p>
          <a:p>
            <a:endParaRPr lang="en-US" sz="2200" b="1" dirty="0">
              <a:latin typeface="Times New Roman" pitchFamily="18" charset="0"/>
              <a:cs typeface="Times New Roman" pitchFamily="18" charset="0"/>
            </a:endParaRPr>
          </a:p>
          <a:p>
            <a:r>
              <a:rPr lang="en-US" sz="2200" b="1" dirty="0">
                <a:latin typeface="Times New Roman" pitchFamily="18" charset="0"/>
                <a:cs typeface="Times New Roman" pitchFamily="18" charset="0"/>
              </a:rPr>
              <a:t>Your team will need to bring their own materials (gum) but may use any tools I have available.</a:t>
            </a:r>
          </a:p>
        </p:txBody>
      </p:sp>
      <p:pic>
        <p:nvPicPr>
          <p:cNvPr id="8194" name="Picture 2"/>
          <p:cNvPicPr>
            <a:picLocks noChangeAspect="1" noChangeArrowheads="1"/>
          </p:cNvPicPr>
          <p:nvPr/>
        </p:nvPicPr>
        <p:blipFill>
          <a:blip r:embed="rId3" cstate="print"/>
          <a:srcRect/>
          <a:stretch>
            <a:fillRect/>
          </a:stretch>
        </p:blipFill>
        <p:spPr bwMode="auto">
          <a:xfrm>
            <a:off x="6537960" y="533400"/>
            <a:ext cx="3327009" cy="3520440"/>
          </a:xfrm>
          <a:prstGeom prst="rect">
            <a:avLst/>
          </a:prstGeom>
          <a:ln>
            <a:noFill/>
          </a:ln>
          <a:effectLst>
            <a:softEdge rad="112500"/>
          </a:effectLst>
        </p:spPr>
      </p:pic>
      <p:sp>
        <p:nvSpPr>
          <p:cNvPr id="7" name="Rectangle 6"/>
          <p:cNvSpPr/>
          <p:nvPr/>
        </p:nvSpPr>
        <p:spPr>
          <a:xfrm>
            <a:off x="579120" y="4724400"/>
            <a:ext cx="9098280" cy="2469843"/>
          </a:xfrm>
          <a:prstGeom prst="rect">
            <a:avLst/>
          </a:prstGeom>
        </p:spPr>
        <p:txBody>
          <a:bodyPr wrap="square">
            <a:spAutoFit/>
          </a:bodyPr>
          <a:lstStyle/>
          <a:p>
            <a:r>
              <a:rPr lang="en-US" sz="2207" b="1" dirty="0">
                <a:solidFill>
                  <a:srgbClr val="FF0000"/>
                </a:solidFill>
                <a:latin typeface="Times New Roman" pitchFamily="18" charset="0"/>
                <a:cs typeface="Times New Roman" pitchFamily="18" charset="0"/>
              </a:rPr>
              <a:t>Deadlines</a:t>
            </a:r>
          </a:p>
          <a:p>
            <a:endParaRPr lang="en-US" sz="2207" b="1" dirty="0">
              <a:latin typeface="Times New Roman" pitchFamily="18" charset="0"/>
              <a:cs typeface="Times New Roman" pitchFamily="18" charset="0"/>
            </a:endParaRPr>
          </a:p>
          <a:p>
            <a:r>
              <a:rPr lang="en-US" sz="2207" b="1" dirty="0">
                <a:latin typeface="Times New Roman" pitchFamily="18" charset="0"/>
                <a:cs typeface="Times New Roman" pitchFamily="18" charset="0"/>
              </a:rPr>
              <a:t>_____ Approval due by the end of the day</a:t>
            </a:r>
          </a:p>
          <a:p>
            <a:endParaRPr lang="en-US" sz="2207" b="1" dirty="0">
              <a:latin typeface="Times New Roman" pitchFamily="18" charset="0"/>
              <a:cs typeface="Times New Roman" pitchFamily="18" charset="0"/>
            </a:endParaRPr>
          </a:p>
          <a:p>
            <a:r>
              <a:rPr lang="en-US" sz="2207" b="1" dirty="0">
                <a:latin typeface="Times New Roman" pitchFamily="18" charset="0"/>
                <a:cs typeface="Times New Roman" pitchFamily="18" charset="0"/>
              </a:rPr>
              <a:t>_____ Experiments will be conducted during class – bring your materials.</a:t>
            </a:r>
          </a:p>
          <a:p>
            <a:endParaRPr lang="en-US" sz="2207" b="1" dirty="0">
              <a:latin typeface="Times New Roman" pitchFamily="18" charset="0"/>
              <a:cs typeface="Times New Roman" pitchFamily="18" charset="0"/>
            </a:endParaRPr>
          </a:p>
          <a:p>
            <a:r>
              <a:rPr lang="en-US" sz="2207" b="1" dirty="0">
                <a:latin typeface="Times New Roman" pitchFamily="18" charset="0"/>
                <a:cs typeface="Times New Roman" pitchFamily="18" charset="0"/>
              </a:rPr>
              <a:t>_____ Final reports with conclusions are due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0999" y="304800"/>
            <a:ext cx="9466105" cy="4893647"/>
          </a:xfrm>
          <a:prstGeom prst="rect">
            <a:avLst/>
          </a:prstGeom>
        </p:spPr>
        <p:txBody>
          <a:bodyPr wrap="square">
            <a:spAutoFit/>
          </a:bodyPr>
          <a:lstStyle/>
          <a:p>
            <a:endParaRPr lang="en-US" sz="2800" b="1" dirty="0">
              <a:latin typeface="Arial Narrow" panose="020B0606020202030204" pitchFamily="34" charset="0"/>
              <a:cs typeface="Times New Roman" pitchFamily="18" charset="0"/>
            </a:endParaRPr>
          </a:p>
          <a:p>
            <a:endParaRPr lang="en-US" sz="44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It’s time for a GIMKIT Challenge! Use what you have learned about the SCIENTIFIC METHOD to complete the assignment on GIMKIT.   </a:t>
            </a:r>
          </a:p>
          <a:p>
            <a:endParaRPr lang="en-US" sz="20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Your goal is to earn $200,000 to complete the assignment.  </a:t>
            </a:r>
          </a:p>
          <a:p>
            <a:endParaRPr lang="en-US" sz="2000" b="1" dirty="0">
              <a:latin typeface="Arial Narrow" panose="020B0606020202030204" pitchFamily="34" charset="0"/>
              <a:cs typeface="Times New Roman" pitchFamily="18" charset="0"/>
            </a:endParaRPr>
          </a:p>
          <a:p>
            <a:r>
              <a:rPr lang="en-US" sz="2000" b="1" dirty="0">
                <a:latin typeface="Arial Narrow" panose="020B0606020202030204" pitchFamily="34" charset="0"/>
                <a:cs typeface="Times New Roman" pitchFamily="18" charset="0"/>
              </a:rPr>
              <a:t>                                                  </a:t>
            </a:r>
          </a:p>
          <a:p>
            <a:endParaRPr lang="en-US" sz="2000" b="1" dirty="0">
              <a:latin typeface="Arial Narrow" panose="020B0606020202030204" pitchFamily="34" charset="0"/>
              <a:cs typeface="Times New Roman" pitchFamily="18" charset="0"/>
            </a:endParaRPr>
          </a:p>
          <a:p>
            <a:br>
              <a:rPr lang="en-US" sz="2000" b="1" dirty="0">
                <a:latin typeface="Arial Narrow" panose="020B0606020202030204" pitchFamily="34" charset="0"/>
                <a:cs typeface="Times New Roman" pitchFamily="18" charset="0"/>
              </a:rPr>
            </a:br>
            <a:r>
              <a:rPr lang="en-US" sz="2000" b="1" dirty="0">
                <a:latin typeface="Arial Narrow" panose="020B0606020202030204" pitchFamily="34" charset="0"/>
                <a:cs typeface="Times New Roman" pitchFamily="18" charset="0"/>
              </a:rPr>
              <a:t>			</a:t>
            </a:r>
          </a:p>
          <a:p>
            <a:endParaRPr lang="en-US" sz="2000" b="1" dirty="0">
              <a:latin typeface="Arial Narrow" panose="020B0606020202030204" pitchFamily="34" charset="0"/>
              <a:cs typeface="Times New Roman" pitchFamily="18" charset="0"/>
            </a:endParaRPr>
          </a:p>
          <a:p>
            <a:endParaRPr lang="en-US" sz="2000" b="1" dirty="0">
              <a:latin typeface="Arial Narrow" panose="020B0606020202030204" pitchFamily="34" charset="0"/>
              <a:cs typeface="Times New Roman" pitchFamily="18" charset="0"/>
            </a:endParaRPr>
          </a:p>
          <a:p>
            <a:endParaRPr lang="en-US" sz="2000" b="1" dirty="0">
              <a:latin typeface="Arial Narrow" panose="020B0606020202030204" pitchFamily="34" charset="0"/>
              <a:cs typeface="Times New Roman" pitchFamily="18" charset="0"/>
            </a:endParaRPr>
          </a:p>
        </p:txBody>
      </p:sp>
      <p:pic>
        <p:nvPicPr>
          <p:cNvPr id="9" name="Picture 8">
            <a:extLst>
              <a:ext uri="{FF2B5EF4-FFF2-40B4-BE49-F238E27FC236}">
                <a16:creationId xmlns:a16="http://schemas.microsoft.com/office/drawing/2014/main" id="{DD87E189-E6D2-4854-9315-F56CD0670F93}"/>
              </a:ext>
            </a:extLst>
          </p:cNvPr>
          <p:cNvPicPr>
            <a:picLocks noChangeAspect="1"/>
          </p:cNvPicPr>
          <p:nvPr/>
        </p:nvPicPr>
        <p:blipFill>
          <a:blip r:embed="rId3"/>
          <a:stretch>
            <a:fillRect/>
          </a:stretch>
        </p:blipFill>
        <p:spPr>
          <a:xfrm>
            <a:off x="1295894" y="3750378"/>
            <a:ext cx="390696" cy="226334"/>
          </a:xfrm>
          <a:prstGeom prst="rect">
            <a:avLst/>
          </a:prstGeom>
          <a:ln>
            <a:noFill/>
          </a:ln>
          <a:effectLst>
            <a:outerShdw blurRad="292100" dist="139700" dir="2700000" algn="tl" rotWithShape="0">
              <a:srgbClr val="333333">
                <a:alpha val="65000"/>
              </a:srgbClr>
            </a:outerShdw>
          </a:effectLst>
        </p:spPr>
      </p:pic>
      <p:grpSp>
        <p:nvGrpSpPr>
          <p:cNvPr id="24" name="Group 23">
            <a:extLst>
              <a:ext uri="{FF2B5EF4-FFF2-40B4-BE49-F238E27FC236}">
                <a16:creationId xmlns:a16="http://schemas.microsoft.com/office/drawing/2014/main" id="{3D370D1C-B61C-4656-A82F-CEA7F2E1625B}"/>
              </a:ext>
            </a:extLst>
          </p:cNvPr>
          <p:cNvGrpSpPr/>
          <p:nvPr/>
        </p:nvGrpSpPr>
        <p:grpSpPr>
          <a:xfrm>
            <a:off x="618510" y="2971800"/>
            <a:ext cx="5797625" cy="1530425"/>
            <a:chOff x="618510" y="2780282"/>
            <a:chExt cx="5797625" cy="1530425"/>
          </a:xfrm>
        </p:grpSpPr>
        <p:sp>
          <p:nvSpPr>
            <p:cNvPr id="17" name="TextBox 16">
              <a:extLst>
                <a:ext uri="{FF2B5EF4-FFF2-40B4-BE49-F238E27FC236}">
                  <a16:creationId xmlns:a16="http://schemas.microsoft.com/office/drawing/2014/main" id="{7C427FEE-C472-4090-A987-200C184A8909}"/>
                </a:ext>
              </a:extLst>
            </p:cNvPr>
            <p:cNvSpPr txBox="1"/>
            <p:nvPr/>
          </p:nvSpPr>
          <p:spPr>
            <a:xfrm>
              <a:off x="2148935" y="2780282"/>
              <a:ext cx="4267200" cy="707886"/>
            </a:xfrm>
            <a:prstGeom prst="rect">
              <a:avLst/>
            </a:prstGeom>
            <a:noFill/>
          </p:spPr>
          <p:txBody>
            <a:bodyPr wrap="square">
              <a:spAutoFit/>
            </a:bodyPr>
            <a:lstStyle/>
            <a:p>
              <a:r>
                <a:rPr lang="en-US" sz="2000" b="1" dirty="0">
                  <a:solidFill>
                    <a:srgbClr val="00B050"/>
                  </a:solidFill>
                  <a:latin typeface="Arial Narrow" panose="020B0606020202030204" pitchFamily="34" charset="0"/>
                  <a:cs typeface="Times New Roman" pitchFamily="18" charset="0"/>
                </a:rPr>
                <a:t>Answer questions correctly to earn $$$.</a:t>
              </a:r>
            </a:p>
            <a:p>
              <a:r>
                <a:rPr lang="en-US" sz="2000" b="1" dirty="0">
                  <a:solidFill>
                    <a:srgbClr val="00B050"/>
                  </a:solidFill>
                  <a:latin typeface="Arial Narrow" panose="020B0606020202030204" pitchFamily="34" charset="0"/>
                  <a:cs typeface="Times New Roman" pitchFamily="18" charset="0"/>
                </a:rPr>
                <a:t>Incorrect answers will cost you $$$.</a:t>
              </a:r>
            </a:p>
          </p:txBody>
        </p:sp>
        <p:pic>
          <p:nvPicPr>
            <p:cNvPr id="1028" name="Picture 4">
              <a:extLst>
                <a:ext uri="{FF2B5EF4-FFF2-40B4-BE49-F238E27FC236}">
                  <a16:creationId xmlns:a16="http://schemas.microsoft.com/office/drawing/2014/main" id="{CE925FC3-4565-45EA-9682-577FD5D72C10}"/>
                </a:ext>
              </a:extLst>
            </p:cNvPr>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18510" y="2780282"/>
              <a:ext cx="1530425" cy="1530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FD68A4DE-73D3-4651-A000-A524D6CB95B7}"/>
              </a:ext>
            </a:extLst>
          </p:cNvPr>
          <p:cNvGrpSpPr/>
          <p:nvPr/>
        </p:nvGrpSpPr>
        <p:grpSpPr>
          <a:xfrm>
            <a:off x="4829650" y="2420537"/>
            <a:ext cx="4772261" cy="2227663"/>
            <a:chOff x="4829650" y="2188579"/>
            <a:chExt cx="4772261" cy="2227663"/>
          </a:xfrm>
        </p:grpSpPr>
        <p:sp>
          <p:nvSpPr>
            <p:cNvPr id="21" name="TextBox 20">
              <a:extLst>
                <a:ext uri="{FF2B5EF4-FFF2-40B4-BE49-F238E27FC236}">
                  <a16:creationId xmlns:a16="http://schemas.microsoft.com/office/drawing/2014/main" id="{F25B2A5E-1F6B-4A74-BCE7-D46F1A4C4020}"/>
                </a:ext>
              </a:extLst>
            </p:cNvPr>
            <p:cNvSpPr txBox="1"/>
            <p:nvPr/>
          </p:nvSpPr>
          <p:spPr>
            <a:xfrm>
              <a:off x="4829650" y="3769911"/>
              <a:ext cx="4695350" cy="646331"/>
            </a:xfrm>
            <a:prstGeom prst="rect">
              <a:avLst/>
            </a:prstGeom>
            <a:noFill/>
          </p:spPr>
          <p:txBody>
            <a:bodyPr wrap="square">
              <a:spAutoFit/>
            </a:bodyPr>
            <a:lstStyle/>
            <a:p>
              <a:pPr algn="r"/>
              <a:r>
                <a:rPr lang="en-US" sz="1800" b="1" dirty="0">
                  <a:solidFill>
                    <a:srgbClr val="C00000"/>
                  </a:solidFill>
                  <a:latin typeface="Arial Narrow" panose="020B0606020202030204" pitchFamily="34" charset="0"/>
                  <a:cs typeface="Times New Roman" pitchFamily="18" charset="0"/>
                </a:rPr>
                <a:t>Click SHOP to buy powerups and multipliers to help you earn more $$$ with each correct answer.</a:t>
              </a:r>
              <a:endParaRPr lang="en-US" sz="1800" dirty="0">
                <a:solidFill>
                  <a:srgbClr val="C00000"/>
                </a:solidFill>
              </a:endParaRPr>
            </a:p>
          </p:txBody>
        </p:sp>
        <p:pic>
          <p:nvPicPr>
            <p:cNvPr id="23" name="Picture 22">
              <a:extLst>
                <a:ext uri="{FF2B5EF4-FFF2-40B4-BE49-F238E27FC236}">
                  <a16:creationId xmlns:a16="http://schemas.microsoft.com/office/drawing/2014/main" id="{B4F45449-35E9-4C5E-BC06-409C1CCC3CFF}"/>
                </a:ext>
              </a:extLst>
            </p:cNvPr>
            <p:cNvPicPr>
              <a:picLocks noChangeAspect="1"/>
            </p:cNvPicPr>
            <p:nvPr/>
          </p:nvPicPr>
          <p:blipFill>
            <a:blip r:embed="rId5"/>
            <a:stretch>
              <a:fillRect/>
            </a:stretch>
          </p:blipFill>
          <p:spPr>
            <a:xfrm>
              <a:off x="7155128" y="2188579"/>
              <a:ext cx="2446783" cy="1545221"/>
            </a:xfrm>
            <a:prstGeom prst="rect">
              <a:avLst/>
            </a:prstGeom>
          </p:spPr>
        </p:pic>
      </p:grpSp>
      <p:sp>
        <p:nvSpPr>
          <p:cNvPr id="31" name="TextBox 30">
            <a:extLst>
              <a:ext uri="{FF2B5EF4-FFF2-40B4-BE49-F238E27FC236}">
                <a16:creationId xmlns:a16="http://schemas.microsoft.com/office/drawing/2014/main" id="{92C2D680-5DF6-4F24-84C5-BE7B9BA9EF58}"/>
              </a:ext>
            </a:extLst>
          </p:cNvPr>
          <p:cNvSpPr txBox="1"/>
          <p:nvPr/>
        </p:nvSpPr>
        <p:spPr>
          <a:xfrm>
            <a:off x="-4724400" y="304800"/>
            <a:ext cx="4529693" cy="1635704"/>
          </a:xfrm>
          <a:prstGeom prst="rect">
            <a:avLst/>
          </a:prstGeom>
          <a:noFill/>
        </p:spPr>
        <p:txBody>
          <a:bodyPr wrap="square">
            <a:spAutoFit/>
          </a:bodyPr>
          <a:lstStyle/>
          <a:p>
            <a:r>
              <a:rPr lang="en-US" b="0" i="0" dirty="0">
                <a:effectLst/>
                <a:latin typeface="-apple-system"/>
              </a:rPr>
              <a:t>Click the link to view the kit on GIMKIT … </a:t>
            </a:r>
            <a:r>
              <a:rPr lang="en-US" b="0" i="0" dirty="0">
                <a:effectLst/>
                <a:latin typeface="-apple-system"/>
                <a:hlinkClick r:id="rId6"/>
              </a:rPr>
              <a:t>https://www.gimkit.com/view/5e4188ddf6b1660022d4f8e9</a:t>
            </a:r>
            <a:endParaRPr lang="en-US" b="0" i="0" dirty="0">
              <a:effectLst/>
              <a:latin typeface="-apple-system"/>
            </a:endParaRPr>
          </a:p>
          <a:p>
            <a:endParaRPr lang="en-US" dirty="0">
              <a:latin typeface="-apple-system"/>
            </a:endParaRPr>
          </a:p>
          <a:p>
            <a:endParaRPr lang="en-US" dirty="0"/>
          </a:p>
        </p:txBody>
      </p:sp>
      <p:sp>
        <p:nvSpPr>
          <p:cNvPr id="20" name="TextBox 19">
            <a:extLst>
              <a:ext uri="{FF2B5EF4-FFF2-40B4-BE49-F238E27FC236}">
                <a16:creationId xmlns:a16="http://schemas.microsoft.com/office/drawing/2014/main" id="{61FE9054-2C96-4585-9A0F-DD86C2FF0CFE}"/>
              </a:ext>
            </a:extLst>
          </p:cNvPr>
          <p:cNvSpPr txBox="1"/>
          <p:nvPr/>
        </p:nvSpPr>
        <p:spPr>
          <a:xfrm>
            <a:off x="3272496" y="566714"/>
            <a:ext cx="6232626" cy="461665"/>
          </a:xfrm>
          <a:prstGeom prst="rect">
            <a:avLst/>
          </a:prstGeom>
          <a:solidFill>
            <a:srgbClr val="FFFF00"/>
          </a:solidFill>
        </p:spPr>
        <p:txBody>
          <a:bodyPr wrap="square">
            <a:spAutoFit/>
          </a:bodyPr>
          <a:lstStyle/>
          <a:p>
            <a:pPr algn="ctr"/>
            <a:r>
              <a:rPr lang="en-US" sz="2400" b="1" dirty="0">
                <a:latin typeface="Arial Narrow" panose="020B0606020202030204" pitchFamily="34" charset="0"/>
                <a:cs typeface="Times New Roman" pitchFamily="18" charset="0"/>
              </a:rPr>
              <a:t>Google Classroom </a:t>
            </a:r>
            <a:r>
              <a:rPr lang="en-US" sz="2400" b="1" dirty="0">
                <a:latin typeface="Arial Narrow" panose="020B0606020202030204" pitchFamily="34" charset="0"/>
                <a:cs typeface="Times New Roman" pitchFamily="18" charset="0"/>
                <a:sym typeface="Wingdings" panose="05000000000000000000" pitchFamily="2" charset="2"/>
              </a:rPr>
              <a:t> Classwork  GIMKIT Link</a:t>
            </a:r>
            <a:endParaRPr lang="en-US" dirty="0"/>
          </a:p>
        </p:txBody>
      </p:sp>
      <p:grpSp>
        <p:nvGrpSpPr>
          <p:cNvPr id="4" name="Group 3">
            <a:extLst>
              <a:ext uri="{FF2B5EF4-FFF2-40B4-BE49-F238E27FC236}">
                <a16:creationId xmlns:a16="http://schemas.microsoft.com/office/drawing/2014/main" id="{C7722CA6-7AA7-48A7-AEAC-7D3BB0762699}"/>
              </a:ext>
            </a:extLst>
          </p:cNvPr>
          <p:cNvGrpSpPr/>
          <p:nvPr/>
        </p:nvGrpSpPr>
        <p:grpSpPr>
          <a:xfrm>
            <a:off x="484935" y="4721940"/>
            <a:ext cx="9192466" cy="2736458"/>
            <a:chOff x="484935" y="4721940"/>
            <a:chExt cx="9192466" cy="2736458"/>
          </a:xfrm>
        </p:grpSpPr>
        <p:sp>
          <p:nvSpPr>
            <p:cNvPr id="11" name="TextBox 10">
              <a:extLst>
                <a:ext uri="{FF2B5EF4-FFF2-40B4-BE49-F238E27FC236}">
                  <a16:creationId xmlns:a16="http://schemas.microsoft.com/office/drawing/2014/main" id="{878D3DF5-6392-4ACA-A4F5-C198A2F94783}"/>
                </a:ext>
              </a:extLst>
            </p:cNvPr>
            <p:cNvSpPr txBox="1"/>
            <p:nvPr/>
          </p:nvSpPr>
          <p:spPr>
            <a:xfrm>
              <a:off x="618510" y="6812067"/>
              <a:ext cx="8365470" cy="646331"/>
            </a:xfrm>
            <a:prstGeom prst="rect">
              <a:avLst/>
            </a:prstGeom>
            <a:noFill/>
          </p:spPr>
          <p:txBody>
            <a:bodyPr wrap="square">
              <a:spAutoFit/>
            </a:bodyPr>
            <a:lstStyle/>
            <a:p>
              <a:r>
                <a:rPr lang="en-US" sz="2000" b="1" dirty="0">
                  <a:solidFill>
                    <a:schemeClr val="accent6">
                      <a:lumMod val="75000"/>
                    </a:schemeClr>
                  </a:solidFill>
                  <a:latin typeface="Arial Narrow" panose="020B0606020202030204" pitchFamily="34" charset="0"/>
                  <a:cs typeface="Times New Roman" pitchFamily="18" charset="0"/>
                </a:rPr>
                <a:t>Don’t panic … It will reset to $0 when you reach the goal.  </a:t>
              </a:r>
              <a:br>
                <a:rPr lang="en-US" sz="2000" b="1" dirty="0">
                  <a:solidFill>
                    <a:srgbClr val="FF0000"/>
                  </a:solidFill>
                  <a:latin typeface="Arial Narrow" panose="020B0606020202030204" pitchFamily="34" charset="0"/>
                  <a:cs typeface="Times New Roman" pitchFamily="18" charset="0"/>
                </a:rPr>
              </a:br>
              <a:r>
                <a:rPr lang="en-US" sz="1600" b="1" dirty="0">
                  <a:latin typeface="Arial Narrow" panose="020B0606020202030204" pitchFamily="34" charset="0"/>
                  <a:cs typeface="Times New Roman" pitchFamily="18" charset="0"/>
                </a:rPr>
                <a:t>Your teacher will be able to see your progress IF you accessed it using the link on Google Classroom.</a:t>
              </a:r>
              <a:endParaRPr lang="en-US" sz="2400" b="1" dirty="0">
                <a:latin typeface="Arial Narrow" panose="020B0606020202030204" pitchFamily="34" charset="0"/>
                <a:cs typeface="Times New Roman" pitchFamily="18" charset="0"/>
              </a:endParaRPr>
            </a:p>
          </p:txBody>
        </p:sp>
        <p:sp>
          <p:nvSpPr>
            <p:cNvPr id="15" name="TextBox 14">
              <a:extLst>
                <a:ext uri="{FF2B5EF4-FFF2-40B4-BE49-F238E27FC236}">
                  <a16:creationId xmlns:a16="http://schemas.microsoft.com/office/drawing/2014/main" id="{D7083B15-E574-4E79-AB1D-902158E432A4}"/>
                </a:ext>
              </a:extLst>
            </p:cNvPr>
            <p:cNvSpPr txBox="1"/>
            <p:nvPr/>
          </p:nvSpPr>
          <p:spPr>
            <a:xfrm>
              <a:off x="4982051" y="5514204"/>
              <a:ext cx="4695350" cy="1015663"/>
            </a:xfrm>
            <a:prstGeom prst="rect">
              <a:avLst/>
            </a:prstGeom>
            <a:solidFill>
              <a:srgbClr val="FFFFCC"/>
            </a:solidFill>
          </p:spPr>
          <p:txBody>
            <a:bodyPr wrap="square">
              <a:spAutoFit/>
            </a:bodyPr>
            <a:lstStyle/>
            <a:p>
              <a:pPr algn="ctr"/>
              <a:r>
                <a:rPr lang="en-US" sz="2000" b="1" dirty="0">
                  <a:latin typeface="Arial Narrow" panose="020B0606020202030204" pitchFamily="34" charset="0"/>
                  <a:cs typeface="Times New Roman" pitchFamily="18" charset="0"/>
                </a:rPr>
                <a:t>GOOD TO KNOW …</a:t>
              </a:r>
            </a:p>
            <a:p>
              <a:pPr algn="ctr"/>
              <a:r>
                <a:rPr lang="en-US" sz="2000" b="1" dirty="0">
                  <a:latin typeface="Arial Narrow" panose="020B0606020202030204" pitchFamily="34" charset="0"/>
                  <a:cs typeface="Times New Roman" pitchFamily="18" charset="0"/>
                </a:rPr>
                <a:t>Your progress is saved automatically – you can start now and finish another time!</a:t>
              </a:r>
              <a:endParaRPr lang="en-US" sz="2000" dirty="0"/>
            </a:p>
          </p:txBody>
        </p:sp>
        <p:pic>
          <p:nvPicPr>
            <p:cNvPr id="1026" name="Picture 2">
              <a:extLst>
                <a:ext uri="{FF2B5EF4-FFF2-40B4-BE49-F238E27FC236}">
                  <a16:creationId xmlns:a16="http://schemas.microsoft.com/office/drawing/2014/main" id="{1A61A05A-06BB-4F5B-891F-1640E8C64F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317" y="5548868"/>
              <a:ext cx="1200329" cy="120032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5D9FB16-75CE-4F5B-B12B-EEAD20BEB8D5}"/>
                </a:ext>
              </a:extLst>
            </p:cNvPr>
            <p:cNvPicPr>
              <a:picLocks noChangeAspect="1"/>
            </p:cNvPicPr>
            <p:nvPr/>
          </p:nvPicPr>
          <p:blipFill>
            <a:blip r:embed="rId3"/>
            <a:stretch>
              <a:fillRect/>
            </a:stretch>
          </p:blipFill>
          <p:spPr>
            <a:xfrm>
              <a:off x="2509207" y="5451820"/>
              <a:ext cx="2144385" cy="1242264"/>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7EFFF741-67B1-4807-9EE7-9C9A96D3BCFF}"/>
                </a:ext>
              </a:extLst>
            </p:cNvPr>
            <p:cNvSpPr txBox="1"/>
            <p:nvPr/>
          </p:nvSpPr>
          <p:spPr>
            <a:xfrm>
              <a:off x="484935" y="4721940"/>
              <a:ext cx="9192466" cy="707886"/>
            </a:xfrm>
            <a:prstGeom prst="rect">
              <a:avLst/>
            </a:prstGeom>
            <a:noFill/>
          </p:spPr>
          <p:txBody>
            <a:bodyPr wrap="square">
              <a:spAutoFit/>
            </a:bodyPr>
            <a:lstStyle/>
            <a:p>
              <a:r>
                <a:rPr lang="en-US" sz="2000" b="1" dirty="0">
                  <a:latin typeface="Arial Narrow" panose="020B0606020202030204" pitchFamily="34" charset="0"/>
                  <a:cs typeface="Times New Roman" pitchFamily="18" charset="0"/>
                </a:rPr>
                <a:t>Take a screenshot of the “You did it!” screen and upload to the GimKit assignment on Google Classroom.</a:t>
              </a:r>
            </a:p>
          </p:txBody>
        </p:sp>
      </p:grpSp>
      <p:grpSp>
        <p:nvGrpSpPr>
          <p:cNvPr id="8" name="Group 7">
            <a:extLst>
              <a:ext uri="{FF2B5EF4-FFF2-40B4-BE49-F238E27FC236}">
                <a16:creationId xmlns:a16="http://schemas.microsoft.com/office/drawing/2014/main" id="{5A4FB7B9-2E2E-4667-BD33-7B7E0C5BBB9D}"/>
              </a:ext>
            </a:extLst>
          </p:cNvPr>
          <p:cNvGrpSpPr/>
          <p:nvPr/>
        </p:nvGrpSpPr>
        <p:grpSpPr>
          <a:xfrm>
            <a:off x="304800" y="304800"/>
            <a:ext cx="2286001" cy="1055412"/>
            <a:chOff x="304800" y="304800"/>
            <a:chExt cx="2286001" cy="1055412"/>
          </a:xfrm>
        </p:grpSpPr>
        <p:pic>
          <p:nvPicPr>
            <p:cNvPr id="5" name="Picture 4">
              <a:hlinkClick r:id="rId6"/>
              <a:extLst>
                <a:ext uri="{FF2B5EF4-FFF2-40B4-BE49-F238E27FC236}">
                  <a16:creationId xmlns:a16="http://schemas.microsoft.com/office/drawing/2014/main" id="{0E64AED5-1250-4880-850C-6FC807FAC710}"/>
                </a:ext>
              </a:extLst>
            </p:cNvPr>
            <p:cNvPicPr>
              <a:picLocks noChangeAspect="1"/>
            </p:cNvPicPr>
            <p:nvPr/>
          </p:nvPicPr>
          <p:blipFill>
            <a:blip r:embed="rId8"/>
            <a:stretch>
              <a:fillRect/>
            </a:stretch>
          </p:blipFill>
          <p:spPr>
            <a:xfrm>
              <a:off x="504368" y="304800"/>
              <a:ext cx="1886864" cy="532192"/>
            </a:xfrm>
            <a:prstGeom prst="rect">
              <a:avLst/>
            </a:prstGeom>
          </p:spPr>
        </p:pic>
        <p:sp>
          <p:nvSpPr>
            <p:cNvPr id="22" name="TextBox 21">
              <a:extLst>
                <a:ext uri="{FF2B5EF4-FFF2-40B4-BE49-F238E27FC236}">
                  <a16:creationId xmlns:a16="http://schemas.microsoft.com/office/drawing/2014/main" id="{6150B60F-E42E-454E-8C21-C428971EA9D2}"/>
                </a:ext>
              </a:extLst>
            </p:cNvPr>
            <p:cNvSpPr txBox="1"/>
            <p:nvPr/>
          </p:nvSpPr>
          <p:spPr>
            <a:xfrm>
              <a:off x="304800" y="836992"/>
              <a:ext cx="2286001" cy="523220"/>
            </a:xfrm>
            <a:prstGeom prst="rect">
              <a:avLst/>
            </a:prstGeom>
            <a:noFill/>
          </p:spPr>
          <p:txBody>
            <a:bodyPr wrap="square">
              <a:spAutoFit/>
            </a:bodyPr>
            <a:lstStyle/>
            <a:p>
              <a:pPr algn="ctr"/>
              <a:r>
                <a:rPr lang="en-US" sz="2800" b="1" dirty="0">
                  <a:solidFill>
                    <a:schemeClr val="bg1"/>
                  </a:solidFill>
                  <a:highlight>
                    <a:srgbClr val="000080"/>
                  </a:highlight>
                  <a:latin typeface="Arial Narrow" panose="020B0606020202030204" pitchFamily="34" charset="0"/>
                  <a:cs typeface="Times New Roman" pitchFamily="18" charset="0"/>
                </a:rPr>
                <a:t>Unit Review</a:t>
              </a:r>
            </a:p>
          </p:txBody>
        </p:sp>
      </p:grpSp>
    </p:spTree>
    <p:extLst>
      <p:ext uri="{BB962C8B-B14F-4D97-AF65-F5344CB8AC3E}">
        <p14:creationId xmlns:p14="http://schemas.microsoft.com/office/powerpoint/2010/main" val="373687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226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B6806C-1A31-4734-913E-09510139362B}"/>
              </a:ext>
            </a:extLst>
          </p:cNvPr>
          <p:cNvSpPr txBox="1"/>
          <p:nvPr/>
        </p:nvSpPr>
        <p:spPr>
          <a:xfrm>
            <a:off x="884766" y="549215"/>
            <a:ext cx="8523058" cy="707886"/>
          </a:xfrm>
          <a:prstGeom prst="rect">
            <a:avLst/>
          </a:prstGeom>
          <a:noFill/>
        </p:spPr>
        <p:txBody>
          <a:bodyPr wrap="square">
            <a:spAutoFit/>
          </a:bodyPr>
          <a:lstStyle/>
          <a:p>
            <a:pPr algn="just"/>
            <a:r>
              <a:rPr lang="en-US" sz="2000" b="1" dirty="0">
                <a:latin typeface="Arial Narrow" panose="020B0606020202030204" pitchFamily="34" charset="0"/>
                <a:cs typeface="Times New Roman" pitchFamily="18" charset="0"/>
              </a:rPr>
              <a:t>Your assignment:  Watch the EDPuzzzle video to help you fill in the answers on the Branches of Science slide – Slide #4.</a:t>
            </a:r>
          </a:p>
        </p:txBody>
      </p:sp>
      <p:sp>
        <p:nvSpPr>
          <p:cNvPr id="8" name="TextBox 7">
            <a:extLst>
              <a:ext uri="{FF2B5EF4-FFF2-40B4-BE49-F238E27FC236}">
                <a16:creationId xmlns:a16="http://schemas.microsoft.com/office/drawing/2014/main" id="{28B64E69-03C7-4FCA-997E-09E46FC1D1CA}"/>
              </a:ext>
            </a:extLst>
          </p:cNvPr>
          <p:cNvSpPr txBox="1"/>
          <p:nvPr/>
        </p:nvSpPr>
        <p:spPr>
          <a:xfrm>
            <a:off x="783764" y="5831923"/>
            <a:ext cx="3733799" cy="830997"/>
          </a:xfrm>
          <a:prstGeom prst="rect">
            <a:avLst/>
          </a:prstGeom>
          <a:noFill/>
        </p:spPr>
        <p:txBody>
          <a:bodyPr wrap="square" rtlCol="0">
            <a:spAutoFit/>
          </a:bodyPr>
          <a:lstStyle/>
          <a:p>
            <a:pPr algn="ctr"/>
            <a:r>
              <a:rPr lang="en-US" sz="2400" b="1" dirty="0">
                <a:solidFill>
                  <a:srgbClr val="FF0000"/>
                </a:solidFill>
                <a:highlight>
                  <a:srgbClr val="FFFF00"/>
                </a:highlight>
              </a:rPr>
              <a:t>Try the Quizlet Match game when you are done!</a:t>
            </a:r>
          </a:p>
        </p:txBody>
      </p:sp>
      <p:pic>
        <p:nvPicPr>
          <p:cNvPr id="5" name="Picture 4">
            <a:hlinkClick r:id="rId3" action="ppaction://hlinksldjump"/>
            <a:extLst>
              <a:ext uri="{FF2B5EF4-FFF2-40B4-BE49-F238E27FC236}">
                <a16:creationId xmlns:a16="http://schemas.microsoft.com/office/drawing/2014/main" id="{5B34CA9E-5022-4D89-9BEA-391A1ACC88FC}"/>
              </a:ext>
            </a:extLst>
          </p:cNvPr>
          <p:cNvPicPr>
            <a:picLocks noChangeAspect="1"/>
          </p:cNvPicPr>
          <p:nvPr/>
        </p:nvPicPr>
        <p:blipFill>
          <a:blip r:embed="rId4"/>
          <a:stretch>
            <a:fillRect/>
          </a:stretch>
        </p:blipFill>
        <p:spPr>
          <a:xfrm>
            <a:off x="9346647" y="7175583"/>
            <a:ext cx="692497" cy="461665"/>
          </a:xfrm>
          <a:prstGeom prst="rect">
            <a:avLst/>
          </a:prstGeom>
        </p:spPr>
      </p:pic>
      <p:pic>
        <p:nvPicPr>
          <p:cNvPr id="18" name="Picture 17">
            <a:extLst>
              <a:ext uri="{FF2B5EF4-FFF2-40B4-BE49-F238E27FC236}">
                <a16:creationId xmlns:a16="http://schemas.microsoft.com/office/drawing/2014/main" id="{021D2E04-F6F0-4D77-9DC2-9C9A7222DECE}"/>
              </a:ext>
            </a:extLst>
          </p:cNvPr>
          <p:cNvPicPr>
            <a:picLocks noChangeAspect="1"/>
          </p:cNvPicPr>
          <p:nvPr/>
        </p:nvPicPr>
        <p:blipFill>
          <a:blip r:embed="rId5"/>
          <a:stretch>
            <a:fillRect/>
          </a:stretch>
        </p:blipFill>
        <p:spPr>
          <a:xfrm>
            <a:off x="886934" y="1629354"/>
            <a:ext cx="8356995" cy="4065330"/>
          </a:xfrm>
          <a:prstGeom prst="rect">
            <a:avLst/>
          </a:prstGeom>
        </p:spPr>
      </p:pic>
    </p:spTree>
    <p:extLst>
      <p:ext uri="{BB962C8B-B14F-4D97-AF65-F5344CB8AC3E}">
        <p14:creationId xmlns:p14="http://schemas.microsoft.com/office/powerpoint/2010/main" val="261953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5812DB-7CE9-424B-A22C-4CE3A9683C78}"/>
              </a:ext>
            </a:extLst>
          </p:cNvPr>
          <p:cNvSpPr txBox="1"/>
          <p:nvPr/>
        </p:nvSpPr>
        <p:spPr>
          <a:xfrm>
            <a:off x="-3335700" y="2166878"/>
            <a:ext cx="3040796" cy="2862322"/>
          </a:xfrm>
          <a:prstGeom prst="rect">
            <a:avLst/>
          </a:prstGeom>
          <a:noFill/>
        </p:spPr>
        <p:txBody>
          <a:bodyPr wrap="square" rtlCol="0">
            <a:spAutoFit/>
          </a:bodyPr>
          <a:lstStyle/>
          <a:p>
            <a:pPr algn="ctr"/>
            <a:r>
              <a:rPr lang="en-US" sz="1800" b="1" dirty="0"/>
              <a:t>Students MUST be logged in to your classroom on EDPuzzle in order for teachers to view their results! </a:t>
            </a:r>
          </a:p>
          <a:p>
            <a:pPr algn="ctr"/>
            <a:endParaRPr lang="en-US" sz="1800" b="1" dirty="0"/>
          </a:p>
          <a:p>
            <a:pPr algn="ctr"/>
            <a:r>
              <a:rPr lang="en-US" sz="1800" b="1" dirty="0"/>
              <a:t>EDPuzzle is free for teachers.  It will import your Google Classroom rosters to make the process of setting up classes easy! </a:t>
            </a:r>
          </a:p>
        </p:txBody>
      </p:sp>
      <p:pic>
        <p:nvPicPr>
          <p:cNvPr id="8" name="Picture 7">
            <a:extLst>
              <a:ext uri="{FF2B5EF4-FFF2-40B4-BE49-F238E27FC236}">
                <a16:creationId xmlns:a16="http://schemas.microsoft.com/office/drawing/2014/main" id="{DF051B49-72BC-410B-A493-B224B34798FF}"/>
              </a:ext>
            </a:extLst>
          </p:cNvPr>
          <p:cNvPicPr>
            <a:picLocks noChangeAspect="1"/>
          </p:cNvPicPr>
          <p:nvPr/>
        </p:nvPicPr>
        <p:blipFill>
          <a:blip r:embed="rId3"/>
          <a:stretch>
            <a:fillRect/>
          </a:stretch>
        </p:blipFill>
        <p:spPr>
          <a:xfrm rot="20840827">
            <a:off x="-3427350" y="418084"/>
            <a:ext cx="1632716" cy="511953"/>
          </a:xfrm>
          <a:prstGeom prst="rect">
            <a:avLst/>
          </a:prstGeom>
        </p:spPr>
      </p:pic>
      <p:sp>
        <p:nvSpPr>
          <p:cNvPr id="14" name="TextBox 13">
            <a:extLst>
              <a:ext uri="{FF2B5EF4-FFF2-40B4-BE49-F238E27FC236}">
                <a16:creationId xmlns:a16="http://schemas.microsoft.com/office/drawing/2014/main" id="{A4EDC825-7AD0-4825-9C5F-F595349563DF}"/>
              </a:ext>
            </a:extLst>
          </p:cNvPr>
          <p:cNvSpPr txBox="1"/>
          <p:nvPr/>
        </p:nvSpPr>
        <p:spPr>
          <a:xfrm>
            <a:off x="1261587" y="7053479"/>
            <a:ext cx="3583622" cy="707886"/>
          </a:xfrm>
          <a:prstGeom prst="rect">
            <a:avLst/>
          </a:prstGeom>
          <a:solidFill>
            <a:srgbClr val="0070C0"/>
          </a:solidFill>
        </p:spPr>
        <p:txBody>
          <a:bodyPr wrap="square">
            <a:spAutoFit/>
          </a:bodyPr>
          <a:lstStyle/>
          <a:p>
            <a:pPr algn="ctr"/>
            <a:r>
              <a:rPr lang="en-US" sz="2000" b="1" dirty="0">
                <a:solidFill>
                  <a:schemeClr val="bg1"/>
                </a:solidFill>
                <a:hlinkClick r:id="rId4">
                  <a:extLst>
                    <a:ext uri="{A12FA001-AC4F-418D-AE19-62706E023703}">
                      <ahyp:hlinkClr xmlns:ahyp="http://schemas.microsoft.com/office/drawing/2018/hyperlinkcolor" val="tx"/>
                    </a:ext>
                  </a:extLst>
                </a:hlinkClick>
              </a:rPr>
              <a:t>Done?  Try the Match game with the Ologies vocab set!</a:t>
            </a:r>
            <a:endParaRPr lang="en-US" sz="2000" b="1" dirty="0">
              <a:solidFill>
                <a:schemeClr val="bg1"/>
              </a:solidFill>
            </a:endParaRPr>
          </a:p>
        </p:txBody>
      </p:sp>
      <p:pic>
        <p:nvPicPr>
          <p:cNvPr id="3075" name="Picture 3">
            <a:hlinkClick r:id="rId4"/>
            <a:extLst>
              <a:ext uri="{FF2B5EF4-FFF2-40B4-BE49-F238E27FC236}">
                <a16:creationId xmlns:a16="http://schemas.microsoft.com/office/drawing/2014/main" id="{EAF2F5BE-31F6-4B7F-81F0-A6DF0294B5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6932821"/>
            <a:ext cx="886678" cy="886678"/>
          </a:xfrm>
          <a:prstGeom prst="rect">
            <a:avLst/>
          </a:prstGeom>
          <a:noFill/>
          <a:extLst>
            <a:ext uri="{909E8E84-426E-40DD-AFC4-6F175D3DCCD1}">
              <a14:hiddenFill xmlns:a14="http://schemas.microsoft.com/office/drawing/2010/main">
                <a:solidFill>
                  <a:srgbClr val="FFFFFF"/>
                </a:solidFill>
              </a14:hiddenFill>
            </a:ext>
          </a:extLst>
        </p:spPr>
      </p:pic>
      <p:sp>
        <p:nvSpPr>
          <p:cNvPr id="3099" name="TextBox 3098">
            <a:extLst>
              <a:ext uri="{FF2B5EF4-FFF2-40B4-BE49-F238E27FC236}">
                <a16:creationId xmlns:a16="http://schemas.microsoft.com/office/drawing/2014/main" id="{6525A9BA-6EC5-418A-801C-4FE21E72B4D5}"/>
              </a:ext>
            </a:extLst>
          </p:cNvPr>
          <p:cNvSpPr txBox="1"/>
          <p:nvPr/>
        </p:nvSpPr>
        <p:spPr>
          <a:xfrm>
            <a:off x="12271866" y="295739"/>
            <a:ext cx="2315041" cy="707886"/>
          </a:xfrm>
          <a:prstGeom prst="rect">
            <a:avLst/>
          </a:prstGeom>
          <a:noFill/>
        </p:spPr>
        <p:txBody>
          <a:bodyPr wrap="square" rtlCol="0">
            <a:spAutoFit/>
          </a:bodyPr>
          <a:lstStyle/>
          <a:p>
            <a:pPr algn="ctr"/>
            <a:r>
              <a:rPr lang="en-US" sz="2000" b="1" dirty="0">
                <a:highlight>
                  <a:srgbClr val="FFFF00"/>
                </a:highlight>
              </a:rPr>
              <a:t>Drag these terms to the correct location.</a:t>
            </a:r>
          </a:p>
        </p:txBody>
      </p:sp>
      <p:pic>
        <p:nvPicPr>
          <p:cNvPr id="3" name="Picture 2">
            <a:extLst>
              <a:ext uri="{FF2B5EF4-FFF2-40B4-BE49-F238E27FC236}">
                <a16:creationId xmlns:a16="http://schemas.microsoft.com/office/drawing/2014/main" id="{29855B50-8027-4127-947C-A1D80503DF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5115" y="5257100"/>
            <a:ext cx="1996751" cy="457200"/>
          </a:xfrm>
          <a:prstGeom prst="rect">
            <a:avLst/>
          </a:prstGeom>
        </p:spPr>
      </p:pic>
      <p:pic>
        <p:nvPicPr>
          <p:cNvPr id="5" name="Picture 4">
            <a:extLst>
              <a:ext uri="{FF2B5EF4-FFF2-40B4-BE49-F238E27FC236}">
                <a16:creationId xmlns:a16="http://schemas.microsoft.com/office/drawing/2014/main" id="{168173C1-841A-47A6-BFB3-573227DEDB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0016" y="4753076"/>
            <a:ext cx="2266949" cy="457200"/>
          </a:xfrm>
          <a:prstGeom prst="rect">
            <a:avLst/>
          </a:prstGeom>
        </p:spPr>
      </p:pic>
      <p:pic>
        <p:nvPicPr>
          <p:cNvPr id="9" name="Picture 8">
            <a:extLst>
              <a:ext uri="{FF2B5EF4-FFF2-40B4-BE49-F238E27FC236}">
                <a16:creationId xmlns:a16="http://schemas.microsoft.com/office/drawing/2014/main" id="{B7F6E5BE-E793-4910-95C9-02996C5704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15682" y="2736980"/>
            <a:ext cx="1315616" cy="457200"/>
          </a:xfrm>
          <a:prstGeom prst="rect">
            <a:avLst/>
          </a:prstGeom>
        </p:spPr>
      </p:pic>
      <p:pic>
        <p:nvPicPr>
          <p:cNvPr id="10" name="Picture 9">
            <a:extLst>
              <a:ext uri="{FF2B5EF4-FFF2-40B4-BE49-F238E27FC236}">
                <a16:creationId xmlns:a16="http://schemas.microsoft.com/office/drawing/2014/main" id="{83FD0B70-5DD9-4611-9C1D-E45004583C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09461" y="2232956"/>
            <a:ext cx="1328059" cy="457200"/>
          </a:xfrm>
          <a:prstGeom prst="rect">
            <a:avLst/>
          </a:prstGeom>
        </p:spPr>
      </p:pic>
      <p:pic>
        <p:nvPicPr>
          <p:cNvPr id="11" name="Picture 10">
            <a:extLst>
              <a:ext uri="{FF2B5EF4-FFF2-40B4-BE49-F238E27FC236}">
                <a16:creationId xmlns:a16="http://schemas.microsoft.com/office/drawing/2014/main" id="{79FF6830-82CE-4EC5-BB6B-7153C939C1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94172" y="3241004"/>
            <a:ext cx="1558636" cy="457200"/>
          </a:xfrm>
          <a:prstGeom prst="rect">
            <a:avLst/>
          </a:prstGeom>
        </p:spPr>
      </p:pic>
      <p:pic>
        <p:nvPicPr>
          <p:cNvPr id="13" name="Picture 12">
            <a:extLst>
              <a:ext uri="{FF2B5EF4-FFF2-40B4-BE49-F238E27FC236}">
                <a16:creationId xmlns:a16="http://schemas.microsoft.com/office/drawing/2014/main" id="{49C623C9-9094-45B1-9EC9-B909547AD0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34343" y="6769178"/>
            <a:ext cx="1278294" cy="457200"/>
          </a:xfrm>
          <a:prstGeom prst="rect">
            <a:avLst/>
          </a:prstGeom>
        </p:spPr>
      </p:pic>
      <p:pic>
        <p:nvPicPr>
          <p:cNvPr id="15" name="Picture 14">
            <a:extLst>
              <a:ext uri="{FF2B5EF4-FFF2-40B4-BE49-F238E27FC236}">
                <a16:creationId xmlns:a16="http://schemas.microsoft.com/office/drawing/2014/main" id="{E3875844-375A-4378-9F92-35193308C84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73415" y="1224908"/>
            <a:ext cx="1200150" cy="457200"/>
          </a:xfrm>
          <a:prstGeom prst="rect">
            <a:avLst/>
          </a:prstGeom>
        </p:spPr>
      </p:pic>
      <p:pic>
        <p:nvPicPr>
          <p:cNvPr id="18" name="Picture 17">
            <a:extLst>
              <a:ext uri="{FF2B5EF4-FFF2-40B4-BE49-F238E27FC236}">
                <a16:creationId xmlns:a16="http://schemas.microsoft.com/office/drawing/2014/main" id="{27642573-67DD-4DF7-9DDE-74796A52D18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38835" y="720884"/>
            <a:ext cx="1669311" cy="457200"/>
          </a:xfrm>
          <a:prstGeom prst="rect">
            <a:avLst/>
          </a:prstGeom>
        </p:spPr>
      </p:pic>
      <p:pic>
        <p:nvPicPr>
          <p:cNvPr id="21" name="Picture 20">
            <a:extLst>
              <a:ext uri="{FF2B5EF4-FFF2-40B4-BE49-F238E27FC236}">
                <a16:creationId xmlns:a16="http://schemas.microsoft.com/office/drawing/2014/main" id="{BFE24D5C-452D-47C4-A96A-20051F55359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88412" y="3745028"/>
            <a:ext cx="970156" cy="457200"/>
          </a:xfrm>
          <a:prstGeom prst="rect">
            <a:avLst/>
          </a:prstGeom>
        </p:spPr>
      </p:pic>
      <p:pic>
        <p:nvPicPr>
          <p:cNvPr id="23" name="Picture 22">
            <a:extLst>
              <a:ext uri="{FF2B5EF4-FFF2-40B4-BE49-F238E27FC236}">
                <a16:creationId xmlns:a16="http://schemas.microsoft.com/office/drawing/2014/main" id="{EB43960E-2DBC-4C53-B435-D18B911DBDC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06715" y="216860"/>
            <a:ext cx="1733550" cy="457200"/>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34D3730C-D02F-483A-9102-0FAD6A46B22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65415" y="6265148"/>
            <a:ext cx="1216151" cy="457200"/>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95DD893A-51DB-4F05-9946-A8B516D47FB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445958" y="1728932"/>
            <a:ext cx="1655064" cy="457200"/>
          </a:xfrm>
          <a:prstGeom prst="rect">
            <a:avLst/>
          </a:prstGeom>
        </p:spPr>
      </p:pic>
      <p:pic>
        <p:nvPicPr>
          <p:cNvPr id="26" name="Picture 25">
            <a:extLst>
              <a:ext uri="{FF2B5EF4-FFF2-40B4-BE49-F238E27FC236}">
                <a16:creationId xmlns:a16="http://schemas.microsoft.com/office/drawing/2014/main" id="{F679F1DE-51B0-4F82-A694-AEEAB1173BB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353647" y="5761124"/>
            <a:ext cx="1839686" cy="457200"/>
          </a:xfrm>
          <a:prstGeom prst="rect">
            <a:avLst/>
          </a:prstGeom>
        </p:spPr>
      </p:pic>
      <p:pic>
        <p:nvPicPr>
          <p:cNvPr id="28" name="Picture 27">
            <a:hlinkClick r:id="rId19"/>
            <a:extLst>
              <a:ext uri="{FF2B5EF4-FFF2-40B4-BE49-F238E27FC236}">
                <a16:creationId xmlns:a16="http://schemas.microsoft.com/office/drawing/2014/main" id="{D38F603E-370E-455A-A150-29F9A256A626}"/>
              </a:ext>
            </a:extLst>
          </p:cNvPr>
          <p:cNvPicPr>
            <a:picLocks noChangeAspect="1"/>
          </p:cNvPicPr>
          <p:nvPr/>
        </p:nvPicPr>
        <p:blipFill>
          <a:blip r:embed="rId20"/>
          <a:stretch>
            <a:fillRect/>
          </a:stretch>
        </p:blipFill>
        <p:spPr>
          <a:xfrm>
            <a:off x="-2683982" y="949484"/>
            <a:ext cx="1971950" cy="1181265"/>
          </a:xfrm>
          <a:prstGeom prst="rect">
            <a:avLst/>
          </a:prstGeom>
        </p:spPr>
      </p:pic>
      <p:pic>
        <p:nvPicPr>
          <p:cNvPr id="4" name="Picture 3">
            <a:hlinkClick r:id="rId21" action="ppaction://hlinksldjump"/>
            <a:extLst>
              <a:ext uri="{FF2B5EF4-FFF2-40B4-BE49-F238E27FC236}">
                <a16:creationId xmlns:a16="http://schemas.microsoft.com/office/drawing/2014/main" id="{17F80C78-2145-4927-8686-57E4CEE048B2}"/>
              </a:ext>
            </a:extLst>
          </p:cNvPr>
          <p:cNvPicPr>
            <a:picLocks noChangeAspect="1"/>
          </p:cNvPicPr>
          <p:nvPr/>
        </p:nvPicPr>
        <p:blipFill>
          <a:blip r:embed="rId22"/>
          <a:stretch>
            <a:fillRect/>
          </a:stretch>
        </p:blipFill>
        <p:spPr>
          <a:xfrm>
            <a:off x="9346647" y="7234535"/>
            <a:ext cx="692497" cy="461665"/>
          </a:xfrm>
          <a:prstGeom prst="rect">
            <a:avLst/>
          </a:prstGeom>
        </p:spPr>
      </p:pic>
      <p:pic>
        <p:nvPicPr>
          <p:cNvPr id="16" name="Picture 15">
            <a:extLst>
              <a:ext uri="{FF2B5EF4-FFF2-40B4-BE49-F238E27FC236}">
                <a16:creationId xmlns:a16="http://schemas.microsoft.com/office/drawing/2014/main" id="{EA160C6F-2711-4DF8-A622-F59B98629BC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212665" y="4216095"/>
            <a:ext cx="2284135" cy="548640"/>
          </a:xfrm>
          <a:prstGeom prst="rect">
            <a:avLst/>
          </a:prstGeom>
        </p:spPr>
      </p:pic>
      <p:sp>
        <p:nvSpPr>
          <p:cNvPr id="74" name="TextBox 73">
            <a:extLst>
              <a:ext uri="{FF2B5EF4-FFF2-40B4-BE49-F238E27FC236}">
                <a16:creationId xmlns:a16="http://schemas.microsoft.com/office/drawing/2014/main" id="{C0800BF0-46E8-4667-8131-03C2BE856DC5}"/>
              </a:ext>
            </a:extLst>
          </p:cNvPr>
          <p:cNvSpPr txBox="1"/>
          <p:nvPr/>
        </p:nvSpPr>
        <p:spPr>
          <a:xfrm>
            <a:off x="477009" y="762000"/>
            <a:ext cx="6498760" cy="707886"/>
          </a:xfrm>
          <a:prstGeom prst="rect">
            <a:avLst/>
          </a:prstGeom>
          <a:noFill/>
        </p:spPr>
        <p:txBody>
          <a:bodyPr wrap="square">
            <a:spAutoFit/>
          </a:bodyPr>
          <a:lstStyle/>
          <a:p>
            <a:pPr algn="just"/>
            <a:r>
              <a:rPr lang="en-US" sz="2000" b="1" dirty="0">
                <a:latin typeface="Arial Narrow" panose="020B0606020202030204" pitchFamily="34" charset="0"/>
                <a:cs typeface="Times New Roman" pitchFamily="18" charset="0"/>
              </a:rPr>
              <a:t>Your assignment:  Watch the EDPuzzzle video to help you fill in the answers on the Branches of Science slide.</a:t>
            </a:r>
          </a:p>
        </p:txBody>
      </p:sp>
      <p:pic>
        <p:nvPicPr>
          <p:cNvPr id="75" name="Picture 74">
            <a:hlinkClick r:id="rId19"/>
            <a:extLst>
              <a:ext uri="{FF2B5EF4-FFF2-40B4-BE49-F238E27FC236}">
                <a16:creationId xmlns:a16="http://schemas.microsoft.com/office/drawing/2014/main" id="{5E5436D8-6C22-42FB-B5BC-C22566369123}"/>
              </a:ext>
            </a:extLst>
          </p:cNvPr>
          <p:cNvPicPr>
            <a:picLocks noChangeAspect="1"/>
          </p:cNvPicPr>
          <p:nvPr/>
        </p:nvPicPr>
        <p:blipFill>
          <a:blip r:embed="rId20"/>
          <a:stretch>
            <a:fillRect/>
          </a:stretch>
        </p:blipFill>
        <p:spPr>
          <a:xfrm>
            <a:off x="7452114" y="480336"/>
            <a:ext cx="1971950" cy="1181265"/>
          </a:xfrm>
          <a:prstGeom prst="rect">
            <a:avLst/>
          </a:prstGeom>
        </p:spPr>
      </p:pic>
      <p:sp>
        <p:nvSpPr>
          <p:cNvPr id="78" name="TextBox 77">
            <a:extLst>
              <a:ext uri="{FF2B5EF4-FFF2-40B4-BE49-F238E27FC236}">
                <a16:creationId xmlns:a16="http://schemas.microsoft.com/office/drawing/2014/main" id="{6258281D-73F4-46EF-924E-A348F5961868}"/>
              </a:ext>
            </a:extLst>
          </p:cNvPr>
          <p:cNvSpPr txBox="1"/>
          <p:nvPr/>
        </p:nvSpPr>
        <p:spPr>
          <a:xfrm>
            <a:off x="832609" y="1748506"/>
            <a:ext cx="8920991" cy="338554"/>
          </a:xfrm>
          <a:prstGeom prst="rect">
            <a:avLst/>
          </a:prstGeom>
          <a:noFill/>
        </p:spPr>
        <p:txBody>
          <a:bodyPr wrap="square" rtlCol="0">
            <a:spAutoFit/>
          </a:bodyPr>
          <a:lstStyle/>
          <a:p>
            <a:pPr algn="ctr"/>
            <a:r>
              <a:rPr lang="en-US" sz="1600" b="1" dirty="0">
                <a:solidFill>
                  <a:srgbClr val="FF0000"/>
                </a:solidFill>
                <a:highlight>
                  <a:srgbClr val="FFFF00"/>
                </a:highlight>
              </a:rPr>
              <a:t>You MUST be logged in on EDPuzzle using your school account to get credit for watching the videos! </a:t>
            </a:r>
          </a:p>
        </p:txBody>
      </p:sp>
      <p:pic>
        <p:nvPicPr>
          <p:cNvPr id="79" name="Picture 78">
            <a:extLst>
              <a:ext uri="{FF2B5EF4-FFF2-40B4-BE49-F238E27FC236}">
                <a16:creationId xmlns:a16="http://schemas.microsoft.com/office/drawing/2014/main" id="{DA17AFAA-5240-4E0D-AD37-8A2E3DE2472B}"/>
              </a:ext>
            </a:extLst>
          </p:cNvPr>
          <p:cNvPicPr>
            <a:picLocks noChangeAspect="1"/>
          </p:cNvPicPr>
          <p:nvPr/>
        </p:nvPicPr>
        <p:blipFill>
          <a:blip r:embed="rId3"/>
          <a:stretch>
            <a:fillRect/>
          </a:stretch>
        </p:blipFill>
        <p:spPr>
          <a:xfrm rot="20840827">
            <a:off x="7291405" y="325002"/>
            <a:ext cx="1632716" cy="511953"/>
          </a:xfrm>
          <a:prstGeom prst="rect">
            <a:avLst/>
          </a:prstGeom>
        </p:spPr>
      </p:pic>
      <p:pic>
        <p:nvPicPr>
          <p:cNvPr id="17" name="Picture 16">
            <a:extLst>
              <a:ext uri="{FF2B5EF4-FFF2-40B4-BE49-F238E27FC236}">
                <a16:creationId xmlns:a16="http://schemas.microsoft.com/office/drawing/2014/main" id="{A98FF6AC-77B3-4414-B43A-865686288419}"/>
              </a:ext>
            </a:extLst>
          </p:cNvPr>
          <p:cNvPicPr>
            <a:picLocks noChangeAspect="1"/>
          </p:cNvPicPr>
          <p:nvPr/>
        </p:nvPicPr>
        <p:blipFill>
          <a:blip r:embed="rId24"/>
          <a:stretch>
            <a:fillRect/>
          </a:stretch>
        </p:blipFill>
        <p:spPr>
          <a:xfrm>
            <a:off x="766824" y="2501937"/>
            <a:ext cx="8920991" cy="3716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66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8" grpId="0"/>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8652</TotalTime>
  <Words>12524</Words>
  <Application>Microsoft Office PowerPoint</Application>
  <PresentationFormat>Custom</PresentationFormat>
  <Paragraphs>1354</Paragraphs>
  <Slides>75</Slides>
  <Notes>71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75</vt:i4>
      </vt:variant>
    </vt:vector>
  </HeadingPairs>
  <TitlesOfParts>
    <vt:vector size="85" baseType="lpstr">
      <vt:lpstr>Abadi Extra Light</vt:lpstr>
      <vt:lpstr>-apple-system</vt:lpstr>
      <vt:lpstr>Arial</vt:lpstr>
      <vt:lpstr>Arial Black</vt:lpstr>
      <vt:lpstr>Arial Narrow</vt:lpstr>
      <vt:lpstr>Arial Rounded MT Bold</vt:lpstr>
      <vt:lpstr>Calibri</vt:lpstr>
      <vt:lpstr>Cooper Black</vt:lpstr>
      <vt:lpstr>Times New Roman</vt:lpstr>
      <vt:lpstr>Office Theme</vt:lpstr>
      <vt:lpstr>Nature of Science Unit</vt:lpstr>
      <vt:lpstr>Section 1: What is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2: Scientific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3: Investigations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Nature of Science</vt:lpstr>
      <vt:lpstr>Nature of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126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Method</dc:title>
  <dc:creator>Tomm PC</dc:creator>
  <cp:lastModifiedBy>Tracy Tomm</cp:lastModifiedBy>
  <cp:revision>419</cp:revision>
  <dcterms:created xsi:type="dcterms:W3CDTF">2015-10-21T21:55:26Z</dcterms:created>
  <dcterms:modified xsi:type="dcterms:W3CDTF">2020-08-17T16:09:45Z</dcterms:modified>
</cp:coreProperties>
</file>