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2" r:id="rId3"/>
    <p:sldId id="314" r:id="rId4"/>
    <p:sldId id="313" r:id="rId5"/>
    <p:sldId id="279" r:id="rId6"/>
    <p:sldId id="315" r:id="rId7"/>
    <p:sldId id="261" r:id="rId8"/>
    <p:sldId id="307" r:id="rId9"/>
    <p:sldId id="317" r:id="rId10"/>
    <p:sldId id="281" r:id="rId11"/>
    <p:sldId id="316" r:id="rId12"/>
    <p:sldId id="319" r:id="rId13"/>
    <p:sldId id="320" r:id="rId14"/>
    <p:sldId id="302" r:id="rId1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033"/>
    <a:srgbClr val="BEAB9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19" autoAdjust="0"/>
    <p:restoredTop sz="94664" autoAdjust="0"/>
  </p:normalViewPr>
  <p:slideViewPr>
    <p:cSldViewPr>
      <p:cViewPr>
        <p:scale>
          <a:sx n="80" d="100"/>
          <a:sy n="80" d="100"/>
        </p:scale>
        <p:origin x="-145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3909842D-96C7-468A-B2E2-83D83107E1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36BEC56A-366D-4AFD-B714-CDFA4CE239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1AFBD-5A26-430F-A27A-6A322931FE49}" type="slidenum">
              <a:rPr lang="en-US"/>
              <a:pPr/>
              <a:t>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D9096-4C30-4CDD-B50C-8A18FCCC8F18}" type="slidenum">
              <a:rPr lang="en-US"/>
              <a:pPr/>
              <a:t>5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C6790-2B2B-4922-8D6B-A984E45E4CB3}" type="slidenum">
              <a:rPr lang="en-US"/>
              <a:pPr/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B5B35-524D-4E21-8002-E5A086AECB8A}" type="slidenum">
              <a:rPr lang="en-US"/>
              <a:pPr/>
              <a:t>10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B5B35-524D-4E21-8002-E5A086AECB8A}" type="slidenum">
              <a:rPr lang="en-US"/>
              <a:pPr/>
              <a:t>11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B5B35-524D-4E21-8002-E5A086AECB8A}" type="slidenum">
              <a:rPr lang="en-US"/>
              <a:pPr/>
              <a:t>12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146CF-AAD8-4F71-B3E5-EAB00747F70F}" type="slidenum">
              <a:rPr lang="en-US"/>
              <a:pPr/>
              <a:t>13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6083B-EA67-43BD-9546-6E08291CC582}" type="slidenum">
              <a:rPr lang="en-US"/>
              <a:pPr/>
              <a:t>14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31C37E-792E-43B8-AD23-CE7A7E6F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7D46C-A2F3-4A7E-89A6-92227B331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7B3995-9773-49AA-97DA-754E28740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AFBF3C-2BCB-4CAB-B945-94A77D5E5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4F976-6267-4DC0-A383-985FF0675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75B00D-A868-4EE7-A0B8-81E080CC8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6953F-A36A-4BE3-84DE-25F5EA84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D54464-2489-4ECF-9849-C7002B38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046F3-3780-48FC-AE9E-3FB824E9B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0C58B-2AEC-45EE-B5D8-35A42F0D2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14EEB-BC7E-4183-B632-8AB8A11A7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B8733-5F2F-421F-A1D6-FED470CF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B9AA20C-5C23-4C53-9C6C-6EE0F8F1C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6.pn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ikingson.edublogs.org/files/2011/07/2011-2012-INB-student-version-2afd6sb.pp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http://vikingson.edublogs.org/files/2011/07/2011-2012-INB-student-version-2afd6sb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://vikingson.edublogs.org/files/2011/07/2011-2012-INB-student-version-2afd6sb.ppt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ikingson.edublogs.org/files/2011/07/2011-2012-INB-student-version-2afd6sb.pp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819400" y="228600"/>
            <a:ext cx="6096000" cy="5029200"/>
          </a:xfrm>
        </p:spPr>
        <p:txBody>
          <a:bodyPr anchor="t">
            <a:noAutofit/>
          </a:bodyPr>
          <a:lstStyle/>
          <a:p>
            <a:pPr algn="ctr"/>
            <a:r>
              <a:rPr lang="en-US" sz="8000" b="1" dirty="0">
                <a:latin typeface="GrilledCheese BTN Cn" pitchFamily="34" charset="0"/>
              </a:rPr>
              <a:t>Interactive </a:t>
            </a:r>
            <a:r>
              <a:rPr lang="en-US" sz="8000" b="1" dirty="0" smtClean="0">
                <a:latin typeface="GrilledCheese BTN Cn" pitchFamily="34" charset="0"/>
              </a:rPr>
              <a:t/>
            </a:r>
            <a:br>
              <a:rPr lang="en-US" sz="8000" b="1" dirty="0" smtClean="0">
                <a:latin typeface="GrilledCheese BTN Cn" pitchFamily="34" charset="0"/>
              </a:rPr>
            </a:br>
            <a:r>
              <a:rPr lang="en-US" sz="8000" b="1" dirty="0" smtClean="0">
                <a:latin typeface="GrilledCheese BTN Cn" pitchFamily="34" charset="0"/>
              </a:rPr>
              <a:t>Science </a:t>
            </a:r>
            <a:br>
              <a:rPr lang="en-US" sz="8000" b="1" dirty="0" smtClean="0">
                <a:latin typeface="GrilledCheese BTN Cn" pitchFamily="34" charset="0"/>
              </a:rPr>
            </a:br>
            <a:r>
              <a:rPr lang="en-US" sz="8000" b="1" dirty="0" smtClean="0">
                <a:latin typeface="GrilledCheese BTN Cn" pitchFamily="34" charset="0"/>
              </a:rPr>
              <a:t>Notebooks</a:t>
            </a:r>
            <a:br>
              <a:rPr lang="en-US" sz="8000" b="1" dirty="0" smtClean="0">
                <a:latin typeface="GrilledCheese BTN Cn" pitchFamily="34" charset="0"/>
              </a:rPr>
            </a:br>
            <a:r>
              <a:rPr lang="en-US" sz="8000" dirty="0" smtClean="0">
                <a:latin typeface="GrilledCheese BTN Cn" pitchFamily="34" charset="0"/>
              </a:rPr>
              <a:t>(ISN</a:t>
            </a:r>
            <a:r>
              <a:rPr lang="en-US" sz="4000" dirty="0" smtClean="0">
                <a:latin typeface="GrilledCheese BTN Cn" pitchFamily="34" charset="0"/>
              </a:rPr>
              <a:t>s</a:t>
            </a:r>
            <a:r>
              <a:rPr lang="en-US" sz="8000" dirty="0" smtClean="0">
                <a:latin typeface="GrilledCheese BTN Cn" pitchFamily="34" charset="0"/>
              </a:rPr>
              <a:t>)</a:t>
            </a:r>
            <a:endParaRPr lang="en-US" sz="8000" b="1" dirty="0">
              <a:latin typeface="GrilledCheese BTN Cn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6019800"/>
            <a:ext cx="3810000" cy="609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400" i="1" dirty="0" smtClean="0"/>
              <a:t>T. Trimpe 2012</a:t>
            </a:r>
          </a:p>
          <a:p>
            <a:pPr algn="ctr">
              <a:lnSpc>
                <a:spcPct val="90000"/>
              </a:lnSpc>
            </a:pPr>
            <a:r>
              <a:rPr lang="en-US" sz="1400" i="1" dirty="0" smtClean="0"/>
              <a:t>http://sciencespot.net/</a:t>
            </a:r>
            <a:endParaRPr lang="en-US" sz="1000" dirty="0"/>
          </a:p>
        </p:txBody>
      </p:sp>
      <p:pic>
        <p:nvPicPr>
          <p:cNvPr id="12314" name="Picture 26" descr="C:\Users\Tracy\AppData\Local\Microsoft\Windows\Temporary Internet Files\Content.IE5\HYSTD9TK\MC9001993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9499"/>
            <a:ext cx="4038600" cy="2638501"/>
          </a:xfrm>
          <a:prstGeom prst="rect">
            <a:avLst/>
          </a:prstGeom>
          <a:noFill/>
        </p:spPr>
      </p:pic>
      <p:pic>
        <p:nvPicPr>
          <p:cNvPr id="11" name="Picture 27" descr="C:\Users\Tracy\AppData\Local\Microsoft\Windows\Temporary Internet Files\Content.IE5\N511JRS4\MC9002812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"/>
            <a:ext cx="3581400" cy="4137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0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10687"/>
            <a:ext cx="3095625" cy="391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2400" y="233839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1" hangingPunct="1"/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Step 1: Getting Started 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3400" dirty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</a:br>
            <a:endParaRPr lang="en-US" sz="34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228600" y="1219200"/>
            <a:ext cx="4648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1 – Fill out the info slip and glue it in the </a:t>
            </a:r>
            <a:r>
              <a:rPr lang="en-US" sz="2800" u="sng" dirty="0" smtClean="0">
                <a:latin typeface="Arial" charset="0"/>
              </a:rPr>
              <a:t>front</a:t>
            </a:r>
            <a:r>
              <a:rPr lang="en-US" sz="2800" dirty="0" smtClean="0">
                <a:latin typeface="Arial" charset="0"/>
              </a:rPr>
              <a:t> of the cover. </a:t>
            </a:r>
          </a:p>
          <a:p>
            <a:pPr algn="l" eaLnBrk="1" hangingPunct="1">
              <a:spcBef>
                <a:spcPct val="50000"/>
              </a:spcBef>
            </a:pPr>
            <a:endParaRPr lang="en-US" sz="2800" dirty="0" smtClean="0">
              <a:latin typeface="Arial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2 – Add pictures of your favorite science things. 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You may draw them or use images you find online.</a:t>
            </a:r>
            <a:endParaRPr lang="en-US" sz="2800" dirty="0">
              <a:latin typeface="Arial" charset="0"/>
            </a:endParaRPr>
          </a:p>
        </p:txBody>
      </p:sp>
      <p:pic>
        <p:nvPicPr>
          <p:cNvPr id="12" name="Picture 27" descr="C:\Users\Tracy\AppData\Local\Microsoft\Windows\Temporary Internet Files\Content.IE5\N511JRS4\MC9002812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953000"/>
            <a:ext cx="1506146" cy="17401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55834" t="23704" r="16572" b="6667"/>
          <a:stretch>
            <a:fillRect/>
          </a:stretch>
        </p:blipFill>
        <p:spPr bwMode="auto">
          <a:xfrm>
            <a:off x="5186550" y="1284862"/>
            <a:ext cx="2514600" cy="3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9" name="Picture 15" descr="C:\Users\Tracy\AppData\Local\Microsoft\Windows\Temporary Internet Files\Content.IE5\N511JRS4\MC90023396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32096">
            <a:off x="5235991" y="2127233"/>
            <a:ext cx="1345563" cy="1322633"/>
          </a:xfrm>
          <a:prstGeom prst="rect">
            <a:avLst/>
          </a:prstGeom>
          <a:noFill/>
        </p:spPr>
      </p:pic>
      <p:pic>
        <p:nvPicPr>
          <p:cNvPr id="118802" name="Picture 18" descr="C:\Users\Tracy\AppData\Local\Microsoft\Windows\Temporary Internet Files\Content.IE5\HYSTD9TK\MC90035207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2379">
            <a:off x="6210460" y="3301560"/>
            <a:ext cx="1244213" cy="1067266"/>
          </a:xfrm>
          <a:prstGeom prst="rect">
            <a:avLst/>
          </a:prstGeom>
          <a:noFill/>
        </p:spPr>
      </p:pic>
      <p:pic>
        <p:nvPicPr>
          <p:cNvPr id="118803" name="Picture 19" descr="C:\Users\Tracy\AppData\Local\Microsoft\Windows\Temporary Internet Files\Content.IE5\HYSTD9TK\MC90043681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711065">
            <a:off x="6818864" y="1889324"/>
            <a:ext cx="633720" cy="998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2400" y="233839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1" hangingPunct="1"/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Step 2: Page Numbers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3400" dirty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</a:br>
            <a:endParaRPr lang="en-US" sz="34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228600" y="1219200"/>
            <a:ext cx="7924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Add </a:t>
            </a:r>
            <a:r>
              <a:rPr lang="en-US" sz="2800" b="1" dirty="0" smtClean="0">
                <a:latin typeface="Arial" charset="0"/>
              </a:rPr>
              <a:t>PAGE NUMBERS </a:t>
            </a:r>
            <a:r>
              <a:rPr lang="en-US" sz="2800" dirty="0" smtClean="0">
                <a:latin typeface="Arial" charset="0"/>
              </a:rPr>
              <a:t>for the first twenty pages.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Start with 1 in the bottom-right corner of the first page, follow with a 2 on the back of that page and so on. </a:t>
            </a:r>
          </a:p>
          <a:p>
            <a:pPr algn="l" eaLnBrk="1" hangingPunct="1">
              <a:spcBef>
                <a:spcPct val="50000"/>
              </a:spcBef>
            </a:pPr>
            <a:endParaRPr lang="en-US" sz="2800" dirty="0">
              <a:latin typeface="Arial" charset="0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733800"/>
            <a:ext cx="3516502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90800" y="5334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5334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2367150" y="5896100"/>
            <a:ext cx="182880" cy="18288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510150" y="5843650"/>
            <a:ext cx="182880" cy="18288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76200" y="152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l" eaLnBrk="1" hangingPunct="1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Step 3: Science Starters</a:t>
            </a:r>
          </a:p>
          <a:p>
            <a:pPr algn="l" eaLnBrk="1" hangingPunct="1"/>
            <a:endParaRPr lang="en-US" sz="32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  <a:p>
            <a:pPr algn="l" eaLnBrk="1" hangingPunct="1"/>
            <a:r>
              <a:rPr lang="en-US" sz="3200" dirty="0" smtClean="0">
                <a:latin typeface="Arial" charset="0"/>
              </a:rPr>
              <a:t>Glue your </a:t>
            </a:r>
            <a:r>
              <a:rPr lang="en-US" sz="3200" b="1" dirty="0" smtClean="0">
                <a:latin typeface="Arial" charset="0"/>
              </a:rPr>
              <a:t>SCIENCE STARTER </a:t>
            </a:r>
          </a:p>
          <a:p>
            <a:pPr algn="l" eaLnBrk="1" hangingPunct="1"/>
            <a:r>
              <a:rPr lang="en-US" sz="3200" dirty="0" smtClean="0">
                <a:latin typeface="Arial" charset="0"/>
              </a:rPr>
              <a:t>worksheet on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dirty="0" smtClean="0">
                <a:latin typeface="Arial" charset="0"/>
              </a:rPr>
              <a:t>page one by </a:t>
            </a:r>
            <a:br>
              <a:rPr lang="en-US" sz="3200" dirty="0" smtClean="0">
                <a:latin typeface="Arial" charset="0"/>
              </a:rPr>
            </a:br>
            <a:r>
              <a:rPr lang="en-US" sz="3200" dirty="0" smtClean="0">
                <a:latin typeface="Arial" charset="0"/>
              </a:rPr>
              <a:t>following your teacher’s directions!</a:t>
            </a:r>
          </a:p>
          <a:p>
            <a:pPr algn="l" eaLnBrk="1" hangingPunct="1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3200" dirty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</a:br>
            <a:endParaRPr lang="en-US" sz="32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52400" y="4395787"/>
            <a:ext cx="7848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         What goes behind it?</a:t>
            </a:r>
            <a:r>
              <a:rPr lang="en-US" sz="2800" b="1" dirty="0" smtClean="0">
                <a:latin typeface="Arial" charset="0"/>
              </a:rPr>
              <a:t> Questions!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What questions do you have about the topic?  Come up with at least 5 questions and as more as you think of them. Add the answers as you find them.  </a:t>
            </a:r>
            <a:endParaRPr lang="en-US" sz="2800" dirty="0">
              <a:latin typeface="Arial" charset="0"/>
            </a:endParaRPr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848475" y="838200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5943600" y="1447800"/>
            <a:ext cx="11430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3325" y="961900"/>
            <a:ext cx="1654206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1000" y="2932093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Cut the top and the bottom.</a:t>
            </a:r>
            <a:br>
              <a:rPr lang="en-US" sz="2800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Fold the left side back and glue the front.</a:t>
            </a:r>
            <a:endParaRPr lang="en-US" sz="2800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8153400" cy="4876800"/>
          </a:xfrm>
        </p:spPr>
        <p:txBody>
          <a:bodyPr>
            <a:normAutofit/>
          </a:bodyPr>
          <a:lstStyle/>
          <a:p>
            <a:r>
              <a:rPr lang="en-US" sz="3000" dirty="0"/>
              <a:t>Do not </a:t>
            </a:r>
            <a:r>
              <a:rPr lang="en-US" sz="3000" b="1" dirty="0"/>
              <a:t>RIP OUT</a:t>
            </a:r>
            <a:r>
              <a:rPr lang="en-US" sz="3000" dirty="0"/>
              <a:t> </a:t>
            </a:r>
            <a:r>
              <a:rPr lang="en-US" sz="3000" dirty="0" smtClean="0"/>
              <a:t>pages </a:t>
            </a:r>
            <a:r>
              <a:rPr lang="en-US" sz="3000" dirty="0"/>
              <a:t>or tear </a:t>
            </a:r>
            <a:r>
              <a:rPr lang="en-US" sz="3000" dirty="0" smtClean="0"/>
              <a:t>corners.</a:t>
            </a:r>
            <a:endParaRPr lang="en-US" sz="3000" dirty="0"/>
          </a:p>
          <a:p>
            <a:r>
              <a:rPr lang="en-US" sz="3000" dirty="0"/>
              <a:t>All handouts </a:t>
            </a:r>
            <a:r>
              <a:rPr lang="en-US" sz="3000" b="1" dirty="0"/>
              <a:t>MUST BE GLUED IN!</a:t>
            </a:r>
            <a:endParaRPr lang="en-US" sz="3000" dirty="0"/>
          </a:p>
          <a:p>
            <a:r>
              <a:rPr lang="en-US" sz="3000" dirty="0"/>
              <a:t>Please don’t </a:t>
            </a:r>
            <a:r>
              <a:rPr lang="en-US" sz="3000" b="1" dirty="0"/>
              <a:t>DOODLE</a:t>
            </a:r>
            <a:r>
              <a:rPr lang="en-US" sz="3000" dirty="0"/>
              <a:t> unless it relates to </a:t>
            </a:r>
            <a:r>
              <a:rPr lang="en-US" sz="3000" dirty="0" smtClean="0"/>
              <a:t>science.</a:t>
            </a:r>
            <a:endParaRPr lang="en-US" sz="3000" dirty="0"/>
          </a:p>
          <a:p>
            <a:r>
              <a:rPr lang="en-US" sz="3000" dirty="0"/>
              <a:t>Your </a:t>
            </a:r>
            <a:r>
              <a:rPr lang="en-US" sz="3000" dirty="0" smtClean="0"/>
              <a:t>ISN should </a:t>
            </a:r>
            <a:r>
              <a:rPr lang="en-US" sz="3000" dirty="0"/>
              <a:t>only be used for </a:t>
            </a:r>
            <a:r>
              <a:rPr lang="en-US" sz="3000" b="1" dirty="0"/>
              <a:t>SCIENCE CLASS and COMES TO CLASS </a:t>
            </a:r>
            <a:r>
              <a:rPr lang="en-US" sz="3000" b="1" u="sng" dirty="0" smtClean="0"/>
              <a:t>EVERYDAY</a:t>
            </a:r>
            <a:r>
              <a:rPr lang="en-US" sz="3000" b="1" dirty="0" smtClean="0"/>
              <a:t>!</a:t>
            </a:r>
            <a:endParaRPr lang="en-US" sz="3000" b="1" dirty="0"/>
          </a:p>
          <a:p>
            <a:r>
              <a:rPr lang="en-US" sz="3000" dirty="0"/>
              <a:t>Each page should have the </a:t>
            </a:r>
            <a:r>
              <a:rPr lang="en-US" sz="3000" b="1" dirty="0" smtClean="0"/>
              <a:t>DATE </a:t>
            </a:r>
            <a:r>
              <a:rPr lang="en-US" sz="3000" dirty="0" smtClean="0"/>
              <a:t>and</a:t>
            </a:r>
            <a:r>
              <a:rPr lang="en-US" sz="3000" b="1" dirty="0" smtClean="0"/>
              <a:t> </a:t>
            </a:r>
            <a:r>
              <a:rPr lang="en-US" sz="3000" b="1" dirty="0"/>
              <a:t>PAGE</a:t>
            </a:r>
            <a:r>
              <a:rPr lang="en-US" sz="3000" b="1" dirty="0" smtClean="0"/>
              <a:t>#.</a:t>
            </a:r>
            <a:endParaRPr lang="en-US" sz="3000" dirty="0"/>
          </a:p>
          <a:p>
            <a:r>
              <a:rPr lang="en-US" sz="3000" smtClean="0"/>
              <a:t>BE </a:t>
            </a:r>
            <a:r>
              <a:rPr lang="en-US" sz="3000" b="1" dirty="0" smtClean="0"/>
              <a:t>COLORFUL, CREATIVE, &amp; </a:t>
            </a:r>
            <a:r>
              <a:rPr lang="en-US" sz="3000" b="1" dirty="0">
                <a:solidFill>
                  <a:srgbClr val="FF0000"/>
                </a:solidFill>
              </a:rPr>
              <a:t>LOVE</a:t>
            </a:r>
            <a:r>
              <a:rPr lang="en-US" sz="3000" dirty="0"/>
              <a:t> YOUR </a:t>
            </a:r>
            <a:r>
              <a:rPr lang="en-US" sz="3000" dirty="0" smtClean="0"/>
              <a:t>NOTEBOOK!</a:t>
            </a:r>
            <a:endParaRPr lang="en-US" sz="3000" dirty="0"/>
          </a:p>
          <a:p>
            <a:endParaRPr lang="en-US" sz="3000" dirty="0"/>
          </a:p>
        </p:txBody>
      </p: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6858000" cy="1447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6600" kern="10" dirty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Notebook Rules</a:t>
            </a:r>
          </a:p>
        </p:txBody>
      </p:sp>
      <p:sp>
        <p:nvSpPr>
          <p:cNvPr id="88083" name="AutoShape 19"/>
          <p:cNvSpPr>
            <a:spLocks noChangeArrowheads="1"/>
          </p:cNvSpPr>
          <p:nvPr/>
        </p:nvSpPr>
        <p:spPr bwMode="auto">
          <a:xfrm>
            <a:off x="0" y="228599"/>
            <a:ext cx="7467600" cy="1295400"/>
          </a:xfrm>
          <a:prstGeom prst="roundRect">
            <a:avLst>
              <a:gd name="adj" fmla="val 16667"/>
            </a:avLst>
          </a:prstGeom>
          <a:noFill/>
          <a:ln w="698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6596390"/>
            <a:ext cx="807720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900" dirty="0" smtClean="0"/>
              <a:t>Source: Gretchen </a:t>
            </a:r>
            <a:r>
              <a:rPr lang="en-US" sz="900" dirty="0" err="1" smtClean="0"/>
              <a:t>Vikingson</a:t>
            </a:r>
            <a:r>
              <a:rPr lang="en-US" sz="900" dirty="0" smtClean="0"/>
              <a:t> at </a:t>
            </a:r>
            <a:r>
              <a:rPr lang="en-US" sz="900" dirty="0" smtClean="0">
                <a:hlinkClick r:id="rId3"/>
              </a:rPr>
              <a:t>http://vikingson.edublogs.org/files/2011/07/2011-2012-INB-student-version-2afd6sb.ppt</a:t>
            </a:r>
            <a:endParaRPr lang="en-US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QUESTIONS?</a:t>
            </a:r>
            <a:endParaRPr lang="en-US" sz="49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pic>
        <p:nvPicPr>
          <p:cNvPr id="8" name="Picture 27" descr="C:\Users\Tracy\AppData\Local\Microsoft\Windows\Temporary Internet Files\Content.IE5\N511JRS4\MC9002812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47800"/>
            <a:ext cx="4023083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990601" y="2282388"/>
            <a:ext cx="4648200" cy="142504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871"/>
              </a:avLst>
            </a:prstTxWarp>
          </a:bodyPr>
          <a:lstStyle/>
          <a:p>
            <a:pPr algn="ctr"/>
            <a:r>
              <a:rPr lang="en-US" sz="3600" b="1" kern="10" dirty="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I can't find my . . .  </a:t>
            </a:r>
          </a:p>
          <a:p>
            <a:pPr algn="ctr"/>
            <a:r>
              <a:rPr lang="en-US" sz="3600" b="1" kern="10" dirty="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notes, homework, </a:t>
            </a:r>
            <a:r>
              <a:rPr lang="en-US" sz="3600" b="1" kern="10" dirty="0" smtClean="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quizzes </a:t>
            </a:r>
            <a:r>
              <a:rPr lang="en-US" sz="3600" b="1" kern="10" dirty="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. . .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683236">
            <a:off x="266205" y="5000377"/>
            <a:ext cx="5200885" cy="899457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2400" kern="10" dirty="0">
                <a:ln w="2540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HELTERSKELTER" pitchFamily="2" charset="2"/>
              </a:rPr>
              <a:t>I was absent last week, </a:t>
            </a:r>
            <a:r>
              <a:rPr lang="en-US" sz="2400" kern="10" dirty="0" smtClean="0">
                <a:ln w="2540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HELTERSKELTER" pitchFamily="2" charset="2"/>
              </a:rPr>
              <a:t/>
            </a:r>
            <a:br>
              <a:rPr lang="en-US" sz="2400" kern="10" dirty="0" smtClean="0">
                <a:ln w="2540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HELTERSKELTER" pitchFamily="2" charset="2"/>
              </a:rPr>
            </a:br>
            <a:r>
              <a:rPr lang="en-US" sz="2400" kern="10" dirty="0" smtClean="0">
                <a:ln w="2540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HELTERSKELTER" pitchFamily="2" charset="2"/>
              </a:rPr>
              <a:t>did </a:t>
            </a:r>
            <a:r>
              <a:rPr lang="en-US" sz="2400" kern="10" dirty="0">
                <a:ln w="2540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HELTERSKELTER" pitchFamily="2" charset="2"/>
              </a:rPr>
              <a:t>I miss anything?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 rot="1163071">
            <a:off x="4554143" y="1359081"/>
            <a:ext cx="3257381" cy="126841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21363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I can't remember what </a:t>
            </a:r>
          </a:p>
          <a:p>
            <a:pPr algn="ctr"/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we did in class yesterday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038601" y="3882588"/>
            <a:ext cx="381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I'm sure </a:t>
            </a:r>
            <a:r>
              <a:rPr lang="en-US" sz="36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it’s </a:t>
            </a:r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in . . .</a:t>
            </a:r>
          </a:p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my </a:t>
            </a:r>
            <a:r>
              <a:rPr lang="en-US" sz="36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locker? my </a:t>
            </a:r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book </a:t>
            </a:r>
            <a:r>
              <a:rPr lang="en-US" sz="36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bag? my room?</a:t>
            </a:r>
            <a:endParaRPr lang="en-US" sz="3600" kern="10" dirty="0">
              <a:ln w="1270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848600" cy="88582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4400" b="1" kern="10" dirty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Have you ever heard yourself say </a:t>
            </a:r>
            <a:r>
              <a:rPr lang="en-US" sz="44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... ? </a:t>
            </a:r>
            <a:endParaRPr lang="en-US" sz="4400" b="1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6200" y="6596390"/>
            <a:ext cx="800100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900" dirty="0" smtClean="0"/>
              <a:t>Source: Gretchen </a:t>
            </a:r>
            <a:r>
              <a:rPr lang="en-US" sz="900" dirty="0" err="1" smtClean="0"/>
              <a:t>Vikingson</a:t>
            </a:r>
            <a:r>
              <a:rPr lang="en-US" sz="900" dirty="0" smtClean="0"/>
              <a:t> at </a:t>
            </a:r>
            <a:r>
              <a:rPr lang="en-US" sz="900" dirty="0" smtClean="0">
                <a:hlinkClick r:id="rId2"/>
              </a:rPr>
              <a:t>http://vikingson.edublogs.org/files/2011/07/2011-2012-INB-student-version-2afd6sb.ppt</a:t>
            </a:r>
            <a:endParaRPr lang="en-US" sz="900" dirty="0"/>
          </a:p>
        </p:txBody>
      </p:sp>
      <p:pic>
        <p:nvPicPr>
          <p:cNvPr id="202754" name="Picture 2" descr="C:\Users\Tracy\AppData\Local\Microsoft\Windows\Temporary Internet Files\Content.IE5\HYSTD9TK\MC90023213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1559257" cy="1600200"/>
          </a:xfrm>
          <a:prstGeom prst="rect">
            <a:avLst/>
          </a:prstGeom>
          <a:noFill/>
        </p:spPr>
      </p:pic>
      <p:pic>
        <p:nvPicPr>
          <p:cNvPr id="202755" name="Picture 3" descr="C:\Users\Tracy\AppData\Local\Microsoft\Windows\Temporary Internet Files\Content.IE5\IYXDRP67\MC9000602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724400"/>
            <a:ext cx="1730959" cy="1783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848600" cy="57150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44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No worries …</a:t>
            </a:r>
          </a:p>
          <a:p>
            <a:pPr algn="ctr"/>
            <a:endParaRPr lang="en-US" sz="4400" b="1" kern="10" dirty="0" smtClean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  <a:p>
            <a:pPr algn="ctr"/>
            <a:r>
              <a:rPr lang="en-US" sz="44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Turn those frowns upside down …</a:t>
            </a:r>
          </a:p>
          <a:p>
            <a:pPr algn="ctr"/>
            <a:endParaRPr lang="en-US" sz="4400" b="1" kern="10" dirty="0" smtClean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  <a:p>
            <a:pPr algn="ctr"/>
            <a:r>
              <a:rPr lang="en-US" sz="44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Interactive Science Notebooks </a:t>
            </a:r>
          </a:p>
          <a:p>
            <a:pPr algn="ctr"/>
            <a:r>
              <a:rPr lang="en-US" sz="44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are here to save the day!</a:t>
            </a:r>
            <a:endParaRPr lang="en-US" sz="4400" b="1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</p:txBody>
      </p:sp>
      <p:pic>
        <p:nvPicPr>
          <p:cNvPr id="203778" name="Picture 2" descr="C:\Users\Tracy\AppData\Local\Microsoft\Windows\Temporary Internet Files\Content.IE5\HYSTD9TK\MC9004338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7772400" cy="5638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700" dirty="0" smtClean="0"/>
              <a:t>An </a:t>
            </a:r>
            <a:r>
              <a:rPr lang="en-US" sz="2700" dirty="0"/>
              <a:t>interactive </a:t>
            </a:r>
            <a:r>
              <a:rPr lang="en-US" sz="2700" dirty="0" smtClean="0"/>
              <a:t>science notebook </a:t>
            </a:r>
            <a:r>
              <a:rPr lang="en-US" sz="2700" dirty="0"/>
              <a:t>(</a:t>
            </a:r>
            <a:r>
              <a:rPr lang="en-US" sz="2700" dirty="0" smtClean="0"/>
              <a:t>ISN)  is your </a:t>
            </a:r>
            <a:r>
              <a:rPr lang="en-US" sz="2700" dirty="0"/>
              <a:t>own personalized</a:t>
            </a:r>
            <a:r>
              <a:rPr lang="en-US" sz="2700" b="1" dirty="0"/>
              <a:t> </a:t>
            </a:r>
            <a:r>
              <a:rPr lang="en-US" sz="2700" b="1" dirty="0" smtClean="0"/>
              <a:t>SCIENCE BOOK. </a:t>
            </a:r>
            <a:endParaRPr lang="en-US" sz="2700" b="1" dirty="0"/>
          </a:p>
          <a:p>
            <a:pPr>
              <a:buFont typeface="Wingdings" pitchFamily="2" charset="2"/>
              <a:buChar char="ü"/>
            </a:pPr>
            <a:r>
              <a:rPr lang="en-US" sz="2700" dirty="0"/>
              <a:t>A portfolio of your work in </a:t>
            </a:r>
            <a:r>
              <a:rPr lang="en-US" sz="2700" b="1" dirty="0"/>
              <a:t>ONE </a:t>
            </a:r>
            <a:r>
              <a:rPr lang="en-US" sz="2700" dirty="0" smtClean="0"/>
              <a:t>spot that you bring </a:t>
            </a:r>
            <a:r>
              <a:rPr lang="en-US" sz="2700" b="1" dirty="0" smtClean="0"/>
              <a:t>EVERY DAY</a:t>
            </a:r>
            <a:r>
              <a:rPr lang="en-US" sz="2700" dirty="0" smtClean="0"/>
              <a:t>. </a:t>
            </a:r>
            <a:r>
              <a:rPr lang="en-US" sz="2700" dirty="0"/>
              <a:t>This is </a:t>
            </a:r>
            <a:r>
              <a:rPr lang="en-US" sz="2700" dirty="0" smtClean="0"/>
              <a:t>a great resource for </a:t>
            </a:r>
            <a:r>
              <a:rPr lang="en-US" sz="2700" b="1" dirty="0" smtClean="0"/>
              <a:t>STUDYING </a:t>
            </a:r>
            <a:r>
              <a:rPr lang="en-US" sz="2700" dirty="0" smtClean="0"/>
              <a:t>for quizzes </a:t>
            </a:r>
            <a:r>
              <a:rPr lang="en-US" sz="2700" dirty="0"/>
              <a:t>&amp; </a:t>
            </a:r>
            <a:r>
              <a:rPr lang="en-US" sz="2700" dirty="0" smtClean="0"/>
              <a:t>tests</a:t>
            </a:r>
            <a:r>
              <a:rPr lang="en-US" sz="2700" b="1" dirty="0" smtClean="0"/>
              <a:t>.</a:t>
            </a:r>
            <a:endParaRPr lang="en-US" sz="2700" b="1" dirty="0"/>
          </a:p>
          <a:p>
            <a:pPr>
              <a:buFont typeface="Wingdings" pitchFamily="2" charset="2"/>
              <a:buChar char="ü"/>
            </a:pPr>
            <a:r>
              <a:rPr lang="en-US" sz="2700" dirty="0"/>
              <a:t>A great </a:t>
            </a:r>
            <a:r>
              <a:rPr lang="en-US" sz="2700" b="1" dirty="0"/>
              <a:t>ORGANIZATIONAL </a:t>
            </a:r>
            <a:r>
              <a:rPr lang="en-US" sz="2700" dirty="0"/>
              <a:t>tool that  gives you permission to be </a:t>
            </a:r>
            <a:r>
              <a:rPr lang="en-US" sz="2700" b="1" dirty="0" smtClean="0"/>
              <a:t>COLORFUL </a:t>
            </a:r>
            <a:r>
              <a:rPr lang="en-US" sz="2700" dirty="0" smtClean="0"/>
              <a:t>and</a:t>
            </a:r>
            <a:r>
              <a:rPr lang="en-US" sz="2700" b="1" dirty="0" smtClean="0"/>
              <a:t> CREATIVE</a:t>
            </a:r>
            <a:r>
              <a:rPr lang="en-US" sz="2700" dirty="0" smtClean="0"/>
              <a:t> to show me what you know or have learned.</a:t>
            </a:r>
            <a:endParaRPr lang="en-US" sz="2700" dirty="0"/>
          </a:p>
          <a:p>
            <a:pPr>
              <a:buFont typeface="Wingdings" pitchFamily="2" charset="2"/>
              <a:buChar char="ü"/>
            </a:pPr>
            <a:r>
              <a:rPr lang="en-US" sz="2700" dirty="0"/>
              <a:t>Allows you to be like a </a:t>
            </a:r>
            <a:r>
              <a:rPr lang="en-US" sz="2700" b="1" dirty="0"/>
              <a:t>REAL </a:t>
            </a:r>
            <a:r>
              <a:rPr lang="en-US" sz="2700" b="1" dirty="0" smtClean="0"/>
              <a:t>SCIENTIST </a:t>
            </a:r>
            <a:r>
              <a:rPr lang="en-US" sz="2700" dirty="0" smtClean="0"/>
              <a:t>by asking </a:t>
            </a:r>
            <a:r>
              <a:rPr lang="en-US" sz="2700" b="1" dirty="0" smtClean="0"/>
              <a:t>QUESTIONS</a:t>
            </a:r>
            <a:r>
              <a:rPr lang="en-US" sz="2700" dirty="0" smtClean="0"/>
              <a:t>, </a:t>
            </a:r>
            <a:r>
              <a:rPr lang="en-US" sz="2700" b="1" dirty="0" smtClean="0"/>
              <a:t>RECORDING</a:t>
            </a:r>
            <a:r>
              <a:rPr lang="en-US" sz="2700" dirty="0" smtClean="0"/>
              <a:t> what you observe, and </a:t>
            </a:r>
            <a:r>
              <a:rPr lang="en-US" sz="2700" b="1" dirty="0" smtClean="0"/>
              <a:t>SHARING</a:t>
            </a:r>
            <a:r>
              <a:rPr lang="en-US" sz="2700" dirty="0" smtClean="0"/>
              <a:t> it with your classmates!</a:t>
            </a:r>
            <a:endParaRPr lang="en-US" sz="2700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" y="152400"/>
            <a:ext cx="7772400" cy="1219200"/>
            <a:chOff x="432" y="576"/>
            <a:chExt cx="5184" cy="768"/>
          </a:xfrm>
        </p:grpSpPr>
        <p:sp>
          <p:nvSpPr>
            <p:cNvPr id="308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460" cy="558"/>
            </a:xfrm>
            <a:prstGeom prst="rect">
              <a:avLst/>
            </a:prstGeom>
          </p:spPr>
          <p:txBody>
            <a:bodyPr wrap="none" fromWordArt="1"/>
            <a:lstStyle/>
            <a:p>
              <a:pPr algn="ctr"/>
              <a:r>
                <a:rPr lang="en-US" sz="3200" b="1" kern="10" dirty="0">
                  <a:ln w="31750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GrilledCheese BTN Toasted" pitchFamily="34" charset="0"/>
                </a:rPr>
                <a:t>What </a:t>
              </a:r>
              <a:r>
                <a:rPr lang="en-US" sz="3200" b="1" kern="10" dirty="0" smtClean="0">
                  <a:ln w="31750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GrilledCheese BTN Toasted" pitchFamily="34" charset="0"/>
                </a:rPr>
                <a:t>Is </a:t>
              </a:r>
              <a:r>
                <a:rPr lang="en-US" sz="3200" b="1" kern="10" dirty="0">
                  <a:ln w="31750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GrilledCheese BTN Toasted" pitchFamily="34" charset="0"/>
                </a:rPr>
                <a:t>An Interactive </a:t>
              </a:r>
              <a:r>
                <a:rPr lang="en-US" sz="3200" b="1" kern="10" dirty="0" smtClean="0">
                  <a:ln w="31750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GrilledCheese BTN Toasted" pitchFamily="34" charset="0"/>
                </a:rPr>
                <a:t>Science Notebook</a:t>
              </a:r>
              <a:r>
                <a:rPr lang="en-US" sz="3200" b="1" kern="10" dirty="0">
                  <a:ln w="31750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GrilledCheese BTN Toasted" pitchFamily="34" charset="0"/>
                </a:rPr>
                <a:t>?</a:t>
              </a:r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76200" y="6596390"/>
            <a:ext cx="800100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900" dirty="0" smtClean="0"/>
              <a:t>Source: Gretchen </a:t>
            </a:r>
            <a:r>
              <a:rPr lang="en-US" sz="900" dirty="0" err="1" smtClean="0"/>
              <a:t>Vikingson</a:t>
            </a:r>
            <a:r>
              <a:rPr lang="en-US" sz="900" dirty="0" smtClean="0"/>
              <a:t> at </a:t>
            </a:r>
            <a:r>
              <a:rPr lang="en-US" sz="900" dirty="0" smtClean="0">
                <a:hlinkClick r:id="rId2"/>
              </a:rPr>
              <a:t>http://vikingson.edublogs.org/files/2011/07/2011-2012-INB-student-version-2afd6sb.ppt</a:t>
            </a:r>
            <a:endParaRPr lang="en-US" sz="900" dirty="0"/>
          </a:p>
        </p:txBody>
      </p:sp>
      <p:pic>
        <p:nvPicPr>
          <p:cNvPr id="13" name="Picture 27" descr="C:\Users\Tracy\AppData\Local\Microsoft\Windows\Temporary Internet Files\Content.IE5\N511JRS4\MC9002812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7854" y="4419600"/>
            <a:ext cx="1506146" cy="1740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52400" y="1524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eaLnBrk="1" hangingPunct="1"/>
            <a:r>
              <a:rPr lang="en-US" sz="5400" b="1" dirty="0">
                <a:solidFill>
                  <a:schemeClr val="tx2"/>
                </a:solidFill>
                <a:latin typeface="GrilledCheese BTN Cn" pitchFamily="34" charset="0"/>
              </a:rPr>
              <a:t>Science Notebook </a:t>
            </a:r>
            <a:r>
              <a:rPr lang="en-US" sz="5400" b="1" dirty="0" smtClean="0">
                <a:solidFill>
                  <a:schemeClr val="tx2"/>
                </a:solidFill>
                <a:latin typeface="GrilledCheese BTN Cn" pitchFamily="34" charset="0"/>
              </a:rPr>
              <a:t>Supplies</a:t>
            </a:r>
            <a:endParaRPr lang="en-US" sz="5400" b="1" dirty="0">
              <a:solidFill>
                <a:schemeClr val="tx2"/>
              </a:solidFill>
              <a:latin typeface="GrilledCheese BTN Cn" pitchFamily="34" charset="0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2743200" y="5715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215860" y="4114800"/>
            <a:ext cx="1251740" cy="1575639"/>
            <a:chOff x="6215860" y="4114800"/>
            <a:chExt cx="1251740" cy="1575639"/>
          </a:xfrm>
        </p:grpSpPr>
        <p:pic>
          <p:nvPicPr>
            <p:cNvPr id="116762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451683" flipV="1">
              <a:off x="5817021" y="4585611"/>
              <a:ext cx="1503667" cy="705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47" name="Text Box 11"/>
            <p:cNvSpPr txBox="1">
              <a:spLocks noChangeArrowheads="1"/>
            </p:cNvSpPr>
            <p:nvPr/>
          </p:nvSpPr>
          <p:spPr bwMode="auto">
            <a:xfrm>
              <a:off x="6324600" y="4114800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b="1" dirty="0" smtClean="0">
                  <a:latin typeface="Kristen ITC" pitchFamily="66" charset="0"/>
                </a:rPr>
                <a:t>Scissors</a:t>
              </a:r>
              <a:endParaRPr lang="en-US" b="1" dirty="0">
                <a:latin typeface="Kristen ITC" pitchFamily="66" charset="0"/>
              </a:endParaRPr>
            </a:p>
          </p:txBody>
        </p:sp>
      </p:grp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2438400" y="6011614"/>
            <a:ext cx="35814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NO </a:t>
            </a:r>
            <a:r>
              <a:rPr lang="en-US" sz="2800" b="1" dirty="0" smtClean="0">
                <a:latin typeface="Arial" charset="0"/>
              </a:rPr>
              <a:t>MARKERS!</a:t>
            </a:r>
            <a:endParaRPr lang="en-US" sz="1400" b="1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latin typeface="Arial" charset="0"/>
              </a:rPr>
              <a:t>(except on the covers)</a:t>
            </a:r>
            <a:endParaRPr lang="en-US" sz="2800" b="1" dirty="0"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24200" y="2133600"/>
            <a:ext cx="2095500" cy="2781300"/>
            <a:chOff x="228600" y="1371600"/>
            <a:chExt cx="2095500" cy="2781300"/>
          </a:xfrm>
        </p:grpSpPr>
        <p:sp>
          <p:nvSpPr>
            <p:cNvPr id="116756" name="Text Box 20"/>
            <p:cNvSpPr txBox="1">
              <a:spLocks noChangeArrowheads="1"/>
            </p:cNvSpPr>
            <p:nvPr/>
          </p:nvSpPr>
          <p:spPr bwMode="auto">
            <a:xfrm>
              <a:off x="552450" y="1371600"/>
              <a:ext cx="14478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Kristen ITC" pitchFamily="66" charset="0"/>
                </a:rPr>
                <a:t>Spiral Notebook</a:t>
              </a:r>
            </a:p>
          </p:txBody>
        </p:sp>
        <p:pic>
          <p:nvPicPr>
            <p:cNvPr id="116758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2057400"/>
              <a:ext cx="2095500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5791200" y="1219200"/>
            <a:ext cx="2034540" cy="2301240"/>
            <a:chOff x="5849541" y="1524000"/>
            <a:chExt cx="2034540" cy="2301240"/>
          </a:xfrm>
        </p:grpSpPr>
        <p:sp>
          <p:nvSpPr>
            <p:cNvPr id="116750" name="Text Box 14"/>
            <p:cNvSpPr txBox="1">
              <a:spLocks noChangeArrowheads="1"/>
            </p:cNvSpPr>
            <p:nvPr/>
          </p:nvSpPr>
          <p:spPr bwMode="auto">
            <a:xfrm>
              <a:off x="5849541" y="1524000"/>
              <a:ext cx="1981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latin typeface="Kristen ITC" pitchFamily="66" charset="0"/>
                </a:rPr>
                <a:t>Pens &amp; Pencils</a:t>
              </a:r>
              <a:endParaRPr lang="en-US" b="1" dirty="0">
                <a:latin typeface="Kristen ITC" pitchFamily="66" charset="0"/>
              </a:endParaRPr>
            </a:p>
          </p:txBody>
        </p:sp>
        <p:pic>
          <p:nvPicPr>
            <p:cNvPr id="116759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63841" y="1905000"/>
              <a:ext cx="1920240" cy="192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381000" y="4267200"/>
            <a:ext cx="2328863" cy="1457325"/>
            <a:chOff x="2514600" y="2057400"/>
            <a:chExt cx="2328863" cy="1457325"/>
          </a:xfrm>
        </p:grpSpPr>
        <p:pic>
          <p:nvPicPr>
            <p:cNvPr id="116760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86138" y="2057400"/>
              <a:ext cx="1457325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7" name="Text Box 21"/>
            <p:cNvSpPr txBox="1">
              <a:spLocks noChangeArrowheads="1"/>
            </p:cNvSpPr>
            <p:nvPr/>
          </p:nvSpPr>
          <p:spPr bwMode="auto">
            <a:xfrm>
              <a:off x="2514600" y="2286000"/>
              <a:ext cx="990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Kristen ITC" pitchFamily="66" charset="0"/>
                </a:rPr>
                <a:t>Glue Stick</a:t>
              </a:r>
              <a:endParaRPr lang="en-US" b="1" dirty="0">
                <a:latin typeface="Kristen ITC" pitchFamily="66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" y="1219200"/>
            <a:ext cx="2362200" cy="2295525"/>
            <a:chOff x="5105400" y="4267200"/>
            <a:chExt cx="2362200" cy="2295525"/>
          </a:xfrm>
        </p:grpSpPr>
        <p:sp>
          <p:nvSpPr>
            <p:cNvPr id="116748" name="Text Box 12"/>
            <p:cNvSpPr txBox="1">
              <a:spLocks noChangeArrowheads="1"/>
            </p:cNvSpPr>
            <p:nvPr/>
          </p:nvSpPr>
          <p:spPr bwMode="auto">
            <a:xfrm>
              <a:off x="5105400" y="4267200"/>
              <a:ext cx="2362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latin typeface="Kristen ITC" pitchFamily="66" charset="0"/>
                </a:rPr>
                <a:t>Colored Pencils</a:t>
              </a:r>
              <a:endParaRPr lang="en-US" b="1" dirty="0">
                <a:latin typeface="Kristen ITC" pitchFamily="66" charset="0"/>
              </a:endParaRPr>
            </a:p>
          </p:txBody>
        </p:sp>
        <p:pic>
          <p:nvPicPr>
            <p:cNvPr id="116761" name="Picture 25"/>
            <p:cNvPicPr>
              <a:picLocks noChangeAspect="1" noChangeArrowheads="1"/>
            </p:cNvPicPr>
            <p:nvPr/>
          </p:nvPicPr>
          <p:blipFill>
            <a:blip r:embed="rId7" cstate="print"/>
            <a:srcRect l="22311"/>
            <a:stretch>
              <a:fillRect/>
            </a:stretch>
          </p:blipFill>
          <p:spPr bwMode="auto">
            <a:xfrm>
              <a:off x="5357813" y="4648200"/>
              <a:ext cx="185737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80846" y="1752600"/>
            <a:ext cx="3581554" cy="4038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” 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work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 This is the side that you can use to show me </a:t>
            </a:r>
            <a:r>
              <a:rPr lang="en-US" sz="2400" dirty="0" smtClean="0">
                <a:latin typeface="+mn-lt"/>
              </a:rPr>
              <a:t>what you </a:t>
            </a:r>
            <a:r>
              <a:rPr lang="en-US" sz="2400" b="1" u="sng" dirty="0" smtClean="0">
                <a:latin typeface="+mn-lt"/>
              </a:rPr>
              <a:t>learned</a:t>
            </a:r>
            <a:r>
              <a:rPr lang="en-US" sz="2400" dirty="0" smtClean="0">
                <a:latin typeface="+mn-lt"/>
              </a:rPr>
              <a:t> 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in a creative and colorful way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This is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“output”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product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side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400" b="1" dirty="0" smtClean="0">
                <a:latin typeface="+mn-lt"/>
              </a:rPr>
              <a:t>Even-numbered </a:t>
            </a:r>
            <a:r>
              <a:rPr lang="en-US" sz="2400" dirty="0" smtClean="0">
                <a:latin typeface="+mn-lt"/>
              </a:rPr>
              <a:t>pages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524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ISN is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divided into TWO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sections: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80890" y="990501"/>
            <a:ext cx="3657512" cy="68649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 dirty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Left </a:t>
            </a:r>
            <a:r>
              <a:rPr lang="en-US" sz="36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Side</a:t>
            </a:r>
          </a:p>
          <a:p>
            <a:pPr algn="ctr"/>
            <a:endParaRPr lang="en-US" sz="3600" b="1" kern="10" dirty="0" smtClean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Impact"/>
            </a:endParaRPr>
          </a:p>
          <a:p>
            <a:pPr algn="ctr"/>
            <a:endParaRPr lang="en-US" sz="3600" b="1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Impact"/>
            </a:endParaRPr>
          </a:p>
          <a:p>
            <a:pPr algn="ctr"/>
            <a:endParaRPr lang="en-US" sz="3600" b="1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Impact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0" y="533400"/>
            <a:ext cx="8610600" cy="1295400"/>
          </a:xfrm>
          <a:prstGeom prst="roundRect">
            <a:avLst>
              <a:gd name="adj" fmla="val 16667"/>
            </a:avLst>
          </a:prstGeom>
          <a:noFill/>
          <a:ln w="698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76200" y="6596390"/>
            <a:ext cx="800100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900" dirty="0" smtClean="0"/>
              <a:t>Source: Gretchen </a:t>
            </a:r>
            <a:r>
              <a:rPr lang="en-US" sz="900" dirty="0" err="1" smtClean="0"/>
              <a:t>Vikingson</a:t>
            </a:r>
            <a:r>
              <a:rPr lang="en-US" sz="900" dirty="0" smtClean="0"/>
              <a:t> at </a:t>
            </a:r>
            <a:r>
              <a:rPr lang="en-US" sz="900" dirty="0" smtClean="0">
                <a:hlinkClick r:id="rId2"/>
              </a:rPr>
              <a:t>http://vikingson.edublogs.org/files/2011/07/2011-2012-INB-student-version-2afd6sb.ppt</a:t>
            </a:r>
            <a:endParaRPr lang="en-US" sz="900" dirty="0"/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267200" y="990600"/>
            <a:ext cx="36576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Right Side</a:t>
            </a:r>
            <a:endParaRPr lang="en-US" sz="3600" b="1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Impac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19600" y="1752600"/>
            <a:ext cx="3505200" cy="457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RESTRICTED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” to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Ms. Trimpe’s input work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400" noProof="0" dirty="0" smtClean="0">
                <a:latin typeface="+mn-lt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ontains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info my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teacher tells me to “ADD” </a:t>
            </a:r>
            <a:r>
              <a:rPr lang="en-US" sz="2400" b="1" dirty="0" smtClean="0">
                <a:latin typeface="+mn-lt"/>
              </a:rPr>
              <a:t>or “WRITE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400" dirty="0" smtClean="0">
                <a:latin typeface="+mn-lt"/>
              </a:rPr>
              <a:t>This is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“input” 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ide 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info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side.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400" b="1" dirty="0" smtClean="0">
                <a:latin typeface="+mn-lt"/>
              </a:rPr>
              <a:t>Odd-numbered</a:t>
            </a:r>
            <a:r>
              <a:rPr lang="en-US" sz="2400" dirty="0" smtClean="0">
                <a:latin typeface="+mn-lt"/>
              </a:rPr>
              <a:t> pages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42048" cy="1143000"/>
          </a:xfrm>
        </p:spPr>
        <p:txBody>
          <a:bodyPr anchor="t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What Goes Where?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112837"/>
            <a:ext cx="352044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700" u="sng" dirty="0"/>
              <a:t>Left Side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Student Output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/>
              <a:t>Lots of </a:t>
            </a:r>
            <a:r>
              <a:rPr lang="en-US" sz="1500" b="1" dirty="0" smtClean="0"/>
              <a:t>Color, Diagrams, &amp; Doodles</a:t>
            </a:r>
            <a:endParaRPr lang="en-US" sz="15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Concept </a:t>
            </a:r>
            <a:r>
              <a:rPr lang="en-US" sz="1600" dirty="0" smtClean="0"/>
              <a:t>Maps/Organizers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Drawings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Reflective Writing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Questions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Data Charts </a:t>
            </a:r>
            <a:r>
              <a:rPr lang="en-US" sz="1600" dirty="0"/>
              <a:t>and Graphs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Songs, Poems, or Riddles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Data from Experiments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Cartoons or cartoon strips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27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178808" y="1112837"/>
            <a:ext cx="352044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700" u="sng" dirty="0"/>
              <a:t>Right Side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Teacher Input/Content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/>
              <a:t>Blue/Black Ink or Pencil</a:t>
            </a:r>
            <a:endParaRPr lang="en-US" sz="16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600" b="1" dirty="0"/>
          </a:p>
          <a:p>
            <a:pPr>
              <a:lnSpc>
                <a:spcPct val="80000"/>
              </a:lnSpc>
            </a:pPr>
            <a:r>
              <a:rPr lang="en-US" sz="1600" dirty="0" smtClean="0"/>
              <a:t>Information </a:t>
            </a:r>
            <a:r>
              <a:rPr lang="en-US" sz="1600" dirty="0"/>
              <a:t>given in class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Lecture Notes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Lab Activities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Video Notes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Summaries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Textbook Notes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Procedures for experiments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Classroom Specific Information</a:t>
            </a:r>
          </a:p>
        </p:txBody>
      </p:sp>
      <p:pic>
        <p:nvPicPr>
          <p:cNvPr id="17415" name="Picture 7" descr="C:\Users\Tracy\AppData\Local\Microsoft\Windows\Temporary Internet Files\Content.IE5\HYSTD9TK\MC9001555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953000"/>
            <a:ext cx="3544041" cy="14168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611779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http://www.slideshare.net/arholder/interactive-science-notebook-full-version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2" descr="mso1D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35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3" name="Picture 3" descr="mso556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0"/>
            <a:ext cx="330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OUTPUT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(your interpretation)</a:t>
            </a:r>
          </a:p>
        </p:txBody>
      </p:sp>
      <p:sp>
        <p:nvSpPr>
          <p:cNvPr id="186376" name="Text Box 5"/>
          <p:cNvSpPr txBox="1">
            <a:spLocks noChangeArrowheads="1"/>
          </p:cNvSpPr>
          <p:nvPr/>
        </p:nvSpPr>
        <p:spPr bwMode="auto">
          <a:xfrm>
            <a:off x="4267200" y="5334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INPUT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(notes from teacher)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152400" y="76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Example page: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11779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http://www.slideshare.net/arholder/interactive-science-notebook-full-version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7" name="Picture 4" descr="INB Inservice PPT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33512"/>
            <a:ext cx="692785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OUTPUT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(your interpretation)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67200" y="5334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INPUT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(notes from teacher)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11779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http://www.slideshare.net/arholder/interactive-science-notebook-full-version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00"/>
      </a:hlink>
      <a:folHlink>
        <a:srgbClr val="0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1129</TotalTime>
  <Words>563</Words>
  <Application>Microsoft Office PowerPoint</Application>
  <PresentationFormat>On-screen Show (4:3)</PresentationFormat>
  <Paragraphs>111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Interactive  Science  Notebooks (ISNs)</vt:lpstr>
      <vt:lpstr>Slide 2</vt:lpstr>
      <vt:lpstr>Slide 3</vt:lpstr>
      <vt:lpstr>Slide 4</vt:lpstr>
      <vt:lpstr>Slide 5</vt:lpstr>
      <vt:lpstr>Slide 6</vt:lpstr>
      <vt:lpstr>What Goes Where?</vt:lpstr>
      <vt:lpstr>Slide 8</vt:lpstr>
      <vt:lpstr>Slide 9</vt:lpstr>
      <vt:lpstr>Slide 10</vt:lpstr>
      <vt:lpstr>Slide 11</vt:lpstr>
      <vt:lpstr>Slide 12</vt:lpstr>
      <vt:lpstr>Slide 13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NOTEBOOKS In the Science Classroom</dc:title>
  <dc:creator>HP Authorized Customer</dc:creator>
  <cp:lastModifiedBy>Tracy</cp:lastModifiedBy>
  <cp:revision>117</cp:revision>
  <cp:lastPrinted>1601-01-01T00:00:00Z</cp:lastPrinted>
  <dcterms:created xsi:type="dcterms:W3CDTF">2006-04-14T12:54:03Z</dcterms:created>
  <dcterms:modified xsi:type="dcterms:W3CDTF">2012-04-18T20:51:27Z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TC010902931033</vt:lpwstr>
  </property>
</Properties>
</file>