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72" r:id="rId4"/>
    <p:sldId id="275" r:id="rId5"/>
    <p:sldId id="260" r:id="rId6"/>
    <p:sldId id="276" r:id="rId7"/>
    <p:sldId id="273" r:id="rId8"/>
    <p:sldId id="257" r:id="rId9"/>
    <p:sldId id="258" r:id="rId10"/>
    <p:sldId id="269" r:id="rId11"/>
    <p:sldId id="274"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45"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CC19E33-A1B7-4341-85D5-225C37F79ACE}"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19E33-A1B7-4341-85D5-225C37F79ACE}"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19E33-A1B7-4341-85D5-225C37F79ACE}"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C19E33-A1B7-4341-85D5-225C37F79ACE}"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19E33-A1B7-4341-85D5-225C37F79ACE}" type="datetimeFigureOut">
              <a:rPr lang="en-US" smtClean="0"/>
              <a:pPr/>
              <a:t>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CC19E33-A1B7-4341-85D5-225C37F79ACE}"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C19E33-A1B7-4341-85D5-225C37F79ACE}" type="datetimeFigureOut">
              <a:rPr lang="en-US" smtClean="0"/>
              <a:pPr/>
              <a:t>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C19E33-A1B7-4341-85D5-225C37F79ACE}" type="datetimeFigureOut">
              <a:rPr lang="en-US" smtClean="0"/>
              <a:pPr/>
              <a:t>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19E33-A1B7-4341-85D5-225C37F79ACE}" type="datetimeFigureOut">
              <a:rPr lang="en-US" smtClean="0"/>
              <a:pPr/>
              <a:t>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CC19E33-A1B7-4341-85D5-225C37F79ACE}" type="datetimeFigureOut">
              <a:rPr lang="en-US" smtClean="0"/>
              <a:pPr/>
              <a:t>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FF830E-444D-4013-B074-A3DFAB5F63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19E33-A1B7-4341-85D5-225C37F79ACE}" type="datetimeFigureOut">
              <a:rPr lang="en-US" smtClean="0"/>
              <a:pPr/>
              <a:t>2/12/2024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F830E-444D-4013-B074-A3DFAB5F63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pload.wikimedia.org/wikipedia/commons/4/4c/Punuk.Alaska.skulls.jpg" TargetMode="External"/><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H-lso0JL3Z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youtube.com/watch?v=8eOPdoniwkY"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sciencephoto.com/images/download_lo_res.html?id=773301768" TargetMode="External"/><Relationship Id="rId7" Type="http://schemas.openxmlformats.org/officeDocument/2006/relationships/image" Target="../media/image8.png"/><Relationship Id="rId2" Type="http://schemas.openxmlformats.org/officeDocument/2006/relationships/hyperlink" Target="http://www.legacyhealth.org/images/Housecalls/claviclefx.jpg" TargetMode="External"/><Relationship Id="rId1" Type="http://schemas.openxmlformats.org/officeDocument/2006/relationships/slideLayout" Target="../slideLayouts/slideLayout2.xml"/><Relationship Id="rId6" Type="http://schemas.openxmlformats.org/officeDocument/2006/relationships/image" Target="../media/image7.wmf"/><Relationship Id="rId11" Type="http://schemas.openxmlformats.org/officeDocument/2006/relationships/image" Target="../media/image12.png"/><Relationship Id="rId5" Type="http://schemas.openxmlformats.org/officeDocument/2006/relationships/hyperlink" Target="http://anthropology.si.edu/writteninbone/trauma.html" TargetMode="External"/><Relationship Id="rId10" Type="http://schemas.openxmlformats.org/officeDocument/2006/relationships/image" Target="../media/image11.png"/><Relationship Id="rId4" Type="http://schemas.openxmlformats.org/officeDocument/2006/relationships/hyperlink" Target="http://anthropology.si.edu/writteninbone/calvert_femur.html"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history.com/videos/written-in-bone-forensic-anthropology-tools-and-techniques#written-in-bone-forensic-anthropology-tools-and-techniques" TargetMode="External"/><Relationship Id="rId1" Type="http://schemas.openxmlformats.org/officeDocument/2006/relationships/slideLayout" Target="../slideLayouts/slideLayout7.xml"/><Relationship Id="rId4" Type="http://schemas.openxmlformats.org/officeDocument/2006/relationships/hyperlink" Target="http://www.history.com/videos/written-in-bone-forensic-anthropology-tools-and-techniqu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eBovP1H4_qQ"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nG-NIFjpvmk"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annah%20Montana%20-%20Bone%20Dance.flv" TargetMode="External"/><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hyperlink" Target="http://www.youtube.com/watch?v=A9RlJq3IOHg&amp;feature=related" TargetMode="Externa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0" name="Picture 2"/>
          <p:cNvPicPr>
            <a:picLocks noChangeAspect="1" noChangeArrowheads="1"/>
          </p:cNvPicPr>
          <p:nvPr/>
        </p:nvPicPr>
        <p:blipFill>
          <a:blip r:embed="rId2" cstate="print"/>
          <a:srcRect l="5927" t="3556" b="6358"/>
          <a:stretch>
            <a:fillRect/>
          </a:stretch>
        </p:blipFill>
        <p:spPr bwMode="auto">
          <a:xfrm>
            <a:off x="0" y="0"/>
            <a:ext cx="9144000" cy="5791200"/>
          </a:xfrm>
          <a:prstGeom prst="rect">
            <a:avLst/>
          </a:prstGeom>
          <a:noFill/>
          <a:ln w="9525">
            <a:noFill/>
            <a:miter lim="800000"/>
            <a:headEnd/>
            <a:tailEnd/>
          </a:ln>
        </p:spPr>
      </p:pic>
      <p:sp>
        <p:nvSpPr>
          <p:cNvPr id="5" name="TextBox 4"/>
          <p:cNvSpPr txBox="1"/>
          <p:nvPr/>
        </p:nvSpPr>
        <p:spPr>
          <a:xfrm>
            <a:off x="228600" y="5607756"/>
            <a:ext cx="8686800" cy="1261884"/>
          </a:xfrm>
          <a:prstGeom prst="rect">
            <a:avLst/>
          </a:prstGeom>
          <a:noFill/>
        </p:spPr>
        <p:txBody>
          <a:bodyPr wrap="square" rtlCol="0">
            <a:spAutoFit/>
          </a:bodyPr>
          <a:lstStyle/>
          <a:p>
            <a:pPr algn="ctr"/>
            <a:r>
              <a:rPr lang="en-US" sz="4400" dirty="0">
                <a:solidFill>
                  <a:schemeClr val="bg1"/>
                </a:solidFill>
                <a:latin typeface="Times New Roman" pitchFamily="18" charset="0"/>
                <a:cs typeface="Times New Roman" pitchFamily="18" charset="0"/>
              </a:rPr>
              <a:t>Let the bones tell the story!</a:t>
            </a:r>
            <a:r>
              <a:rPr lang="en-US" sz="5400" dirty="0">
                <a:solidFill>
                  <a:schemeClr val="bg1"/>
                </a:solidFill>
                <a:latin typeface="Times New Roman" pitchFamily="18" charset="0"/>
                <a:cs typeface="Times New Roman" pitchFamily="18" charset="0"/>
              </a:rPr>
              <a:t>   </a:t>
            </a:r>
          </a:p>
          <a:p>
            <a:pPr algn="ctr"/>
            <a:r>
              <a:rPr lang="en-US" sz="1100" dirty="0">
                <a:solidFill>
                  <a:schemeClr val="bg1"/>
                </a:solidFill>
              </a:rPr>
              <a:t>Image: </a:t>
            </a:r>
            <a:r>
              <a:rPr lang="en-US" sz="1100" dirty="0">
                <a:solidFill>
                  <a:schemeClr val="bg1"/>
                </a:solidFill>
                <a:hlinkClick r:id="rId3"/>
              </a:rPr>
              <a:t>http://upload.wikimedia.org/wikipedia/commons/4/4c/Punuk.Alaska.skulls.jpg</a:t>
            </a:r>
            <a:endParaRPr lang="en-US" sz="1100" dirty="0">
              <a:solidFill>
                <a:schemeClr val="bg1"/>
              </a:solidFill>
            </a:endParaRPr>
          </a:p>
          <a:p>
            <a:pPr algn="ctr"/>
            <a:r>
              <a:rPr lang="en-US" sz="1100" i="1" dirty="0">
                <a:solidFill>
                  <a:schemeClr val="bg1"/>
                </a:solidFill>
              </a:rPr>
              <a:t>Presentation developed by T. Tomm 2010    Updated 2024   https://sciencespot.net</a:t>
            </a:r>
          </a:p>
        </p:txBody>
      </p:sp>
      <p:sp>
        <p:nvSpPr>
          <p:cNvPr id="6" name="Rectangle 5"/>
          <p:cNvSpPr/>
          <p:nvPr/>
        </p:nvSpPr>
        <p:spPr>
          <a:xfrm>
            <a:off x="0" y="228600"/>
            <a:ext cx="8991600" cy="1015663"/>
          </a:xfrm>
          <a:prstGeom prst="rect">
            <a:avLst/>
          </a:prstGeom>
          <a:noFill/>
        </p:spPr>
        <p:txBody>
          <a:bodyPr wrap="square" lIns="91440" tIns="45720" rIns="91440" bIns="45720">
            <a:spAutoFit/>
          </a:bodyPr>
          <a:lstStyle/>
          <a:p>
            <a:pPr algn="ctr"/>
            <a:r>
              <a:rPr lang="en-US" sz="6000" b="1" cap="none" spc="300" dirty="0">
                <a:ln w="19050" cmpd="sng">
                  <a:solidFill>
                    <a:schemeClr val="tx1"/>
                  </a:solidFill>
                  <a:prstDash val="solid"/>
                  <a:miter lim="800000"/>
                </a:ln>
                <a:solidFill>
                  <a:sysClr val="windowText" lastClr="000000"/>
                </a:solidFill>
                <a:effectLst>
                  <a:glow rad="45500">
                    <a:schemeClr val="accent1">
                      <a:satMod val="220000"/>
                      <a:alpha val="35000"/>
                    </a:schemeClr>
                  </a:glow>
                </a:effectLst>
                <a:latin typeface="Times New Roman" pitchFamily="18" charset="0"/>
                <a:cs typeface="Times New Roman" pitchFamily="18" charset="0"/>
              </a:rPr>
              <a:t>Forensic Anthropology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a:t>Bag O’ Bones Activity</a:t>
            </a:r>
          </a:p>
        </p:txBody>
      </p:sp>
      <p:sp>
        <p:nvSpPr>
          <p:cNvPr id="4" name="TextBox 3"/>
          <p:cNvSpPr txBox="1"/>
          <p:nvPr/>
        </p:nvSpPr>
        <p:spPr>
          <a:xfrm>
            <a:off x="98610" y="968514"/>
            <a:ext cx="8991600" cy="1323439"/>
          </a:xfrm>
          <a:prstGeom prst="rect">
            <a:avLst/>
          </a:prstGeom>
          <a:noFill/>
        </p:spPr>
        <p:txBody>
          <a:bodyPr wrap="square" rtlCol="0">
            <a:spAutoFit/>
          </a:bodyPr>
          <a:lstStyle/>
          <a:p>
            <a:pPr marL="342900" indent="-342900"/>
            <a:r>
              <a:rPr lang="en-US" sz="2000" b="1" dirty="0"/>
              <a:t>Get Ready …</a:t>
            </a:r>
          </a:p>
          <a:p>
            <a:pPr marL="342900"/>
            <a:r>
              <a:rPr lang="en-US" sz="2000" dirty="0"/>
              <a:t>Get a long piece of butcher paper from your teacher.  </a:t>
            </a:r>
          </a:p>
          <a:p>
            <a:pPr marL="342900"/>
            <a:r>
              <a:rPr lang="en-US" sz="2000" dirty="0"/>
              <a:t>Place it on the floor and have one of your classmates lay on it (back on the floor). Use a marker to make an outline of your classmate’s body.  </a:t>
            </a:r>
          </a:p>
        </p:txBody>
      </p:sp>
      <p:sp>
        <p:nvSpPr>
          <p:cNvPr id="5" name="TextBox 4"/>
          <p:cNvSpPr txBox="1"/>
          <p:nvPr/>
        </p:nvSpPr>
        <p:spPr>
          <a:xfrm>
            <a:off x="98610" y="2683014"/>
            <a:ext cx="5486400" cy="1938992"/>
          </a:xfrm>
          <a:prstGeom prst="rect">
            <a:avLst/>
          </a:prstGeom>
          <a:noFill/>
        </p:spPr>
        <p:txBody>
          <a:bodyPr wrap="square" rtlCol="0">
            <a:spAutoFit/>
          </a:bodyPr>
          <a:lstStyle/>
          <a:p>
            <a:pPr marL="342900" indent="-342900"/>
            <a:r>
              <a:rPr lang="en-US" sz="2000" b="1" dirty="0"/>
              <a:t>Make a Skeleton …</a:t>
            </a:r>
          </a:p>
          <a:p>
            <a:pPr marL="342900"/>
            <a:r>
              <a:rPr lang="en-US" sz="2000" dirty="0"/>
              <a:t>Take the bones out of the bag and place them on the body outline in the approximate location where they would be found.  You may refer to the skeleton model if you need help identifying a bone or its location.  </a:t>
            </a:r>
          </a:p>
        </p:txBody>
      </p:sp>
      <p:sp>
        <p:nvSpPr>
          <p:cNvPr id="6" name="TextBox 5"/>
          <p:cNvSpPr txBox="1"/>
          <p:nvPr/>
        </p:nvSpPr>
        <p:spPr>
          <a:xfrm>
            <a:off x="304800" y="5257800"/>
            <a:ext cx="5410200" cy="584775"/>
          </a:xfrm>
          <a:prstGeom prst="rect">
            <a:avLst/>
          </a:prstGeom>
          <a:noFill/>
        </p:spPr>
        <p:txBody>
          <a:bodyPr wrap="square" rtlCol="0">
            <a:spAutoFit/>
          </a:bodyPr>
          <a:lstStyle/>
          <a:p>
            <a:pPr marL="342900" indent="-342900"/>
            <a:r>
              <a:rPr lang="en-US" sz="3200" b="1" dirty="0"/>
              <a:t>Are you ready for a challenge?</a:t>
            </a:r>
            <a:endParaRPr lang="en-US" sz="3200" dirty="0"/>
          </a:p>
        </p:txBody>
      </p:sp>
      <p:pic>
        <p:nvPicPr>
          <p:cNvPr id="1028" name="Picture 4" descr="C:\Users\Tracy\AppData\Local\Microsoft\Windows\Temporary Internet Files\Content.IE5\QU2LYV6Z\MC900412704[1].wmf"/>
          <p:cNvPicPr>
            <a:picLocks noChangeAspect="1" noChangeArrowheads="1"/>
          </p:cNvPicPr>
          <p:nvPr/>
        </p:nvPicPr>
        <p:blipFill>
          <a:blip r:embed="rId2" cstate="print"/>
          <a:srcRect/>
          <a:stretch>
            <a:fillRect/>
          </a:stretch>
        </p:blipFill>
        <p:spPr bwMode="auto">
          <a:xfrm flipH="1">
            <a:off x="6096000" y="2743200"/>
            <a:ext cx="2644848" cy="3476608"/>
          </a:xfrm>
          <a:prstGeom prst="rect">
            <a:avLst/>
          </a:prstGeom>
          <a:noFill/>
        </p:spPr>
      </p:pic>
      <p:pic>
        <p:nvPicPr>
          <p:cNvPr id="1029" name="Picture 5" descr="C:\Users\Tracy\AppData\Local\Microsoft\Windows\Temporary Internet Files\Content.IE5\6PNS97OQ\MP900448446[1].jpg"/>
          <p:cNvPicPr>
            <a:picLocks noChangeAspect="1" noChangeArrowheads="1"/>
          </p:cNvPicPr>
          <p:nvPr/>
        </p:nvPicPr>
        <p:blipFill>
          <a:blip r:embed="rId3" cstate="print"/>
          <a:srcRect/>
          <a:stretch>
            <a:fillRect/>
          </a:stretch>
        </p:blipFill>
        <p:spPr bwMode="auto">
          <a:xfrm>
            <a:off x="0" y="0"/>
            <a:ext cx="9144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52400"/>
            <a:ext cx="8229600" cy="646331"/>
          </a:xfrm>
          <a:prstGeom prst="rect">
            <a:avLst/>
          </a:prstGeom>
          <a:solidFill>
            <a:srgbClr val="FFFF00"/>
          </a:solidFill>
        </p:spPr>
        <p:txBody>
          <a:bodyPr wrap="square" rtlCol="0">
            <a:spAutoFit/>
          </a:bodyPr>
          <a:lstStyle/>
          <a:p>
            <a:r>
              <a:rPr lang="en-US" sz="3600" b="1" dirty="0"/>
              <a:t>Bone Challenge</a:t>
            </a:r>
          </a:p>
        </p:txBody>
      </p:sp>
      <p:sp>
        <p:nvSpPr>
          <p:cNvPr id="6" name="TextBox 5"/>
          <p:cNvSpPr txBox="1"/>
          <p:nvPr/>
        </p:nvSpPr>
        <p:spPr>
          <a:xfrm>
            <a:off x="0" y="1143000"/>
            <a:ext cx="9144000" cy="461665"/>
          </a:xfrm>
          <a:prstGeom prst="rect">
            <a:avLst/>
          </a:prstGeom>
          <a:noFill/>
        </p:spPr>
        <p:txBody>
          <a:bodyPr wrap="square" rtlCol="0">
            <a:spAutoFit/>
          </a:bodyPr>
          <a:lstStyle/>
          <a:p>
            <a:pPr marL="342900" indent="-342900" algn="ctr"/>
            <a:r>
              <a:rPr lang="en-US" sz="2400" b="1" dirty="0"/>
              <a:t>The Challenge … How fast can you put together a skeleton?    </a:t>
            </a:r>
          </a:p>
        </p:txBody>
      </p:sp>
      <p:pic>
        <p:nvPicPr>
          <p:cNvPr id="1029" name="Picture 5" descr="C:\Users\Tracy\AppData\Local\Microsoft\Windows\Temporary Internet Files\Content.IE5\6PNS97OQ\MP900448446[1].jpg"/>
          <p:cNvPicPr>
            <a:picLocks noChangeAspect="1" noChangeArrowheads="1"/>
          </p:cNvPicPr>
          <p:nvPr/>
        </p:nvPicPr>
        <p:blipFill>
          <a:blip r:embed="rId2" cstate="print"/>
          <a:srcRect/>
          <a:stretch>
            <a:fillRect/>
          </a:stretch>
        </p:blipFill>
        <p:spPr bwMode="auto">
          <a:xfrm>
            <a:off x="0" y="0"/>
            <a:ext cx="914400" cy="914400"/>
          </a:xfrm>
          <a:prstGeom prst="rect">
            <a:avLst/>
          </a:prstGeom>
          <a:noFill/>
        </p:spPr>
      </p:pic>
      <p:sp>
        <p:nvSpPr>
          <p:cNvPr id="11" name="TextBox 10"/>
          <p:cNvSpPr txBox="1"/>
          <p:nvPr/>
        </p:nvSpPr>
        <p:spPr>
          <a:xfrm>
            <a:off x="228600" y="1850172"/>
            <a:ext cx="8534400" cy="4093428"/>
          </a:xfrm>
          <a:prstGeom prst="rect">
            <a:avLst/>
          </a:prstGeom>
          <a:noFill/>
        </p:spPr>
        <p:txBody>
          <a:bodyPr wrap="square" rtlCol="0">
            <a:spAutoFit/>
          </a:bodyPr>
          <a:lstStyle/>
          <a:p>
            <a:pPr marL="342900" indent="-342900"/>
            <a:r>
              <a:rPr lang="en-US" sz="2000" b="1" dirty="0"/>
              <a:t>Directions:</a:t>
            </a:r>
          </a:p>
          <a:p>
            <a:pPr marL="342900" indent="-342900"/>
            <a:r>
              <a:rPr lang="en-US" sz="2000" dirty="0"/>
              <a:t>1 - Find a partner and get a set of bones, blindfold, and timer from your teacher.</a:t>
            </a:r>
          </a:p>
          <a:p>
            <a:pPr marL="342900" indent="-342900"/>
            <a:endParaRPr lang="en-US" sz="2000" dirty="0"/>
          </a:p>
          <a:p>
            <a:pPr marL="342900" indent="-342900"/>
            <a:r>
              <a:rPr lang="en-US" sz="2000" dirty="0"/>
              <a:t>2 – Put on a blindfold and then have your partner spread out the “bones” on the table in front of you.</a:t>
            </a:r>
          </a:p>
          <a:p>
            <a:pPr marL="342900" indent="-342900"/>
            <a:endParaRPr lang="en-US" sz="2000" dirty="0"/>
          </a:p>
          <a:p>
            <a:pPr marL="342900" indent="-342900"/>
            <a:r>
              <a:rPr lang="en-US" sz="2000" dirty="0"/>
              <a:t>3 – When your partner starts the timer and says “go”, follow his/her directions to put the skeleton back together.  </a:t>
            </a:r>
          </a:p>
          <a:p>
            <a:pPr marL="342900" indent="-342900"/>
            <a:endParaRPr lang="en-US" sz="2000" dirty="0"/>
          </a:p>
          <a:p>
            <a:pPr marL="342900" indent="-342900"/>
            <a:r>
              <a:rPr lang="en-US" sz="2000" dirty="0"/>
              <a:t>4 – Record your time on your worksheet. </a:t>
            </a:r>
          </a:p>
          <a:p>
            <a:pPr marL="342900" indent="-342900"/>
            <a:endParaRPr lang="en-US" sz="2000" dirty="0"/>
          </a:p>
          <a:p>
            <a:pPr marL="342900" indent="-342900"/>
            <a:endParaRPr lang="en-US" sz="2000" dirty="0"/>
          </a:p>
          <a:p>
            <a:pPr marL="342900" indent="-342900"/>
            <a:r>
              <a:rPr lang="en-US" sz="2000" dirty="0"/>
              <a:t>Who had the best time? _____________________</a:t>
            </a:r>
          </a:p>
        </p:txBody>
      </p:sp>
      <p:pic>
        <p:nvPicPr>
          <p:cNvPr id="3075" name="Picture 3" descr="C:\Users\Tracy\AppData\Local\Microsoft\Windows\Temporary Internet Files\Content.IE5\IPTY51F0\MP900406796[1].jpg"/>
          <p:cNvPicPr>
            <a:picLocks noChangeAspect="1" noChangeArrowheads="1"/>
          </p:cNvPicPr>
          <p:nvPr/>
        </p:nvPicPr>
        <p:blipFill>
          <a:blip r:embed="rId3" cstate="print"/>
          <a:srcRect/>
          <a:stretch>
            <a:fillRect/>
          </a:stretch>
        </p:blipFill>
        <p:spPr bwMode="auto">
          <a:xfrm>
            <a:off x="6934200" y="4267200"/>
            <a:ext cx="1524000" cy="228488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21771" y="152400"/>
            <a:ext cx="1143000" cy="1143000"/>
          </a:xfrm>
          <a:prstGeom prst="rect">
            <a:avLst/>
          </a:prstGeom>
          <a:noFill/>
        </p:spPr>
      </p:pic>
      <p:sp>
        <p:nvSpPr>
          <p:cNvPr id="3" name="TextBox 2"/>
          <p:cNvSpPr txBox="1"/>
          <p:nvPr/>
        </p:nvSpPr>
        <p:spPr>
          <a:xfrm>
            <a:off x="1143000" y="228600"/>
            <a:ext cx="7924800" cy="892552"/>
          </a:xfrm>
          <a:prstGeom prst="rect">
            <a:avLst/>
          </a:prstGeom>
          <a:noFill/>
        </p:spPr>
        <p:txBody>
          <a:bodyPr wrap="square" rtlCol="0">
            <a:spAutoFit/>
          </a:bodyPr>
          <a:lstStyle/>
          <a:p>
            <a:r>
              <a:rPr lang="en-US" sz="2800" b="1" dirty="0"/>
              <a:t>Video #1 - Anthropologists &amp; Crime Solving</a:t>
            </a:r>
          </a:p>
          <a:p>
            <a:r>
              <a:rPr lang="en-US" sz="2400" b="1" dirty="0"/>
              <a:t>Watch the </a:t>
            </a:r>
            <a:r>
              <a:rPr lang="en-US" sz="2400" b="1" dirty="0">
                <a:hlinkClick r:id="rId2"/>
              </a:rPr>
              <a:t>video </a:t>
            </a:r>
            <a:r>
              <a:rPr lang="en-US" sz="2400" b="1" dirty="0"/>
              <a:t>and then answer the questions.</a:t>
            </a:r>
          </a:p>
        </p:txBody>
      </p:sp>
      <p:sp>
        <p:nvSpPr>
          <p:cNvPr id="4" name="TextBox 3"/>
          <p:cNvSpPr txBox="1"/>
          <p:nvPr/>
        </p:nvSpPr>
        <p:spPr>
          <a:xfrm>
            <a:off x="76200" y="1295400"/>
            <a:ext cx="8763000" cy="2677656"/>
          </a:xfrm>
          <a:prstGeom prst="rect">
            <a:avLst/>
          </a:prstGeom>
          <a:noFill/>
        </p:spPr>
        <p:txBody>
          <a:bodyPr wrap="square" rtlCol="0">
            <a:spAutoFit/>
          </a:bodyPr>
          <a:lstStyle/>
          <a:p>
            <a:pPr marL="342900" indent="-342900">
              <a:buAutoNum type="arabicPeriod"/>
            </a:pPr>
            <a:r>
              <a:rPr lang="en-US" sz="2400" dirty="0"/>
              <a:t> </a:t>
            </a:r>
            <a:r>
              <a:rPr lang="en-US" sz="2400" b="1" dirty="0">
                <a:latin typeface="Times New Roman" pitchFamily="18" charset="0"/>
                <a:cs typeface="Times New Roman" pitchFamily="18" charset="0"/>
              </a:rPr>
              <a:t>What does a physical anthropologist do?</a:t>
            </a:r>
          </a:p>
          <a:p>
            <a:pPr marL="342900" indent="-342900">
              <a:buAutoNum type="arabicPeriod"/>
            </a:pPr>
            <a:endParaRPr lang="en-US" sz="2400" b="1" dirty="0">
              <a:latin typeface="Times New Roman" pitchFamily="18" charset="0"/>
              <a:cs typeface="Times New Roman" pitchFamily="18" charset="0"/>
            </a:endParaRPr>
          </a:p>
          <a:p>
            <a:pPr marL="342900" indent="-342900">
              <a:buAutoNum type="arabicPeriod"/>
            </a:pPr>
            <a:endParaRPr lang="en-US" sz="2400" b="1" dirty="0">
              <a:latin typeface="Times New Roman" pitchFamily="18" charset="0"/>
              <a:cs typeface="Times New Roman" pitchFamily="18" charset="0"/>
            </a:endParaRPr>
          </a:p>
          <a:p>
            <a:pPr marL="342900" indent="-342900">
              <a:buAutoNum type="arabicPeriod"/>
            </a:pPr>
            <a:endParaRPr lang="en-US" sz="2400" b="1" dirty="0">
              <a:latin typeface="Times New Roman" pitchFamily="18" charset="0"/>
              <a:cs typeface="Times New Roman" pitchFamily="18" charset="0"/>
            </a:endParaRPr>
          </a:p>
          <a:p>
            <a:pPr marL="342900" indent="-342900">
              <a:buAutoNum type="arabicPeriod"/>
            </a:pPr>
            <a:endParaRPr lang="en-US" sz="2400" b="1" dirty="0">
              <a:latin typeface="Times New Roman" pitchFamily="18" charset="0"/>
              <a:cs typeface="Times New Roman" pitchFamily="18" charset="0"/>
            </a:endParaRPr>
          </a:p>
          <a:p>
            <a:pPr marL="342900" indent="-342900">
              <a:buAutoNum type="arabicPeriod"/>
            </a:pPr>
            <a:r>
              <a:rPr lang="en-US" sz="2400" b="1" dirty="0">
                <a:latin typeface="Times New Roman" pitchFamily="18" charset="0"/>
                <a:cs typeface="Times New Roman" pitchFamily="18" charset="0"/>
              </a:rPr>
              <a:t>What four things do we want to know about a skeleton? Which bones do we use? </a:t>
            </a:r>
          </a:p>
        </p:txBody>
      </p:sp>
      <p:sp>
        <p:nvSpPr>
          <p:cNvPr id="5" name="Text Box 6"/>
          <p:cNvSpPr txBox="1">
            <a:spLocks noChangeArrowheads="1"/>
          </p:cNvSpPr>
          <p:nvPr/>
        </p:nvSpPr>
        <p:spPr bwMode="auto">
          <a:xfrm>
            <a:off x="381000" y="1752600"/>
            <a:ext cx="8382000" cy="1200321"/>
          </a:xfrm>
          <a:prstGeom prst="rect">
            <a:avLst/>
          </a:prstGeom>
          <a:noFill/>
          <a:ln w="9525">
            <a:noFill/>
            <a:miter lim="800000"/>
            <a:headEnd/>
            <a:tailEnd/>
          </a:ln>
        </p:spPr>
        <p:txBody>
          <a:bodyPr wrap="square" lIns="91430" tIns="45716" rIns="91430" bIns="45716">
            <a:spAutoFit/>
          </a:bodyPr>
          <a:lstStyle/>
          <a:p>
            <a:pPr algn="just"/>
            <a:r>
              <a:rPr lang="en-US" sz="2400" b="1" i="1" dirty="0">
                <a:latin typeface="Times New Roman" pitchFamily="18" charset="0"/>
              </a:rPr>
              <a:t>FORENSIC ANTHROPOLOGISTS </a:t>
            </a:r>
            <a:r>
              <a:rPr lang="en-US" sz="2400" i="1" u="sng" dirty="0">
                <a:latin typeface="Times New Roman" pitchFamily="18" charset="0"/>
              </a:rPr>
              <a:t>analyze skeletal remains </a:t>
            </a:r>
            <a:r>
              <a:rPr lang="en-US" sz="2400" i="1" dirty="0">
                <a:latin typeface="Times New Roman" pitchFamily="18" charset="0"/>
              </a:rPr>
              <a:t>to determine the identity of a victim as well as his/her life history, cause of death, or other clues about a crime. </a:t>
            </a:r>
            <a:endParaRPr lang="en-US" sz="1400" i="1" dirty="0">
              <a:latin typeface="Times New Roman" pitchFamily="18" charset="0"/>
            </a:endParaRPr>
          </a:p>
        </p:txBody>
      </p:sp>
      <p:sp>
        <p:nvSpPr>
          <p:cNvPr id="6" name="Text Box 6"/>
          <p:cNvSpPr txBox="1">
            <a:spLocks noChangeArrowheads="1"/>
          </p:cNvSpPr>
          <p:nvPr/>
        </p:nvSpPr>
        <p:spPr bwMode="auto">
          <a:xfrm>
            <a:off x="228600" y="3973523"/>
            <a:ext cx="8763000" cy="2677648"/>
          </a:xfrm>
          <a:prstGeom prst="rect">
            <a:avLst/>
          </a:prstGeom>
          <a:noFill/>
          <a:ln w="9525">
            <a:noFill/>
            <a:miter lim="800000"/>
            <a:headEnd/>
            <a:tailEnd/>
          </a:ln>
        </p:spPr>
        <p:txBody>
          <a:bodyPr wrap="square" lIns="91430" tIns="45716" rIns="91430" bIns="45716">
            <a:spAutoFit/>
          </a:bodyPr>
          <a:lstStyle/>
          <a:p>
            <a:pPr algn="just"/>
            <a:r>
              <a:rPr lang="en-US" sz="2400" i="1" dirty="0">
                <a:latin typeface="Times New Roman" pitchFamily="18" charset="0"/>
                <a:cs typeface="Times New Roman" pitchFamily="18" charset="0"/>
                <a:sym typeface="Wingdings 3" pitchFamily="18" charset="2"/>
              </a:rPr>
              <a:t></a:t>
            </a:r>
            <a:r>
              <a:rPr lang="en-US" sz="2400" i="1" dirty="0">
                <a:latin typeface="Times New Roman" pitchFamily="18" charset="0"/>
                <a:cs typeface="Times New Roman" pitchFamily="18" charset="0"/>
              </a:rPr>
              <a:t> </a:t>
            </a:r>
            <a:r>
              <a:rPr lang="en-US" sz="2400" b="1" i="1" dirty="0">
                <a:latin typeface="Times New Roman" pitchFamily="18" charset="0"/>
                <a:cs typeface="Times New Roman" pitchFamily="18" charset="0"/>
              </a:rPr>
              <a:t>Sex</a:t>
            </a:r>
            <a:r>
              <a:rPr lang="en-US" sz="2400" i="1" dirty="0">
                <a:latin typeface="Times New Roman" pitchFamily="18" charset="0"/>
                <a:cs typeface="Times New Roman" pitchFamily="18" charset="0"/>
              </a:rPr>
              <a:t> - Determined by examining the skull, pelvis, humerus, &amp; femur</a:t>
            </a:r>
          </a:p>
          <a:p>
            <a:pPr algn="just"/>
            <a:endParaRPr lang="en-US" sz="1200" i="1" dirty="0">
              <a:latin typeface="Times New Roman" pitchFamily="18" charset="0"/>
              <a:cs typeface="Times New Roman" pitchFamily="18" charset="0"/>
            </a:endParaRPr>
          </a:p>
          <a:p>
            <a:pPr algn="just">
              <a:buFont typeface="Wingdings 3"/>
              <a:buChar char=""/>
            </a:pPr>
            <a:r>
              <a:rPr lang="en-US" sz="2400" b="1" i="1" dirty="0">
                <a:latin typeface="Times New Roman" pitchFamily="18" charset="0"/>
                <a:cs typeface="Times New Roman" pitchFamily="18" charset="0"/>
              </a:rPr>
              <a:t>Age</a:t>
            </a:r>
            <a:r>
              <a:rPr lang="en-US" sz="2400" i="1" dirty="0">
                <a:latin typeface="Times New Roman" pitchFamily="18" charset="0"/>
                <a:cs typeface="Times New Roman" pitchFamily="18" charset="0"/>
              </a:rPr>
              <a:t> and </a:t>
            </a:r>
            <a:r>
              <a:rPr lang="en-US" sz="2400" b="1" i="1" dirty="0">
                <a:latin typeface="Times New Roman" pitchFamily="18" charset="0"/>
                <a:cs typeface="Times New Roman" pitchFamily="18" charset="0"/>
              </a:rPr>
              <a:t>stature</a:t>
            </a:r>
            <a:r>
              <a:rPr lang="en-US" sz="2400" i="1" dirty="0">
                <a:latin typeface="Times New Roman" pitchFamily="18" charset="0"/>
                <a:cs typeface="Times New Roman" pitchFamily="18" charset="0"/>
              </a:rPr>
              <a:t> </a:t>
            </a:r>
            <a:r>
              <a:rPr lang="en-US" sz="2400" i="1" dirty="0">
                <a:latin typeface="Times New Roman" pitchFamily="18" charset="0"/>
              </a:rPr>
              <a:t>(height/build) </a:t>
            </a:r>
            <a:r>
              <a:rPr lang="en-US" sz="2400" i="1" dirty="0">
                <a:latin typeface="Times New Roman" pitchFamily="18" charset="0"/>
                <a:cs typeface="Times New Roman" pitchFamily="18" charset="0"/>
              </a:rPr>
              <a:t>– Determined by analyzing the development of the teeth, bone growth, cranial suture lines, &amp; the length of specific  bones,  such as the femur. </a:t>
            </a:r>
          </a:p>
          <a:p>
            <a:pPr algn="just"/>
            <a:endParaRPr lang="en-US" sz="1200" i="1" dirty="0">
              <a:latin typeface="Times New Roman" pitchFamily="18" charset="0"/>
              <a:cs typeface="Times New Roman" pitchFamily="18" charset="0"/>
              <a:sym typeface="Wingdings 3" pitchFamily="18" charset="2"/>
            </a:endParaRPr>
          </a:p>
          <a:p>
            <a:pPr algn="just"/>
            <a:r>
              <a:rPr lang="en-US" sz="2400" i="1" dirty="0">
                <a:latin typeface="Times New Roman" pitchFamily="18" charset="0"/>
                <a:cs typeface="Times New Roman" pitchFamily="18" charset="0"/>
                <a:sym typeface="Wingdings 3" pitchFamily="18" charset="2"/>
              </a:rPr>
              <a:t> </a:t>
            </a:r>
            <a:r>
              <a:rPr lang="en-US" sz="2400" b="1" i="1" dirty="0">
                <a:latin typeface="Times New Roman" pitchFamily="18" charset="0"/>
                <a:cs typeface="Times New Roman" pitchFamily="18" charset="0"/>
              </a:rPr>
              <a:t>Race</a:t>
            </a:r>
            <a:r>
              <a:rPr lang="en-US" sz="2400" i="1" dirty="0">
                <a:latin typeface="Times New Roman" pitchFamily="18" charset="0"/>
                <a:cs typeface="Times New Roman" pitchFamily="18" charset="0"/>
              </a:rPr>
              <a:t> – Determined by analyzing the skull for characteristics  that are common among people of different races.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461125"/>
            <a:ext cx="9144000" cy="400050"/>
          </a:xfrm>
          <a:prstGeom prst="rect">
            <a:avLst/>
          </a:prstGeom>
          <a:noFill/>
          <a:ln w="9525">
            <a:noFill/>
            <a:miter lim="800000"/>
            <a:headEnd/>
            <a:tailEnd/>
          </a:ln>
        </p:spPr>
        <p:txBody>
          <a:bodyPr wrap="square" lIns="91430" tIns="45716" rIns="91430" bIns="45716">
            <a:spAutoFit/>
          </a:bodyPr>
          <a:lstStyle/>
          <a:p>
            <a:pPr algn="ctr">
              <a:spcBef>
                <a:spcPct val="50000"/>
              </a:spcBef>
            </a:pPr>
            <a:r>
              <a:rPr lang="en-US" sz="1000" dirty="0">
                <a:latin typeface="Times New Roman" pitchFamily="18" charset="0"/>
              </a:rPr>
              <a:t>Source: http://www.crime-scene-investigator.net/excavation.html          </a:t>
            </a:r>
            <a:br>
              <a:rPr lang="en-US" sz="1000" dirty="0">
                <a:latin typeface="Times New Roman" pitchFamily="18" charset="0"/>
              </a:rPr>
            </a:br>
            <a:r>
              <a:rPr lang="en-US" sz="1000" dirty="0">
                <a:latin typeface="Times New Roman" pitchFamily="18" charset="0"/>
              </a:rPr>
              <a:t>Images: http://www.wadsworth.com/anthropology_d/special_features/forensics/forensics_index/index.html</a:t>
            </a:r>
          </a:p>
        </p:txBody>
      </p:sp>
      <p:grpSp>
        <p:nvGrpSpPr>
          <p:cNvPr id="8" name="Group 7"/>
          <p:cNvGrpSpPr/>
          <p:nvPr/>
        </p:nvGrpSpPr>
        <p:grpSpPr>
          <a:xfrm>
            <a:off x="762000" y="4106013"/>
            <a:ext cx="3276600" cy="2266986"/>
            <a:chOff x="1828657" y="4343543"/>
            <a:chExt cx="3276600" cy="2266986"/>
          </a:xfrm>
        </p:grpSpPr>
        <p:pic>
          <p:nvPicPr>
            <p:cNvPr id="2050" name="Picture 2" descr="C:\Users\Tracy\AppData\Local\Microsoft\Windows\Temporary Internet Files\Content.IE5\BARLCZ4L\MC900432653[1].png">
              <a:hlinkClick r:id="rId2"/>
            </p:cNvPr>
            <p:cNvPicPr>
              <a:picLocks noChangeAspect="1" noChangeArrowheads="1"/>
            </p:cNvPicPr>
            <p:nvPr/>
          </p:nvPicPr>
          <p:blipFill>
            <a:blip r:embed="rId3" cstate="print"/>
            <a:srcRect/>
            <a:stretch>
              <a:fillRect/>
            </a:stretch>
          </p:blipFill>
          <p:spPr bwMode="auto">
            <a:xfrm>
              <a:off x="2743057" y="4343543"/>
              <a:ext cx="1219057" cy="1219057"/>
            </a:xfrm>
            <a:prstGeom prst="rect">
              <a:avLst/>
            </a:prstGeom>
            <a:noFill/>
          </p:spPr>
        </p:pic>
        <p:sp>
          <p:nvSpPr>
            <p:cNvPr id="7" name="TextBox 6"/>
            <p:cNvSpPr txBox="1"/>
            <p:nvPr/>
          </p:nvSpPr>
          <p:spPr>
            <a:xfrm>
              <a:off x="1828657" y="5410200"/>
              <a:ext cx="3276600" cy="1200329"/>
            </a:xfrm>
            <a:prstGeom prst="rect">
              <a:avLst/>
            </a:prstGeom>
            <a:noFill/>
          </p:spPr>
          <p:txBody>
            <a:bodyPr wrap="square" rtlCol="0">
              <a:spAutoFit/>
            </a:bodyPr>
            <a:lstStyle/>
            <a:p>
              <a:pPr algn="ctr"/>
              <a:r>
                <a:rPr lang="en-US" sz="2400" b="1" dirty="0"/>
                <a:t>Career Connection</a:t>
              </a:r>
            </a:p>
            <a:p>
              <a:pPr algn="ctr"/>
              <a:r>
                <a:rPr lang="en-US" sz="2400" b="1" dirty="0"/>
                <a:t>What does a forensic anthropologist do? </a:t>
              </a:r>
            </a:p>
          </p:txBody>
        </p:sp>
      </p:grpSp>
      <p:grpSp>
        <p:nvGrpSpPr>
          <p:cNvPr id="21" name="Group 20"/>
          <p:cNvGrpSpPr/>
          <p:nvPr/>
        </p:nvGrpSpPr>
        <p:grpSpPr>
          <a:xfrm>
            <a:off x="228600" y="914400"/>
            <a:ext cx="4191000" cy="2895600"/>
            <a:chOff x="5334000" y="188260"/>
            <a:chExt cx="3810000" cy="2438400"/>
          </a:xfrm>
        </p:grpSpPr>
        <p:pic>
          <p:nvPicPr>
            <p:cNvPr id="2" name="Picture 2"/>
            <p:cNvPicPr>
              <a:picLocks noChangeAspect="1" noChangeArrowheads="1"/>
            </p:cNvPicPr>
            <p:nvPr/>
          </p:nvPicPr>
          <p:blipFill>
            <a:blip r:embed="rId4" cstate="print"/>
            <a:srcRect l="2000" t="6682" r="2000"/>
            <a:stretch>
              <a:fillRect/>
            </a:stretch>
          </p:blipFill>
          <p:spPr bwMode="auto">
            <a:xfrm>
              <a:off x="5410200" y="304800"/>
              <a:ext cx="3657600" cy="2128441"/>
            </a:xfrm>
            <a:prstGeom prst="rect">
              <a:avLst/>
            </a:prstGeom>
            <a:noFill/>
            <a:ln w="9525">
              <a:noFill/>
              <a:miter lim="800000"/>
              <a:headEnd/>
              <a:tailEnd/>
            </a:ln>
          </p:spPr>
        </p:pic>
        <p:sp>
          <p:nvSpPr>
            <p:cNvPr id="9" name="TextBox 8"/>
            <p:cNvSpPr txBox="1"/>
            <p:nvPr/>
          </p:nvSpPr>
          <p:spPr>
            <a:xfrm>
              <a:off x="5334000" y="2155089"/>
              <a:ext cx="3810000" cy="307777"/>
            </a:xfrm>
            <a:prstGeom prst="rect">
              <a:avLst/>
            </a:prstGeom>
            <a:noFill/>
          </p:spPr>
          <p:txBody>
            <a:bodyPr wrap="square" rtlCol="0">
              <a:spAutoFit/>
            </a:bodyPr>
            <a:lstStyle/>
            <a:p>
              <a:pPr algn="ctr"/>
              <a:r>
                <a:rPr lang="en-US" sz="1400" b="1" dirty="0"/>
                <a:t>Which skull would belong to a female?</a:t>
              </a:r>
            </a:p>
          </p:txBody>
        </p:sp>
        <p:sp>
          <p:nvSpPr>
            <p:cNvPr id="15" name="Rounded Rectangle 14"/>
            <p:cNvSpPr/>
            <p:nvPr/>
          </p:nvSpPr>
          <p:spPr>
            <a:xfrm>
              <a:off x="5365375" y="188260"/>
              <a:ext cx="3733800" cy="2438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497782" y="1946564"/>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198427" y="1977737"/>
              <a:ext cx="2286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4572000" y="914400"/>
            <a:ext cx="4343400" cy="3810000"/>
            <a:chOff x="5257800" y="2743200"/>
            <a:chExt cx="3810000" cy="3505200"/>
          </a:xfrm>
        </p:grpSpPr>
        <p:pic>
          <p:nvPicPr>
            <p:cNvPr id="2051" name="Picture 3"/>
            <p:cNvPicPr>
              <a:picLocks noChangeAspect="1" noChangeArrowheads="1"/>
            </p:cNvPicPr>
            <p:nvPr/>
          </p:nvPicPr>
          <p:blipFill>
            <a:blip r:embed="rId5" cstate="print"/>
            <a:srcRect t="11716" b="6270"/>
            <a:stretch>
              <a:fillRect/>
            </a:stretch>
          </p:blipFill>
          <p:spPr bwMode="auto">
            <a:xfrm>
              <a:off x="5807669" y="2761130"/>
              <a:ext cx="2710263" cy="1600200"/>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t="8333"/>
            <a:stretch>
              <a:fillRect/>
            </a:stretch>
          </p:blipFill>
          <p:spPr bwMode="auto">
            <a:xfrm>
              <a:off x="5952978" y="4343400"/>
              <a:ext cx="2419645" cy="1676400"/>
            </a:xfrm>
            <a:prstGeom prst="rect">
              <a:avLst/>
            </a:prstGeom>
            <a:noFill/>
            <a:ln w="9525">
              <a:noFill/>
              <a:miter lim="800000"/>
              <a:headEnd/>
              <a:tailEnd/>
            </a:ln>
          </p:spPr>
        </p:pic>
        <p:sp>
          <p:nvSpPr>
            <p:cNvPr id="14" name="TextBox 13"/>
            <p:cNvSpPr txBox="1"/>
            <p:nvPr/>
          </p:nvSpPr>
          <p:spPr>
            <a:xfrm>
              <a:off x="5257800" y="5867400"/>
              <a:ext cx="3810000" cy="307777"/>
            </a:xfrm>
            <a:prstGeom prst="rect">
              <a:avLst/>
            </a:prstGeom>
            <a:noFill/>
          </p:spPr>
          <p:txBody>
            <a:bodyPr wrap="square" rtlCol="0">
              <a:spAutoFit/>
            </a:bodyPr>
            <a:lstStyle/>
            <a:p>
              <a:pPr algn="ctr"/>
              <a:r>
                <a:rPr lang="en-US" sz="1400" b="1" dirty="0"/>
                <a:t>Which pelvis would belong to a female?</a:t>
              </a:r>
            </a:p>
          </p:txBody>
        </p:sp>
        <p:sp>
          <p:nvSpPr>
            <p:cNvPr id="16" name="Rounded Rectangle 15"/>
            <p:cNvSpPr/>
            <p:nvPr/>
          </p:nvSpPr>
          <p:spPr>
            <a:xfrm>
              <a:off x="5334000" y="2743200"/>
              <a:ext cx="3733800" cy="3505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8194964" y="4100946"/>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021782" y="5527964"/>
              <a:ext cx="228600" cy="91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0" y="228600"/>
            <a:ext cx="9144000" cy="461665"/>
          </a:xfrm>
          <a:prstGeom prst="rect">
            <a:avLst/>
          </a:prstGeom>
          <a:solidFill>
            <a:srgbClr val="FFC000"/>
          </a:solidFill>
        </p:spPr>
        <p:txBody>
          <a:bodyPr wrap="square" rtlCol="0">
            <a:spAutoFit/>
          </a:bodyPr>
          <a:lstStyle/>
          <a:p>
            <a:pPr marL="342900" indent="-342900" algn="ctr"/>
            <a:r>
              <a:rPr lang="en-US" sz="2400" b="1" dirty="0">
                <a:latin typeface="Times New Roman" pitchFamily="18" charset="0"/>
                <a:cs typeface="Times New Roman" pitchFamily="18" charset="0"/>
              </a:rPr>
              <a:t>Which is which?</a:t>
            </a:r>
          </a:p>
        </p:txBody>
      </p:sp>
      <p:sp>
        <p:nvSpPr>
          <p:cNvPr id="24" name="TextBox 23"/>
          <p:cNvSpPr txBox="1"/>
          <p:nvPr/>
        </p:nvSpPr>
        <p:spPr>
          <a:xfrm>
            <a:off x="4844034" y="4980393"/>
            <a:ext cx="3886200" cy="1200329"/>
          </a:xfrm>
          <a:prstGeom prst="rect">
            <a:avLst/>
          </a:prstGeom>
          <a:solidFill>
            <a:srgbClr val="FFC000"/>
          </a:solidFill>
        </p:spPr>
        <p:txBody>
          <a:bodyPr wrap="square" rtlCol="0">
            <a:spAutoFit/>
          </a:bodyPr>
          <a:lstStyle/>
          <a:p>
            <a:pPr algn="ctr"/>
            <a:r>
              <a:rPr lang="en-US" sz="2400" b="1" dirty="0"/>
              <a:t>Think About It …</a:t>
            </a:r>
          </a:p>
          <a:p>
            <a:pPr algn="ctr"/>
            <a:r>
              <a:rPr lang="en-US" sz="2400" b="1" dirty="0"/>
              <a:t>How could teeth provide clues about a skeleton?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6461125"/>
            <a:ext cx="9144000" cy="400101"/>
          </a:xfrm>
          <a:prstGeom prst="rect">
            <a:avLst/>
          </a:prstGeom>
          <a:noFill/>
          <a:ln w="9525">
            <a:noFill/>
            <a:miter lim="800000"/>
            <a:headEnd/>
            <a:tailEnd/>
          </a:ln>
        </p:spPr>
        <p:txBody>
          <a:bodyPr lIns="91430" tIns="45716" rIns="91430" bIns="45716">
            <a:spAutoFit/>
          </a:bodyPr>
          <a:lstStyle/>
          <a:p>
            <a:pPr algn="ctr">
              <a:spcBef>
                <a:spcPct val="50000"/>
              </a:spcBef>
            </a:pPr>
            <a:r>
              <a:rPr lang="en-US" sz="1000" dirty="0">
                <a:latin typeface="Times New Roman" pitchFamily="18" charset="0"/>
              </a:rPr>
              <a:t>Images: </a:t>
            </a:r>
            <a:r>
              <a:rPr lang="en-US" sz="1000" dirty="0">
                <a:latin typeface="Times New Roman" pitchFamily="18" charset="0"/>
                <a:hlinkClick r:id="rId2"/>
              </a:rPr>
              <a:t>http://www.legacyhealth.org/images/Housecalls/claviclefx.jpg</a:t>
            </a:r>
            <a:r>
              <a:rPr lang="en-US" sz="1000" dirty="0">
                <a:latin typeface="Times New Roman" pitchFamily="18" charset="0"/>
              </a:rPr>
              <a:t>, </a:t>
            </a:r>
            <a:r>
              <a:rPr lang="en-US" sz="1000" dirty="0">
                <a:latin typeface="Times New Roman" pitchFamily="18" charset="0"/>
                <a:hlinkClick r:id="rId3"/>
              </a:rPr>
              <a:t>http://www.sciencephoto.com/images/download_lo_res.html?id=773301768</a:t>
            </a:r>
            <a:r>
              <a:rPr lang="en-US" sz="1000" dirty="0">
                <a:latin typeface="Times New Roman" pitchFamily="18" charset="0"/>
              </a:rPr>
              <a:t>, </a:t>
            </a:r>
            <a:r>
              <a:rPr lang="en-US" sz="1000" dirty="0">
                <a:latin typeface="Times New Roman" pitchFamily="18" charset="0"/>
                <a:hlinkClick r:id="rId4"/>
              </a:rPr>
              <a:t>http://anthropology.si.edu/writteninbone/calvert_femur.html</a:t>
            </a:r>
            <a:r>
              <a:rPr lang="en-US" sz="1000" dirty="0">
                <a:latin typeface="Times New Roman" pitchFamily="18" charset="0"/>
              </a:rPr>
              <a:t>, </a:t>
            </a:r>
            <a:r>
              <a:rPr lang="en-US" sz="1000" dirty="0">
                <a:latin typeface="Times New Roman" pitchFamily="18" charset="0"/>
                <a:hlinkClick r:id="rId5"/>
              </a:rPr>
              <a:t>http://anthropology.si.edu/writteninbone/trauma.html</a:t>
            </a:r>
            <a:r>
              <a:rPr lang="en-US" sz="1000" dirty="0">
                <a:latin typeface="Times New Roman" pitchFamily="18" charset="0"/>
              </a:rPr>
              <a:t> </a:t>
            </a:r>
          </a:p>
        </p:txBody>
      </p:sp>
      <p:sp>
        <p:nvSpPr>
          <p:cNvPr id="14339" name="Text Box 6"/>
          <p:cNvSpPr txBox="1">
            <a:spLocks noChangeArrowheads="1"/>
          </p:cNvSpPr>
          <p:nvPr/>
        </p:nvSpPr>
        <p:spPr bwMode="auto">
          <a:xfrm>
            <a:off x="91440" y="65723"/>
            <a:ext cx="8138160" cy="2677648"/>
          </a:xfrm>
          <a:prstGeom prst="rect">
            <a:avLst/>
          </a:prstGeom>
          <a:noFill/>
          <a:ln w="9525">
            <a:noFill/>
            <a:miter lim="800000"/>
            <a:headEnd/>
            <a:tailEnd/>
          </a:ln>
        </p:spPr>
        <p:txBody>
          <a:bodyPr wrap="square" lIns="91430" tIns="45716" rIns="91430" bIns="45716">
            <a:spAutoFit/>
          </a:bodyPr>
          <a:lstStyle/>
          <a:p>
            <a:pPr algn="just"/>
            <a:r>
              <a:rPr lang="en-US" sz="2400" b="1" dirty="0">
                <a:latin typeface="Times New Roman" pitchFamily="18" charset="0"/>
              </a:rPr>
              <a:t>3. What else can we learn from bones?</a:t>
            </a:r>
          </a:p>
          <a:p>
            <a:pPr algn="just"/>
            <a:endParaRPr lang="en-US" sz="1050" b="1" dirty="0">
              <a:latin typeface="Times New Roman" pitchFamily="18" charset="0"/>
            </a:endParaRPr>
          </a:p>
          <a:p>
            <a:pPr algn="just"/>
            <a:r>
              <a:rPr lang="en-US" sz="2400" b="1" dirty="0">
                <a:latin typeface="Times New Roman" pitchFamily="18" charset="0"/>
              </a:rPr>
              <a:t>DNA samples </a:t>
            </a:r>
            <a:r>
              <a:rPr lang="en-US" sz="2400" dirty="0">
                <a:latin typeface="Times New Roman" pitchFamily="18" charset="0"/>
              </a:rPr>
              <a:t>can be collected from bone, teeth, and hair to provide clues to a person’s identity.  </a:t>
            </a:r>
          </a:p>
          <a:p>
            <a:pPr algn="just"/>
            <a:endParaRPr lang="en-US" sz="12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Scientists may also be able to gain clues as to a person’s past, recent </a:t>
            </a:r>
            <a:r>
              <a:rPr lang="en-US" sz="2400" b="1" dirty="0">
                <a:latin typeface="Times New Roman" pitchFamily="18" charset="0"/>
                <a:cs typeface="Times New Roman" pitchFamily="18" charset="0"/>
              </a:rPr>
              <a:t>injuries</a:t>
            </a:r>
            <a:r>
              <a:rPr lang="en-US" sz="2400" dirty="0">
                <a:latin typeface="Times New Roman" pitchFamily="18" charset="0"/>
                <a:cs typeface="Times New Roman" pitchFamily="18" charset="0"/>
              </a:rPr>
              <a:t>, or the </a:t>
            </a:r>
            <a:r>
              <a:rPr lang="en-US" sz="2400" b="1" dirty="0">
                <a:latin typeface="Times New Roman" pitchFamily="18" charset="0"/>
                <a:cs typeface="Times New Roman" pitchFamily="18" charset="0"/>
              </a:rPr>
              <a:t>cause of death </a:t>
            </a:r>
            <a:r>
              <a:rPr lang="en-US" sz="2400" dirty="0">
                <a:latin typeface="Times New Roman" pitchFamily="18" charset="0"/>
                <a:cs typeface="Times New Roman" pitchFamily="18" charset="0"/>
              </a:rPr>
              <a:t>based on bone fractures and other signs of trauma. </a:t>
            </a:r>
          </a:p>
        </p:txBody>
      </p:sp>
      <p:pic>
        <p:nvPicPr>
          <p:cNvPr id="1026" name="Picture 2" descr="C:\Users\Tracy\AppData\Local\Microsoft\Windows\Temporary Internet Files\Content.IE5\QU2LYV6Z\MC900305275[1].wmf"/>
          <p:cNvPicPr>
            <a:picLocks noChangeAspect="1" noChangeArrowheads="1"/>
          </p:cNvPicPr>
          <p:nvPr/>
        </p:nvPicPr>
        <p:blipFill>
          <a:blip r:embed="rId6" cstate="print"/>
          <a:srcRect/>
          <a:stretch>
            <a:fillRect/>
          </a:stretch>
        </p:blipFill>
        <p:spPr bwMode="auto">
          <a:xfrm rot="1228715">
            <a:off x="8314732" y="512898"/>
            <a:ext cx="501356" cy="1012840"/>
          </a:xfrm>
          <a:prstGeom prst="rect">
            <a:avLst/>
          </a:prstGeom>
          <a:noFill/>
        </p:spPr>
      </p:pic>
      <p:pic>
        <p:nvPicPr>
          <p:cNvPr id="1027" name="Picture 3"/>
          <p:cNvPicPr>
            <a:picLocks noChangeAspect="1" noChangeArrowheads="1"/>
          </p:cNvPicPr>
          <p:nvPr/>
        </p:nvPicPr>
        <p:blipFill>
          <a:blip r:embed="rId7" cstate="print"/>
          <a:srcRect/>
          <a:stretch>
            <a:fillRect/>
          </a:stretch>
        </p:blipFill>
        <p:spPr bwMode="auto">
          <a:xfrm>
            <a:off x="6324600" y="3048000"/>
            <a:ext cx="2305554" cy="2895600"/>
          </a:xfrm>
          <a:prstGeom prst="rect">
            <a:avLst/>
          </a:prstGeom>
          <a:noFill/>
          <a:ln w="9525">
            <a:noFill/>
            <a:miter lim="800000"/>
            <a:headEnd/>
            <a:tailEnd/>
          </a:ln>
        </p:spPr>
      </p:pic>
      <p:pic>
        <p:nvPicPr>
          <p:cNvPr id="1028" name="Picture 4"/>
          <p:cNvPicPr>
            <a:picLocks noChangeAspect="1" noChangeArrowheads="1"/>
          </p:cNvPicPr>
          <p:nvPr/>
        </p:nvPicPr>
        <p:blipFill>
          <a:blip r:embed="rId8" cstate="print"/>
          <a:srcRect t="13925"/>
          <a:stretch>
            <a:fillRect/>
          </a:stretch>
        </p:blipFill>
        <p:spPr bwMode="auto">
          <a:xfrm>
            <a:off x="4038600" y="2895600"/>
            <a:ext cx="1824037" cy="2355056"/>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a:stretch>
            <a:fillRect/>
          </a:stretch>
        </p:blipFill>
        <p:spPr bwMode="auto">
          <a:xfrm>
            <a:off x="304800" y="2819400"/>
            <a:ext cx="2381250" cy="1590675"/>
          </a:xfrm>
          <a:prstGeom prst="rect">
            <a:avLst/>
          </a:prstGeom>
          <a:noFill/>
          <a:ln w="9525">
            <a:noFill/>
            <a:miter lim="800000"/>
            <a:headEnd/>
            <a:tailEnd/>
          </a:ln>
        </p:spPr>
      </p:pic>
      <p:pic>
        <p:nvPicPr>
          <p:cNvPr id="1030" name="Picture 6"/>
          <p:cNvPicPr>
            <a:picLocks noChangeAspect="1" noChangeArrowheads="1"/>
          </p:cNvPicPr>
          <p:nvPr/>
        </p:nvPicPr>
        <p:blipFill>
          <a:blip r:embed="rId10" cstate="print"/>
          <a:srcRect/>
          <a:stretch>
            <a:fillRect/>
          </a:stretch>
        </p:blipFill>
        <p:spPr bwMode="auto">
          <a:xfrm>
            <a:off x="762000" y="4495800"/>
            <a:ext cx="2819400" cy="1783271"/>
          </a:xfrm>
          <a:prstGeom prst="rect">
            <a:avLst/>
          </a:prstGeom>
          <a:noFill/>
          <a:ln w="9525">
            <a:noFill/>
            <a:miter lim="800000"/>
            <a:headEnd/>
            <a:tailEnd/>
          </a:ln>
        </p:spPr>
      </p:pic>
      <p:pic>
        <p:nvPicPr>
          <p:cNvPr id="14341" name="Picture 5"/>
          <p:cNvPicPr>
            <a:picLocks noChangeAspect="1" noChangeArrowheads="1"/>
          </p:cNvPicPr>
          <p:nvPr/>
        </p:nvPicPr>
        <p:blipFill>
          <a:blip r:embed="rId11" cstate="print"/>
          <a:srcRect/>
          <a:stretch>
            <a:fillRect/>
          </a:stretch>
        </p:blipFill>
        <p:spPr bwMode="auto">
          <a:xfrm>
            <a:off x="4343400" y="5105400"/>
            <a:ext cx="2133600" cy="1258982"/>
          </a:xfrm>
          <a:prstGeom prst="rect">
            <a:avLst/>
          </a:prstGeom>
          <a:noFill/>
          <a:ln w="9525">
            <a:noFill/>
            <a:miter lim="800000"/>
            <a:headEnd/>
            <a:tailEnd/>
          </a:ln>
        </p:spPr>
      </p:pic>
      <p:sp>
        <p:nvSpPr>
          <p:cNvPr id="14" name="TextBox 13"/>
          <p:cNvSpPr txBox="1"/>
          <p:nvPr/>
        </p:nvSpPr>
        <p:spPr>
          <a:xfrm>
            <a:off x="228600" y="2752165"/>
            <a:ext cx="2438400" cy="338554"/>
          </a:xfrm>
          <a:prstGeom prst="rect">
            <a:avLst/>
          </a:prstGeom>
          <a:noFill/>
        </p:spPr>
        <p:txBody>
          <a:bodyPr wrap="square" rtlCol="0">
            <a:spAutoFit/>
          </a:bodyPr>
          <a:lstStyle/>
          <a:p>
            <a:r>
              <a:rPr lang="en-US" sz="1600" b="1" dirty="0">
                <a:solidFill>
                  <a:srgbClr val="FFFF00"/>
                </a:solidFill>
              </a:rPr>
              <a:t>Damage from a hammer</a:t>
            </a:r>
          </a:p>
        </p:txBody>
      </p:sp>
      <p:sp>
        <p:nvSpPr>
          <p:cNvPr id="15" name="TextBox 14"/>
          <p:cNvSpPr txBox="1"/>
          <p:nvPr/>
        </p:nvSpPr>
        <p:spPr>
          <a:xfrm>
            <a:off x="990600" y="5974975"/>
            <a:ext cx="2438400" cy="338554"/>
          </a:xfrm>
          <a:prstGeom prst="rect">
            <a:avLst/>
          </a:prstGeom>
          <a:noFill/>
        </p:spPr>
        <p:txBody>
          <a:bodyPr wrap="square" rtlCol="0">
            <a:spAutoFit/>
          </a:bodyPr>
          <a:lstStyle/>
          <a:p>
            <a:pPr algn="ctr"/>
            <a:r>
              <a:rPr lang="en-US" sz="1600" b="1" dirty="0">
                <a:solidFill>
                  <a:srgbClr val="FFFF00"/>
                </a:solidFill>
              </a:rPr>
              <a:t>Gunshot Wounds</a:t>
            </a:r>
          </a:p>
        </p:txBody>
      </p:sp>
      <p:sp>
        <p:nvSpPr>
          <p:cNvPr id="16" name="TextBox 15"/>
          <p:cNvSpPr txBox="1"/>
          <p:nvPr/>
        </p:nvSpPr>
        <p:spPr>
          <a:xfrm>
            <a:off x="4527175" y="5069540"/>
            <a:ext cx="2438400" cy="338554"/>
          </a:xfrm>
          <a:prstGeom prst="rect">
            <a:avLst/>
          </a:prstGeom>
          <a:noFill/>
        </p:spPr>
        <p:txBody>
          <a:bodyPr wrap="square" rtlCol="0">
            <a:spAutoFit/>
          </a:bodyPr>
          <a:lstStyle/>
          <a:p>
            <a:pPr algn="ctr"/>
            <a:r>
              <a:rPr lang="en-US" sz="1600" b="1" dirty="0">
                <a:solidFill>
                  <a:srgbClr val="FFFF00"/>
                </a:solidFill>
              </a:rPr>
              <a:t>Healed Fractures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892552"/>
          </a:xfrm>
          <a:prstGeom prst="rect">
            <a:avLst/>
          </a:prstGeom>
          <a:noFill/>
        </p:spPr>
        <p:txBody>
          <a:bodyPr wrap="square" rtlCol="0">
            <a:spAutoFit/>
          </a:bodyPr>
          <a:lstStyle/>
          <a:p>
            <a:r>
              <a:rPr lang="en-US" sz="2800" b="1" dirty="0"/>
              <a:t>Video #2 - Forensic Tools &amp; Techniques</a:t>
            </a:r>
          </a:p>
          <a:p>
            <a:r>
              <a:rPr lang="en-US" sz="2400" b="1" dirty="0"/>
              <a:t>Watch the </a:t>
            </a:r>
            <a:r>
              <a:rPr lang="en-US" sz="2400" b="1" dirty="0">
                <a:hlinkClick r:id="rId4"/>
              </a:rPr>
              <a:t>video</a:t>
            </a:r>
            <a:r>
              <a:rPr lang="en-US" sz="2400" b="1" dirty="0"/>
              <a:t> and then answer the questions.</a:t>
            </a:r>
          </a:p>
        </p:txBody>
      </p:sp>
      <p:sp>
        <p:nvSpPr>
          <p:cNvPr id="4" name="TextBox 3"/>
          <p:cNvSpPr txBox="1"/>
          <p:nvPr/>
        </p:nvSpPr>
        <p:spPr>
          <a:xfrm>
            <a:off x="152400" y="1524000"/>
            <a:ext cx="8610600" cy="4893647"/>
          </a:xfrm>
          <a:prstGeom prst="rect">
            <a:avLst/>
          </a:prstGeom>
          <a:noFill/>
        </p:spPr>
        <p:txBody>
          <a:bodyPr wrap="square" rtlCol="0">
            <a:spAutoFit/>
          </a:bodyPr>
          <a:lstStyle/>
          <a:p>
            <a:pPr marL="342900" indent="-342900">
              <a:buAutoNum type="arabicPeriod"/>
            </a:pPr>
            <a:r>
              <a:rPr lang="en-US" sz="2400" dirty="0"/>
              <a:t>What techniques or tools did the scientists use to find the body? </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dirty="0"/>
          </a:p>
          <a:p>
            <a:pPr marL="342900" indent="-342900">
              <a:buAutoNum type="arabicPeriod"/>
            </a:pPr>
            <a:r>
              <a:rPr lang="en-US" sz="2400" dirty="0"/>
              <a:t>What is “disturbed soil”?  What might it indicate? </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r>
              <a:rPr lang="en-US" sz="2400" dirty="0"/>
              <a:t>How did they narrow down the areas to investigate? </a:t>
            </a:r>
          </a:p>
          <a:p>
            <a:pPr marL="342900" indent="-342900">
              <a:buAutoNum type="arabicPeriod"/>
            </a:pPr>
            <a:endParaRPr lang="en-US" sz="2400" dirty="0"/>
          </a:p>
          <a:p>
            <a:pPr marL="342900" indent="-342900">
              <a:buAutoNum type="arabicPeriod"/>
            </a:pPr>
            <a:endParaRPr lang="en-US" sz="2400" dirty="0"/>
          </a:p>
          <a:p>
            <a:pPr marL="342900" indent="-342900">
              <a:buAutoNum type="arabicPeriod"/>
            </a:pPr>
            <a:endParaRPr lang="en-US" sz="2400" dirty="0"/>
          </a:p>
          <a:p>
            <a:pPr marL="342900" indent="-342900">
              <a:buAutoNum type="arabicPeriod"/>
            </a:pPr>
            <a:r>
              <a:rPr lang="en-US" sz="2400" dirty="0"/>
              <a:t>Did they find a body?  </a:t>
            </a:r>
          </a:p>
        </p:txBody>
      </p:sp>
      <p:sp>
        <p:nvSpPr>
          <p:cNvPr id="5" name="TextBox 4"/>
          <p:cNvSpPr txBox="1"/>
          <p:nvPr/>
        </p:nvSpPr>
        <p:spPr>
          <a:xfrm>
            <a:off x="582706" y="2041267"/>
            <a:ext cx="7848600" cy="461665"/>
          </a:xfrm>
          <a:prstGeom prst="rect">
            <a:avLst/>
          </a:prstGeom>
          <a:noFill/>
        </p:spPr>
        <p:txBody>
          <a:bodyPr wrap="square" rtlCol="0">
            <a:spAutoFit/>
          </a:bodyPr>
          <a:lstStyle/>
          <a:p>
            <a:r>
              <a:rPr lang="en-US" sz="2400" b="1" dirty="0"/>
              <a:t>Canines, ground penetrating radar, and magnetic resonance</a:t>
            </a:r>
          </a:p>
        </p:txBody>
      </p:sp>
      <p:sp>
        <p:nvSpPr>
          <p:cNvPr id="6" name="TextBox 5"/>
          <p:cNvSpPr txBox="1"/>
          <p:nvPr/>
        </p:nvSpPr>
        <p:spPr>
          <a:xfrm>
            <a:off x="533400" y="3402717"/>
            <a:ext cx="7848600" cy="830997"/>
          </a:xfrm>
          <a:prstGeom prst="rect">
            <a:avLst/>
          </a:prstGeom>
          <a:noFill/>
        </p:spPr>
        <p:txBody>
          <a:bodyPr wrap="square" rtlCol="0">
            <a:spAutoFit/>
          </a:bodyPr>
          <a:lstStyle/>
          <a:p>
            <a:r>
              <a:rPr lang="en-US" sz="2400" b="1" dirty="0"/>
              <a:t>Disturbed soil is topsoil and subsoil mixed together.  </a:t>
            </a:r>
          </a:p>
          <a:p>
            <a:r>
              <a:rPr lang="en-US" sz="2400" b="1" dirty="0"/>
              <a:t>It might indicate a burial site. </a:t>
            </a:r>
          </a:p>
        </p:txBody>
      </p:sp>
      <p:sp>
        <p:nvSpPr>
          <p:cNvPr id="7" name="TextBox 6"/>
          <p:cNvSpPr txBox="1"/>
          <p:nvPr/>
        </p:nvSpPr>
        <p:spPr>
          <a:xfrm>
            <a:off x="582706" y="4807803"/>
            <a:ext cx="7848600" cy="830997"/>
          </a:xfrm>
          <a:prstGeom prst="rect">
            <a:avLst/>
          </a:prstGeom>
          <a:noFill/>
        </p:spPr>
        <p:txBody>
          <a:bodyPr wrap="square" rtlCol="0">
            <a:spAutoFit/>
          </a:bodyPr>
          <a:lstStyle/>
          <a:p>
            <a:r>
              <a:rPr lang="en-US" sz="2400" b="1" dirty="0"/>
              <a:t>They used probes to find areas with disturbed soil and then used coring tools to gather core samples.</a:t>
            </a:r>
          </a:p>
        </p:txBody>
      </p:sp>
      <p:sp>
        <p:nvSpPr>
          <p:cNvPr id="8" name="TextBox 7"/>
          <p:cNvSpPr txBox="1"/>
          <p:nvPr/>
        </p:nvSpPr>
        <p:spPr>
          <a:xfrm>
            <a:off x="3276600" y="5955982"/>
            <a:ext cx="685800" cy="461665"/>
          </a:xfrm>
          <a:prstGeom prst="rect">
            <a:avLst/>
          </a:prstGeom>
          <a:noFill/>
        </p:spPr>
        <p:txBody>
          <a:bodyPr wrap="square" rtlCol="0">
            <a:spAutoFit/>
          </a:bodyPr>
          <a:lstStyle/>
          <a:p>
            <a:r>
              <a:rPr lang="en-US" sz="2400" b="1" dirty="0"/>
              <a:t>No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60482-40A9-32A2-99E3-F1B8F92C903F}"/>
            </a:ext>
          </a:extLst>
        </p:cNvPr>
        <p:cNvGrpSpPr/>
        <p:nvPr/>
      </p:nvGrpSpPr>
      <p:grpSpPr>
        <a:xfrm>
          <a:off x="0" y="0"/>
          <a:ext cx="0" cy="0"/>
          <a:chOff x="0" y="0"/>
          <a:chExt cx="0" cy="0"/>
        </a:xfrm>
      </p:grpSpPr>
      <p:pic>
        <p:nvPicPr>
          <p:cNvPr id="1026" name="Picture 2" descr="C:\Users\Tracy\AppData\Local\Microsoft\Windows\Temporary Internet Files\Content.IE5\QU2LYV6Z\MC900431621[1].png">
            <a:hlinkClick r:id="rId2"/>
            <a:extLst>
              <a:ext uri="{FF2B5EF4-FFF2-40B4-BE49-F238E27FC236}">
                <a16:creationId xmlns:a16="http://schemas.microsoft.com/office/drawing/2014/main" id="{EB9FF254-B249-2646-0FF5-85A420D63D41}"/>
              </a:ext>
            </a:extLst>
          </p:cNvPr>
          <p:cNvPicPr>
            <a:picLocks noChangeAspect="1" noChangeArrowheads="1"/>
          </p:cNvPicPr>
          <p:nvPr/>
        </p:nvPicPr>
        <p:blipFill>
          <a:blip r:embed="rId3" cstate="print"/>
          <a:srcRect/>
          <a:stretch>
            <a:fillRect/>
          </a:stretch>
        </p:blipFill>
        <p:spPr bwMode="auto">
          <a:xfrm>
            <a:off x="7782515" y="99592"/>
            <a:ext cx="1143000" cy="1143000"/>
          </a:xfrm>
          <a:prstGeom prst="rect">
            <a:avLst/>
          </a:prstGeom>
          <a:noFill/>
        </p:spPr>
      </p:pic>
      <p:sp>
        <p:nvSpPr>
          <p:cNvPr id="3" name="TextBox 2">
            <a:extLst>
              <a:ext uri="{FF2B5EF4-FFF2-40B4-BE49-F238E27FC236}">
                <a16:creationId xmlns:a16="http://schemas.microsoft.com/office/drawing/2014/main" id="{B6853ECD-C365-BC71-ABD2-4EA1B3502D47}"/>
              </a:ext>
            </a:extLst>
          </p:cNvPr>
          <p:cNvSpPr txBox="1"/>
          <p:nvPr/>
        </p:nvSpPr>
        <p:spPr>
          <a:xfrm>
            <a:off x="218485" y="186632"/>
            <a:ext cx="7696200" cy="523220"/>
          </a:xfrm>
          <a:prstGeom prst="rect">
            <a:avLst/>
          </a:prstGeom>
          <a:noFill/>
        </p:spPr>
        <p:txBody>
          <a:bodyPr wrap="square" rtlCol="0">
            <a:spAutoFit/>
          </a:bodyPr>
          <a:lstStyle/>
          <a:p>
            <a:r>
              <a:rPr lang="en-US" sz="2800" b="1" dirty="0"/>
              <a:t>Video #3 - Identifying Human Remains</a:t>
            </a:r>
          </a:p>
        </p:txBody>
      </p:sp>
      <p:sp>
        <p:nvSpPr>
          <p:cNvPr id="4" name="TextBox 3">
            <a:extLst>
              <a:ext uri="{FF2B5EF4-FFF2-40B4-BE49-F238E27FC236}">
                <a16:creationId xmlns:a16="http://schemas.microsoft.com/office/drawing/2014/main" id="{C757AC6F-E561-463F-6BDA-EE7A488BA715}"/>
              </a:ext>
            </a:extLst>
          </p:cNvPr>
          <p:cNvSpPr txBox="1"/>
          <p:nvPr/>
        </p:nvSpPr>
        <p:spPr>
          <a:xfrm>
            <a:off x="196906" y="721561"/>
            <a:ext cx="8610600" cy="830997"/>
          </a:xfrm>
          <a:prstGeom prst="rect">
            <a:avLst/>
          </a:prstGeom>
          <a:noFill/>
        </p:spPr>
        <p:txBody>
          <a:bodyPr wrap="square" rtlCol="0">
            <a:spAutoFit/>
          </a:bodyPr>
          <a:lstStyle/>
          <a:p>
            <a:r>
              <a:rPr lang="en-US" sz="2400" b="1" dirty="0"/>
              <a:t>How do scientists get clues from skeletal remains?  </a:t>
            </a:r>
            <a:br>
              <a:rPr lang="en-US" sz="2400" b="1" dirty="0"/>
            </a:br>
            <a:r>
              <a:rPr lang="en-US" sz="2400" b="1" dirty="0"/>
              <a:t>List examples mentioned in the </a:t>
            </a:r>
            <a:r>
              <a:rPr lang="en-US" sz="2400" b="1" dirty="0">
                <a:hlinkClick r:id="rId2"/>
              </a:rPr>
              <a:t>video</a:t>
            </a:r>
            <a:r>
              <a:rPr lang="en-US" sz="2400" b="1" dirty="0"/>
              <a:t>. </a:t>
            </a:r>
          </a:p>
        </p:txBody>
      </p:sp>
      <p:sp>
        <p:nvSpPr>
          <p:cNvPr id="7" name="TextBox 6">
            <a:extLst>
              <a:ext uri="{FF2B5EF4-FFF2-40B4-BE49-F238E27FC236}">
                <a16:creationId xmlns:a16="http://schemas.microsoft.com/office/drawing/2014/main" id="{3781DCDC-D605-7B92-A5D6-A8FAD184735C}"/>
              </a:ext>
            </a:extLst>
          </p:cNvPr>
          <p:cNvSpPr txBox="1"/>
          <p:nvPr/>
        </p:nvSpPr>
        <p:spPr>
          <a:xfrm>
            <a:off x="254225" y="1752600"/>
            <a:ext cx="8356375" cy="830997"/>
          </a:xfrm>
          <a:prstGeom prst="rect">
            <a:avLst/>
          </a:prstGeom>
          <a:noFill/>
        </p:spPr>
        <p:txBody>
          <a:bodyPr wrap="square" rtlCol="0">
            <a:spAutoFit/>
          </a:bodyPr>
          <a:lstStyle/>
          <a:p>
            <a:r>
              <a:rPr lang="en-US" sz="2400" b="1" i="1" dirty="0"/>
              <a:t>Bones - </a:t>
            </a:r>
            <a:r>
              <a:rPr lang="en-US" sz="2400" i="1" dirty="0"/>
              <a:t>Marks on the bones may indicate trauma (wounds) or animal activity; past injuries</a:t>
            </a:r>
          </a:p>
        </p:txBody>
      </p:sp>
      <p:sp>
        <p:nvSpPr>
          <p:cNvPr id="5" name="TextBox 4">
            <a:extLst>
              <a:ext uri="{FF2B5EF4-FFF2-40B4-BE49-F238E27FC236}">
                <a16:creationId xmlns:a16="http://schemas.microsoft.com/office/drawing/2014/main" id="{24A8A888-9082-619C-EABA-9B5800F36EB3}"/>
              </a:ext>
            </a:extLst>
          </p:cNvPr>
          <p:cNvSpPr txBox="1"/>
          <p:nvPr/>
        </p:nvSpPr>
        <p:spPr>
          <a:xfrm>
            <a:off x="254225" y="2669623"/>
            <a:ext cx="8356375" cy="830997"/>
          </a:xfrm>
          <a:prstGeom prst="rect">
            <a:avLst/>
          </a:prstGeom>
          <a:noFill/>
        </p:spPr>
        <p:txBody>
          <a:bodyPr wrap="square" rtlCol="0">
            <a:spAutoFit/>
          </a:bodyPr>
          <a:lstStyle/>
          <a:p>
            <a:r>
              <a:rPr lang="en-US" sz="2400" b="1" i="1" dirty="0"/>
              <a:t>Pelvis – </a:t>
            </a:r>
            <a:r>
              <a:rPr lang="en-US" sz="2400" i="1" dirty="0"/>
              <a:t>Shape and openings can tell them if it was a male or female; tailbone can help age a skeleton</a:t>
            </a:r>
          </a:p>
        </p:txBody>
      </p:sp>
      <p:sp>
        <p:nvSpPr>
          <p:cNvPr id="6" name="TextBox 5">
            <a:extLst>
              <a:ext uri="{FF2B5EF4-FFF2-40B4-BE49-F238E27FC236}">
                <a16:creationId xmlns:a16="http://schemas.microsoft.com/office/drawing/2014/main" id="{6CEF389E-C128-C0B8-766E-70B0CDEF5C6B}"/>
              </a:ext>
            </a:extLst>
          </p:cNvPr>
          <p:cNvSpPr txBox="1"/>
          <p:nvPr/>
        </p:nvSpPr>
        <p:spPr>
          <a:xfrm>
            <a:off x="254225" y="3577327"/>
            <a:ext cx="8356375" cy="830997"/>
          </a:xfrm>
          <a:prstGeom prst="rect">
            <a:avLst/>
          </a:prstGeom>
          <a:noFill/>
        </p:spPr>
        <p:txBody>
          <a:bodyPr wrap="square" rtlCol="0">
            <a:spAutoFit/>
          </a:bodyPr>
          <a:lstStyle/>
          <a:p>
            <a:r>
              <a:rPr lang="en-US" sz="2400" b="1" i="1" dirty="0"/>
              <a:t>Ribs &amp; Clavicle – </a:t>
            </a:r>
            <a:r>
              <a:rPr lang="en-US" sz="2400" i="1" dirty="0"/>
              <a:t>Signs of aging to tell if the person was over or under 30 years of age</a:t>
            </a:r>
          </a:p>
        </p:txBody>
      </p:sp>
      <p:sp>
        <p:nvSpPr>
          <p:cNvPr id="8" name="TextBox 7">
            <a:extLst>
              <a:ext uri="{FF2B5EF4-FFF2-40B4-BE49-F238E27FC236}">
                <a16:creationId xmlns:a16="http://schemas.microsoft.com/office/drawing/2014/main" id="{38B5CB73-B389-B8E8-3B76-393C1CF1185A}"/>
              </a:ext>
            </a:extLst>
          </p:cNvPr>
          <p:cNvSpPr txBox="1"/>
          <p:nvPr/>
        </p:nvSpPr>
        <p:spPr>
          <a:xfrm>
            <a:off x="254225" y="4425182"/>
            <a:ext cx="8356375" cy="830997"/>
          </a:xfrm>
          <a:prstGeom prst="rect">
            <a:avLst/>
          </a:prstGeom>
          <a:noFill/>
        </p:spPr>
        <p:txBody>
          <a:bodyPr wrap="square" rtlCol="0">
            <a:spAutoFit/>
          </a:bodyPr>
          <a:lstStyle/>
          <a:p>
            <a:r>
              <a:rPr lang="en-US" sz="2400" b="1" i="1" dirty="0"/>
              <a:t>Cranium – </a:t>
            </a:r>
            <a:r>
              <a:rPr lang="en-US" sz="2400" i="1" dirty="0"/>
              <a:t>Forehead shape, brow ridge, mastoid processes, chin, facial features, ancestry</a:t>
            </a:r>
          </a:p>
        </p:txBody>
      </p:sp>
      <p:sp>
        <p:nvSpPr>
          <p:cNvPr id="9" name="TextBox 8">
            <a:extLst>
              <a:ext uri="{FF2B5EF4-FFF2-40B4-BE49-F238E27FC236}">
                <a16:creationId xmlns:a16="http://schemas.microsoft.com/office/drawing/2014/main" id="{9B95F262-F2A2-F046-C0CF-8344927B093C}"/>
              </a:ext>
            </a:extLst>
          </p:cNvPr>
          <p:cNvSpPr txBox="1"/>
          <p:nvPr/>
        </p:nvSpPr>
        <p:spPr>
          <a:xfrm>
            <a:off x="254225" y="5320263"/>
            <a:ext cx="8356375" cy="830997"/>
          </a:xfrm>
          <a:prstGeom prst="rect">
            <a:avLst/>
          </a:prstGeom>
          <a:noFill/>
        </p:spPr>
        <p:txBody>
          <a:bodyPr wrap="square" rtlCol="0">
            <a:spAutoFit/>
          </a:bodyPr>
          <a:lstStyle/>
          <a:p>
            <a:r>
              <a:rPr lang="en-US" sz="2400" b="1" i="1" dirty="0"/>
              <a:t>Teeth – </a:t>
            </a:r>
            <a:r>
              <a:rPr lang="en-US" sz="2400" i="1" dirty="0"/>
              <a:t>Absence or presence of wisdom teeth for age, condition of teeth for diet/nutrition, dental work, ancestry</a:t>
            </a:r>
          </a:p>
        </p:txBody>
      </p:sp>
    </p:spTree>
    <p:extLst>
      <p:ext uri="{BB962C8B-B14F-4D97-AF65-F5344CB8AC3E}">
        <p14:creationId xmlns:p14="http://schemas.microsoft.com/office/powerpoint/2010/main" val="317330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racy\AppData\Local\Microsoft\Windows\Temporary Internet Files\Content.IE5\QU2LYV6Z\MC900431621[1].png">
            <a:hlinkClick r:id="rId2"/>
          </p:cNvPr>
          <p:cNvPicPr>
            <a:picLocks noChangeAspect="1" noChangeArrowheads="1"/>
          </p:cNvPicPr>
          <p:nvPr/>
        </p:nvPicPr>
        <p:blipFill>
          <a:blip r:embed="rId3" cstate="print"/>
          <a:srcRect/>
          <a:stretch>
            <a:fillRect/>
          </a:stretch>
        </p:blipFill>
        <p:spPr bwMode="auto">
          <a:xfrm>
            <a:off x="152400" y="152400"/>
            <a:ext cx="1143000" cy="1143000"/>
          </a:xfrm>
          <a:prstGeom prst="rect">
            <a:avLst/>
          </a:prstGeom>
          <a:noFill/>
        </p:spPr>
      </p:pic>
      <p:sp>
        <p:nvSpPr>
          <p:cNvPr id="3" name="TextBox 2"/>
          <p:cNvSpPr txBox="1"/>
          <p:nvPr/>
        </p:nvSpPr>
        <p:spPr>
          <a:xfrm>
            <a:off x="1295400" y="228600"/>
            <a:ext cx="7696200" cy="892552"/>
          </a:xfrm>
          <a:prstGeom prst="rect">
            <a:avLst/>
          </a:prstGeom>
          <a:noFill/>
        </p:spPr>
        <p:txBody>
          <a:bodyPr wrap="square" rtlCol="0">
            <a:spAutoFit/>
          </a:bodyPr>
          <a:lstStyle/>
          <a:p>
            <a:r>
              <a:rPr lang="en-US" sz="2800" b="1" dirty="0"/>
              <a:t>Video #4 - What Bones Tell Us</a:t>
            </a:r>
          </a:p>
          <a:p>
            <a:r>
              <a:rPr lang="en-US" sz="2400" b="1" dirty="0"/>
              <a:t>Watch the </a:t>
            </a:r>
            <a:r>
              <a:rPr lang="en-US" sz="2400" b="1" dirty="0">
                <a:hlinkClick r:id="rId2"/>
              </a:rPr>
              <a:t>video</a:t>
            </a:r>
            <a:r>
              <a:rPr lang="en-US" sz="2400" b="1" dirty="0"/>
              <a:t> and then answer the questions.</a:t>
            </a:r>
          </a:p>
        </p:txBody>
      </p:sp>
      <p:sp>
        <p:nvSpPr>
          <p:cNvPr id="4" name="TextBox 3"/>
          <p:cNvSpPr txBox="1"/>
          <p:nvPr/>
        </p:nvSpPr>
        <p:spPr>
          <a:xfrm>
            <a:off x="152400" y="1360714"/>
            <a:ext cx="8610600" cy="4893647"/>
          </a:xfrm>
          <a:prstGeom prst="rect">
            <a:avLst/>
          </a:prstGeom>
          <a:noFill/>
        </p:spPr>
        <p:txBody>
          <a:bodyPr wrap="square" rtlCol="0">
            <a:spAutoFit/>
          </a:bodyPr>
          <a:lstStyle/>
          <a:p>
            <a:r>
              <a:rPr lang="en-US" sz="2400" dirty="0"/>
              <a:t>1. What does “talking bones” mean? List 3 examples of clues.</a:t>
            </a:r>
          </a:p>
          <a:p>
            <a:endParaRPr lang="en-US" sz="2400" dirty="0"/>
          </a:p>
          <a:p>
            <a:br>
              <a:rPr lang="en-US" sz="2400" dirty="0"/>
            </a:br>
            <a:br>
              <a:rPr lang="en-US" sz="2400" dirty="0"/>
            </a:br>
            <a:r>
              <a:rPr lang="en-US" sz="2400" dirty="0"/>
              <a:t>2. What is the database used to identify the origin and sex of a skull? </a:t>
            </a:r>
          </a:p>
          <a:p>
            <a:endParaRPr lang="en-US" sz="2400" dirty="0"/>
          </a:p>
          <a:p>
            <a:r>
              <a:rPr lang="en-US" sz="2400" dirty="0"/>
              <a:t>3. What clues did they learn about the skeleton examined? Explain.</a:t>
            </a:r>
          </a:p>
          <a:p>
            <a:endParaRPr lang="en-US" sz="2400" dirty="0"/>
          </a:p>
          <a:p>
            <a:endParaRPr lang="en-US" sz="2400" dirty="0"/>
          </a:p>
          <a:p>
            <a:endParaRPr lang="en-US" sz="2400" dirty="0"/>
          </a:p>
          <a:p>
            <a:endParaRPr lang="en-US" sz="2400" dirty="0"/>
          </a:p>
          <a:p>
            <a:endParaRPr lang="en-US" sz="2400" dirty="0"/>
          </a:p>
        </p:txBody>
      </p:sp>
      <p:sp>
        <p:nvSpPr>
          <p:cNvPr id="7" name="TextBox 6"/>
          <p:cNvSpPr txBox="1"/>
          <p:nvPr/>
        </p:nvSpPr>
        <p:spPr>
          <a:xfrm>
            <a:off x="482487" y="1848329"/>
            <a:ext cx="8356375" cy="461665"/>
          </a:xfrm>
          <a:prstGeom prst="rect">
            <a:avLst/>
          </a:prstGeom>
          <a:noFill/>
        </p:spPr>
        <p:txBody>
          <a:bodyPr wrap="square" rtlCol="0">
            <a:spAutoFit/>
          </a:bodyPr>
          <a:lstStyle/>
          <a:p>
            <a:r>
              <a:rPr lang="en-US" sz="2400" b="1" dirty="0"/>
              <a:t>The bones of  a victim can “tell” us about the person’s life.</a:t>
            </a:r>
          </a:p>
        </p:txBody>
      </p:sp>
      <p:sp>
        <p:nvSpPr>
          <p:cNvPr id="2" name="TextBox 1">
            <a:extLst>
              <a:ext uri="{FF2B5EF4-FFF2-40B4-BE49-F238E27FC236}">
                <a16:creationId xmlns:a16="http://schemas.microsoft.com/office/drawing/2014/main" id="{2CCDC9AB-3AFC-C7BD-63B6-B95945A20B79}"/>
              </a:ext>
            </a:extLst>
          </p:cNvPr>
          <p:cNvSpPr txBox="1"/>
          <p:nvPr/>
        </p:nvSpPr>
        <p:spPr>
          <a:xfrm>
            <a:off x="1143000" y="3226952"/>
            <a:ext cx="2096512" cy="461665"/>
          </a:xfrm>
          <a:prstGeom prst="rect">
            <a:avLst/>
          </a:prstGeom>
          <a:noFill/>
        </p:spPr>
        <p:txBody>
          <a:bodyPr wrap="square" rtlCol="0">
            <a:spAutoFit/>
          </a:bodyPr>
          <a:lstStyle/>
          <a:p>
            <a:r>
              <a:rPr lang="en-US" sz="2400" b="1" dirty="0"/>
              <a:t>3D-ID</a:t>
            </a:r>
          </a:p>
        </p:txBody>
      </p:sp>
      <p:sp>
        <p:nvSpPr>
          <p:cNvPr id="12" name="TextBox 11">
            <a:extLst>
              <a:ext uri="{FF2B5EF4-FFF2-40B4-BE49-F238E27FC236}">
                <a16:creationId xmlns:a16="http://schemas.microsoft.com/office/drawing/2014/main" id="{002015E2-28FC-3B3B-B9D9-F602822ED62B}"/>
              </a:ext>
            </a:extLst>
          </p:cNvPr>
          <p:cNvSpPr txBox="1"/>
          <p:nvPr/>
        </p:nvSpPr>
        <p:spPr>
          <a:xfrm>
            <a:off x="482487" y="2281535"/>
            <a:ext cx="8356375" cy="461665"/>
          </a:xfrm>
          <a:prstGeom prst="rect">
            <a:avLst/>
          </a:prstGeom>
          <a:noFill/>
        </p:spPr>
        <p:txBody>
          <a:bodyPr wrap="square" rtlCol="0">
            <a:spAutoFit/>
          </a:bodyPr>
          <a:lstStyle/>
          <a:p>
            <a:r>
              <a:rPr lang="en-US" sz="2400" b="1" dirty="0"/>
              <a:t>Sex, physical structure, diseases, type of climate, diet, DNA</a:t>
            </a:r>
          </a:p>
        </p:txBody>
      </p:sp>
      <p:sp>
        <p:nvSpPr>
          <p:cNvPr id="13" name="TextBox 12">
            <a:extLst>
              <a:ext uri="{FF2B5EF4-FFF2-40B4-BE49-F238E27FC236}">
                <a16:creationId xmlns:a16="http://schemas.microsoft.com/office/drawing/2014/main" id="{9349B3FE-C979-2215-A336-06D37B93461D}"/>
              </a:ext>
            </a:extLst>
          </p:cNvPr>
          <p:cNvSpPr txBox="1"/>
          <p:nvPr/>
        </p:nvSpPr>
        <p:spPr>
          <a:xfrm>
            <a:off x="599485" y="4407702"/>
            <a:ext cx="8356375" cy="2123658"/>
          </a:xfrm>
          <a:prstGeom prst="rect">
            <a:avLst/>
          </a:prstGeom>
          <a:noFill/>
        </p:spPr>
        <p:txBody>
          <a:bodyPr wrap="square" rtlCol="0">
            <a:spAutoFit/>
          </a:bodyPr>
          <a:lstStyle/>
          <a:p>
            <a:pPr>
              <a:lnSpc>
                <a:spcPct val="150000"/>
              </a:lnSpc>
            </a:pPr>
            <a:r>
              <a:rPr lang="en-US" sz="2400" b="1" dirty="0"/>
              <a:t>Sex/Origin = Hispanic male from South America</a:t>
            </a:r>
          </a:p>
          <a:p>
            <a:pPr>
              <a:lnSpc>
                <a:spcPct val="150000"/>
              </a:lnSpc>
            </a:pPr>
            <a:r>
              <a:rPr lang="en-US" sz="2400" b="1" dirty="0"/>
              <a:t>Femur = 5 ½ feet tall</a:t>
            </a:r>
          </a:p>
          <a:p>
            <a:pPr>
              <a:lnSpc>
                <a:spcPct val="150000"/>
              </a:lnSpc>
            </a:pPr>
            <a:r>
              <a:rPr lang="en-US" sz="2400" b="1" dirty="0"/>
              <a:t>Chemical composition = Man moved to US in last five years</a:t>
            </a:r>
          </a:p>
          <a:p>
            <a:r>
              <a:rPr lang="en-US" sz="2400" b="1" dirty="0"/>
              <a:t>Diseases – Poor natal health due to no folic acid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5833" t="23704" r="50833" b="7141"/>
          <a:stretch>
            <a:fillRect/>
          </a:stretch>
        </p:blipFill>
        <p:spPr bwMode="auto">
          <a:xfrm>
            <a:off x="3031113" y="0"/>
            <a:ext cx="5808087" cy="6777990"/>
          </a:xfrm>
          <a:prstGeom prst="rect">
            <a:avLst/>
          </a:prstGeom>
          <a:noFill/>
          <a:ln w="9525">
            <a:noFill/>
            <a:miter lim="800000"/>
            <a:headEnd/>
            <a:tailEnd/>
          </a:ln>
        </p:spPr>
      </p:pic>
      <p:sp>
        <p:nvSpPr>
          <p:cNvPr id="3" name="TextBox 2"/>
          <p:cNvSpPr txBox="1"/>
          <p:nvPr/>
        </p:nvSpPr>
        <p:spPr>
          <a:xfrm>
            <a:off x="4030767" y="8525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Cranium</a:t>
            </a:r>
          </a:p>
        </p:txBody>
      </p:sp>
      <p:sp>
        <p:nvSpPr>
          <p:cNvPr id="5" name="TextBox 4"/>
          <p:cNvSpPr txBox="1"/>
          <p:nvPr/>
        </p:nvSpPr>
        <p:spPr>
          <a:xfrm>
            <a:off x="3412114" y="497188"/>
            <a:ext cx="1837853" cy="338554"/>
          </a:xfrm>
          <a:prstGeom prst="rect">
            <a:avLst/>
          </a:prstGeom>
          <a:solidFill>
            <a:schemeClr val="bg1"/>
          </a:solidFill>
          <a:ln w="28575">
            <a:solidFill>
              <a:schemeClr val="tx1"/>
            </a:solidFill>
          </a:ln>
        </p:spPr>
        <p:txBody>
          <a:bodyPr wrap="square" rtlCol="0">
            <a:spAutoFit/>
          </a:bodyPr>
          <a:lstStyle/>
          <a:p>
            <a:pPr algn="ctr"/>
            <a:r>
              <a:rPr lang="en-US" sz="1600" dirty="0"/>
              <a:t>Cervical Vertebrae</a:t>
            </a:r>
          </a:p>
        </p:txBody>
      </p:sp>
      <p:sp>
        <p:nvSpPr>
          <p:cNvPr id="6" name="TextBox 5"/>
          <p:cNvSpPr txBox="1"/>
          <p:nvPr/>
        </p:nvSpPr>
        <p:spPr>
          <a:xfrm>
            <a:off x="3613555" y="972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Sternum</a:t>
            </a:r>
          </a:p>
        </p:txBody>
      </p:sp>
      <p:sp>
        <p:nvSpPr>
          <p:cNvPr id="7" name="TextBox 6"/>
          <p:cNvSpPr txBox="1"/>
          <p:nvPr/>
        </p:nvSpPr>
        <p:spPr>
          <a:xfrm>
            <a:off x="3497367" y="156398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a:t>Humerus</a:t>
            </a:r>
            <a:endParaRPr lang="en-US" sz="1600" dirty="0"/>
          </a:p>
        </p:txBody>
      </p:sp>
      <p:sp>
        <p:nvSpPr>
          <p:cNvPr id="8" name="TextBox 7"/>
          <p:cNvSpPr txBox="1"/>
          <p:nvPr/>
        </p:nvSpPr>
        <p:spPr>
          <a:xfrm>
            <a:off x="3286873" y="19383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Ulna</a:t>
            </a:r>
          </a:p>
        </p:txBody>
      </p:sp>
      <p:sp>
        <p:nvSpPr>
          <p:cNvPr id="9" name="TextBox 8"/>
          <p:cNvSpPr txBox="1"/>
          <p:nvPr/>
        </p:nvSpPr>
        <p:spPr>
          <a:xfrm>
            <a:off x="3178237" y="24717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Radius</a:t>
            </a:r>
          </a:p>
        </p:txBody>
      </p:sp>
      <p:sp>
        <p:nvSpPr>
          <p:cNvPr id="10" name="TextBox 9"/>
          <p:cNvSpPr txBox="1"/>
          <p:nvPr/>
        </p:nvSpPr>
        <p:spPr>
          <a:xfrm>
            <a:off x="3185789" y="283091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Carpals</a:t>
            </a:r>
          </a:p>
        </p:txBody>
      </p:sp>
      <p:sp>
        <p:nvSpPr>
          <p:cNvPr id="11" name="TextBox 10"/>
          <p:cNvSpPr txBox="1"/>
          <p:nvPr/>
        </p:nvSpPr>
        <p:spPr>
          <a:xfrm>
            <a:off x="3183514" y="3188528"/>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Metacarpals</a:t>
            </a:r>
          </a:p>
        </p:txBody>
      </p:sp>
      <p:sp>
        <p:nvSpPr>
          <p:cNvPr id="12" name="TextBox 11"/>
          <p:cNvSpPr txBox="1"/>
          <p:nvPr/>
        </p:nvSpPr>
        <p:spPr>
          <a:xfrm>
            <a:off x="3183514" y="35514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Phalanges</a:t>
            </a:r>
          </a:p>
        </p:txBody>
      </p:sp>
      <p:sp>
        <p:nvSpPr>
          <p:cNvPr id="13" name="TextBox 12"/>
          <p:cNvSpPr txBox="1"/>
          <p:nvPr/>
        </p:nvSpPr>
        <p:spPr>
          <a:xfrm>
            <a:off x="3793114" y="39195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Sacrum</a:t>
            </a:r>
          </a:p>
        </p:txBody>
      </p:sp>
      <p:sp>
        <p:nvSpPr>
          <p:cNvPr id="14" name="TextBox 13"/>
          <p:cNvSpPr txBox="1"/>
          <p:nvPr/>
        </p:nvSpPr>
        <p:spPr>
          <a:xfrm>
            <a:off x="3640714" y="47668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Tibia</a:t>
            </a:r>
          </a:p>
        </p:txBody>
      </p:sp>
      <p:sp>
        <p:nvSpPr>
          <p:cNvPr id="15" name="TextBox 14"/>
          <p:cNvSpPr txBox="1"/>
          <p:nvPr/>
        </p:nvSpPr>
        <p:spPr>
          <a:xfrm>
            <a:off x="3707861" y="526403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Fibula</a:t>
            </a:r>
          </a:p>
        </p:txBody>
      </p:sp>
      <p:sp>
        <p:nvSpPr>
          <p:cNvPr id="16" name="TextBox 15"/>
          <p:cNvSpPr txBox="1"/>
          <p:nvPr/>
        </p:nvSpPr>
        <p:spPr>
          <a:xfrm>
            <a:off x="3824049" y="568502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a:t>Tarsals</a:t>
            </a:r>
            <a:endParaRPr lang="en-US" sz="1600" dirty="0"/>
          </a:p>
        </p:txBody>
      </p:sp>
      <p:sp>
        <p:nvSpPr>
          <p:cNvPr id="17" name="TextBox 16"/>
          <p:cNvSpPr txBox="1"/>
          <p:nvPr/>
        </p:nvSpPr>
        <p:spPr>
          <a:xfrm>
            <a:off x="3822548" y="6053193"/>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Metatarsals</a:t>
            </a:r>
          </a:p>
        </p:txBody>
      </p:sp>
      <p:sp>
        <p:nvSpPr>
          <p:cNvPr id="18" name="TextBox 17"/>
          <p:cNvSpPr txBox="1"/>
          <p:nvPr/>
        </p:nvSpPr>
        <p:spPr>
          <a:xfrm>
            <a:off x="4119796" y="64432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Phalanges</a:t>
            </a:r>
          </a:p>
        </p:txBody>
      </p:sp>
      <p:sp>
        <p:nvSpPr>
          <p:cNvPr id="19" name="TextBox 18"/>
          <p:cNvSpPr txBox="1"/>
          <p:nvPr/>
        </p:nvSpPr>
        <p:spPr>
          <a:xfrm>
            <a:off x="6460114" y="6586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Clavicle</a:t>
            </a:r>
          </a:p>
        </p:txBody>
      </p:sp>
      <p:sp>
        <p:nvSpPr>
          <p:cNvPr id="20" name="TextBox 19"/>
          <p:cNvSpPr txBox="1"/>
          <p:nvPr/>
        </p:nvSpPr>
        <p:spPr>
          <a:xfrm>
            <a:off x="6764914" y="1066800"/>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Scapula</a:t>
            </a:r>
          </a:p>
        </p:txBody>
      </p:sp>
      <p:sp>
        <p:nvSpPr>
          <p:cNvPr id="21" name="TextBox 20"/>
          <p:cNvSpPr txBox="1"/>
          <p:nvPr/>
        </p:nvSpPr>
        <p:spPr>
          <a:xfrm>
            <a:off x="6841114" y="157304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Ribs</a:t>
            </a:r>
          </a:p>
        </p:txBody>
      </p:sp>
      <p:sp>
        <p:nvSpPr>
          <p:cNvPr id="22" name="TextBox 21"/>
          <p:cNvSpPr txBox="1"/>
          <p:nvPr/>
        </p:nvSpPr>
        <p:spPr>
          <a:xfrm>
            <a:off x="7015396" y="2023646"/>
            <a:ext cx="1806918" cy="338554"/>
          </a:xfrm>
          <a:prstGeom prst="rect">
            <a:avLst/>
          </a:prstGeom>
          <a:solidFill>
            <a:schemeClr val="bg1"/>
          </a:solidFill>
          <a:ln w="28575">
            <a:solidFill>
              <a:schemeClr val="tx1"/>
            </a:solidFill>
          </a:ln>
        </p:spPr>
        <p:txBody>
          <a:bodyPr wrap="square" rtlCol="0">
            <a:spAutoFit/>
          </a:bodyPr>
          <a:lstStyle/>
          <a:p>
            <a:pPr algn="ctr"/>
            <a:r>
              <a:rPr lang="en-US" sz="1600" dirty="0"/>
              <a:t>Lumbar Vertebrae</a:t>
            </a:r>
          </a:p>
        </p:txBody>
      </p:sp>
      <p:sp>
        <p:nvSpPr>
          <p:cNvPr id="23" name="TextBox 22"/>
          <p:cNvSpPr txBox="1"/>
          <p:nvPr/>
        </p:nvSpPr>
        <p:spPr>
          <a:xfrm>
            <a:off x="7069714" y="2402371"/>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Ilium</a:t>
            </a:r>
          </a:p>
        </p:txBody>
      </p:sp>
      <p:sp>
        <p:nvSpPr>
          <p:cNvPr id="24" name="TextBox 23"/>
          <p:cNvSpPr txBox="1"/>
          <p:nvPr/>
        </p:nvSpPr>
        <p:spPr>
          <a:xfrm>
            <a:off x="7222114" y="2938046"/>
            <a:ext cx="1447800" cy="338554"/>
          </a:xfrm>
          <a:prstGeom prst="rect">
            <a:avLst/>
          </a:prstGeom>
          <a:solidFill>
            <a:schemeClr val="bg1"/>
          </a:solidFill>
          <a:ln w="28575">
            <a:solidFill>
              <a:schemeClr val="tx1"/>
            </a:solidFill>
          </a:ln>
        </p:spPr>
        <p:txBody>
          <a:bodyPr wrap="square" rtlCol="0">
            <a:spAutoFit/>
          </a:bodyPr>
          <a:lstStyle/>
          <a:p>
            <a:pPr algn="ctr"/>
            <a:r>
              <a:rPr lang="en-US" sz="1600" dirty="0" err="1"/>
              <a:t>Ishium</a:t>
            </a:r>
            <a:endParaRPr lang="en-US" sz="1600" dirty="0"/>
          </a:p>
        </p:txBody>
      </p:sp>
      <p:sp>
        <p:nvSpPr>
          <p:cNvPr id="25" name="TextBox 24"/>
          <p:cNvSpPr txBox="1"/>
          <p:nvPr/>
        </p:nvSpPr>
        <p:spPr>
          <a:xfrm>
            <a:off x="6586903" y="3639494"/>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Femur</a:t>
            </a:r>
          </a:p>
        </p:txBody>
      </p:sp>
      <p:sp>
        <p:nvSpPr>
          <p:cNvPr id="26" name="TextBox 25"/>
          <p:cNvSpPr txBox="1"/>
          <p:nvPr/>
        </p:nvSpPr>
        <p:spPr>
          <a:xfrm>
            <a:off x="6585402" y="4251552"/>
            <a:ext cx="1447800" cy="338554"/>
          </a:xfrm>
          <a:prstGeom prst="rect">
            <a:avLst/>
          </a:prstGeom>
          <a:solidFill>
            <a:schemeClr val="bg1"/>
          </a:solidFill>
          <a:ln w="28575">
            <a:solidFill>
              <a:schemeClr val="tx1"/>
            </a:solidFill>
          </a:ln>
        </p:spPr>
        <p:txBody>
          <a:bodyPr wrap="square" rtlCol="0">
            <a:spAutoFit/>
          </a:bodyPr>
          <a:lstStyle/>
          <a:p>
            <a:pPr algn="ctr"/>
            <a:r>
              <a:rPr lang="en-US" sz="1600" dirty="0"/>
              <a:t>Patella</a:t>
            </a:r>
          </a:p>
        </p:txBody>
      </p:sp>
      <p:sp>
        <p:nvSpPr>
          <p:cNvPr id="27" name="TextBox 26"/>
          <p:cNvSpPr txBox="1"/>
          <p:nvPr/>
        </p:nvSpPr>
        <p:spPr>
          <a:xfrm>
            <a:off x="228600" y="228600"/>
            <a:ext cx="2514600" cy="1200329"/>
          </a:xfrm>
          <a:prstGeom prst="rect">
            <a:avLst/>
          </a:prstGeom>
          <a:noFill/>
        </p:spPr>
        <p:txBody>
          <a:bodyPr wrap="square" rtlCol="0">
            <a:spAutoFit/>
          </a:bodyPr>
          <a:lstStyle/>
          <a:p>
            <a:pPr algn="just"/>
            <a:r>
              <a:rPr lang="en-US" b="1" dirty="0"/>
              <a:t>Directions</a:t>
            </a:r>
            <a:r>
              <a:rPr lang="en-US" dirty="0"/>
              <a:t>:</a:t>
            </a:r>
          </a:p>
          <a:p>
            <a:pPr algn="just"/>
            <a:r>
              <a:rPr lang="en-US" dirty="0"/>
              <a:t>Identify the bones in the skeleton.  One label will be used twice!</a:t>
            </a:r>
          </a:p>
        </p:txBody>
      </p:sp>
      <p:pic>
        <p:nvPicPr>
          <p:cNvPr id="2" name="Picture 2" descr="C:\Users\Tracy\AppData\Local\Microsoft\Windows\Temporary Internet Files\Content.IE5\N511JRS4\MC900441798[1].png">
            <a:hlinkClick r:id="rId3" action="ppaction://hlinkfile"/>
          </p:cNvPr>
          <p:cNvPicPr>
            <a:picLocks noChangeAspect="1" noChangeArrowheads="1"/>
          </p:cNvPicPr>
          <p:nvPr/>
        </p:nvPicPr>
        <p:blipFill>
          <a:blip r:embed="rId4" cstate="print"/>
          <a:srcRect/>
          <a:stretch>
            <a:fillRect/>
          </a:stretch>
        </p:blipFill>
        <p:spPr bwMode="auto">
          <a:xfrm>
            <a:off x="457200" y="4114800"/>
            <a:ext cx="1905000" cy="1905000"/>
          </a:xfrm>
          <a:prstGeom prst="rect">
            <a:avLst/>
          </a:prstGeom>
          <a:noFill/>
        </p:spPr>
      </p:pic>
      <p:sp>
        <p:nvSpPr>
          <p:cNvPr id="28" name="TextBox 27"/>
          <p:cNvSpPr txBox="1"/>
          <p:nvPr/>
        </p:nvSpPr>
        <p:spPr>
          <a:xfrm>
            <a:off x="457200" y="5715000"/>
            <a:ext cx="1981200" cy="369332"/>
          </a:xfrm>
          <a:prstGeom prst="rect">
            <a:avLst/>
          </a:prstGeom>
          <a:noFill/>
        </p:spPr>
        <p:txBody>
          <a:bodyPr wrap="square" rtlCol="0">
            <a:spAutoFit/>
          </a:bodyPr>
          <a:lstStyle/>
          <a:p>
            <a:pPr algn="ctr"/>
            <a:r>
              <a:rPr lang="en-US" dirty="0">
                <a:hlinkClick r:id="rId5"/>
              </a:rPr>
              <a:t>The Bone Dance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609600"/>
            <a:ext cx="5638800" cy="5324535"/>
          </a:xfrm>
          <a:prstGeom prst="rect">
            <a:avLst/>
          </a:prstGeom>
          <a:noFill/>
        </p:spPr>
        <p:txBody>
          <a:bodyPr wrap="square" rtlCol="0">
            <a:spAutoFit/>
          </a:bodyPr>
          <a:lstStyle/>
          <a:p>
            <a:pPr algn="just"/>
            <a:r>
              <a:rPr lang="en-US" sz="2000" dirty="0"/>
              <a:t>I should have known it was going to be one of those days, when I had stepped out of bed and stubbed my </a:t>
            </a:r>
            <a:r>
              <a:rPr lang="en-US" sz="2000" b="1" dirty="0"/>
              <a:t>(1) PHLANGE</a:t>
            </a:r>
            <a:r>
              <a:rPr lang="en-US" sz="2000" dirty="0"/>
              <a:t> on the night stand. While hopping up and down on one </a:t>
            </a:r>
            <a:r>
              <a:rPr lang="en-US" sz="2000" b="1" dirty="0"/>
              <a:t>(2) METATARSAL</a:t>
            </a:r>
            <a:r>
              <a:rPr lang="en-US" sz="2000" dirty="0"/>
              <a:t> and grasping the other, I slipped and fell onto my right shoulder breaking my </a:t>
            </a:r>
            <a:r>
              <a:rPr lang="en-US" sz="2000" b="1" dirty="0"/>
              <a:t>(3) CLAVICLE</a:t>
            </a:r>
            <a:r>
              <a:rPr lang="en-US" sz="2000" dirty="0"/>
              <a:t>. As I crawled on my </a:t>
            </a:r>
            <a:br>
              <a:rPr lang="en-US" sz="2000" dirty="0"/>
            </a:br>
            <a:r>
              <a:rPr lang="en-US" sz="2000" b="1" dirty="0"/>
              <a:t>(4) METACARPALS </a:t>
            </a:r>
            <a:r>
              <a:rPr lang="en-US" sz="2000" dirty="0"/>
              <a:t>and </a:t>
            </a:r>
            <a:r>
              <a:rPr lang="en-US" sz="2000" b="1" dirty="0"/>
              <a:t>(5) PATELLAS </a:t>
            </a:r>
            <a:r>
              <a:rPr lang="en-US" sz="2000" dirty="0"/>
              <a:t>to my bed, I felt my </a:t>
            </a:r>
            <a:r>
              <a:rPr lang="en-US" sz="2000" b="1" dirty="0"/>
              <a:t>(6) CRANIUM </a:t>
            </a:r>
            <a:r>
              <a:rPr lang="en-US" sz="2000" dirty="0"/>
              <a:t>begin to ache. I found my phone and let my </a:t>
            </a:r>
            <a:r>
              <a:rPr lang="en-US" sz="2000" b="1" dirty="0"/>
              <a:t>(7) PHLANGES </a:t>
            </a:r>
            <a:r>
              <a:rPr lang="en-US" sz="2000" dirty="0"/>
              <a:t>do the walking as I called my friend to come help me out. My friend answered the phone with a loud scream; my </a:t>
            </a:r>
            <a:r>
              <a:rPr lang="en-US" sz="2000" b="1" dirty="0"/>
              <a:t>(8) MANDIBLE </a:t>
            </a:r>
            <a:r>
              <a:rPr lang="en-US" sz="2000" dirty="0"/>
              <a:t>dropped, I asked what had happened, and he replied that he had been startled by the ringing phone, fell out of bed landed on his </a:t>
            </a:r>
            <a:r>
              <a:rPr lang="en-US" sz="2000" b="1" dirty="0"/>
              <a:t>(9) COCCYX</a:t>
            </a:r>
            <a:r>
              <a:rPr lang="en-US" sz="2000" dirty="0"/>
              <a:t>. Following that while racing to the phone he hit his </a:t>
            </a:r>
            <a:r>
              <a:rPr lang="en-US" sz="2000" b="1" dirty="0"/>
              <a:t>(10) TIBIA </a:t>
            </a:r>
            <a:r>
              <a:rPr lang="en-US" sz="2000" dirty="0"/>
              <a:t>on a stool. I should have known it was going to be one of those days.</a:t>
            </a:r>
          </a:p>
        </p:txBody>
      </p:sp>
      <p:sp>
        <p:nvSpPr>
          <p:cNvPr id="3" name="TextBox 2"/>
          <p:cNvSpPr txBox="1"/>
          <p:nvPr/>
        </p:nvSpPr>
        <p:spPr>
          <a:xfrm>
            <a:off x="152400" y="152400"/>
            <a:ext cx="8763000" cy="400110"/>
          </a:xfrm>
          <a:prstGeom prst="rect">
            <a:avLst/>
          </a:prstGeom>
          <a:noFill/>
        </p:spPr>
        <p:txBody>
          <a:bodyPr wrap="square" rtlCol="0">
            <a:spAutoFit/>
          </a:bodyPr>
          <a:lstStyle/>
          <a:p>
            <a:r>
              <a:rPr lang="en-US" sz="2000" b="1" dirty="0"/>
              <a:t>Quick Quiz – Give the common name for each bone.</a:t>
            </a:r>
            <a:endParaRPr lang="en-US" dirty="0"/>
          </a:p>
        </p:txBody>
      </p:sp>
      <p:sp>
        <p:nvSpPr>
          <p:cNvPr id="6" name="TextBox 5"/>
          <p:cNvSpPr txBox="1"/>
          <p:nvPr/>
        </p:nvSpPr>
        <p:spPr>
          <a:xfrm>
            <a:off x="5867400" y="715433"/>
            <a:ext cx="3124200" cy="461665"/>
          </a:xfrm>
          <a:prstGeom prst="rect">
            <a:avLst/>
          </a:prstGeom>
          <a:noFill/>
        </p:spPr>
        <p:txBody>
          <a:bodyPr wrap="square" rtlCol="0">
            <a:spAutoFit/>
          </a:bodyPr>
          <a:lstStyle/>
          <a:p>
            <a:pPr marL="342900" indent="-342900">
              <a:buAutoNum type="arabicPeriod"/>
            </a:pPr>
            <a:r>
              <a:rPr lang="en-US" sz="2400" b="1" dirty="0">
                <a:solidFill>
                  <a:srgbClr val="C00000"/>
                </a:solidFill>
                <a:latin typeface="Times New Roman" pitchFamily="18" charset="0"/>
                <a:cs typeface="Times New Roman" pitchFamily="18" charset="0"/>
              </a:rPr>
              <a:t>TOES</a:t>
            </a:r>
          </a:p>
        </p:txBody>
      </p:sp>
      <p:sp>
        <p:nvSpPr>
          <p:cNvPr id="7" name="TextBox 6"/>
          <p:cNvSpPr txBox="1"/>
          <p:nvPr/>
        </p:nvSpPr>
        <p:spPr>
          <a:xfrm>
            <a:off x="5867400" y="1160874"/>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2.  FOOT</a:t>
            </a:r>
          </a:p>
        </p:txBody>
      </p:sp>
      <p:sp>
        <p:nvSpPr>
          <p:cNvPr id="8" name="TextBox 7"/>
          <p:cNvSpPr txBox="1"/>
          <p:nvPr/>
        </p:nvSpPr>
        <p:spPr>
          <a:xfrm>
            <a:off x="5867400" y="1606315"/>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3. COLLAR BONE</a:t>
            </a:r>
          </a:p>
        </p:txBody>
      </p:sp>
      <p:sp>
        <p:nvSpPr>
          <p:cNvPr id="9" name="TextBox 8"/>
          <p:cNvSpPr txBox="1"/>
          <p:nvPr/>
        </p:nvSpPr>
        <p:spPr>
          <a:xfrm>
            <a:off x="5867400" y="2051756"/>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4. HANDS</a:t>
            </a:r>
          </a:p>
        </p:txBody>
      </p:sp>
      <p:sp>
        <p:nvSpPr>
          <p:cNvPr id="10" name="TextBox 9"/>
          <p:cNvSpPr txBox="1"/>
          <p:nvPr/>
        </p:nvSpPr>
        <p:spPr>
          <a:xfrm>
            <a:off x="5867400" y="2497197"/>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5. KNEES</a:t>
            </a:r>
          </a:p>
        </p:txBody>
      </p:sp>
      <p:sp>
        <p:nvSpPr>
          <p:cNvPr id="11" name="TextBox 10"/>
          <p:cNvSpPr txBox="1"/>
          <p:nvPr/>
        </p:nvSpPr>
        <p:spPr>
          <a:xfrm>
            <a:off x="5867400" y="2942638"/>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6. SKULL or HEAD</a:t>
            </a:r>
          </a:p>
        </p:txBody>
      </p:sp>
      <p:sp>
        <p:nvSpPr>
          <p:cNvPr id="12" name="TextBox 11"/>
          <p:cNvSpPr txBox="1"/>
          <p:nvPr/>
        </p:nvSpPr>
        <p:spPr>
          <a:xfrm>
            <a:off x="5867400" y="3388079"/>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7. FINGERS</a:t>
            </a:r>
          </a:p>
        </p:txBody>
      </p:sp>
      <p:sp>
        <p:nvSpPr>
          <p:cNvPr id="13" name="TextBox 12"/>
          <p:cNvSpPr txBox="1"/>
          <p:nvPr/>
        </p:nvSpPr>
        <p:spPr>
          <a:xfrm>
            <a:off x="5867400" y="3833520"/>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8. LOWER JAW</a:t>
            </a:r>
          </a:p>
        </p:txBody>
      </p:sp>
      <p:sp>
        <p:nvSpPr>
          <p:cNvPr id="14" name="TextBox 13"/>
          <p:cNvSpPr txBox="1"/>
          <p:nvPr/>
        </p:nvSpPr>
        <p:spPr>
          <a:xfrm>
            <a:off x="5867400" y="4278961"/>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9. TAIL BONE</a:t>
            </a:r>
          </a:p>
        </p:txBody>
      </p:sp>
      <p:sp>
        <p:nvSpPr>
          <p:cNvPr id="15" name="TextBox 14"/>
          <p:cNvSpPr txBox="1"/>
          <p:nvPr/>
        </p:nvSpPr>
        <p:spPr>
          <a:xfrm>
            <a:off x="5867400" y="4724400"/>
            <a:ext cx="3124200" cy="461665"/>
          </a:xfrm>
          <a:prstGeom prst="rect">
            <a:avLst/>
          </a:prstGeom>
          <a:noFill/>
        </p:spPr>
        <p:txBody>
          <a:bodyPr wrap="square" rtlCol="0">
            <a:spAutoFit/>
          </a:bodyPr>
          <a:lstStyle/>
          <a:p>
            <a:pPr marL="342900" indent="-342900"/>
            <a:r>
              <a:rPr lang="en-US" sz="2400" b="1" dirty="0">
                <a:solidFill>
                  <a:srgbClr val="C00000"/>
                </a:solidFill>
                <a:latin typeface="Times New Roman" pitchFamily="18" charset="0"/>
                <a:cs typeface="Times New Roman" pitchFamily="18" charset="0"/>
              </a:rPr>
              <a:t>10. SHIN</a:t>
            </a:r>
          </a:p>
        </p:txBody>
      </p:sp>
      <p:sp>
        <p:nvSpPr>
          <p:cNvPr id="16" name="TextBox 15"/>
          <p:cNvSpPr txBox="1"/>
          <p:nvPr/>
        </p:nvSpPr>
        <p:spPr>
          <a:xfrm>
            <a:off x="228600" y="6477000"/>
            <a:ext cx="8610600" cy="246221"/>
          </a:xfrm>
          <a:prstGeom prst="rect">
            <a:avLst/>
          </a:prstGeom>
          <a:noFill/>
        </p:spPr>
        <p:txBody>
          <a:bodyPr wrap="square" rtlCol="0">
            <a:spAutoFit/>
          </a:bodyPr>
          <a:lstStyle/>
          <a:p>
            <a:pPr algn="ctr"/>
            <a:r>
              <a:rPr lang="en-US" sz="1000" dirty="0"/>
              <a:t>Source: http://www.homepage.montana.edu/~mtpbs/Education/NTTILessonPlans2/LegBoneConnectedToThe/NTTILegBoneConnectedToThe.pdf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810</TotalTime>
  <Words>1288</Words>
  <Application>Microsoft Office PowerPoint</Application>
  <PresentationFormat>On-screen Show (4:3)</PresentationFormat>
  <Paragraphs>138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Times New Roman</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Tracy</dc:creator>
  <cp:lastModifiedBy>Tracy Tomm</cp:lastModifiedBy>
  <cp:revision>110</cp:revision>
  <dcterms:created xsi:type="dcterms:W3CDTF">2010-12-02T19:37:42Z</dcterms:created>
  <dcterms:modified xsi:type="dcterms:W3CDTF">2024-02-13T03:13:13Z</dcterms:modified>
</cp:coreProperties>
</file>