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748" r:id="rId2"/>
    <p:sldId id="344" r:id="rId3"/>
    <p:sldId id="295" r:id="rId4"/>
    <p:sldId id="293" r:id="rId5"/>
    <p:sldId id="708" r:id="rId6"/>
    <p:sldId id="267" r:id="rId7"/>
    <p:sldId id="268" r:id="rId8"/>
    <p:sldId id="749" r:id="rId9"/>
    <p:sldId id="269" r:id="rId10"/>
    <p:sldId id="271" r:id="rId11"/>
    <p:sldId id="304" r:id="rId12"/>
    <p:sldId id="339" r:id="rId13"/>
    <p:sldId id="340" r:id="rId14"/>
    <p:sldId id="341" r:id="rId15"/>
    <p:sldId id="710" r:id="rId16"/>
    <p:sldId id="298" r:id="rId17"/>
    <p:sldId id="346" r:id="rId18"/>
    <p:sldId id="711" r:id="rId19"/>
    <p:sldId id="299" r:id="rId20"/>
    <p:sldId id="301" r:id="rId21"/>
    <p:sldId id="712" r:id="rId22"/>
    <p:sldId id="713" r:id="rId23"/>
    <p:sldId id="276" r:id="rId24"/>
    <p:sldId id="292" r:id="rId25"/>
    <p:sldId id="333" r:id="rId26"/>
    <p:sldId id="335" r:id="rId27"/>
    <p:sldId id="334" r:id="rId28"/>
    <p:sldId id="347" r:id="rId29"/>
    <p:sldId id="336" r:id="rId30"/>
    <p:sldId id="337" r:id="rId31"/>
    <p:sldId id="349" r:id="rId32"/>
    <p:sldId id="350" r:id="rId33"/>
    <p:sldId id="351" r:id="rId34"/>
    <p:sldId id="290" r:id="rId35"/>
    <p:sldId id="352" r:id="rId36"/>
    <p:sldId id="353" r:id="rId37"/>
    <p:sldId id="354" r:id="rId38"/>
    <p:sldId id="265" r:id="rId39"/>
    <p:sldId id="751" r:id="rId40"/>
    <p:sldId id="750" r:id="rId41"/>
    <p:sldId id="282" r:id="rId42"/>
    <p:sldId id="287" r:id="rId4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87BC99"/>
    <a:srgbClr val="A0A0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60" autoAdjust="0"/>
    <p:restoredTop sz="94660"/>
  </p:normalViewPr>
  <p:slideViewPr>
    <p:cSldViewPr>
      <p:cViewPr varScale="1">
        <p:scale>
          <a:sx n="93" d="100"/>
          <a:sy n="93" d="100"/>
        </p:scale>
        <p:origin x="8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56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7651" name="Rectangle 3"/>
          <p:cNvSpPr>
            <a:spLocks noGrp="1" noChangeArrowheads="1"/>
          </p:cNvSpPr>
          <p:nvPr>
            <p:ph type="dt" sz="quarter" idx="1"/>
          </p:nvPr>
        </p:nvSpPr>
        <p:spPr bwMode="auto">
          <a:xfrm>
            <a:off x="397256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7652" name="Rectangle 4"/>
          <p:cNvSpPr>
            <a:spLocks noGrp="1" noChangeArrowheads="1"/>
          </p:cNvSpPr>
          <p:nvPr>
            <p:ph type="ftr" sz="quarter" idx="2"/>
          </p:nvPr>
        </p:nvSpPr>
        <p:spPr bwMode="auto">
          <a:xfrm>
            <a:off x="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7653" name="Rectangle 5"/>
          <p:cNvSpPr>
            <a:spLocks noGrp="1" noChangeArrowheads="1"/>
          </p:cNvSpPr>
          <p:nvPr>
            <p:ph type="sldNum" sz="quarter" idx="3"/>
          </p:nvPr>
        </p:nvSpPr>
        <p:spPr bwMode="auto">
          <a:xfrm>
            <a:off x="397256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A7307C9-CBB7-49FB-85DA-DD3099074093}" type="slidenum">
              <a:rPr lang="en-US"/>
              <a:pPr>
                <a:defRPr/>
              </a:pPr>
              <a:t>‹#›</a:t>
            </a:fld>
            <a:endParaRPr lang="en-US"/>
          </a:p>
        </p:txBody>
      </p:sp>
    </p:spTree>
    <p:extLst>
      <p:ext uri="{BB962C8B-B14F-4D97-AF65-F5344CB8AC3E}">
        <p14:creationId xmlns:p14="http://schemas.microsoft.com/office/powerpoint/2010/main" val="3828345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0723"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701040" y="4416426"/>
            <a:ext cx="560832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0727"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F4F1E604-0C6E-45AF-87F1-3C0ADDFB4445}" type="slidenum">
              <a:rPr lang="en-US"/>
              <a:pPr>
                <a:defRPr/>
              </a:pPr>
              <a:t>‹#›</a:t>
            </a:fld>
            <a:endParaRPr lang="en-US"/>
          </a:p>
        </p:txBody>
      </p:sp>
    </p:spTree>
    <p:extLst>
      <p:ext uri="{BB962C8B-B14F-4D97-AF65-F5344CB8AC3E}">
        <p14:creationId xmlns:p14="http://schemas.microsoft.com/office/powerpoint/2010/main" val="370831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5</a:t>
            </a:fld>
            <a:endParaRPr lang="en-US"/>
          </a:p>
        </p:txBody>
      </p:sp>
    </p:spTree>
    <p:extLst>
      <p:ext uri="{BB962C8B-B14F-4D97-AF65-F5344CB8AC3E}">
        <p14:creationId xmlns:p14="http://schemas.microsoft.com/office/powerpoint/2010/main" val="130198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35</a:t>
            </a:fld>
            <a:endParaRPr lang="en-US"/>
          </a:p>
        </p:txBody>
      </p:sp>
    </p:spTree>
    <p:extLst>
      <p:ext uri="{BB962C8B-B14F-4D97-AF65-F5344CB8AC3E}">
        <p14:creationId xmlns:p14="http://schemas.microsoft.com/office/powerpoint/2010/main" val="355407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36</a:t>
            </a:fld>
            <a:endParaRPr lang="en-US"/>
          </a:p>
        </p:txBody>
      </p:sp>
    </p:spTree>
    <p:extLst>
      <p:ext uri="{BB962C8B-B14F-4D97-AF65-F5344CB8AC3E}">
        <p14:creationId xmlns:p14="http://schemas.microsoft.com/office/powerpoint/2010/main" val="175857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37</a:t>
            </a:fld>
            <a:endParaRPr lang="en-US"/>
          </a:p>
        </p:txBody>
      </p:sp>
    </p:spTree>
    <p:extLst>
      <p:ext uri="{BB962C8B-B14F-4D97-AF65-F5344CB8AC3E}">
        <p14:creationId xmlns:p14="http://schemas.microsoft.com/office/powerpoint/2010/main" val="1938475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21477CD-1D15-D9F8-25CD-AF36866EDE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8776070-85B9-0B79-3868-99D3BAA9F5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Teacher Note:  I challenge students to identify each fiber sample pictured on this slide as they examine the sets of fibers I have prepared for them.  An observation worksheet is available on my website which requires students to draw an image of what they see and add a description that highlights unique characteristics. A key for the fibers is available on the last slide of this presentation!  </a:t>
            </a:r>
          </a:p>
        </p:txBody>
      </p:sp>
      <p:sp>
        <p:nvSpPr>
          <p:cNvPr id="4" name="Slide Number Placeholder 3">
            <a:extLst>
              <a:ext uri="{FF2B5EF4-FFF2-40B4-BE49-F238E27FC236}">
                <a16:creationId xmlns:a16="http://schemas.microsoft.com/office/drawing/2014/main" id="{6050C1F6-5FB9-0E1E-F784-15627186F511}"/>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F2C76F-E46D-4B79-8671-EF3F81941859}" type="slidenum">
              <a:rPr lang="en-US" altLang="en-US"/>
              <a:pPr eaLnBrk="1" hangingPunct="1"/>
              <a:t>41</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DEB1FCF-3B9C-2A05-A866-5B5F3B133B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45E595D-D89D-74C4-1482-CFD7EDD4F1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 name="Slide Number Placeholder 3">
            <a:extLst>
              <a:ext uri="{FF2B5EF4-FFF2-40B4-BE49-F238E27FC236}">
                <a16:creationId xmlns:a16="http://schemas.microsoft.com/office/drawing/2014/main" id="{78D83CBC-6E1C-3115-5812-458849163F2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DF8D074-3D51-41FB-A801-F597CBAACDB4}" type="slidenum">
              <a:rPr lang="en-US" altLang="en-US"/>
              <a:pPr eaLnBrk="1" hangingPunct="1"/>
              <a:t>42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18</a:t>
            </a:fld>
            <a:endParaRPr lang="en-US"/>
          </a:p>
        </p:txBody>
      </p:sp>
    </p:spTree>
    <p:extLst>
      <p:ext uri="{BB962C8B-B14F-4D97-AF65-F5344CB8AC3E}">
        <p14:creationId xmlns:p14="http://schemas.microsoft.com/office/powerpoint/2010/main" val="429231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19</a:t>
            </a:fld>
            <a:endParaRPr lang="en-US"/>
          </a:p>
        </p:txBody>
      </p:sp>
    </p:spTree>
    <p:extLst>
      <p:ext uri="{BB962C8B-B14F-4D97-AF65-F5344CB8AC3E}">
        <p14:creationId xmlns:p14="http://schemas.microsoft.com/office/powerpoint/2010/main" val="53227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20</a:t>
            </a:fld>
            <a:endParaRPr lang="en-US"/>
          </a:p>
        </p:txBody>
      </p:sp>
    </p:spTree>
    <p:extLst>
      <p:ext uri="{BB962C8B-B14F-4D97-AF65-F5344CB8AC3E}">
        <p14:creationId xmlns:p14="http://schemas.microsoft.com/office/powerpoint/2010/main" val="367489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25</a:t>
            </a:fld>
            <a:endParaRPr lang="en-US"/>
          </a:p>
        </p:txBody>
      </p:sp>
    </p:spTree>
    <p:extLst>
      <p:ext uri="{BB962C8B-B14F-4D97-AF65-F5344CB8AC3E}">
        <p14:creationId xmlns:p14="http://schemas.microsoft.com/office/powerpoint/2010/main" val="230608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27</a:t>
            </a:fld>
            <a:endParaRPr lang="en-US"/>
          </a:p>
        </p:txBody>
      </p:sp>
    </p:spTree>
    <p:extLst>
      <p:ext uri="{BB962C8B-B14F-4D97-AF65-F5344CB8AC3E}">
        <p14:creationId xmlns:p14="http://schemas.microsoft.com/office/powerpoint/2010/main" val="4204426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31</a:t>
            </a:fld>
            <a:endParaRPr lang="en-US"/>
          </a:p>
        </p:txBody>
      </p:sp>
    </p:spTree>
    <p:extLst>
      <p:ext uri="{BB962C8B-B14F-4D97-AF65-F5344CB8AC3E}">
        <p14:creationId xmlns:p14="http://schemas.microsoft.com/office/powerpoint/2010/main" val="1111206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32</a:t>
            </a:fld>
            <a:endParaRPr lang="en-US"/>
          </a:p>
        </p:txBody>
      </p:sp>
    </p:spTree>
    <p:extLst>
      <p:ext uri="{BB962C8B-B14F-4D97-AF65-F5344CB8AC3E}">
        <p14:creationId xmlns:p14="http://schemas.microsoft.com/office/powerpoint/2010/main" val="1043308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33</a:t>
            </a:fld>
            <a:endParaRPr lang="en-US"/>
          </a:p>
        </p:txBody>
      </p:sp>
    </p:spTree>
    <p:extLst>
      <p:ext uri="{BB962C8B-B14F-4D97-AF65-F5344CB8AC3E}">
        <p14:creationId xmlns:p14="http://schemas.microsoft.com/office/powerpoint/2010/main" val="414643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FB900E-5AF7-4944-BE98-E0C96E12CDD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AED636-90AB-4642-A735-A537DC2234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1B5564-7640-4762-B711-74B02A4AC5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BC14C-6E83-43EC-B2DE-9BF55FDFB26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2D9CC4-887F-4F4E-8656-94B372CC503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FB2B51-23C1-4946-92D0-0105B4F94E0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732E1-17A7-4B89-89B8-A885B30B0DB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FAD231-0EF4-4EAB-961E-053B799FDF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A16B44-950E-434A-8E9B-7D12480E105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2A5FB0-0E83-4FD0-998A-E304C62DA4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2D26E0-6BBF-4117-BEB6-D89FEAF0D98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3E0DC8E-DA65-432F-82CB-F7A70409BC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sciencespot.net/Pages/classforsci.html" TargetMode="External"/><Relationship Id="rId3" Type="http://schemas.openxmlformats.org/officeDocument/2006/relationships/hyperlink" Target="https://lupinepublishers.com/forensic-and-genetics-journal/classification.php" TargetMode="External"/><Relationship Id="rId7" Type="http://schemas.openxmlformats.org/officeDocument/2006/relationships/hyperlink" Target="https://docs.google.com/presentation/d/14eIEiGacRXMsDyuUxiEsSM2m4YOAtIlfmD4O4YsLdPI/edit?usp=sharing" TargetMode="External"/><Relationship Id="rId12" Type="http://schemas.openxmlformats.org/officeDocument/2006/relationships/slide" Target="slide38.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docs.google.com/presentation/d/1KuMm-xELGc85RP4hU3lRl0_7-JYD9sNH5CwFFqYKbbA/edit?usp=sharing" TargetMode="External"/><Relationship Id="rId11" Type="http://schemas.openxmlformats.org/officeDocument/2006/relationships/slide" Target="slide16.xml"/><Relationship Id="rId5" Type="http://schemas.openxmlformats.org/officeDocument/2006/relationships/hyperlink" Target="https://sciencespot.net/Pages/classbio.html#micro" TargetMode="External"/><Relationship Id="rId10" Type="http://schemas.openxmlformats.org/officeDocument/2006/relationships/slide" Target="slide4.xml"/><Relationship Id="rId4" Type="http://schemas.openxmlformats.org/officeDocument/2006/relationships/hyperlink" Target="https://creativecommons.org/licenses/by/3.0/" TargetMode="External"/><Relationship Id="rId9" Type="http://schemas.openxmlformats.org/officeDocument/2006/relationships/hyperlink" Target="https://docs.google.com/document/d/15wxjmL-uHQPXDKOxmZXtU_gxy9dphEuyC1P4jzP-9mA/edit?usp=shari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en.wikipedia.org/wiki/Polarized_light_microscopy"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www.leica-microsystems.com/science-lab/galleries/polarizing-microscope-image-galler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hyperlink" Target="https://en.wikipedia.org/wiki/Fluorescence_microscope" TargetMode="External"/><Relationship Id="rId1" Type="http://schemas.openxmlformats.org/officeDocument/2006/relationships/slideLayout" Target="../slideLayouts/slideLayout2.xml"/><Relationship Id="rId6" Type="http://schemas.openxmlformats.org/officeDocument/2006/relationships/hyperlink" Target="https://www.leica-microsystems.com/science-lab/microscopy-basics/phase-contrast-and-microscopy/" TargetMode="External"/><Relationship Id="rId5" Type="http://schemas.openxmlformats.org/officeDocument/2006/relationships/image" Target="../media/image28.jpeg"/><Relationship Id="rId4" Type="http://schemas.openxmlformats.org/officeDocument/2006/relationships/hyperlink" Target="https://www.leica-microsystems.com/science-lab/life-science/fluorescence-in-microscopy/" TargetMode="Externa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s://www.youtube.com/watch?v=2QVCxK0QPe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s://ngl.cengage.com/assets/downloads/forsci_pro0000000541/4827_fun_ch3.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dpuzzle.com/media/61776f64af0351416edd2d8a"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hyperlink" Target="https://rsscience.com/hair-under-a-microscope" TargetMode="Externa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hyperlink" Target="http://www.microlabgallery.com/gallery/images/medulla%20draw%20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https://rsscience.com/hair-under-a-microscope"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www.microlabgallery.com/gallery/images/medulla%20draw%202.jpg" TargetMode="External"/></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slide" Target="slide35.xml"/><Relationship Id="rId4" Type="http://schemas.openxmlformats.org/officeDocument/2006/relationships/image" Target="../media/image55.png"/><Relationship Id="rId9" Type="http://schemas.openxmlformats.org/officeDocument/2006/relationships/image" Target="../media/image60.jpe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slide" Target="slide36.xml"/><Relationship Id="rId4" Type="http://schemas.openxmlformats.org/officeDocument/2006/relationships/image" Target="../media/image55.png"/><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slide" Target="slide37.xml"/><Relationship Id="rId4" Type="http://schemas.openxmlformats.org/officeDocument/2006/relationships/image" Target="../media/image55.png"/><Relationship Id="rId9"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hyperlink" Target="https://www.mshp.dps.missouri.gov/MSHPWeb/PatrolDivisions/CLD/TraceEvidence/fibers.html"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hyperlink" Target="https://edurev.gumlet.io/ApplicationImages/Temp/500346_83600c57-6504-4fae-9dc7-7407e301f532_lg.png?w=360&amp;dpr=2.6" TargetMode="External"/><Relationship Id="rId2" Type="http://schemas.openxmlformats.org/officeDocument/2006/relationships/hyperlink" Target="http://www.fbi.gov/hq/lab/fsc/backissu/july2000/deedric3.htm#Fiber%20Evidence" TargetMode="Externa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0.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fbi.gov/hq/lab/fsc/backissu/july2000/deedric3.htm#Fiber%20Evidence" TargetMode="External"/><Relationship Id="rId2" Type="http://schemas.openxmlformats.org/officeDocument/2006/relationships/hyperlink" Target="https://www.mshp.dps.missouri.gov/MSHPWeb/PatrolDivisions/CLD/TraceEvidence/fibers.html"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youtube.com/watch?v=cfWsgS0ID-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hyperlink" Target="https://www.nj.gov/njsp/division/investigations/trace-evidence.shtml"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307307B-B3EE-1359-76C6-348115A0638D}"/>
              </a:ext>
            </a:extLst>
          </p:cNvPr>
          <p:cNvPicPr>
            <a:picLocks noChangeAspect="1"/>
          </p:cNvPicPr>
          <p:nvPr/>
        </p:nvPicPr>
        <p:blipFill rotWithShape="1">
          <a:blip r:embed="rId2" cstate="print">
            <a:duotone>
              <a:prstClr val="black"/>
              <a:srgbClr val="FFFF00">
                <a:tint val="45000"/>
                <a:satMod val="400000"/>
              </a:srgbClr>
            </a:duotone>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94" b="-1"/>
          <a:stretch/>
        </p:blipFill>
        <p:spPr>
          <a:xfrm rot="5400000">
            <a:off x="-2277274" y="2917354"/>
            <a:ext cx="6217920" cy="1663372"/>
          </a:xfrm>
          <a:prstGeom prst="rect">
            <a:avLst/>
          </a:prstGeom>
        </p:spPr>
      </p:pic>
      <p:sp>
        <p:nvSpPr>
          <p:cNvPr id="7" name="TextBox 6">
            <a:extLst>
              <a:ext uri="{FF2B5EF4-FFF2-40B4-BE49-F238E27FC236}">
                <a16:creationId xmlns:a16="http://schemas.microsoft.com/office/drawing/2014/main" id="{B3057D2B-1274-A1C5-5644-CDE9545C1282}"/>
              </a:ext>
            </a:extLst>
          </p:cNvPr>
          <p:cNvSpPr txBox="1"/>
          <p:nvPr/>
        </p:nvSpPr>
        <p:spPr>
          <a:xfrm>
            <a:off x="4419600" y="7772400"/>
            <a:ext cx="10058400" cy="230832"/>
          </a:xfrm>
          <a:prstGeom prst="rect">
            <a:avLst/>
          </a:prstGeom>
          <a:noFill/>
        </p:spPr>
        <p:txBody>
          <a:bodyPr wrap="square" rtlCol="0">
            <a:spAutoFit/>
          </a:bodyPr>
          <a:lstStyle/>
          <a:p>
            <a:r>
              <a:rPr lang="en-US" sz="900" dirty="0">
                <a:hlinkClick r:id="rId3" tooltip="https://lupinepublishers.com/forensic-and-genetics-journal/classification.php"/>
              </a:rPr>
              <a:t>This Photo</a:t>
            </a:r>
            <a:r>
              <a:rPr lang="en-US" sz="900" dirty="0"/>
              <a:t> by Unknown Author is licensed under </a:t>
            </a:r>
            <a:r>
              <a:rPr lang="en-US" sz="900" dirty="0">
                <a:hlinkClick r:id="rId4" tooltip="https://creativecommons.org/licenses/by/3.0/"/>
              </a:rPr>
              <a:t>CC BY</a:t>
            </a:r>
            <a:endParaRPr lang="en-US" sz="900" dirty="0"/>
          </a:p>
        </p:txBody>
      </p:sp>
      <p:sp>
        <p:nvSpPr>
          <p:cNvPr id="8" name="Text Box 5">
            <a:extLst>
              <a:ext uri="{FF2B5EF4-FFF2-40B4-BE49-F238E27FC236}">
                <a16:creationId xmlns:a16="http://schemas.microsoft.com/office/drawing/2014/main" id="{AA78BF49-F294-72B7-1955-2B6D9AC46C45}"/>
              </a:ext>
            </a:extLst>
          </p:cNvPr>
          <p:cNvSpPr txBox="1">
            <a:spLocks noChangeArrowheads="1"/>
          </p:cNvSpPr>
          <p:nvPr/>
        </p:nvSpPr>
        <p:spPr bwMode="auto">
          <a:xfrm>
            <a:off x="0" y="0"/>
            <a:ext cx="9144000" cy="646331"/>
          </a:xfrm>
          <a:prstGeom prst="rect">
            <a:avLst/>
          </a:prstGeom>
          <a:solidFill>
            <a:srgbClr val="A0A043"/>
          </a:solidFill>
          <a:ln w="9525">
            <a:solidFill>
              <a:srgbClr val="A0A043"/>
            </a:solidFill>
            <a:miter lim="800000"/>
            <a:headEnd/>
            <a:tailEnd/>
          </a:ln>
        </p:spPr>
        <p:txBody>
          <a:bodyPr wrap="square">
            <a:spAutoFit/>
          </a:bodyPr>
          <a:lstStyle/>
          <a:p>
            <a:pPr algn="ctr">
              <a:spcBef>
                <a:spcPct val="50000"/>
              </a:spcBef>
            </a:pPr>
            <a:r>
              <a:rPr lang="en-US" sz="3600" dirty="0">
                <a:latin typeface="Gill Sans Nova Ultra Bold" panose="020B0B02020104020203" pitchFamily="34" charset="0"/>
              </a:rPr>
              <a:t>CSI Unit Training Materials</a:t>
            </a:r>
          </a:p>
        </p:txBody>
      </p:sp>
      <p:sp>
        <p:nvSpPr>
          <p:cNvPr id="10" name="TextBox 9">
            <a:extLst>
              <a:ext uri="{FF2B5EF4-FFF2-40B4-BE49-F238E27FC236}">
                <a16:creationId xmlns:a16="http://schemas.microsoft.com/office/drawing/2014/main" id="{8551453C-1928-3F10-71CD-6A8DDF1CE4D8}"/>
              </a:ext>
            </a:extLst>
          </p:cNvPr>
          <p:cNvSpPr txBox="1"/>
          <p:nvPr/>
        </p:nvSpPr>
        <p:spPr>
          <a:xfrm>
            <a:off x="-4572000" y="-838200"/>
            <a:ext cx="13949461" cy="830997"/>
          </a:xfrm>
          <a:prstGeom prst="rect">
            <a:avLst/>
          </a:prstGeom>
          <a:noFill/>
        </p:spPr>
        <p:txBody>
          <a:bodyPr wrap="square">
            <a:spAutoFit/>
          </a:bodyPr>
          <a:lstStyle/>
          <a:p>
            <a:r>
              <a:rPr lang="en-US" sz="1600" dirty="0"/>
              <a:t>This lesson is often used after we complete the Microscope Basics lesson earlier in the school year.  It can also be used during any forensic science unit. The Microscope Basics lesson can be found on the Biology page of the Science Classroom at </a:t>
            </a:r>
            <a:r>
              <a:rPr lang="en-US" sz="1600" dirty="0">
                <a:hlinkClick r:id="rId5"/>
              </a:rPr>
              <a:t>https://sciencespot.net/Pages/classbio.html#micro</a:t>
            </a:r>
            <a:endParaRPr lang="en-US" sz="1600" dirty="0"/>
          </a:p>
          <a:p>
            <a:endParaRPr lang="en-US" sz="1600" dirty="0"/>
          </a:p>
        </p:txBody>
      </p:sp>
      <p:sp>
        <p:nvSpPr>
          <p:cNvPr id="4" name="Text Box 8">
            <a:extLst>
              <a:ext uri="{FF2B5EF4-FFF2-40B4-BE49-F238E27FC236}">
                <a16:creationId xmlns:a16="http://schemas.microsoft.com/office/drawing/2014/main" id="{B0FD88F5-39C9-7FDF-BAF9-3A2EEA8CA5FE}"/>
              </a:ext>
            </a:extLst>
          </p:cNvPr>
          <p:cNvSpPr txBox="1">
            <a:spLocks noChangeArrowheads="1"/>
          </p:cNvSpPr>
          <p:nvPr/>
        </p:nvSpPr>
        <p:spPr bwMode="auto">
          <a:xfrm rot="16200000">
            <a:off x="-780787" y="5750867"/>
            <a:ext cx="2209800" cy="461665"/>
          </a:xfrm>
          <a:prstGeom prst="rect">
            <a:avLst/>
          </a:prstGeom>
          <a:noFill/>
          <a:ln w="9525">
            <a:noFill/>
            <a:miter lim="800000"/>
            <a:headEnd/>
            <a:tailEnd/>
          </a:ln>
        </p:spPr>
        <p:txBody>
          <a:bodyPr wrap="square">
            <a:spAutoFit/>
          </a:bodyPr>
          <a:lstStyle/>
          <a:p>
            <a:pPr algn="ctr">
              <a:spcBef>
                <a:spcPct val="50000"/>
              </a:spcBef>
            </a:pPr>
            <a:r>
              <a:rPr lang="en-US" sz="1200" b="1" i="1" dirty="0">
                <a:latin typeface="Times New Roman" pitchFamily="18" charset="0"/>
              </a:rPr>
              <a:t>T. Tomm Updated 2023    </a:t>
            </a:r>
          </a:p>
          <a:p>
            <a:pPr algn="ctr">
              <a:spcBef>
                <a:spcPts val="0"/>
              </a:spcBef>
            </a:pPr>
            <a:r>
              <a:rPr lang="en-US" sz="1200" b="1" i="1" dirty="0">
                <a:latin typeface="Times New Roman" pitchFamily="18" charset="0"/>
              </a:rPr>
              <a:t>https://sciencespot.net</a:t>
            </a:r>
          </a:p>
        </p:txBody>
      </p:sp>
      <p:sp>
        <p:nvSpPr>
          <p:cNvPr id="11" name="Rectangle 10">
            <a:extLst>
              <a:ext uri="{FF2B5EF4-FFF2-40B4-BE49-F238E27FC236}">
                <a16:creationId xmlns:a16="http://schemas.microsoft.com/office/drawing/2014/main" id="{60AC0A82-4EEB-0C66-AD19-8CE1FD363741}"/>
              </a:ext>
            </a:extLst>
          </p:cNvPr>
          <p:cNvSpPr/>
          <p:nvPr/>
        </p:nvSpPr>
        <p:spPr>
          <a:xfrm>
            <a:off x="2133600" y="1253837"/>
            <a:ext cx="6249892" cy="3046988"/>
          </a:xfrm>
          <a:prstGeom prst="rect">
            <a:avLst/>
          </a:prstGeom>
          <a:noFill/>
        </p:spPr>
        <p:txBody>
          <a:bodyPr wrap="square" lIns="91440" tIns="45720" rIns="91440" bIns="45720">
            <a:spAutoFit/>
          </a:bodyPr>
          <a:lstStyle/>
          <a:p>
            <a:pPr algn="ctr"/>
            <a:r>
              <a:rPr lang="en-US" sz="9600" b="0" cap="none" spc="0" dirty="0">
                <a:ln w="0"/>
                <a:solidFill>
                  <a:srgbClr val="FFFF00"/>
                </a:solidFill>
                <a:effectLst>
                  <a:outerShdw blurRad="38100" dist="19050" dir="2700000" algn="tl" rotWithShape="0">
                    <a:schemeClr val="dk1">
                      <a:alpha val="40000"/>
                    </a:schemeClr>
                  </a:outerShdw>
                </a:effectLst>
                <a:latin typeface="Aptos Black" panose="020B0004020202020204" pitchFamily="34" charset="0"/>
              </a:rPr>
              <a:t>Trace Evidence</a:t>
            </a:r>
          </a:p>
        </p:txBody>
      </p:sp>
      <p:sp>
        <p:nvSpPr>
          <p:cNvPr id="2" name="TextBox 1">
            <a:extLst>
              <a:ext uri="{FF2B5EF4-FFF2-40B4-BE49-F238E27FC236}">
                <a16:creationId xmlns:a16="http://schemas.microsoft.com/office/drawing/2014/main" id="{9C7D3C87-7C80-D042-CCB5-4D09458A7300}"/>
              </a:ext>
            </a:extLst>
          </p:cNvPr>
          <p:cNvSpPr txBox="1"/>
          <p:nvPr/>
        </p:nvSpPr>
        <p:spPr>
          <a:xfrm>
            <a:off x="-4876800" y="0"/>
            <a:ext cx="4788887" cy="7740581"/>
          </a:xfrm>
          <a:prstGeom prst="rect">
            <a:avLst/>
          </a:prstGeom>
          <a:noFill/>
        </p:spPr>
        <p:txBody>
          <a:bodyPr wrap="square" rtlCol="0">
            <a:spAutoFit/>
          </a:bodyPr>
          <a:lstStyle/>
          <a:p>
            <a:pPr>
              <a:lnSpc>
                <a:spcPct val="150000"/>
              </a:lnSpc>
            </a:pPr>
            <a:r>
              <a:rPr lang="en-US" sz="1400" b="1" dirty="0"/>
              <a:t>Teacher Notes:</a:t>
            </a:r>
          </a:p>
          <a:p>
            <a:r>
              <a:rPr lang="en-US" sz="1400" dirty="0"/>
              <a:t>The student digital slides for this unit are available at </a:t>
            </a:r>
            <a:r>
              <a:rPr lang="en-US" sz="1400" dirty="0">
                <a:hlinkClick r:id="rId6"/>
              </a:rPr>
              <a:t>https://docs.google.com/presentation/d/1KuMm-xELGc85RP4hU3lRl0_7-JYD9sNH5CwFFqYKbbA/edit?usp=sharing</a:t>
            </a:r>
            <a:r>
              <a:rPr lang="en-US" sz="1400" dirty="0"/>
              <a:t> </a:t>
            </a:r>
          </a:p>
          <a:p>
            <a:endParaRPr lang="en-US" sz="1400" i="1" dirty="0"/>
          </a:p>
          <a:p>
            <a:r>
              <a:rPr lang="en-US" sz="1400" i="1" dirty="0"/>
              <a:t>IMPORTANT:  Make a copy of the student notebook before you assign it on your LMS.  It is view-only and I am not able to approve access for your students. </a:t>
            </a:r>
            <a:endParaRPr lang="en-US" sz="1400" dirty="0"/>
          </a:p>
          <a:p>
            <a:endParaRPr lang="en-US" sz="1400" dirty="0"/>
          </a:p>
          <a:p>
            <a:r>
              <a:rPr lang="en-US" sz="1400" dirty="0"/>
              <a:t>The digital notebook (with all the slides for the digital lessons and activities) is available at </a:t>
            </a:r>
            <a:r>
              <a:rPr lang="en-US" sz="1400" dirty="0">
                <a:hlinkClick r:id="rId7"/>
              </a:rPr>
              <a:t>https://docs.google.com/presentation/d/14eIEiGacRXMsDyuUxiEsSM2m4YOAtIlfmD4O4YsLdPI/edit?usp=sharing</a:t>
            </a:r>
            <a:r>
              <a:rPr lang="en-US" sz="1400" dirty="0"/>
              <a:t>.  It is set up for standard paper (8.5x11) in landscape mode for easier printing when needed.  Paper versions are available for this unit on my Forensic Science page at </a:t>
            </a:r>
            <a:r>
              <a:rPr lang="en-US" sz="1400" dirty="0">
                <a:hlinkClick r:id="rId8"/>
              </a:rPr>
              <a:t>https://sciencespot.net/Pages/classforsci.html</a:t>
            </a:r>
            <a:r>
              <a:rPr lang="en-US" sz="1400" dirty="0"/>
              <a:t> </a:t>
            </a:r>
            <a:br>
              <a:rPr lang="en-US" sz="1400" dirty="0"/>
            </a:br>
            <a:endParaRPr lang="en-US" sz="1400" dirty="0"/>
          </a:p>
          <a:p>
            <a:r>
              <a:rPr lang="en-US" sz="1400" dirty="0"/>
              <a:t>A DRAFT of the general outline of the digital lessons (with corresponding slide #s for the student notebook) is available at </a:t>
            </a:r>
            <a:r>
              <a:rPr lang="en-US" sz="1400" dirty="0">
                <a:hlinkClick r:id="rId9"/>
              </a:rPr>
              <a:t>https://docs.google.com/document/d/15wxjmL-uHQPXDKOxmZXtU_gxy9dphEuyC1P4jzP-9mA/edit?usp=sharing</a:t>
            </a:r>
            <a:r>
              <a:rPr lang="en-US" sz="1400" dirty="0"/>
              <a:t> .  It is based on 44-minute class periods with 7</a:t>
            </a:r>
            <a:r>
              <a:rPr lang="en-US" sz="1400" baseline="30000" dirty="0"/>
              <a:t>th</a:t>
            </a:r>
            <a:r>
              <a:rPr lang="en-US" sz="1400" dirty="0"/>
              <a:t> &amp; 8</a:t>
            </a:r>
            <a:r>
              <a:rPr lang="en-US" sz="1400" baseline="30000" dirty="0"/>
              <a:t>th</a:t>
            </a:r>
            <a:r>
              <a:rPr lang="en-US" sz="1400" dirty="0"/>
              <a:t> grade students. </a:t>
            </a:r>
          </a:p>
          <a:p>
            <a:endParaRPr lang="en-US" sz="1400" dirty="0"/>
          </a:p>
          <a:p>
            <a:r>
              <a:rPr lang="en-US" sz="1400" dirty="0"/>
              <a:t>Preview presentations before using with your classes as many slides have animations and links you will need to use.   </a:t>
            </a:r>
          </a:p>
          <a:p>
            <a:endParaRPr lang="en-US" sz="1400" dirty="0"/>
          </a:p>
          <a:p>
            <a:r>
              <a:rPr lang="en-US" sz="1400" dirty="0"/>
              <a:t>I do Science Starters at the beginning of each class period.  A collection of starters for Forensics is available on my lessons plans page at </a:t>
            </a:r>
            <a:r>
              <a:rPr lang="en-US" sz="1400" dirty="0">
                <a:hlinkClick r:id="rId8"/>
              </a:rPr>
              <a:t>https://sciencespot.net/Pages/classforsci.html</a:t>
            </a:r>
            <a:r>
              <a:rPr lang="en-US" sz="1400" dirty="0"/>
              <a:t> .</a:t>
            </a:r>
          </a:p>
          <a:p>
            <a:endParaRPr lang="en-US" sz="1400" dirty="0"/>
          </a:p>
        </p:txBody>
      </p:sp>
      <p:sp>
        <p:nvSpPr>
          <p:cNvPr id="3" name="TextBox 2">
            <a:extLst>
              <a:ext uri="{FF2B5EF4-FFF2-40B4-BE49-F238E27FC236}">
                <a16:creationId xmlns:a16="http://schemas.microsoft.com/office/drawing/2014/main" id="{55E9F55F-68E4-AE25-7B41-684B8DDE0F51}"/>
              </a:ext>
            </a:extLst>
          </p:cNvPr>
          <p:cNvSpPr txBox="1"/>
          <p:nvPr/>
        </p:nvSpPr>
        <p:spPr>
          <a:xfrm>
            <a:off x="3429000" y="4364759"/>
            <a:ext cx="4342654" cy="2554545"/>
          </a:xfrm>
          <a:prstGeom prst="rect">
            <a:avLst/>
          </a:prstGeom>
          <a:noFill/>
        </p:spPr>
        <p:txBody>
          <a:bodyPr wrap="square" rtlCol="0">
            <a:spAutoFit/>
          </a:bodyPr>
          <a:lstStyle/>
          <a:p>
            <a:pPr>
              <a:lnSpc>
                <a:spcPct val="150000"/>
              </a:lnSpc>
            </a:pPr>
            <a:r>
              <a:rPr lang="en-US" sz="1600" b="1" dirty="0">
                <a:solidFill>
                  <a:schemeClr val="bg1"/>
                </a:solidFill>
              </a:rPr>
              <a:t>Quick Links</a:t>
            </a:r>
          </a:p>
          <a:p>
            <a:pPr>
              <a:lnSpc>
                <a:spcPct val="150000"/>
              </a:lnSpc>
            </a:pPr>
            <a:r>
              <a:rPr lang="en-US" sz="1600" b="1" dirty="0">
                <a:solidFill>
                  <a:schemeClr val="bg1"/>
                </a:solidFill>
                <a:hlinkClick r:id="rId10" action="ppaction://hlinksldjump"/>
              </a:rPr>
              <a:t>Part A: Microscopic Evidence</a:t>
            </a:r>
            <a:endParaRPr lang="en-US" sz="1600" b="1" dirty="0">
              <a:solidFill>
                <a:schemeClr val="bg1"/>
              </a:solidFill>
            </a:endParaRPr>
          </a:p>
          <a:p>
            <a:pPr>
              <a:lnSpc>
                <a:spcPct val="150000"/>
              </a:lnSpc>
            </a:pPr>
            <a:r>
              <a:rPr lang="en-US" sz="1600" b="1" dirty="0">
                <a:solidFill>
                  <a:schemeClr val="bg1"/>
                </a:solidFill>
                <a:hlinkClick r:id="rId11" action="ppaction://hlinksldjump"/>
              </a:rPr>
              <a:t>Part B: Hair Evidence</a:t>
            </a:r>
            <a:endParaRPr lang="en-US" sz="1600" b="1" dirty="0">
              <a:solidFill>
                <a:schemeClr val="bg1"/>
              </a:solidFill>
            </a:endParaRPr>
          </a:p>
          <a:p>
            <a:pPr>
              <a:lnSpc>
                <a:spcPct val="150000"/>
              </a:lnSpc>
            </a:pPr>
            <a:r>
              <a:rPr lang="en-US" sz="1600" b="1" dirty="0">
                <a:solidFill>
                  <a:schemeClr val="bg1"/>
                </a:solidFill>
                <a:hlinkClick r:id="rId12" action="ppaction://hlinksldjump"/>
              </a:rPr>
              <a:t>Part C: Fiber Evidence</a:t>
            </a:r>
            <a:endParaRPr lang="en-US" sz="1600" b="1" dirty="0">
              <a:solidFill>
                <a:schemeClr val="bg1"/>
              </a:solidFill>
            </a:endParaRPr>
          </a:p>
          <a:p>
            <a:pPr>
              <a:lnSpc>
                <a:spcPct val="150000"/>
              </a:lnSpc>
            </a:pPr>
            <a:r>
              <a:rPr lang="en-US" sz="1600" b="1" dirty="0">
                <a:solidFill>
                  <a:schemeClr val="bg1"/>
                </a:solidFill>
                <a:hlinkClick r:id="" action="ppaction://noaction"/>
              </a:rPr>
              <a:t>Part D:  Case Study - Purrfect Match</a:t>
            </a:r>
            <a:endParaRPr lang="en-US" sz="1600" dirty="0">
              <a:solidFill>
                <a:schemeClr val="bg1"/>
              </a:solidFill>
            </a:endParaRPr>
          </a:p>
          <a:p>
            <a:pPr>
              <a:lnSpc>
                <a:spcPct val="150000"/>
              </a:lnSpc>
            </a:pPr>
            <a:endParaRPr lang="en-US" sz="1600" b="1" dirty="0">
              <a:solidFill>
                <a:schemeClr val="bg1"/>
              </a:solidFill>
            </a:endParaRPr>
          </a:p>
          <a:p>
            <a:endParaRPr lang="en-US" sz="1600" dirty="0">
              <a:solidFill>
                <a:schemeClr val="bg1"/>
              </a:solidFill>
            </a:endParaRPr>
          </a:p>
        </p:txBody>
      </p:sp>
      <p:sp>
        <p:nvSpPr>
          <p:cNvPr id="5" name="TextBox 4">
            <a:extLst>
              <a:ext uri="{FF2B5EF4-FFF2-40B4-BE49-F238E27FC236}">
                <a16:creationId xmlns:a16="http://schemas.microsoft.com/office/drawing/2014/main" id="{D307F674-637B-0FC0-CB03-961EEBC45749}"/>
              </a:ext>
            </a:extLst>
          </p:cNvPr>
          <p:cNvSpPr txBox="1"/>
          <p:nvPr/>
        </p:nvSpPr>
        <p:spPr>
          <a:xfrm>
            <a:off x="5334001" y="5367491"/>
            <a:ext cx="3657600" cy="698717"/>
          </a:xfrm>
          <a:prstGeom prst="rect">
            <a:avLst/>
          </a:prstGeom>
          <a:noFill/>
        </p:spPr>
        <p:txBody>
          <a:bodyPr wrap="square" rtlCol="0">
            <a:spAutoFit/>
          </a:bodyPr>
          <a:lstStyle/>
          <a:p>
            <a:pPr>
              <a:lnSpc>
                <a:spcPct val="150000"/>
              </a:lnSpc>
            </a:pPr>
            <a:r>
              <a:rPr lang="en-US" sz="1400" b="1" dirty="0">
                <a:solidFill>
                  <a:schemeClr val="bg1"/>
                </a:solidFill>
              </a:rPr>
              <a:t> </a:t>
            </a:r>
          </a:p>
          <a:p>
            <a:pPr>
              <a:lnSpc>
                <a:spcPct val="150000"/>
              </a:lnSpc>
            </a:pPr>
            <a:r>
              <a:rPr lang="en-US" sz="1400" b="1" dirty="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547288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F5A9C593-01A5-529E-84C4-E4FFB0C59164}"/>
              </a:ext>
            </a:extLst>
          </p:cNvPr>
          <p:cNvSpPr txBox="1">
            <a:spLocks noChangeArrowheads="1"/>
          </p:cNvSpPr>
          <p:nvPr/>
        </p:nvSpPr>
        <p:spPr bwMode="auto">
          <a:xfrm>
            <a:off x="2895600" y="647700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br>
              <a:rPr lang="en-US" altLang="en-US" sz="1000">
                <a:latin typeface="Times New Roman" panose="02020603050405020304" pitchFamily="18" charset="0"/>
              </a:rPr>
            </a:br>
            <a:r>
              <a:rPr lang="en-US" altLang="en-US" sz="1000">
                <a:latin typeface="Times New Roman" panose="02020603050405020304" pitchFamily="18" charset="0"/>
              </a:rPr>
              <a:t>Image: http://www.nlm.nih.gov/visibleproofs/galleries/technologies/virtopsy.html</a:t>
            </a:r>
          </a:p>
        </p:txBody>
      </p:sp>
      <p:sp>
        <p:nvSpPr>
          <p:cNvPr id="24580" name="Text Box 4">
            <a:extLst>
              <a:ext uri="{FF2B5EF4-FFF2-40B4-BE49-F238E27FC236}">
                <a16:creationId xmlns:a16="http://schemas.microsoft.com/office/drawing/2014/main" id="{7CAC4F00-2AD4-8FCA-2390-5850764B837C}"/>
              </a:ext>
            </a:extLst>
          </p:cNvPr>
          <p:cNvSpPr txBox="1">
            <a:spLocks noChangeArrowheads="1"/>
          </p:cNvSpPr>
          <p:nvPr/>
        </p:nvSpPr>
        <p:spPr bwMode="auto">
          <a:xfrm>
            <a:off x="76200" y="1929356"/>
            <a:ext cx="6685052" cy="378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r>
              <a:rPr lang="en-US" altLang="en-US" sz="2400" b="1" dirty="0">
                <a:latin typeface="Times New Roman" panose="02020603050405020304" pitchFamily="18" charset="0"/>
              </a:rPr>
              <a:t>Hairs &amp; Fibers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Hairs and fibers may be transferred from the suspect or the suspect’s clothes to the victims’ and vice versa, such as a pedestrian struck by a vehicle may leave hairs and fibers on the suspect’s vehicle bumper or windshield or carpet fibers attaching to a suspect’s shoes. </a:t>
            </a:r>
          </a:p>
          <a:p>
            <a:pPr algn="just"/>
            <a:endParaRPr lang="en-US" altLang="en-US" dirty="0">
              <a:latin typeface="Times New Roman" panose="02020603050405020304" pitchFamily="18" charset="0"/>
            </a:endParaRPr>
          </a:p>
          <a:p>
            <a:pPr algn="just"/>
            <a:r>
              <a:rPr lang="en-US" altLang="en-US" dirty="0">
                <a:latin typeface="Times New Roman" panose="02020603050405020304" pitchFamily="18" charset="0"/>
              </a:rPr>
              <a:t>Hair with roots may provide individual DNA evidence.   Hair also has characteristics.  There are 14 different elements that can be identified in a hair sample.  </a:t>
            </a:r>
          </a:p>
          <a:p>
            <a:pPr algn="just"/>
            <a:endParaRPr lang="en-US" altLang="en-US" dirty="0">
              <a:latin typeface="Times New Roman" panose="02020603050405020304" pitchFamily="18" charset="0"/>
            </a:endParaRPr>
          </a:p>
          <a:p>
            <a:pPr algn="just"/>
            <a:r>
              <a:rPr lang="en-US" altLang="en-US" dirty="0">
                <a:latin typeface="Times New Roman" panose="02020603050405020304" pitchFamily="18" charset="0"/>
              </a:rPr>
              <a:t>Fibers are usually collected from clothing, carpeting, furniture, beds, and blankets.  There are over a thousand known fibers, and several thousand known dye formulas.</a:t>
            </a:r>
          </a:p>
        </p:txBody>
      </p:sp>
      <p:pic>
        <p:nvPicPr>
          <p:cNvPr id="2" name="Picture 7">
            <a:extLst>
              <a:ext uri="{FF2B5EF4-FFF2-40B4-BE49-F238E27FC236}">
                <a16:creationId xmlns:a16="http://schemas.microsoft.com/office/drawing/2014/main" id="{43F37ECC-EBEC-2B03-C643-6878B72F9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355" y="1579442"/>
            <a:ext cx="1960517" cy="17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4CE813DD-FB39-FF19-6313-8B9D40E9B6A3}"/>
              </a:ext>
            </a:extLst>
          </p:cNvPr>
          <p:cNvSpPr txBox="1">
            <a:spLocks noChangeArrowheads="1"/>
          </p:cNvSpPr>
          <p:nvPr/>
        </p:nvSpPr>
        <p:spPr bwMode="auto">
          <a:xfrm>
            <a:off x="152400" y="110862"/>
            <a:ext cx="8686800" cy="156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just"/>
            <a:r>
              <a:rPr lang="en-US" altLang="en-US" sz="2400" b="1" dirty="0">
                <a:latin typeface="Times New Roman" panose="02020603050405020304" pitchFamily="18" charset="0"/>
              </a:rPr>
              <a:t>Questioned Documents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Everyone has a unique style of handwriting allowing document examiners to establish similarities in handwriting. Most computers and printers also have a unique printing style, which a computer forensics specialists can use to determine the make printer used to type a document.  </a:t>
            </a:r>
          </a:p>
        </p:txBody>
      </p:sp>
      <p:pic>
        <p:nvPicPr>
          <p:cNvPr id="7" name="Picture 5">
            <a:extLst>
              <a:ext uri="{FF2B5EF4-FFF2-40B4-BE49-F238E27FC236}">
                <a16:creationId xmlns:a16="http://schemas.microsoft.com/office/drawing/2014/main" id="{9FB911C1-FE8B-9FF7-1D34-855BFC614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747" y="3393861"/>
            <a:ext cx="18891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CDD90DB8-5996-5444-DB14-93746C87D3BE}"/>
              </a:ext>
            </a:extLst>
          </p:cNvPr>
          <p:cNvSpPr>
            <a:spLocks noGrp="1" noChangeArrowheads="1"/>
          </p:cNvSpPr>
          <p:nvPr>
            <p:ph type="title"/>
          </p:nvPr>
        </p:nvSpPr>
        <p:spPr>
          <a:xfrm>
            <a:off x="21404" y="5814745"/>
            <a:ext cx="9144000" cy="516276"/>
          </a:xfrm>
          <a:solidFill>
            <a:srgbClr val="FFFF00"/>
          </a:solidFill>
        </p:spPr>
        <p:txBody>
          <a:bodyPr/>
          <a:lstStyle/>
          <a:p>
            <a:r>
              <a:rPr lang="en-US" altLang="en-US" sz="2400" b="1" dirty="0">
                <a:latin typeface="Times New Roman" panose="02020603050405020304" pitchFamily="18" charset="0"/>
              </a:rPr>
              <a:t>We will get a closer look at hair evidence later in this lesson!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7"/>
          <p:cNvSpPr txBox="1">
            <a:spLocks noChangeArrowheads="1"/>
          </p:cNvSpPr>
          <p:nvPr/>
        </p:nvSpPr>
        <p:spPr bwMode="auto">
          <a:xfrm>
            <a:off x="-76200" y="6659448"/>
            <a:ext cx="6064624" cy="239011"/>
          </a:xfrm>
          <a:prstGeom prst="rect">
            <a:avLst/>
          </a:prstGeom>
          <a:noFill/>
          <a:ln w="9525">
            <a:noFill/>
            <a:miter lim="800000"/>
            <a:headEnd/>
            <a:tailEnd/>
          </a:ln>
        </p:spPr>
        <p:txBody>
          <a:bodyPr lIns="88741" tIns="44372" rIns="88741" bIns="44372">
            <a:spAutoFit/>
          </a:bodyPr>
          <a:lstStyle/>
          <a:p>
            <a:pPr algn="r">
              <a:spcBef>
                <a:spcPct val="50000"/>
              </a:spcBef>
            </a:pPr>
            <a:r>
              <a:rPr lang="en-US" sz="971" dirty="0">
                <a:latin typeface="Times New Roman" pitchFamily="18" charset="0"/>
              </a:rPr>
              <a:t>Source: https://nhm.org/scanning-electron-microscope-lab</a:t>
            </a:r>
          </a:p>
        </p:txBody>
      </p:sp>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193589" y="143283"/>
            <a:ext cx="8756822" cy="903975"/>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sz="2400" b="1" dirty="0">
                <a:latin typeface="Comic Sans MS" panose="030F0702030302020204" pitchFamily="66" charset="0"/>
              </a:rPr>
              <a:t>Which type of microscope can magnify objects up to 300,000X?</a:t>
            </a:r>
          </a:p>
        </p:txBody>
      </p:sp>
      <p:sp>
        <p:nvSpPr>
          <p:cNvPr id="19" name="TextBox 18">
            <a:extLst>
              <a:ext uri="{FF2B5EF4-FFF2-40B4-BE49-F238E27FC236}">
                <a16:creationId xmlns:a16="http://schemas.microsoft.com/office/drawing/2014/main" id="{FF6E8645-49E1-491D-916A-CC533FC408E6}"/>
              </a:ext>
            </a:extLst>
          </p:cNvPr>
          <p:cNvSpPr txBox="1"/>
          <p:nvPr/>
        </p:nvSpPr>
        <p:spPr>
          <a:xfrm>
            <a:off x="2133600" y="606894"/>
            <a:ext cx="6515483"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#5 - Scanning electron microscope (SEM)</a:t>
            </a:r>
            <a:endParaRPr lang="en-US" sz="2400" dirty="0"/>
          </a:p>
        </p:txBody>
      </p:sp>
      <p:pic>
        <p:nvPicPr>
          <p:cNvPr id="3" name="Picture 2">
            <a:extLst>
              <a:ext uri="{FF2B5EF4-FFF2-40B4-BE49-F238E27FC236}">
                <a16:creationId xmlns:a16="http://schemas.microsoft.com/office/drawing/2014/main" id="{83B6C54F-5506-4FC5-A734-FC4644D5DA86}"/>
              </a:ext>
            </a:extLst>
          </p:cNvPr>
          <p:cNvPicPr>
            <a:picLocks noChangeAspect="1"/>
          </p:cNvPicPr>
          <p:nvPr/>
        </p:nvPicPr>
        <p:blipFill rotWithShape="1">
          <a:blip r:embed="rId2"/>
          <a:srcRect l="24006" t="10182" r="17987"/>
          <a:stretch/>
        </p:blipFill>
        <p:spPr>
          <a:xfrm>
            <a:off x="366542" y="1295400"/>
            <a:ext cx="2555205" cy="4705392"/>
          </a:xfrm>
          <a:prstGeom prst="rect">
            <a:avLst/>
          </a:prstGeom>
        </p:spPr>
      </p:pic>
      <p:pic>
        <p:nvPicPr>
          <p:cNvPr id="5" name="Picture 4">
            <a:extLst>
              <a:ext uri="{FF2B5EF4-FFF2-40B4-BE49-F238E27FC236}">
                <a16:creationId xmlns:a16="http://schemas.microsoft.com/office/drawing/2014/main" id="{01049624-D40E-FC5E-0131-75F05B4E5CB7}"/>
              </a:ext>
            </a:extLst>
          </p:cNvPr>
          <p:cNvPicPr>
            <a:picLocks noChangeAspect="1"/>
          </p:cNvPicPr>
          <p:nvPr/>
        </p:nvPicPr>
        <p:blipFill>
          <a:blip r:embed="rId3"/>
          <a:stretch>
            <a:fillRect/>
          </a:stretch>
        </p:blipFill>
        <p:spPr>
          <a:xfrm>
            <a:off x="3200400" y="1323788"/>
            <a:ext cx="3043253" cy="3948740"/>
          </a:xfrm>
          <a:prstGeom prst="rect">
            <a:avLst/>
          </a:prstGeom>
        </p:spPr>
      </p:pic>
      <p:sp>
        <p:nvSpPr>
          <p:cNvPr id="7" name="TextBox 6">
            <a:extLst>
              <a:ext uri="{FF2B5EF4-FFF2-40B4-BE49-F238E27FC236}">
                <a16:creationId xmlns:a16="http://schemas.microsoft.com/office/drawing/2014/main" id="{A3D3DF6F-2741-86C1-1719-871D2AB73987}"/>
              </a:ext>
            </a:extLst>
          </p:cNvPr>
          <p:cNvSpPr txBox="1"/>
          <p:nvPr/>
        </p:nvSpPr>
        <p:spPr>
          <a:xfrm>
            <a:off x="134470" y="5820572"/>
            <a:ext cx="8860268" cy="830997"/>
          </a:xfrm>
          <a:prstGeom prst="rect">
            <a:avLst/>
          </a:prstGeom>
          <a:solidFill>
            <a:schemeClr val="bg1"/>
          </a:solidFill>
        </p:spPr>
        <p:txBody>
          <a:bodyPr wrap="square">
            <a:spAutoFit/>
          </a:bodyPr>
          <a:lstStyle/>
          <a:p>
            <a:pPr algn="l" fontAlgn="base"/>
            <a:r>
              <a:rPr lang="en-US" sz="2400" b="0" i="0" dirty="0">
                <a:solidFill>
                  <a:srgbClr val="000000"/>
                </a:solidFill>
                <a:effectLst/>
                <a:latin typeface="Kievit"/>
              </a:rPr>
              <a:t>NHM’s SEM has a resolution 13,000 times greater than the human eye and can magnify an object </a:t>
            </a:r>
            <a:r>
              <a:rPr lang="en-US" sz="2400" i="0" dirty="0">
                <a:effectLst/>
                <a:latin typeface="Kievit"/>
              </a:rPr>
              <a:t>____________</a:t>
            </a:r>
            <a:r>
              <a:rPr lang="en-US" sz="2400" b="0" i="0" dirty="0">
                <a:solidFill>
                  <a:srgbClr val="000000"/>
                </a:solidFill>
                <a:effectLst/>
                <a:latin typeface="Kievit"/>
              </a:rPr>
              <a:t>larger than its normal size.</a:t>
            </a:r>
          </a:p>
        </p:txBody>
      </p:sp>
      <p:sp>
        <p:nvSpPr>
          <p:cNvPr id="8" name="TextBox 7">
            <a:extLst>
              <a:ext uri="{FF2B5EF4-FFF2-40B4-BE49-F238E27FC236}">
                <a16:creationId xmlns:a16="http://schemas.microsoft.com/office/drawing/2014/main" id="{90C40387-67C5-E65A-ED1E-5B9B24E0B2D3}"/>
              </a:ext>
            </a:extLst>
          </p:cNvPr>
          <p:cNvSpPr txBox="1"/>
          <p:nvPr/>
        </p:nvSpPr>
        <p:spPr>
          <a:xfrm>
            <a:off x="3100081" y="5303379"/>
            <a:ext cx="2420471"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What is this?</a:t>
            </a:r>
            <a:endParaRPr lang="en-US" sz="2400" dirty="0"/>
          </a:p>
        </p:txBody>
      </p:sp>
      <p:pic>
        <p:nvPicPr>
          <p:cNvPr id="12" name="Picture 11">
            <a:extLst>
              <a:ext uri="{FF2B5EF4-FFF2-40B4-BE49-F238E27FC236}">
                <a16:creationId xmlns:a16="http://schemas.microsoft.com/office/drawing/2014/main" id="{BAAB3D6A-01B8-2C9A-4638-4AD738573976}"/>
              </a:ext>
            </a:extLst>
          </p:cNvPr>
          <p:cNvPicPr>
            <a:picLocks noChangeAspect="1"/>
          </p:cNvPicPr>
          <p:nvPr/>
        </p:nvPicPr>
        <p:blipFill>
          <a:blip r:embed="rId4"/>
          <a:stretch>
            <a:fillRect/>
          </a:stretch>
        </p:blipFill>
        <p:spPr>
          <a:xfrm rot="5400000">
            <a:off x="5885877" y="1852812"/>
            <a:ext cx="3160202" cy="2197778"/>
          </a:xfrm>
          <a:prstGeom prst="rect">
            <a:avLst/>
          </a:prstGeom>
        </p:spPr>
      </p:pic>
      <p:sp>
        <p:nvSpPr>
          <p:cNvPr id="13" name="TextBox 12">
            <a:extLst>
              <a:ext uri="{FF2B5EF4-FFF2-40B4-BE49-F238E27FC236}">
                <a16:creationId xmlns:a16="http://schemas.microsoft.com/office/drawing/2014/main" id="{87960518-BC18-2D6C-D256-19ADC0E48F4A}"/>
              </a:ext>
            </a:extLst>
          </p:cNvPr>
          <p:cNvSpPr txBox="1"/>
          <p:nvPr/>
        </p:nvSpPr>
        <p:spPr>
          <a:xfrm>
            <a:off x="5370056" y="5265233"/>
            <a:ext cx="973916"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Ant</a:t>
            </a:r>
            <a:endParaRPr lang="en-US" sz="2400" dirty="0"/>
          </a:p>
        </p:txBody>
      </p:sp>
      <p:sp>
        <p:nvSpPr>
          <p:cNvPr id="14" name="TextBox 13">
            <a:extLst>
              <a:ext uri="{FF2B5EF4-FFF2-40B4-BE49-F238E27FC236}">
                <a16:creationId xmlns:a16="http://schemas.microsoft.com/office/drawing/2014/main" id="{5D99D997-16DE-BC80-76E4-322A03D58E22}"/>
              </a:ext>
            </a:extLst>
          </p:cNvPr>
          <p:cNvSpPr txBox="1"/>
          <p:nvPr/>
        </p:nvSpPr>
        <p:spPr>
          <a:xfrm>
            <a:off x="6367089" y="4523576"/>
            <a:ext cx="2452128"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What is this?</a:t>
            </a:r>
            <a:endParaRPr lang="en-US" sz="2400" dirty="0"/>
          </a:p>
        </p:txBody>
      </p:sp>
      <p:sp>
        <p:nvSpPr>
          <p:cNvPr id="17" name="TextBox 16">
            <a:extLst>
              <a:ext uri="{FF2B5EF4-FFF2-40B4-BE49-F238E27FC236}">
                <a16:creationId xmlns:a16="http://schemas.microsoft.com/office/drawing/2014/main" id="{2E0E63EB-10C3-55E6-CCD4-377C11295E5D}"/>
              </a:ext>
            </a:extLst>
          </p:cNvPr>
          <p:cNvSpPr txBox="1"/>
          <p:nvPr/>
        </p:nvSpPr>
        <p:spPr>
          <a:xfrm>
            <a:off x="6629400" y="4980759"/>
            <a:ext cx="1676400"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Fly’s eye</a:t>
            </a:r>
            <a:endParaRPr lang="en-US" sz="2400" dirty="0"/>
          </a:p>
        </p:txBody>
      </p:sp>
      <p:sp>
        <p:nvSpPr>
          <p:cNvPr id="4" name="Rectangle 3">
            <a:extLst>
              <a:ext uri="{FF2B5EF4-FFF2-40B4-BE49-F238E27FC236}">
                <a16:creationId xmlns:a16="http://schemas.microsoft.com/office/drawing/2014/main" id="{920CC7FD-BEE4-F1A5-52EA-216BFC3AF22D}"/>
              </a:ext>
            </a:extLst>
          </p:cNvPr>
          <p:cNvSpPr/>
          <p:nvPr/>
        </p:nvSpPr>
        <p:spPr>
          <a:xfrm>
            <a:off x="2133600" y="555985"/>
            <a:ext cx="6553200" cy="506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7C1A08F7-1061-0E95-B569-06B37BFB2038}"/>
              </a:ext>
            </a:extLst>
          </p:cNvPr>
          <p:cNvSpPr/>
          <p:nvPr/>
        </p:nvSpPr>
        <p:spPr>
          <a:xfrm>
            <a:off x="5473414" y="5310285"/>
            <a:ext cx="750707" cy="506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58F167F8-F1E2-E1D2-49DB-B59CF27913B9}"/>
              </a:ext>
            </a:extLst>
          </p:cNvPr>
          <p:cNvSpPr/>
          <p:nvPr/>
        </p:nvSpPr>
        <p:spPr>
          <a:xfrm>
            <a:off x="6553200" y="5028032"/>
            <a:ext cx="1524000" cy="506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6EC558E2-36A7-7A48-72F5-114B6649B1F0}"/>
              </a:ext>
            </a:extLst>
          </p:cNvPr>
          <p:cNvSpPr txBox="1"/>
          <p:nvPr/>
        </p:nvSpPr>
        <p:spPr>
          <a:xfrm>
            <a:off x="3436543" y="6197783"/>
            <a:ext cx="2420471" cy="461665"/>
          </a:xfrm>
          <a:prstGeom prst="rect">
            <a:avLst/>
          </a:prstGeom>
          <a:noFill/>
        </p:spPr>
        <p:txBody>
          <a:bodyPr wrap="square">
            <a:spAutoFit/>
          </a:bodyPr>
          <a:lstStyle/>
          <a:p>
            <a:r>
              <a:rPr lang="en-US" sz="2400" b="1" dirty="0">
                <a:solidFill>
                  <a:srgbClr val="FF0000"/>
                </a:solidFill>
                <a:latin typeface="Kievit"/>
              </a:rPr>
              <a:t>830,000 times</a:t>
            </a:r>
            <a:endParaRPr lang="en-US" sz="2400" dirty="0"/>
          </a:p>
        </p:txBody>
      </p:sp>
      <p:sp>
        <p:nvSpPr>
          <p:cNvPr id="21" name="Rectangle 20">
            <a:extLst>
              <a:ext uri="{FF2B5EF4-FFF2-40B4-BE49-F238E27FC236}">
                <a16:creationId xmlns:a16="http://schemas.microsoft.com/office/drawing/2014/main" id="{3B7669CE-7EC8-789F-C397-3421CCE3AAED}"/>
              </a:ext>
            </a:extLst>
          </p:cNvPr>
          <p:cNvSpPr/>
          <p:nvPr/>
        </p:nvSpPr>
        <p:spPr>
          <a:xfrm>
            <a:off x="3493050" y="6272029"/>
            <a:ext cx="1855426" cy="280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836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 grpId="0" animBg="1"/>
      <p:bldP spid="15"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7"/>
          <p:cNvSpPr txBox="1">
            <a:spLocks noChangeArrowheads="1"/>
          </p:cNvSpPr>
          <p:nvPr/>
        </p:nvSpPr>
        <p:spPr bwMode="auto">
          <a:xfrm>
            <a:off x="2944906" y="6519863"/>
            <a:ext cx="6064624" cy="239011"/>
          </a:xfrm>
          <a:prstGeom prst="rect">
            <a:avLst/>
          </a:prstGeom>
          <a:noFill/>
          <a:ln w="9525">
            <a:noFill/>
            <a:miter lim="800000"/>
            <a:headEnd/>
            <a:tailEnd/>
          </a:ln>
        </p:spPr>
        <p:txBody>
          <a:bodyPr lIns="88741" tIns="44372" rIns="88741" bIns="44372">
            <a:spAutoFit/>
          </a:bodyPr>
          <a:lstStyle/>
          <a:p>
            <a:pPr algn="r">
              <a:spcBef>
                <a:spcPct val="50000"/>
              </a:spcBef>
            </a:pPr>
            <a:r>
              <a:rPr lang="en-US" sz="971" dirty="0">
                <a:latin typeface="Times New Roman" pitchFamily="18" charset="0"/>
              </a:rPr>
              <a:t>Source: https://rsscience.com/hair-under-a-microscope/</a:t>
            </a:r>
          </a:p>
        </p:txBody>
      </p:sp>
      <p:pic>
        <p:nvPicPr>
          <p:cNvPr id="6" name="Picture 5">
            <a:extLst>
              <a:ext uri="{FF2B5EF4-FFF2-40B4-BE49-F238E27FC236}">
                <a16:creationId xmlns:a16="http://schemas.microsoft.com/office/drawing/2014/main" id="{34A9898A-7149-436A-BDA5-57BEA75A8CEE}"/>
              </a:ext>
            </a:extLst>
          </p:cNvPr>
          <p:cNvPicPr>
            <a:picLocks noChangeAspect="1"/>
          </p:cNvPicPr>
          <p:nvPr/>
        </p:nvPicPr>
        <p:blipFill>
          <a:blip r:embed="rId2"/>
          <a:stretch>
            <a:fillRect/>
          </a:stretch>
        </p:blipFill>
        <p:spPr>
          <a:xfrm>
            <a:off x="126999" y="1433261"/>
            <a:ext cx="7120530" cy="5088831"/>
          </a:xfrm>
          <a:prstGeom prst="rect">
            <a:avLst/>
          </a:prstGeom>
          <a:ln>
            <a:noFill/>
          </a:ln>
          <a:effectLst>
            <a:outerShdw blurRad="292100" dist="139700" dir="2700000" algn="tl" rotWithShape="0">
              <a:srgbClr val="333333">
                <a:alpha val="65000"/>
              </a:srgbClr>
            </a:outerShdw>
          </a:effectLst>
        </p:spPr>
      </p:pic>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30480" y="32630"/>
            <a:ext cx="8756822" cy="412934"/>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800" b="1" kern="0" dirty="0">
                <a:solidFill>
                  <a:srgbClr val="FF0000"/>
                </a:solidFill>
                <a:latin typeface="Arial Narrow" panose="020B0606020202030204" pitchFamily="34" charset="0"/>
              </a:rPr>
              <a:t>#6 </a:t>
            </a:r>
            <a:r>
              <a:rPr lang="en-US" sz="2800" b="1" kern="0" dirty="0">
                <a:solidFill>
                  <a:schemeClr val="tx1"/>
                </a:solidFill>
                <a:latin typeface="Arial Narrow" panose="020B0606020202030204" pitchFamily="34" charset="0"/>
              </a:rPr>
              <a:t>– Comparison Microscope</a:t>
            </a:r>
            <a:endParaRPr lang="en-US" sz="2800" b="1" kern="0" dirty="0">
              <a:solidFill>
                <a:srgbClr val="FF0000"/>
              </a:solidFill>
              <a:latin typeface="Arial Narrow" panose="020B0606020202030204" pitchFamily="34" charset="0"/>
            </a:endParaRPr>
          </a:p>
        </p:txBody>
      </p:sp>
      <p:grpSp>
        <p:nvGrpSpPr>
          <p:cNvPr id="11" name="Group 10">
            <a:extLst>
              <a:ext uri="{FF2B5EF4-FFF2-40B4-BE49-F238E27FC236}">
                <a16:creationId xmlns:a16="http://schemas.microsoft.com/office/drawing/2014/main" id="{C6F12162-8840-4A04-B376-DBCDD17E9E30}"/>
              </a:ext>
            </a:extLst>
          </p:cNvPr>
          <p:cNvGrpSpPr/>
          <p:nvPr/>
        </p:nvGrpSpPr>
        <p:grpSpPr>
          <a:xfrm>
            <a:off x="5977218" y="2928790"/>
            <a:ext cx="2931092" cy="1614302"/>
            <a:chOff x="6019799" y="2913632"/>
            <a:chExt cx="3019913" cy="1663220"/>
          </a:xfrm>
        </p:grpSpPr>
        <p:sp>
          <p:nvSpPr>
            <p:cNvPr id="20" name="Arrow: Right 19">
              <a:extLst>
                <a:ext uri="{FF2B5EF4-FFF2-40B4-BE49-F238E27FC236}">
                  <a16:creationId xmlns:a16="http://schemas.microsoft.com/office/drawing/2014/main" id="{A794E04F-7D27-4B04-A362-C50A02F364A8}"/>
                </a:ext>
              </a:extLst>
            </p:cNvPr>
            <p:cNvSpPr/>
            <p:nvPr/>
          </p:nvSpPr>
          <p:spPr>
            <a:xfrm rot="12339771">
              <a:off x="6019799" y="2913632"/>
              <a:ext cx="1016728" cy="6096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5" name="Arrow: Right 14">
              <a:extLst>
                <a:ext uri="{FF2B5EF4-FFF2-40B4-BE49-F238E27FC236}">
                  <a16:creationId xmlns:a16="http://schemas.microsoft.com/office/drawing/2014/main" id="{26C81198-DB9B-458A-B48D-578D02732922}"/>
                </a:ext>
              </a:extLst>
            </p:cNvPr>
            <p:cNvSpPr/>
            <p:nvPr/>
          </p:nvSpPr>
          <p:spPr>
            <a:xfrm rot="10245994">
              <a:off x="6059311" y="3967252"/>
              <a:ext cx="1450236" cy="6096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6" name="Text Box 11">
              <a:extLst>
                <a:ext uri="{FF2B5EF4-FFF2-40B4-BE49-F238E27FC236}">
                  <a16:creationId xmlns:a16="http://schemas.microsoft.com/office/drawing/2014/main" id="{34E682FF-40C7-44A0-AFCF-212459A63612}"/>
                </a:ext>
              </a:extLst>
            </p:cNvPr>
            <p:cNvSpPr txBox="1">
              <a:spLocks noChangeArrowheads="1"/>
            </p:cNvSpPr>
            <p:nvPr/>
          </p:nvSpPr>
          <p:spPr bwMode="auto">
            <a:xfrm>
              <a:off x="6889907" y="3124200"/>
              <a:ext cx="2149805" cy="1323215"/>
            </a:xfrm>
            <a:prstGeom prst="rect">
              <a:avLst/>
            </a:prstGeom>
            <a:solidFill>
              <a:schemeClr val="bg1"/>
            </a:solidFill>
            <a:ln w="28575">
              <a:solidFill>
                <a:srgbClr val="00B0F0"/>
              </a:solidFill>
              <a:miter lim="800000"/>
              <a:headEnd/>
              <a:tailEnd/>
            </a:ln>
          </p:spPr>
          <p:txBody>
            <a:bodyPr wrap="square" lIns="88741" tIns="44372" rIns="88741" bIns="44372">
              <a:spAutoFit/>
            </a:bodyPr>
            <a:lstStyle/>
            <a:p>
              <a:pPr algn="ctr">
                <a:spcBef>
                  <a:spcPct val="50000"/>
                </a:spcBef>
              </a:pPr>
              <a:r>
                <a:rPr lang="en-US" sz="1941" dirty="0">
                  <a:latin typeface="Comic Sans MS" panose="030F0702030302020204" pitchFamily="66" charset="0"/>
                </a:rPr>
                <a:t>Evidence from a crime scene compared to known samples.</a:t>
              </a:r>
            </a:p>
          </p:txBody>
        </p:sp>
      </p:grpSp>
      <p:sp>
        <p:nvSpPr>
          <p:cNvPr id="19" name="TextBox 18">
            <a:extLst>
              <a:ext uri="{FF2B5EF4-FFF2-40B4-BE49-F238E27FC236}">
                <a16:creationId xmlns:a16="http://schemas.microsoft.com/office/drawing/2014/main" id="{FF6E8645-49E1-491D-916A-CC533FC408E6}"/>
              </a:ext>
            </a:extLst>
          </p:cNvPr>
          <p:cNvSpPr txBox="1"/>
          <p:nvPr/>
        </p:nvSpPr>
        <p:spPr>
          <a:xfrm>
            <a:off x="93630" y="429506"/>
            <a:ext cx="8715935" cy="954107"/>
          </a:xfrm>
          <a:prstGeom prst="rect">
            <a:avLst/>
          </a:prstGeom>
          <a:noFill/>
        </p:spPr>
        <p:txBody>
          <a:bodyPr wrap="square">
            <a:spAutoFit/>
          </a:bodyPr>
          <a:lstStyle/>
          <a:p>
            <a:r>
              <a:rPr lang="en-US" sz="2800" b="1" kern="0" dirty="0">
                <a:solidFill>
                  <a:srgbClr val="FF0000"/>
                </a:solidFill>
                <a:latin typeface="Arial Narrow" panose="020B0606020202030204" pitchFamily="34" charset="0"/>
              </a:rPr>
              <a:t>Two compound microscopes connected to an optical bridge allowing scientists to view two things side by side.</a:t>
            </a:r>
            <a:endParaRPr lang="en-US" sz="2800" dirty="0">
              <a:latin typeface="Arial Narrow" panose="020B0606020202030204" pitchFamily="34" charset="0"/>
            </a:endParaRPr>
          </a:p>
        </p:txBody>
      </p:sp>
      <p:sp>
        <p:nvSpPr>
          <p:cNvPr id="2" name="TextBox 1">
            <a:extLst>
              <a:ext uri="{FF2B5EF4-FFF2-40B4-BE49-F238E27FC236}">
                <a16:creationId xmlns:a16="http://schemas.microsoft.com/office/drawing/2014/main" id="{399F24BA-B69F-DBFF-242C-30410A77BC94}"/>
              </a:ext>
            </a:extLst>
          </p:cNvPr>
          <p:cNvSpPr txBox="1"/>
          <p:nvPr/>
        </p:nvSpPr>
        <p:spPr>
          <a:xfrm>
            <a:off x="198300" y="2390344"/>
            <a:ext cx="1371600" cy="707886"/>
          </a:xfrm>
          <a:prstGeom prst="rect">
            <a:avLst/>
          </a:prstGeom>
          <a:noFill/>
        </p:spPr>
        <p:txBody>
          <a:bodyPr wrap="square">
            <a:spAutoFit/>
          </a:bodyPr>
          <a:lstStyle/>
          <a:p>
            <a:r>
              <a:rPr lang="en-US" sz="2000" b="1" dirty="0">
                <a:latin typeface="Comic Sans MS" panose="030F0702030302020204" pitchFamily="66" charset="0"/>
              </a:rPr>
              <a:t>Optical Bridge</a:t>
            </a:r>
            <a:endParaRPr lang="en-US" sz="2000" dirty="0"/>
          </a:p>
        </p:txBody>
      </p:sp>
      <p:cxnSp>
        <p:nvCxnSpPr>
          <p:cNvPr id="4" name="Straight Arrow Connector 3">
            <a:extLst>
              <a:ext uri="{FF2B5EF4-FFF2-40B4-BE49-F238E27FC236}">
                <a16:creationId xmlns:a16="http://schemas.microsoft.com/office/drawing/2014/main" id="{AFC4330D-DFA2-59E0-ADBC-2E82767A187A}"/>
              </a:ext>
            </a:extLst>
          </p:cNvPr>
          <p:cNvCxnSpPr/>
          <p:nvPr/>
        </p:nvCxnSpPr>
        <p:spPr>
          <a:xfrm>
            <a:off x="1219200" y="2744287"/>
            <a:ext cx="381000" cy="6085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929C2B4-80F8-E740-C006-3DDACA6FA6B7}"/>
              </a:ext>
            </a:extLst>
          </p:cNvPr>
          <p:cNvSpPr/>
          <p:nvPr/>
        </p:nvSpPr>
        <p:spPr>
          <a:xfrm>
            <a:off x="107307" y="461410"/>
            <a:ext cx="8559801" cy="873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8345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170728" y="2797"/>
            <a:ext cx="8973272" cy="1371038"/>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800" b="1" dirty="0">
                <a:solidFill>
                  <a:srgbClr val="FF0000"/>
                </a:solidFill>
                <a:latin typeface="Arial Narrow" panose="020B0606020202030204" pitchFamily="34" charset="0"/>
              </a:rPr>
              <a:t>#7 </a:t>
            </a:r>
            <a:r>
              <a:rPr lang="en-US" sz="2800" b="1" dirty="0">
                <a:latin typeface="Arial Narrow" panose="020B0606020202030204" pitchFamily="34" charset="0"/>
              </a:rPr>
              <a:t>- How do polarizing, fluorescent, and phase contrast microscopes help scientists see details that might be hard to see in normal lighting conditions?</a:t>
            </a:r>
            <a:endParaRPr lang="en-US" sz="2400" b="1" kern="0" dirty="0">
              <a:solidFill>
                <a:srgbClr val="FF0000"/>
              </a:solidFill>
              <a:latin typeface="Arial Narrow" panose="020B0606020202030204" pitchFamily="34" charset="0"/>
            </a:endParaRPr>
          </a:p>
        </p:txBody>
      </p:sp>
      <p:sp>
        <p:nvSpPr>
          <p:cNvPr id="19" name="TextBox 18">
            <a:extLst>
              <a:ext uri="{FF2B5EF4-FFF2-40B4-BE49-F238E27FC236}">
                <a16:creationId xmlns:a16="http://schemas.microsoft.com/office/drawing/2014/main" id="{FF6E8645-49E1-491D-916A-CC533FC408E6}"/>
              </a:ext>
            </a:extLst>
          </p:cNvPr>
          <p:cNvSpPr txBox="1"/>
          <p:nvPr/>
        </p:nvSpPr>
        <p:spPr>
          <a:xfrm>
            <a:off x="164552" y="1326275"/>
            <a:ext cx="6169930" cy="1384995"/>
          </a:xfrm>
          <a:prstGeom prst="rect">
            <a:avLst/>
          </a:prstGeom>
          <a:noFill/>
        </p:spPr>
        <p:txBody>
          <a:bodyPr wrap="square">
            <a:spAutoFit/>
          </a:bodyPr>
          <a:lstStyle/>
          <a:p>
            <a:r>
              <a:rPr lang="en-US" sz="2800" b="1" kern="0" dirty="0">
                <a:solidFill>
                  <a:srgbClr val="FF0000"/>
                </a:solidFill>
                <a:latin typeface="Arial Narrow" panose="020B0606020202030204" pitchFamily="34" charset="0"/>
              </a:rPr>
              <a:t>They have different lenses and light sources to make details that are “invisible” under normal light appear for analysis.</a:t>
            </a:r>
            <a:endParaRPr lang="en-US" sz="2800" dirty="0">
              <a:latin typeface="Arial Narrow" panose="020B0606020202030204" pitchFamily="34" charset="0"/>
            </a:endParaRPr>
          </a:p>
        </p:txBody>
      </p:sp>
      <p:pic>
        <p:nvPicPr>
          <p:cNvPr id="1026" name="Picture 2" descr="Polarized light microscopy - Wikipedia">
            <a:hlinkClick r:id="rId2"/>
            <a:extLst>
              <a:ext uri="{FF2B5EF4-FFF2-40B4-BE49-F238E27FC236}">
                <a16:creationId xmlns:a16="http://schemas.microsoft.com/office/drawing/2014/main" id="{F167C034-6302-744D-FBA8-E8A1F8CC8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148509" y="2929749"/>
            <a:ext cx="5108125" cy="2259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dially grown sugar crystals imaged with circular polarized light">
            <a:hlinkClick r:id="rId4"/>
            <a:extLst>
              <a:ext uri="{FF2B5EF4-FFF2-40B4-BE49-F238E27FC236}">
                <a16:creationId xmlns:a16="http://schemas.microsoft.com/office/drawing/2014/main" id="{91826882-FA77-64E8-28FA-F2B6848E1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47065"/>
            <a:ext cx="5518036" cy="3666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1EE5C7-5690-BB96-55D9-C15E385B1AEE}"/>
              </a:ext>
            </a:extLst>
          </p:cNvPr>
          <p:cNvSpPr txBox="1"/>
          <p:nvPr/>
        </p:nvSpPr>
        <p:spPr>
          <a:xfrm>
            <a:off x="609600" y="5961630"/>
            <a:ext cx="2016466" cy="523220"/>
          </a:xfrm>
          <a:prstGeom prst="rect">
            <a:avLst/>
          </a:prstGeom>
          <a:noFill/>
        </p:spPr>
        <p:txBody>
          <a:bodyPr wrap="square">
            <a:spAutoFit/>
          </a:bodyPr>
          <a:lstStyle/>
          <a:p>
            <a:r>
              <a:rPr lang="en-US" sz="2800" b="1" dirty="0">
                <a:solidFill>
                  <a:schemeClr val="bg1"/>
                </a:solidFill>
                <a:latin typeface="Comic Sans MS" panose="030F0702030302020204" pitchFamily="66" charset="0"/>
              </a:rPr>
              <a:t>Polarizing</a:t>
            </a:r>
            <a:endParaRPr lang="en-US" sz="2800" dirty="0">
              <a:solidFill>
                <a:schemeClr val="bg1"/>
              </a:solidFill>
            </a:endParaRPr>
          </a:p>
        </p:txBody>
      </p:sp>
      <p:sp>
        <p:nvSpPr>
          <p:cNvPr id="6" name="TextBox 5">
            <a:extLst>
              <a:ext uri="{FF2B5EF4-FFF2-40B4-BE49-F238E27FC236}">
                <a16:creationId xmlns:a16="http://schemas.microsoft.com/office/drawing/2014/main" id="{D0642627-CD45-16C4-36A6-596F6E0CAFC2}"/>
              </a:ext>
            </a:extLst>
          </p:cNvPr>
          <p:cNvSpPr txBox="1"/>
          <p:nvPr/>
        </p:nvSpPr>
        <p:spPr>
          <a:xfrm>
            <a:off x="3924480" y="6087073"/>
            <a:ext cx="2016466"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Sugar crystal</a:t>
            </a:r>
            <a:endParaRPr lang="en-US" sz="2000" dirty="0">
              <a:solidFill>
                <a:schemeClr val="bg1"/>
              </a:solidFill>
            </a:endParaRPr>
          </a:p>
        </p:txBody>
      </p:sp>
      <p:sp>
        <p:nvSpPr>
          <p:cNvPr id="7" name="TextBox 6">
            <a:extLst>
              <a:ext uri="{FF2B5EF4-FFF2-40B4-BE49-F238E27FC236}">
                <a16:creationId xmlns:a16="http://schemas.microsoft.com/office/drawing/2014/main" id="{246F2F29-31AD-331A-935B-9D6051220679}"/>
              </a:ext>
            </a:extLst>
          </p:cNvPr>
          <p:cNvSpPr txBox="1"/>
          <p:nvPr/>
        </p:nvSpPr>
        <p:spPr>
          <a:xfrm>
            <a:off x="7849766" y="3276600"/>
            <a:ext cx="1437918" cy="707886"/>
          </a:xfrm>
          <a:prstGeom prst="rect">
            <a:avLst/>
          </a:prstGeom>
          <a:noFill/>
        </p:spPr>
        <p:txBody>
          <a:bodyPr wrap="square">
            <a:spAutoFit/>
          </a:bodyPr>
          <a:lstStyle/>
          <a:p>
            <a:r>
              <a:rPr lang="en-US" sz="2000" b="1" dirty="0">
                <a:solidFill>
                  <a:schemeClr val="bg1"/>
                </a:solidFill>
                <a:latin typeface="Comic Sans MS" panose="030F0702030302020204" pitchFamily="66" charset="0"/>
              </a:rPr>
              <a:t>Midge larva</a:t>
            </a:r>
            <a:endParaRPr lang="en-US" sz="2000" dirty="0">
              <a:solidFill>
                <a:schemeClr val="bg1"/>
              </a:solidFill>
            </a:endParaRPr>
          </a:p>
        </p:txBody>
      </p:sp>
      <p:sp>
        <p:nvSpPr>
          <p:cNvPr id="2" name="Rectangle 1">
            <a:extLst>
              <a:ext uri="{FF2B5EF4-FFF2-40B4-BE49-F238E27FC236}">
                <a16:creationId xmlns:a16="http://schemas.microsoft.com/office/drawing/2014/main" id="{DBC2D29E-D0B9-154B-67C2-0B6F4ECD7DF2}"/>
              </a:ext>
            </a:extLst>
          </p:cNvPr>
          <p:cNvSpPr/>
          <p:nvPr/>
        </p:nvSpPr>
        <p:spPr>
          <a:xfrm>
            <a:off x="222605" y="1326275"/>
            <a:ext cx="6324600" cy="1340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2981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642627-CD45-16C4-36A6-596F6E0CAFC2}"/>
              </a:ext>
            </a:extLst>
          </p:cNvPr>
          <p:cNvSpPr txBox="1"/>
          <p:nvPr/>
        </p:nvSpPr>
        <p:spPr>
          <a:xfrm>
            <a:off x="2532674" y="2533906"/>
            <a:ext cx="2016466"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Sugar crystal</a:t>
            </a:r>
            <a:endParaRPr lang="en-US" sz="2000" dirty="0">
              <a:solidFill>
                <a:schemeClr val="bg1"/>
              </a:solidFill>
            </a:endParaRPr>
          </a:p>
        </p:txBody>
      </p:sp>
      <p:pic>
        <p:nvPicPr>
          <p:cNvPr id="1030" name="Picture 6" descr="Endothelial cells under the microscope. Nuclei are stained blue with DAPI, microtubules are marked green by an antibody bound to FITC and actin filaments are labeled red with phalloidin bound to TRITC. Bovine pulmonary artery endothelial (BPAE) cells">
            <a:hlinkClick r:id="rId2"/>
            <a:extLst>
              <a:ext uri="{FF2B5EF4-FFF2-40B4-BE49-F238E27FC236}">
                <a16:creationId xmlns:a16="http://schemas.microsoft.com/office/drawing/2014/main" id="{8C1E48E3-C232-81E1-2151-F835AAEE9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936" y="105066"/>
            <a:ext cx="3876958" cy="38769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B99D39-3B72-5D64-FA75-30DC74477444}"/>
              </a:ext>
            </a:extLst>
          </p:cNvPr>
          <p:cNvSpPr txBox="1"/>
          <p:nvPr/>
        </p:nvSpPr>
        <p:spPr>
          <a:xfrm>
            <a:off x="4838936" y="112686"/>
            <a:ext cx="2275605"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Endothelial Cells</a:t>
            </a:r>
            <a:endParaRPr lang="en-US" sz="2000" dirty="0">
              <a:solidFill>
                <a:schemeClr val="bg1"/>
              </a:solidFill>
            </a:endParaRPr>
          </a:p>
        </p:txBody>
      </p:sp>
      <p:pic>
        <p:nvPicPr>
          <p:cNvPr id="1032" name="Picture 8">
            <a:hlinkClick r:id="rId4"/>
            <a:extLst>
              <a:ext uri="{FF2B5EF4-FFF2-40B4-BE49-F238E27FC236}">
                <a16:creationId xmlns:a16="http://schemas.microsoft.com/office/drawing/2014/main" id="{661AE657-0652-1847-3614-9AF06A6AB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99" y="105066"/>
            <a:ext cx="4553751" cy="3400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862483-C0A8-4211-EA25-6C67B7A950FB}"/>
              </a:ext>
            </a:extLst>
          </p:cNvPr>
          <p:cNvSpPr txBox="1"/>
          <p:nvPr/>
        </p:nvSpPr>
        <p:spPr>
          <a:xfrm>
            <a:off x="2594004" y="122562"/>
            <a:ext cx="2275605"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Mouse Embryo</a:t>
            </a:r>
            <a:endParaRPr lang="en-US" sz="2000" dirty="0">
              <a:solidFill>
                <a:schemeClr val="bg1"/>
              </a:solidFill>
            </a:endParaRPr>
          </a:p>
        </p:txBody>
      </p:sp>
      <p:sp>
        <p:nvSpPr>
          <p:cNvPr id="4" name="TextBox 3">
            <a:extLst>
              <a:ext uri="{FF2B5EF4-FFF2-40B4-BE49-F238E27FC236}">
                <a16:creationId xmlns:a16="http://schemas.microsoft.com/office/drawing/2014/main" id="{E9455D22-8943-02DF-70D5-03E19077EBE3}"/>
              </a:ext>
            </a:extLst>
          </p:cNvPr>
          <p:cNvSpPr txBox="1"/>
          <p:nvPr/>
        </p:nvSpPr>
        <p:spPr>
          <a:xfrm>
            <a:off x="3540907" y="2829032"/>
            <a:ext cx="4572000" cy="523220"/>
          </a:xfrm>
          <a:prstGeom prst="rect">
            <a:avLst/>
          </a:prstGeom>
          <a:noFill/>
        </p:spPr>
        <p:txBody>
          <a:bodyPr wrap="square">
            <a:spAutoFit/>
          </a:bodyPr>
          <a:lstStyle/>
          <a:p>
            <a:r>
              <a:rPr lang="en-US" sz="2800" b="1" dirty="0">
                <a:solidFill>
                  <a:schemeClr val="bg1"/>
                </a:solidFill>
                <a:latin typeface="Comic Sans MS" panose="030F0702030302020204" pitchFamily="66" charset="0"/>
              </a:rPr>
              <a:t>Fluorescent</a:t>
            </a:r>
            <a:endParaRPr lang="en-US" sz="2800" dirty="0">
              <a:solidFill>
                <a:schemeClr val="bg1"/>
              </a:solidFill>
            </a:endParaRPr>
          </a:p>
        </p:txBody>
      </p:sp>
      <p:grpSp>
        <p:nvGrpSpPr>
          <p:cNvPr id="18" name="Group 17">
            <a:extLst>
              <a:ext uri="{FF2B5EF4-FFF2-40B4-BE49-F238E27FC236}">
                <a16:creationId xmlns:a16="http://schemas.microsoft.com/office/drawing/2014/main" id="{89D43AA3-0DCF-BC84-6A26-9A08AD188844}"/>
              </a:ext>
            </a:extLst>
          </p:cNvPr>
          <p:cNvGrpSpPr/>
          <p:nvPr/>
        </p:nvGrpSpPr>
        <p:grpSpPr>
          <a:xfrm>
            <a:off x="297186" y="3609944"/>
            <a:ext cx="8433948" cy="3050520"/>
            <a:chOff x="322980" y="3578880"/>
            <a:chExt cx="8433948" cy="3050520"/>
          </a:xfrm>
        </p:grpSpPr>
        <p:pic>
          <p:nvPicPr>
            <p:cNvPr id="3074" name="Picture 2" descr="Phase-contrast image of Aspergillus mold.">
              <a:hlinkClick r:id="rId6"/>
              <a:extLst>
                <a:ext uri="{FF2B5EF4-FFF2-40B4-BE49-F238E27FC236}">
                  <a16:creationId xmlns:a16="http://schemas.microsoft.com/office/drawing/2014/main" id="{F418C118-2EE1-5A27-09FC-9C9E1C7372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640"/>
            <a:stretch/>
          </p:blipFill>
          <p:spPr bwMode="auto">
            <a:xfrm>
              <a:off x="322980" y="3578880"/>
              <a:ext cx="4226160" cy="3050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549D31-4086-8474-203F-7655F7DF0544}"/>
                </a:ext>
              </a:extLst>
            </p:cNvPr>
            <p:cNvSpPr txBox="1"/>
            <p:nvPr/>
          </p:nvSpPr>
          <p:spPr>
            <a:xfrm>
              <a:off x="376940" y="6134725"/>
              <a:ext cx="2275605"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Mold</a:t>
              </a:r>
              <a:endParaRPr lang="en-US" sz="2000" dirty="0">
                <a:solidFill>
                  <a:schemeClr val="bg1"/>
                </a:solidFill>
              </a:endParaRPr>
            </a:p>
          </p:txBody>
        </p:sp>
        <p:grpSp>
          <p:nvGrpSpPr>
            <p:cNvPr id="17" name="Group 16">
              <a:extLst>
                <a:ext uri="{FF2B5EF4-FFF2-40B4-BE49-F238E27FC236}">
                  <a16:creationId xmlns:a16="http://schemas.microsoft.com/office/drawing/2014/main" id="{2A1287B2-A482-0DAB-0DB9-19E6EF6AECE3}"/>
                </a:ext>
              </a:extLst>
            </p:cNvPr>
            <p:cNvGrpSpPr/>
            <p:nvPr/>
          </p:nvGrpSpPr>
          <p:grpSpPr>
            <a:xfrm>
              <a:off x="4594860" y="3700428"/>
              <a:ext cx="4162068" cy="2918713"/>
              <a:chOff x="4594860" y="3700428"/>
              <a:chExt cx="4162068" cy="2918713"/>
            </a:xfrm>
          </p:grpSpPr>
          <p:pic>
            <p:nvPicPr>
              <p:cNvPr id="12" name="Picture 11">
                <a:hlinkClick r:id="rId6"/>
                <a:extLst>
                  <a:ext uri="{FF2B5EF4-FFF2-40B4-BE49-F238E27FC236}">
                    <a16:creationId xmlns:a16="http://schemas.microsoft.com/office/drawing/2014/main" id="{4C5448EE-CBE5-249E-FFE8-9AB427C01101}"/>
                  </a:ext>
                </a:extLst>
              </p:cNvPr>
              <p:cNvPicPr>
                <a:picLocks noChangeAspect="1"/>
              </p:cNvPicPr>
              <p:nvPr/>
            </p:nvPicPr>
            <p:blipFill>
              <a:blip r:embed="rId8"/>
              <a:stretch>
                <a:fillRect/>
              </a:stretch>
            </p:blipFill>
            <p:spPr>
              <a:xfrm rot="5400000">
                <a:off x="4187154" y="4108134"/>
                <a:ext cx="2918713" cy="2103302"/>
              </a:xfrm>
              <a:prstGeom prst="rect">
                <a:avLst/>
              </a:prstGeom>
            </p:spPr>
          </p:pic>
          <p:pic>
            <p:nvPicPr>
              <p:cNvPr id="14" name="Picture 13">
                <a:extLst>
                  <a:ext uri="{FF2B5EF4-FFF2-40B4-BE49-F238E27FC236}">
                    <a16:creationId xmlns:a16="http://schemas.microsoft.com/office/drawing/2014/main" id="{D95D1FEF-E3E1-ACD2-62CB-1466E1024B69}"/>
                  </a:ext>
                </a:extLst>
              </p:cNvPr>
              <p:cNvPicPr>
                <a:picLocks noChangeAspect="1"/>
              </p:cNvPicPr>
              <p:nvPr/>
            </p:nvPicPr>
            <p:blipFill rotWithShape="1">
              <a:blip r:embed="rId9"/>
              <a:srcRect r="9907"/>
              <a:stretch/>
            </p:blipFill>
            <p:spPr>
              <a:xfrm rot="5400000">
                <a:off x="6255016" y="4099220"/>
                <a:ext cx="2900704" cy="2103120"/>
              </a:xfrm>
              <a:prstGeom prst="rect">
                <a:avLst/>
              </a:prstGeom>
            </p:spPr>
          </p:pic>
          <p:sp>
            <p:nvSpPr>
              <p:cNvPr id="15" name="TextBox 14">
                <a:extLst>
                  <a:ext uri="{FF2B5EF4-FFF2-40B4-BE49-F238E27FC236}">
                    <a16:creationId xmlns:a16="http://schemas.microsoft.com/office/drawing/2014/main" id="{07C40909-2988-3D01-42E7-8AF57ECC041F}"/>
                  </a:ext>
                </a:extLst>
              </p:cNvPr>
              <p:cNvSpPr txBox="1"/>
              <p:nvPr/>
            </p:nvSpPr>
            <p:spPr>
              <a:xfrm>
                <a:off x="4775008" y="3717924"/>
                <a:ext cx="2275605"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Bright Field</a:t>
                </a:r>
                <a:endParaRPr lang="en-US" sz="2000" dirty="0">
                  <a:solidFill>
                    <a:schemeClr val="bg1"/>
                  </a:solidFill>
                </a:endParaRPr>
              </a:p>
            </p:txBody>
          </p:sp>
          <p:sp>
            <p:nvSpPr>
              <p:cNvPr id="16" name="TextBox 15">
                <a:extLst>
                  <a:ext uri="{FF2B5EF4-FFF2-40B4-BE49-F238E27FC236}">
                    <a16:creationId xmlns:a16="http://schemas.microsoft.com/office/drawing/2014/main" id="{3EF1D2DC-D892-D1EB-7108-D571D68C06EE}"/>
                  </a:ext>
                </a:extLst>
              </p:cNvPr>
              <p:cNvSpPr txBox="1"/>
              <p:nvPr/>
            </p:nvSpPr>
            <p:spPr>
              <a:xfrm>
                <a:off x="6762091" y="3717924"/>
                <a:ext cx="1586552" cy="400110"/>
              </a:xfrm>
              <a:prstGeom prst="rect">
                <a:avLst/>
              </a:prstGeom>
              <a:noFill/>
            </p:spPr>
            <p:txBody>
              <a:bodyPr wrap="square">
                <a:spAutoFit/>
              </a:bodyPr>
              <a:lstStyle/>
              <a:p>
                <a:pPr algn="ctr"/>
                <a:r>
                  <a:rPr lang="en-US" sz="2000" b="1" dirty="0">
                    <a:solidFill>
                      <a:schemeClr val="bg1"/>
                    </a:solidFill>
                    <a:latin typeface="Comic Sans MS" panose="030F0702030302020204" pitchFamily="66" charset="0"/>
                  </a:rPr>
                  <a:t>Contrast</a:t>
                </a:r>
                <a:endParaRPr lang="en-US" sz="2000" dirty="0">
                  <a:solidFill>
                    <a:schemeClr val="bg1"/>
                  </a:solidFill>
                </a:endParaRPr>
              </a:p>
            </p:txBody>
          </p:sp>
        </p:grpSp>
        <p:sp>
          <p:nvSpPr>
            <p:cNvPr id="3" name="TextBox 2">
              <a:extLst>
                <a:ext uri="{FF2B5EF4-FFF2-40B4-BE49-F238E27FC236}">
                  <a16:creationId xmlns:a16="http://schemas.microsoft.com/office/drawing/2014/main" id="{B4F5FE92-D76C-BF82-7ADD-A5370623F4D5}"/>
                </a:ext>
              </a:extLst>
            </p:cNvPr>
            <p:cNvSpPr txBox="1"/>
            <p:nvPr/>
          </p:nvSpPr>
          <p:spPr>
            <a:xfrm>
              <a:off x="4636076" y="6011615"/>
              <a:ext cx="3876958" cy="523220"/>
            </a:xfrm>
            <a:prstGeom prst="rect">
              <a:avLst/>
            </a:prstGeom>
            <a:noFill/>
          </p:spPr>
          <p:txBody>
            <a:bodyPr wrap="square">
              <a:spAutoFit/>
            </a:bodyPr>
            <a:lstStyle/>
            <a:p>
              <a:r>
                <a:rPr lang="en-US" sz="2800" b="1" dirty="0">
                  <a:latin typeface="Comic Sans MS" panose="030F0702030302020204" pitchFamily="66" charset="0"/>
                </a:rPr>
                <a:t>Phase contrast </a:t>
              </a:r>
              <a:endParaRPr lang="en-US" sz="2800" dirty="0"/>
            </a:p>
          </p:txBody>
        </p:sp>
      </p:grpSp>
    </p:spTree>
    <p:extLst>
      <p:ext uri="{BB962C8B-B14F-4D97-AF65-F5344CB8AC3E}">
        <p14:creationId xmlns:p14="http://schemas.microsoft.com/office/powerpoint/2010/main" val="183462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8"/>
          <p:cNvSpPr txBox="1">
            <a:spLocks noChangeArrowheads="1"/>
          </p:cNvSpPr>
          <p:nvPr/>
        </p:nvSpPr>
        <p:spPr bwMode="auto">
          <a:xfrm>
            <a:off x="134471" y="100854"/>
            <a:ext cx="8875059" cy="954107"/>
          </a:xfrm>
          <a:prstGeom prst="rect">
            <a:avLst/>
          </a:prstGeom>
          <a:noFill/>
          <a:ln w="28575">
            <a:noFill/>
            <a:miter lim="800000"/>
            <a:headEnd/>
            <a:tailEnd/>
          </a:ln>
          <a:effectLst/>
        </p:spPr>
        <p:txBody>
          <a:bodyPr wrap="square">
            <a:spAutoFit/>
          </a:bodyPr>
          <a:lstStyle/>
          <a:p>
            <a:pPr>
              <a:spcBef>
                <a:spcPct val="50000"/>
              </a:spcBef>
            </a:pPr>
            <a:r>
              <a:rPr lang="en-US" sz="2800" b="1" dirty="0">
                <a:solidFill>
                  <a:srgbClr val="FF0000"/>
                </a:solidFill>
                <a:latin typeface="Arial Narrow" panose="020B0606020202030204" pitchFamily="34" charset="0"/>
              </a:rPr>
              <a:t>#8 – CHROMATOGRAPHY </a:t>
            </a:r>
            <a:r>
              <a:rPr lang="en-US" sz="2800" dirty="0">
                <a:latin typeface="Arial Narrow" panose="020B0606020202030204" pitchFamily="34" charset="0"/>
              </a:rPr>
              <a:t>is the process is used to separate a mixture its different components.</a:t>
            </a:r>
            <a:endParaRPr lang="en-US" sz="2800" b="1" dirty="0">
              <a:solidFill>
                <a:srgbClr val="FF0000"/>
              </a:solidFill>
              <a:latin typeface="Arial Narrow" panose="020B0606020202030204" pitchFamily="34" charset="0"/>
            </a:endParaRPr>
          </a:p>
        </p:txBody>
      </p:sp>
      <p:grpSp>
        <p:nvGrpSpPr>
          <p:cNvPr id="3" name="Group 9">
            <a:extLst>
              <a:ext uri="{FF2B5EF4-FFF2-40B4-BE49-F238E27FC236}">
                <a16:creationId xmlns:a16="http://schemas.microsoft.com/office/drawing/2014/main" id="{34AA9A21-DEDE-06A6-A944-74399F233EC0}"/>
              </a:ext>
            </a:extLst>
          </p:cNvPr>
          <p:cNvGrpSpPr>
            <a:grpSpLocks/>
          </p:cNvGrpSpPr>
          <p:nvPr/>
        </p:nvGrpSpPr>
        <p:grpSpPr bwMode="auto">
          <a:xfrm>
            <a:off x="247674" y="1440100"/>
            <a:ext cx="8648183" cy="3732263"/>
            <a:chOff x="4656" y="403"/>
            <a:chExt cx="7334" cy="2754"/>
          </a:xfrm>
        </p:grpSpPr>
        <p:pic>
          <p:nvPicPr>
            <p:cNvPr id="4" name="Picture 7">
              <a:extLst>
                <a:ext uri="{FF2B5EF4-FFF2-40B4-BE49-F238E27FC236}">
                  <a16:creationId xmlns:a16="http://schemas.microsoft.com/office/drawing/2014/main" id="{018A5258-4386-6D22-D68E-66B9D25467F2}"/>
                </a:ext>
              </a:extLst>
            </p:cNvPr>
            <p:cNvPicPr>
              <a:picLocks noChangeAspect="1" noChangeArrowheads="1"/>
            </p:cNvPicPr>
            <p:nvPr/>
          </p:nvPicPr>
          <p:blipFill>
            <a:blip r:embed="rId2" cstate="print"/>
            <a:srcRect/>
            <a:stretch>
              <a:fillRect/>
            </a:stretch>
          </p:blipFill>
          <p:spPr bwMode="auto">
            <a:xfrm>
              <a:off x="4656" y="403"/>
              <a:ext cx="2160" cy="2754"/>
            </a:xfrm>
            <a:prstGeom prst="rect">
              <a:avLst/>
            </a:prstGeom>
            <a:noFill/>
            <a:ln w="9525">
              <a:noFill/>
              <a:miter lim="800000"/>
              <a:headEnd/>
              <a:tailEnd/>
            </a:ln>
            <a:effectLst/>
          </p:spPr>
        </p:pic>
        <p:sp>
          <p:nvSpPr>
            <p:cNvPr id="5" name="Text Box 8">
              <a:extLst>
                <a:ext uri="{FF2B5EF4-FFF2-40B4-BE49-F238E27FC236}">
                  <a16:creationId xmlns:a16="http://schemas.microsoft.com/office/drawing/2014/main" id="{B72E936E-75BE-1409-6259-9BB650D9595B}"/>
                </a:ext>
              </a:extLst>
            </p:cNvPr>
            <p:cNvSpPr txBox="1">
              <a:spLocks noChangeArrowheads="1"/>
            </p:cNvSpPr>
            <p:nvPr/>
          </p:nvSpPr>
          <p:spPr bwMode="auto">
            <a:xfrm>
              <a:off x="6902" y="575"/>
              <a:ext cx="5088" cy="1022"/>
            </a:xfrm>
            <a:prstGeom prst="rect">
              <a:avLst/>
            </a:prstGeom>
            <a:noFill/>
            <a:ln w="9525">
              <a:noFill/>
              <a:miter lim="800000"/>
              <a:headEnd/>
              <a:tailEnd/>
            </a:ln>
            <a:effectLst/>
          </p:spPr>
          <p:txBody>
            <a:bodyPr wrap="square">
              <a:spAutoFit/>
            </a:bodyPr>
            <a:lstStyle/>
            <a:p>
              <a:pPr algn="ctr"/>
              <a:r>
                <a:rPr lang="en-US" sz="2400" b="1" dirty="0">
                  <a:latin typeface="Times New Roman" pitchFamily="18" charset="0"/>
                </a:rPr>
                <a:t>Paper Chromatography</a:t>
              </a:r>
            </a:p>
            <a:p>
              <a:pPr algn="just"/>
              <a:r>
                <a:rPr lang="en-US" sz="2000" dirty="0">
                  <a:latin typeface="Times New Roman" pitchFamily="18" charset="0"/>
                </a:rPr>
                <a:t>Can be used to separate the components of inks, dyes, plant compounds, make-up, candy coating,  &amp; many other substances</a:t>
              </a:r>
            </a:p>
          </p:txBody>
        </p:sp>
      </p:grpSp>
      <p:grpSp>
        <p:nvGrpSpPr>
          <p:cNvPr id="6" name="Group 10">
            <a:extLst>
              <a:ext uri="{FF2B5EF4-FFF2-40B4-BE49-F238E27FC236}">
                <a16:creationId xmlns:a16="http://schemas.microsoft.com/office/drawing/2014/main" id="{D33E747A-CBD5-AC51-997D-F0462D58C0B5}"/>
              </a:ext>
            </a:extLst>
          </p:cNvPr>
          <p:cNvGrpSpPr>
            <a:grpSpLocks/>
          </p:cNvGrpSpPr>
          <p:nvPr/>
        </p:nvGrpSpPr>
        <p:grpSpPr bwMode="auto">
          <a:xfrm>
            <a:off x="134392" y="3943560"/>
            <a:ext cx="8875469" cy="2691791"/>
            <a:chOff x="-2237" y="714"/>
            <a:chExt cx="6254" cy="1747"/>
          </a:xfrm>
        </p:grpSpPr>
        <p:pic>
          <p:nvPicPr>
            <p:cNvPr id="7" name="Picture 4">
              <a:extLst>
                <a:ext uri="{FF2B5EF4-FFF2-40B4-BE49-F238E27FC236}">
                  <a16:creationId xmlns:a16="http://schemas.microsoft.com/office/drawing/2014/main" id="{42B725FE-08EB-E16A-3229-F233035D3F36}"/>
                </a:ext>
              </a:extLst>
            </p:cNvPr>
            <p:cNvPicPr>
              <a:picLocks noChangeAspect="1" noChangeArrowheads="1"/>
            </p:cNvPicPr>
            <p:nvPr/>
          </p:nvPicPr>
          <p:blipFill>
            <a:blip r:embed="rId3" cstate="print"/>
            <a:srcRect b="4482"/>
            <a:stretch>
              <a:fillRect/>
            </a:stretch>
          </p:blipFill>
          <p:spPr bwMode="auto">
            <a:xfrm>
              <a:off x="289" y="714"/>
              <a:ext cx="3648" cy="1295"/>
            </a:xfrm>
            <a:prstGeom prst="rect">
              <a:avLst/>
            </a:prstGeom>
            <a:noFill/>
            <a:ln w="9525">
              <a:noFill/>
              <a:miter lim="800000"/>
              <a:headEnd/>
              <a:tailEnd/>
            </a:ln>
            <a:effectLst/>
          </p:spPr>
        </p:pic>
        <p:sp>
          <p:nvSpPr>
            <p:cNvPr id="8" name="Text Box 5">
              <a:extLst>
                <a:ext uri="{FF2B5EF4-FFF2-40B4-BE49-F238E27FC236}">
                  <a16:creationId xmlns:a16="http://schemas.microsoft.com/office/drawing/2014/main" id="{F186868C-1E70-DE68-0BDF-85C840DDA670}"/>
                </a:ext>
              </a:extLst>
            </p:cNvPr>
            <p:cNvSpPr txBox="1">
              <a:spLocks noChangeArrowheads="1"/>
            </p:cNvSpPr>
            <p:nvPr/>
          </p:nvSpPr>
          <p:spPr bwMode="auto">
            <a:xfrm>
              <a:off x="-2237" y="1762"/>
              <a:ext cx="6254" cy="699"/>
            </a:xfrm>
            <a:prstGeom prst="rect">
              <a:avLst/>
            </a:prstGeom>
            <a:noFill/>
            <a:ln w="9525">
              <a:noFill/>
              <a:miter lim="800000"/>
              <a:headEnd/>
              <a:tailEnd/>
            </a:ln>
            <a:effectLst/>
          </p:spPr>
          <p:txBody>
            <a:bodyPr wrap="square">
              <a:spAutoFit/>
            </a:bodyPr>
            <a:lstStyle/>
            <a:p>
              <a:pPr algn="just"/>
              <a:r>
                <a:rPr lang="en-US" sz="2800" b="1" dirty="0">
                  <a:latin typeface="Times New Roman" pitchFamily="18" charset="0"/>
                </a:rPr>
                <a:t>Gas Chromatography</a:t>
              </a:r>
              <a:endParaRPr lang="en-US" sz="2800" dirty="0">
                <a:latin typeface="Times New Roman" pitchFamily="18" charset="0"/>
              </a:endParaRPr>
            </a:p>
            <a:p>
              <a:pPr algn="just"/>
              <a:r>
                <a:rPr lang="en-US" dirty="0">
                  <a:latin typeface="Times New Roman" pitchFamily="18" charset="0"/>
                </a:rPr>
                <a:t>Used to determine the chemical composition of unknown substances, such as the compounds in gasoline by the peaks in the graph below.</a:t>
              </a:r>
            </a:p>
          </p:txBody>
        </p:sp>
      </p:grpSp>
      <p:sp>
        <p:nvSpPr>
          <p:cNvPr id="10" name="TextBox 9">
            <a:extLst>
              <a:ext uri="{FF2B5EF4-FFF2-40B4-BE49-F238E27FC236}">
                <a16:creationId xmlns:a16="http://schemas.microsoft.com/office/drawing/2014/main" id="{8335BB42-56B9-40B9-52CA-644E6A78C39F}"/>
              </a:ext>
            </a:extLst>
          </p:cNvPr>
          <p:cNvSpPr txBox="1"/>
          <p:nvPr/>
        </p:nvSpPr>
        <p:spPr>
          <a:xfrm>
            <a:off x="9532144" y="5288167"/>
            <a:ext cx="4572000" cy="307777"/>
          </a:xfrm>
          <a:prstGeom prst="rect">
            <a:avLst/>
          </a:prstGeom>
          <a:noFill/>
        </p:spPr>
        <p:txBody>
          <a:bodyPr wrap="square">
            <a:spAutoFit/>
          </a:bodyPr>
          <a:lstStyle/>
          <a:p>
            <a:r>
              <a:rPr lang="en-US" sz="1400" dirty="0">
                <a:hlinkClick r:id="rId4"/>
              </a:rPr>
              <a:t>https://www.youtube.com/watch?v=2QVCxK0QPeg</a:t>
            </a:r>
            <a:r>
              <a:rPr lang="en-US" sz="1400" dirty="0"/>
              <a:t> </a:t>
            </a:r>
          </a:p>
        </p:txBody>
      </p:sp>
      <p:pic>
        <p:nvPicPr>
          <p:cNvPr id="11" name="Picture 10" descr="A red and white play button&#10;&#10;Description automatically generated">
            <a:hlinkClick r:id="rId4"/>
            <a:extLst>
              <a:ext uri="{FF2B5EF4-FFF2-40B4-BE49-F238E27FC236}">
                <a16:creationId xmlns:a16="http://schemas.microsoft.com/office/drawing/2014/main" id="{8132523A-15FA-1481-2257-51D6BEAB0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3810000"/>
            <a:ext cx="1843088" cy="1352688"/>
          </a:xfrm>
          <a:prstGeom prst="rect">
            <a:avLst/>
          </a:prstGeom>
        </p:spPr>
      </p:pic>
      <p:grpSp>
        <p:nvGrpSpPr>
          <p:cNvPr id="14" name="Group 13">
            <a:extLst>
              <a:ext uri="{FF2B5EF4-FFF2-40B4-BE49-F238E27FC236}">
                <a16:creationId xmlns:a16="http://schemas.microsoft.com/office/drawing/2014/main" id="{FF1AD044-5ED0-FA2E-FC2B-7C13F5C012F0}"/>
              </a:ext>
            </a:extLst>
          </p:cNvPr>
          <p:cNvGrpSpPr/>
          <p:nvPr/>
        </p:nvGrpSpPr>
        <p:grpSpPr>
          <a:xfrm>
            <a:off x="838200" y="71728"/>
            <a:ext cx="3048001" cy="506179"/>
            <a:chOff x="838200" y="71728"/>
            <a:chExt cx="3048001" cy="506179"/>
          </a:xfrm>
        </p:grpSpPr>
        <p:sp>
          <p:nvSpPr>
            <p:cNvPr id="2" name="Rectangle 1">
              <a:extLst>
                <a:ext uri="{FF2B5EF4-FFF2-40B4-BE49-F238E27FC236}">
                  <a16:creationId xmlns:a16="http://schemas.microsoft.com/office/drawing/2014/main" id="{B40030E3-BAA7-4457-7CB2-98ABA1EC88A9}"/>
                </a:ext>
              </a:extLst>
            </p:cNvPr>
            <p:cNvSpPr/>
            <p:nvPr/>
          </p:nvSpPr>
          <p:spPr>
            <a:xfrm>
              <a:off x="838201" y="71728"/>
              <a:ext cx="3048000" cy="506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85F3F27C-EFE7-1A56-FC0A-22D210F24C98}"/>
                </a:ext>
              </a:extLst>
            </p:cNvPr>
            <p:cNvCxnSpPr>
              <a:cxnSpLocks/>
            </p:cNvCxnSpPr>
            <p:nvPr/>
          </p:nvCxnSpPr>
          <p:spPr>
            <a:xfrm>
              <a:off x="838200" y="533400"/>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62F5EE-629C-470B-95C8-6ED44D9A2C6B}"/>
              </a:ext>
            </a:extLst>
          </p:cNvPr>
          <p:cNvSpPr>
            <a:spLocks noChangeArrowheads="1"/>
          </p:cNvSpPr>
          <p:nvPr/>
        </p:nvSpPr>
        <p:spPr bwMode="auto">
          <a:xfrm>
            <a:off x="0" y="50981"/>
            <a:ext cx="9144000" cy="766719"/>
          </a:xfrm>
          <a:prstGeom prst="rect">
            <a:avLst/>
          </a:prstGeom>
          <a:solidFill>
            <a:srgbClr val="99FF33"/>
          </a:solidFill>
          <a:ln w="9525">
            <a:noFill/>
            <a:miter lim="800000"/>
            <a:headEnd/>
            <a:tailEnd/>
          </a:ln>
        </p:spPr>
        <p:txBody>
          <a:bodyPr wrap="square" lIns="88741" tIns="44372" rIns="88741" bIns="44372" anchor="ctr">
            <a:spAutoFit/>
          </a:bodyPr>
          <a:lstStyle/>
          <a:p>
            <a:r>
              <a:rPr lang="en-US" sz="3600" b="1" dirty="0">
                <a:latin typeface="Times New Roman" pitchFamily="18" charset="0"/>
              </a:rPr>
              <a:t>Part B: Hair Evidence</a:t>
            </a:r>
          </a:p>
          <a:p>
            <a:endParaRPr lang="en-US" sz="700" dirty="0">
              <a:latin typeface="Times New Roman" pitchFamily="18" charset="0"/>
            </a:endParaRPr>
          </a:p>
        </p:txBody>
      </p:sp>
      <p:pic>
        <p:nvPicPr>
          <p:cNvPr id="1028" name="Picture 4" descr="Thirty years in jail for a single hair: the FBI's 'mass disaster' of false  conviction | FBI | The Guardian">
            <a:extLst>
              <a:ext uri="{FF2B5EF4-FFF2-40B4-BE49-F238E27FC236}">
                <a16:creationId xmlns:a16="http://schemas.microsoft.com/office/drawing/2014/main" id="{707645D3-15A1-7A22-D9B9-F869C238F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8" y="970505"/>
            <a:ext cx="31496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es Plucking Stop Hair Growth? – Revela">
            <a:extLst>
              <a:ext uri="{FF2B5EF4-FFF2-40B4-BE49-F238E27FC236}">
                <a16:creationId xmlns:a16="http://schemas.microsoft.com/office/drawing/2014/main" id="{D9B2F4FE-05B9-FB67-014C-A478C7EAB9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970505"/>
            <a:ext cx="4991735" cy="33278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is picture goes with the trace evidence topic because hair is a very  common object in trace evidence and many forensic scientists dea… |  Forensics, Evidence, Fold">
            <a:extLst>
              <a:ext uri="{FF2B5EF4-FFF2-40B4-BE49-F238E27FC236}">
                <a16:creationId xmlns:a16="http://schemas.microsoft.com/office/drawing/2014/main" id="{7D4C5675-51B1-4C54-91DD-FCF749F6A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100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80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533400" y="6642245"/>
            <a:ext cx="8801100" cy="239011"/>
          </a:xfrm>
          <a:prstGeom prst="rect">
            <a:avLst/>
          </a:prstGeom>
          <a:noFill/>
          <a:ln w="9525">
            <a:noFill/>
            <a:miter lim="800000"/>
            <a:headEnd/>
            <a:tailEnd/>
          </a:ln>
        </p:spPr>
        <p:txBody>
          <a:bodyPr lIns="88741" tIns="44372" rIns="88741" bIns="44372">
            <a:spAutoFit/>
          </a:bodyPr>
          <a:lstStyle/>
          <a:p>
            <a:pPr algn="ctr">
              <a:spcBef>
                <a:spcPct val="50000"/>
              </a:spcBef>
            </a:pPr>
            <a:r>
              <a:rPr lang="en-US" sz="971" dirty="0">
                <a:latin typeface="Times New Roman" pitchFamily="18" charset="0"/>
              </a:rPr>
              <a:t>Image Source: https://www.researchgate.net/figure/Sources-of-keratin-Different-sources-such-as-feathers-hair-nails-horns-hooves-and_fig3_272827545</a:t>
            </a:r>
          </a:p>
        </p:txBody>
      </p:sp>
      <p:sp>
        <p:nvSpPr>
          <p:cNvPr id="6149" name="Rectangle 5"/>
          <p:cNvSpPr>
            <a:spLocks noChangeArrowheads="1"/>
          </p:cNvSpPr>
          <p:nvPr/>
        </p:nvSpPr>
        <p:spPr bwMode="auto">
          <a:xfrm>
            <a:off x="171450" y="478336"/>
            <a:ext cx="8801099" cy="828274"/>
          </a:xfrm>
          <a:prstGeom prst="rect">
            <a:avLst/>
          </a:prstGeom>
          <a:noFill/>
          <a:ln w="9525">
            <a:noFill/>
            <a:miter lim="800000"/>
            <a:headEnd/>
            <a:tailEnd/>
          </a:ln>
        </p:spPr>
        <p:txBody>
          <a:bodyPr wrap="square" lIns="88741" tIns="44372" rIns="88741" bIns="44372" anchor="ctr">
            <a:spAutoFit/>
          </a:bodyPr>
          <a:lstStyle/>
          <a:p>
            <a:r>
              <a:rPr lang="en-US" sz="2400" dirty="0">
                <a:latin typeface="Comic Sans MS" panose="030F0702030302020204" pitchFamily="66" charset="0"/>
              </a:rPr>
              <a:t>Hair is composed of the protein </a:t>
            </a:r>
            <a:r>
              <a:rPr lang="en-US" sz="2400" b="1" dirty="0">
                <a:solidFill>
                  <a:srgbClr val="FF0000"/>
                </a:solidFill>
                <a:latin typeface="Comic Sans MS" panose="030F0702030302020204" pitchFamily="66" charset="0"/>
              </a:rPr>
              <a:t>KERATIN</a:t>
            </a:r>
            <a:r>
              <a:rPr lang="en-US" sz="2400" dirty="0">
                <a:latin typeface="Comic Sans MS" panose="030F0702030302020204" pitchFamily="66" charset="0"/>
              </a:rPr>
              <a:t> which is also the primary component of our </a:t>
            </a:r>
            <a:r>
              <a:rPr lang="en-US" sz="2400" b="1" dirty="0">
                <a:solidFill>
                  <a:srgbClr val="FF0000"/>
                </a:solidFill>
                <a:latin typeface="Comic Sans MS" panose="030F0702030302020204" pitchFamily="66" charset="0"/>
              </a:rPr>
              <a:t>FINGERNAILS</a:t>
            </a:r>
            <a:r>
              <a:rPr lang="en-US" sz="2400" dirty="0">
                <a:latin typeface="Comic Sans MS" panose="030F0702030302020204" pitchFamily="66" charset="0"/>
              </a:rPr>
              <a:t> and </a:t>
            </a:r>
            <a:r>
              <a:rPr lang="en-US" sz="2400" b="1" dirty="0">
                <a:solidFill>
                  <a:srgbClr val="FF0000"/>
                </a:solidFill>
                <a:latin typeface="Comic Sans MS" panose="030F0702030302020204" pitchFamily="66" charset="0"/>
              </a:rPr>
              <a:t>TOENAILS</a:t>
            </a:r>
            <a:r>
              <a:rPr lang="en-US" sz="2400" dirty="0">
                <a:latin typeface="Comic Sans MS" panose="030F0702030302020204" pitchFamily="66" charset="0"/>
              </a:rPr>
              <a:t>.                 </a:t>
            </a:r>
          </a:p>
        </p:txBody>
      </p:sp>
      <p:pic>
        <p:nvPicPr>
          <p:cNvPr id="1026" name="Picture 2" descr="Sources of keratin. Different sources such as feathers, hair, nails, horns, hooves, and beak are shown. The hosts for these sources include human, bird, and animal. The hardness of these keratin materials is different in each case.">
            <a:extLst>
              <a:ext uri="{FF2B5EF4-FFF2-40B4-BE49-F238E27FC236}">
                <a16:creationId xmlns:a16="http://schemas.microsoft.com/office/drawing/2014/main" id="{006D4A29-754C-47D5-A9C2-244CAE008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92866"/>
            <a:ext cx="6362344" cy="3562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5EF6E12-B294-4F10-BA26-FE22C7A4D8F0}"/>
              </a:ext>
            </a:extLst>
          </p:cNvPr>
          <p:cNvGrpSpPr/>
          <p:nvPr/>
        </p:nvGrpSpPr>
        <p:grpSpPr>
          <a:xfrm>
            <a:off x="4038599" y="-76200"/>
            <a:ext cx="4543311" cy="1299272"/>
            <a:chOff x="3886199" y="337756"/>
            <a:chExt cx="4680987" cy="1338644"/>
          </a:xfrm>
        </p:grpSpPr>
        <p:grpSp>
          <p:nvGrpSpPr>
            <p:cNvPr id="5" name="Group 4">
              <a:extLst>
                <a:ext uri="{FF2B5EF4-FFF2-40B4-BE49-F238E27FC236}">
                  <a16:creationId xmlns:a16="http://schemas.microsoft.com/office/drawing/2014/main" id="{A19D9A1A-85A4-481C-9E64-D9AD86FCFA36}"/>
                </a:ext>
              </a:extLst>
            </p:cNvPr>
            <p:cNvGrpSpPr/>
            <p:nvPr/>
          </p:nvGrpSpPr>
          <p:grpSpPr>
            <a:xfrm>
              <a:off x="3886199" y="1295400"/>
              <a:ext cx="4680987" cy="381000"/>
              <a:chOff x="3886199" y="1295400"/>
              <a:chExt cx="4680987" cy="381000"/>
            </a:xfrm>
          </p:grpSpPr>
          <p:cxnSp>
            <p:nvCxnSpPr>
              <p:cNvPr id="4" name="Straight Connector 3">
                <a:extLst>
                  <a:ext uri="{FF2B5EF4-FFF2-40B4-BE49-F238E27FC236}">
                    <a16:creationId xmlns:a16="http://schemas.microsoft.com/office/drawing/2014/main" id="{0A3E84C1-C531-4BBB-B2E3-52DAB959EE06}"/>
                  </a:ext>
                </a:extLst>
              </p:cNvPr>
              <p:cNvCxnSpPr/>
              <p:nvPr/>
            </p:nvCxnSpPr>
            <p:spPr>
              <a:xfrm>
                <a:off x="4724002" y="1295400"/>
                <a:ext cx="1507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90EB80-2BCC-4FB5-B62E-42119112F149}"/>
                  </a:ext>
                </a:extLst>
              </p:cNvPr>
              <p:cNvCxnSpPr/>
              <p:nvPr/>
            </p:nvCxnSpPr>
            <p:spPr>
              <a:xfrm>
                <a:off x="3886199" y="1676400"/>
                <a:ext cx="21668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C2D13-BD22-4D98-A51F-B0F2BEB6C4DA}"/>
                  </a:ext>
                </a:extLst>
              </p:cNvPr>
              <p:cNvCxnSpPr/>
              <p:nvPr/>
            </p:nvCxnSpPr>
            <p:spPr>
              <a:xfrm>
                <a:off x="6871390" y="1676400"/>
                <a:ext cx="16957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2">
              <a:extLst>
                <a:ext uri="{FF2B5EF4-FFF2-40B4-BE49-F238E27FC236}">
                  <a16:creationId xmlns:a16="http://schemas.microsoft.com/office/drawing/2014/main" id="{2A309622-4E76-471F-A107-1C10B7CB3CE2}"/>
                </a:ext>
              </a:extLst>
            </p:cNvPr>
            <p:cNvSpPr txBox="1">
              <a:spLocks noChangeArrowheads="1"/>
            </p:cNvSpPr>
            <p:nvPr/>
          </p:nvSpPr>
          <p:spPr bwMode="auto">
            <a:xfrm>
              <a:off x="5257601" y="337756"/>
              <a:ext cx="899359"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#1</a:t>
              </a:r>
            </a:p>
          </p:txBody>
        </p:sp>
      </p:grpSp>
      <p:sp>
        <p:nvSpPr>
          <p:cNvPr id="3" name="TextBox 2">
            <a:extLst>
              <a:ext uri="{FF2B5EF4-FFF2-40B4-BE49-F238E27FC236}">
                <a16:creationId xmlns:a16="http://schemas.microsoft.com/office/drawing/2014/main" id="{240C3E42-7B0E-DFFA-FE4B-28DE6F142025}"/>
              </a:ext>
            </a:extLst>
          </p:cNvPr>
          <p:cNvSpPr txBox="1"/>
          <p:nvPr/>
        </p:nvSpPr>
        <p:spPr>
          <a:xfrm>
            <a:off x="0" y="5472083"/>
            <a:ext cx="8972549" cy="830997"/>
          </a:xfrm>
          <a:prstGeom prst="rect">
            <a:avLst/>
          </a:prstGeom>
          <a:noFill/>
        </p:spPr>
        <p:txBody>
          <a:bodyPr wrap="square">
            <a:spAutoFit/>
          </a:bodyPr>
          <a:lstStyle/>
          <a:p>
            <a:pPr algn="just"/>
            <a:r>
              <a:rPr lang="en-US" sz="2400" dirty="0">
                <a:latin typeface="Comic Sans MS" panose="030F0702030302020204" pitchFamily="66" charset="0"/>
              </a:rPr>
              <a:t>Keratin can also be found in other animals, such as bird feathers, horns, hooves, beaks, and fur. </a:t>
            </a:r>
          </a:p>
        </p:txBody>
      </p:sp>
      <p:grpSp>
        <p:nvGrpSpPr>
          <p:cNvPr id="2" name="Group 1">
            <a:extLst>
              <a:ext uri="{FF2B5EF4-FFF2-40B4-BE49-F238E27FC236}">
                <a16:creationId xmlns:a16="http://schemas.microsoft.com/office/drawing/2014/main" id="{1CFE5847-5E83-4F07-4803-AA60CE4E5830}"/>
              </a:ext>
            </a:extLst>
          </p:cNvPr>
          <p:cNvGrpSpPr/>
          <p:nvPr/>
        </p:nvGrpSpPr>
        <p:grpSpPr>
          <a:xfrm>
            <a:off x="4821281" y="76064"/>
            <a:ext cx="1524000" cy="828274"/>
            <a:chOff x="838200" y="71728"/>
            <a:chExt cx="3048001" cy="506179"/>
          </a:xfrm>
        </p:grpSpPr>
        <p:sp>
          <p:nvSpPr>
            <p:cNvPr id="6" name="Rectangle 5">
              <a:extLst>
                <a:ext uri="{FF2B5EF4-FFF2-40B4-BE49-F238E27FC236}">
                  <a16:creationId xmlns:a16="http://schemas.microsoft.com/office/drawing/2014/main" id="{EDF8B161-FC64-501F-0215-C48148E8DDA0}"/>
                </a:ext>
              </a:extLst>
            </p:cNvPr>
            <p:cNvSpPr/>
            <p:nvPr/>
          </p:nvSpPr>
          <p:spPr>
            <a:xfrm>
              <a:off x="838201" y="71728"/>
              <a:ext cx="3048000" cy="506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Connector 6">
              <a:extLst>
                <a:ext uri="{FF2B5EF4-FFF2-40B4-BE49-F238E27FC236}">
                  <a16:creationId xmlns:a16="http://schemas.microsoft.com/office/drawing/2014/main" id="{4840A780-0C9A-E884-997D-54EA833BE857}"/>
                </a:ext>
              </a:extLst>
            </p:cNvPr>
            <p:cNvCxnSpPr>
              <a:cxnSpLocks/>
            </p:cNvCxnSpPr>
            <p:nvPr/>
          </p:nvCxnSpPr>
          <p:spPr>
            <a:xfrm>
              <a:off x="838200" y="533400"/>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2443049-31F2-1A76-EF15-A10B09432F40}"/>
              </a:ext>
            </a:extLst>
          </p:cNvPr>
          <p:cNvGrpSpPr/>
          <p:nvPr/>
        </p:nvGrpSpPr>
        <p:grpSpPr>
          <a:xfrm>
            <a:off x="3975583" y="875047"/>
            <a:ext cx="2266989" cy="473478"/>
            <a:chOff x="838198" y="288553"/>
            <a:chExt cx="4533979" cy="289354"/>
          </a:xfrm>
        </p:grpSpPr>
        <p:sp>
          <p:nvSpPr>
            <p:cNvPr id="9" name="Rectangle 8">
              <a:extLst>
                <a:ext uri="{FF2B5EF4-FFF2-40B4-BE49-F238E27FC236}">
                  <a16:creationId xmlns:a16="http://schemas.microsoft.com/office/drawing/2014/main" id="{D783DA30-5F13-0E24-7246-3341966EC035}"/>
                </a:ext>
              </a:extLst>
            </p:cNvPr>
            <p:cNvSpPr/>
            <p:nvPr/>
          </p:nvSpPr>
          <p:spPr>
            <a:xfrm>
              <a:off x="838198" y="288553"/>
              <a:ext cx="4533979" cy="28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 name="Straight Connector 9">
              <a:extLst>
                <a:ext uri="{FF2B5EF4-FFF2-40B4-BE49-F238E27FC236}">
                  <a16:creationId xmlns:a16="http://schemas.microsoft.com/office/drawing/2014/main" id="{531D1BBD-1050-ED2E-B9A6-5025AA63022A}"/>
                </a:ext>
              </a:extLst>
            </p:cNvPr>
            <p:cNvCxnSpPr>
              <a:cxnSpLocks/>
            </p:cNvCxnSpPr>
            <p:nvPr/>
          </p:nvCxnSpPr>
          <p:spPr>
            <a:xfrm>
              <a:off x="838200" y="533400"/>
              <a:ext cx="45339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63889AA6-56F3-1770-8318-2C34A392A5D7}"/>
              </a:ext>
            </a:extLst>
          </p:cNvPr>
          <p:cNvGrpSpPr/>
          <p:nvPr/>
        </p:nvGrpSpPr>
        <p:grpSpPr>
          <a:xfrm>
            <a:off x="6858000" y="904338"/>
            <a:ext cx="1883055" cy="473478"/>
            <a:chOff x="838198" y="288553"/>
            <a:chExt cx="4533979" cy="289354"/>
          </a:xfrm>
        </p:grpSpPr>
        <p:sp>
          <p:nvSpPr>
            <p:cNvPr id="17" name="Rectangle 16">
              <a:extLst>
                <a:ext uri="{FF2B5EF4-FFF2-40B4-BE49-F238E27FC236}">
                  <a16:creationId xmlns:a16="http://schemas.microsoft.com/office/drawing/2014/main" id="{40F1ED0B-5833-D09A-ECEE-0483DEADDC69}"/>
                </a:ext>
              </a:extLst>
            </p:cNvPr>
            <p:cNvSpPr/>
            <p:nvPr/>
          </p:nvSpPr>
          <p:spPr>
            <a:xfrm>
              <a:off x="838198" y="288553"/>
              <a:ext cx="4533979" cy="28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 name="Straight Connector 17">
              <a:extLst>
                <a:ext uri="{FF2B5EF4-FFF2-40B4-BE49-F238E27FC236}">
                  <a16:creationId xmlns:a16="http://schemas.microsoft.com/office/drawing/2014/main" id="{D529B4DD-83DC-A649-6A8F-CA038E377E4C}"/>
                </a:ext>
              </a:extLst>
            </p:cNvPr>
            <p:cNvCxnSpPr>
              <a:cxnSpLocks/>
            </p:cNvCxnSpPr>
            <p:nvPr/>
          </p:nvCxnSpPr>
          <p:spPr>
            <a:xfrm>
              <a:off x="838200" y="533400"/>
              <a:ext cx="45339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D7AB318F-5A07-50B3-083B-44AEBC609D54}"/>
              </a:ext>
            </a:extLst>
          </p:cNvPr>
          <p:cNvSpPr/>
          <p:nvPr/>
        </p:nvSpPr>
        <p:spPr>
          <a:xfrm>
            <a:off x="85724" y="5361148"/>
            <a:ext cx="8972549" cy="873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642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17C672-8465-4A85-91F3-C87988DC323F}"/>
              </a:ext>
            </a:extLst>
          </p:cNvPr>
          <p:cNvSpPr txBox="1"/>
          <p:nvPr/>
        </p:nvSpPr>
        <p:spPr>
          <a:xfrm>
            <a:off x="270178" y="274510"/>
            <a:ext cx="6435422" cy="2308324"/>
          </a:xfrm>
          <a:prstGeom prst="rect">
            <a:avLst/>
          </a:prstGeom>
          <a:noFill/>
        </p:spPr>
        <p:txBody>
          <a:bodyPr wrap="square">
            <a:spAutoFit/>
          </a:bodyPr>
          <a:lstStyle/>
          <a:p>
            <a:pPr algn="just"/>
            <a:r>
              <a:rPr lang="en-US" sz="2400" dirty="0">
                <a:latin typeface="Comic Sans MS" panose="030F0702030302020204" pitchFamily="66" charset="0"/>
              </a:rPr>
              <a:t>Hair is produced from a structure called the </a:t>
            </a:r>
            <a:r>
              <a:rPr lang="en-US" sz="2400" b="1" dirty="0">
                <a:latin typeface="Comic Sans MS" panose="030F0702030302020204" pitchFamily="66" charset="0"/>
              </a:rPr>
              <a:t>hair follicle </a:t>
            </a:r>
            <a:r>
              <a:rPr lang="en-US" sz="2400" dirty="0">
                <a:latin typeface="Comic Sans MS" panose="030F0702030302020204" pitchFamily="66" charset="0"/>
              </a:rPr>
              <a:t>(or root.) </a:t>
            </a:r>
          </a:p>
          <a:p>
            <a:pPr algn="just"/>
            <a:endParaRPr lang="en-US" sz="2400" dirty="0">
              <a:latin typeface="Comic Sans MS" panose="030F0702030302020204" pitchFamily="66" charset="0"/>
            </a:endParaRPr>
          </a:p>
          <a:p>
            <a:pPr algn="just"/>
            <a:r>
              <a:rPr lang="en-US" sz="2400" dirty="0">
                <a:latin typeface="Comic Sans MS" panose="030F0702030302020204" pitchFamily="66" charset="0"/>
              </a:rPr>
              <a:t>Humans develop</a:t>
            </a:r>
            <a:r>
              <a:rPr lang="en-US" sz="2400" i="1" dirty="0">
                <a:latin typeface="Comic Sans MS" panose="030F0702030302020204" pitchFamily="66" charset="0"/>
              </a:rPr>
              <a:t> </a:t>
            </a:r>
            <a:r>
              <a:rPr lang="en-US" sz="2400" dirty="0">
                <a:latin typeface="Comic Sans MS" panose="030F0702030302020204" pitchFamily="66" charset="0"/>
              </a:rPr>
              <a:t>hair follicles during fetal development, and </a:t>
            </a:r>
            <a:r>
              <a:rPr lang="en-US" sz="2400" b="1" dirty="0">
                <a:latin typeface="Comic Sans MS" panose="030F0702030302020204" pitchFamily="66" charset="0"/>
              </a:rPr>
              <a:t>NO NEW FOLLICLES </a:t>
            </a:r>
            <a:r>
              <a:rPr lang="en-US" sz="2400" dirty="0">
                <a:latin typeface="Comic Sans MS" panose="030F0702030302020204" pitchFamily="66" charset="0"/>
              </a:rPr>
              <a:t>are produced after birth. </a:t>
            </a:r>
            <a:endParaRPr lang="en-US" sz="2400" dirty="0"/>
          </a:p>
        </p:txBody>
      </p:sp>
      <p:pic>
        <p:nvPicPr>
          <p:cNvPr id="4" name="Picture 3">
            <a:extLst>
              <a:ext uri="{FF2B5EF4-FFF2-40B4-BE49-F238E27FC236}">
                <a16:creationId xmlns:a16="http://schemas.microsoft.com/office/drawing/2014/main" id="{5D3B1783-DB52-4868-823B-45B83A685F54}"/>
              </a:ext>
            </a:extLst>
          </p:cNvPr>
          <p:cNvPicPr>
            <a:picLocks noChangeAspect="1"/>
          </p:cNvPicPr>
          <p:nvPr/>
        </p:nvPicPr>
        <p:blipFill>
          <a:blip r:embed="rId3"/>
          <a:stretch>
            <a:fillRect/>
          </a:stretch>
        </p:blipFill>
        <p:spPr>
          <a:xfrm>
            <a:off x="6858000" y="98747"/>
            <a:ext cx="2044855" cy="2949253"/>
          </a:xfrm>
          <a:prstGeom prst="rect">
            <a:avLst/>
          </a:prstGeom>
        </p:spPr>
      </p:pic>
      <p:sp>
        <p:nvSpPr>
          <p:cNvPr id="10" name="TextBox 9">
            <a:extLst>
              <a:ext uri="{FF2B5EF4-FFF2-40B4-BE49-F238E27FC236}">
                <a16:creationId xmlns:a16="http://schemas.microsoft.com/office/drawing/2014/main" id="{4839C656-02B8-492C-BF91-5E3125BC48EB}"/>
              </a:ext>
            </a:extLst>
          </p:cNvPr>
          <p:cNvSpPr txBox="1"/>
          <p:nvPr/>
        </p:nvSpPr>
        <p:spPr>
          <a:xfrm>
            <a:off x="9144000" y="5562600"/>
            <a:ext cx="6508376" cy="689932"/>
          </a:xfrm>
          <a:prstGeom prst="rect">
            <a:avLst/>
          </a:prstGeom>
          <a:noFill/>
        </p:spPr>
        <p:txBody>
          <a:bodyPr wrap="square">
            <a:spAutoFit/>
          </a:bodyPr>
          <a:lstStyle/>
          <a:p>
            <a:r>
              <a:rPr lang="en-US" sz="971" dirty="0">
                <a:hlinkClick r:id="rId4">
                  <a:extLst>
                    <a:ext uri="{A12FA001-AC4F-418D-AE19-62706E023703}">
                      <ahyp:hlinkClr xmlns:ahyp="http://schemas.microsoft.com/office/drawing/2018/hyperlinkcolor" val="tx"/>
                    </a:ext>
                  </a:extLst>
                </a:hlinkClick>
              </a:rPr>
              <a:t>Image 1: https://ngl.cengage.com/assets/downloads/forsci_pro0000000541/4827_fun_ch3.pdf</a:t>
            </a:r>
            <a:endParaRPr lang="en-US" sz="971" dirty="0"/>
          </a:p>
          <a:p>
            <a:r>
              <a:rPr lang="en-US" sz="971" dirty="0">
                <a:latin typeface="Times New Roman" pitchFamily="18" charset="0"/>
              </a:rPr>
              <a:t>Image 2: https://dps.mn.gov/divisions/bca/bca-divisions/forensic-science/Pages/trace-hair.aspx</a:t>
            </a:r>
          </a:p>
          <a:p>
            <a:endParaRPr lang="en-US" sz="971" dirty="0"/>
          </a:p>
          <a:p>
            <a:endParaRPr lang="en-US" sz="971" dirty="0"/>
          </a:p>
        </p:txBody>
      </p:sp>
      <p:sp>
        <p:nvSpPr>
          <p:cNvPr id="12" name="Rectangle 9">
            <a:extLst>
              <a:ext uri="{FF2B5EF4-FFF2-40B4-BE49-F238E27FC236}">
                <a16:creationId xmlns:a16="http://schemas.microsoft.com/office/drawing/2014/main" id="{140A4918-3F27-4D4E-B4CC-3A3F61F8CF30}"/>
              </a:ext>
            </a:extLst>
          </p:cNvPr>
          <p:cNvSpPr>
            <a:spLocks noChangeArrowheads="1"/>
          </p:cNvSpPr>
          <p:nvPr/>
        </p:nvSpPr>
        <p:spPr bwMode="auto">
          <a:xfrm>
            <a:off x="2335907" y="3352800"/>
            <a:ext cx="6607952" cy="2551823"/>
          </a:xfrm>
          <a:prstGeom prst="rect">
            <a:avLst/>
          </a:prstGeom>
          <a:noFill/>
          <a:ln w="9525">
            <a:noFill/>
            <a:miter lim="800000"/>
            <a:headEnd/>
            <a:tailEnd/>
          </a:ln>
        </p:spPr>
        <p:txBody>
          <a:bodyPr wrap="square" lIns="88741" tIns="44372" rIns="88741" bIns="44372" anchor="ctr">
            <a:spAutoFit/>
          </a:bodyPr>
          <a:lstStyle/>
          <a:p>
            <a:pPr algn="just"/>
            <a:r>
              <a:rPr lang="en-US" sz="2400" dirty="0">
                <a:latin typeface="Comic Sans MS" panose="030F0702030302020204" pitchFamily="66" charset="0"/>
              </a:rPr>
              <a:t>In order to test hair evidence for nuclear DNA, the </a:t>
            </a:r>
            <a:r>
              <a:rPr lang="en-US" sz="2400" b="1" dirty="0">
                <a:latin typeface="Comic Sans MS" panose="030F0702030302020204" pitchFamily="66" charset="0"/>
              </a:rPr>
              <a:t>ROOT</a:t>
            </a:r>
            <a:r>
              <a:rPr lang="en-US" sz="2400" dirty="0">
                <a:latin typeface="Comic Sans MS" panose="030F0702030302020204" pitchFamily="66" charset="0"/>
              </a:rPr>
              <a:t> (or follicular tag) must be present. </a:t>
            </a:r>
          </a:p>
          <a:p>
            <a:pPr algn="just"/>
            <a:endParaRPr lang="en-US" sz="1400" dirty="0">
              <a:latin typeface="Comic Sans MS" panose="030F0702030302020204" pitchFamily="66" charset="0"/>
            </a:endParaRPr>
          </a:p>
          <a:p>
            <a:pPr algn="just"/>
            <a:r>
              <a:rPr lang="en-US" sz="2400" dirty="0">
                <a:latin typeface="Comic Sans MS" panose="030F0702030302020204" pitchFamily="66" charset="0"/>
              </a:rPr>
              <a:t>Hair may also be tested for mitochondrial DNA, which is the DNA that is found in the mitochondria of our cells. </a:t>
            </a:r>
          </a:p>
        </p:txBody>
      </p:sp>
      <p:sp>
        <p:nvSpPr>
          <p:cNvPr id="14" name="TextBox 13">
            <a:extLst>
              <a:ext uri="{FF2B5EF4-FFF2-40B4-BE49-F238E27FC236}">
                <a16:creationId xmlns:a16="http://schemas.microsoft.com/office/drawing/2014/main" id="{F5591808-A778-4DB2-AA0A-CDE36FD51635}"/>
              </a:ext>
            </a:extLst>
          </p:cNvPr>
          <p:cNvSpPr txBox="1"/>
          <p:nvPr/>
        </p:nvSpPr>
        <p:spPr>
          <a:xfrm>
            <a:off x="270178" y="5901021"/>
            <a:ext cx="8181027" cy="830997"/>
          </a:xfrm>
          <a:prstGeom prst="rect">
            <a:avLst/>
          </a:prstGeom>
          <a:noFill/>
        </p:spPr>
        <p:txBody>
          <a:bodyPr wrap="square">
            <a:spAutoFit/>
          </a:bodyPr>
          <a:lstStyle/>
          <a:p>
            <a:pPr algn="just"/>
            <a:r>
              <a:rPr lang="en-US" sz="2400" i="1" dirty="0">
                <a:latin typeface="Comic Sans MS" panose="030F0702030302020204" pitchFamily="66" charset="0"/>
              </a:rPr>
              <a:t>NOTE: Hair that normally falls out does not have a root attached, while hair that is pulled out by force does.</a:t>
            </a:r>
          </a:p>
        </p:txBody>
      </p:sp>
      <p:grpSp>
        <p:nvGrpSpPr>
          <p:cNvPr id="5" name="Group 4">
            <a:extLst>
              <a:ext uri="{FF2B5EF4-FFF2-40B4-BE49-F238E27FC236}">
                <a16:creationId xmlns:a16="http://schemas.microsoft.com/office/drawing/2014/main" id="{0C73F087-D5DB-430A-82EE-84183CF60521}"/>
              </a:ext>
            </a:extLst>
          </p:cNvPr>
          <p:cNvGrpSpPr/>
          <p:nvPr/>
        </p:nvGrpSpPr>
        <p:grpSpPr>
          <a:xfrm>
            <a:off x="200141" y="3595112"/>
            <a:ext cx="2337390" cy="1889095"/>
            <a:chOff x="231680" y="3832300"/>
            <a:chExt cx="2997696" cy="2059812"/>
          </a:xfrm>
        </p:grpSpPr>
        <p:pic>
          <p:nvPicPr>
            <p:cNvPr id="13" name="Picture 2" descr="https://dps.mn.gov/divisions/bca/bca-divisions/forensic-science/PublishingImages/telogen%20plus%20tissue.jpg">
              <a:extLst>
                <a:ext uri="{FF2B5EF4-FFF2-40B4-BE49-F238E27FC236}">
                  <a16:creationId xmlns:a16="http://schemas.microsoft.com/office/drawing/2014/main" id="{9C644F97-5E20-45FC-8534-6804E7DD36BC}"/>
                </a:ext>
              </a:extLst>
            </p:cNvPr>
            <p:cNvPicPr>
              <a:picLocks noChangeAspect="1" noChangeArrowheads="1"/>
            </p:cNvPicPr>
            <p:nvPr/>
          </p:nvPicPr>
          <p:blipFill>
            <a:blip r:embed="rId5" cstate="print"/>
            <a:srcRect/>
            <a:stretch>
              <a:fillRect/>
            </a:stretch>
          </p:blipFill>
          <p:spPr bwMode="auto">
            <a:xfrm>
              <a:off x="231680" y="3832300"/>
              <a:ext cx="2739112" cy="2059812"/>
            </a:xfrm>
            <a:prstGeom prst="rect">
              <a:avLst/>
            </a:prstGeom>
            <a:noFill/>
          </p:spPr>
        </p:pic>
        <p:cxnSp>
          <p:nvCxnSpPr>
            <p:cNvPr id="15" name="Straight Arrow Connector 14">
              <a:extLst>
                <a:ext uri="{FF2B5EF4-FFF2-40B4-BE49-F238E27FC236}">
                  <a16:creationId xmlns:a16="http://schemas.microsoft.com/office/drawing/2014/main" id="{64E563B1-BE6D-43F7-BD64-363127B07A0A}"/>
                </a:ext>
              </a:extLst>
            </p:cNvPr>
            <p:cNvCxnSpPr>
              <a:cxnSpLocks/>
            </p:cNvCxnSpPr>
            <p:nvPr/>
          </p:nvCxnSpPr>
          <p:spPr>
            <a:xfrm flipH="1">
              <a:off x="2104563" y="4359238"/>
              <a:ext cx="471618" cy="4274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8E4142-E4EA-4519-BD00-0BB5E01EBD2F}"/>
                </a:ext>
              </a:extLst>
            </p:cNvPr>
            <p:cNvSpPr txBox="1"/>
            <p:nvPr/>
          </p:nvSpPr>
          <p:spPr>
            <a:xfrm>
              <a:off x="1601236" y="3910118"/>
              <a:ext cx="1628140" cy="491640"/>
            </a:xfrm>
            <a:prstGeom prst="rect">
              <a:avLst/>
            </a:prstGeom>
            <a:noFill/>
          </p:spPr>
          <p:txBody>
            <a:bodyPr wrap="square">
              <a:spAutoFit/>
            </a:bodyPr>
            <a:lstStyle/>
            <a:p>
              <a:r>
                <a:rPr lang="en-US" sz="2330" b="1" dirty="0">
                  <a:solidFill>
                    <a:schemeClr val="accent1"/>
                  </a:solidFill>
                  <a:latin typeface="Comic Sans MS" panose="030F0702030302020204" pitchFamily="66" charset="0"/>
                </a:rPr>
                <a:t>ROOT</a:t>
              </a:r>
              <a:endParaRPr lang="en-US" sz="2330" b="1" dirty="0">
                <a:solidFill>
                  <a:schemeClr val="accent1"/>
                </a:solidFill>
              </a:endParaRPr>
            </a:p>
          </p:txBody>
        </p:sp>
      </p:grpSp>
      <p:sp>
        <p:nvSpPr>
          <p:cNvPr id="17" name="Rectangle 2">
            <a:extLst>
              <a:ext uri="{FF2B5EF4-FFF2-40B4-BE49-F238E27FC236}">
                <a16:creationId xmlns:a16="http://schemas.microsoft.com/office/drawing/2014/main" id="{5A32A1D4-5634-441B-A968-02A11FA4FA4E}"/>
              </a:ext>
            </a:extLst>
          </p:cNvPr>
          <p:cNvSpPr txBox="1">
            <a:spLocks noChangeArrowheads="1"/>
          </p:cNvSpPr>
          <p:nvPr/>
        </p:nvSpPr>
        <p:spPr bwMode="auto">
          <a:xfrm>
            <a:off x="4016440" y="2155243"/>
            <a:ext cx="2612960"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#2 </a:t>
            </a:r>
            <a:r>
              <a:rPr lang="en-US" sz="2400" b="1" kern="0" dirty="0">
                <a:solidFill>
                  <a:srgbClr val="FF0000"/>
                </a:solidFill>
                <a:latin typeface="Comic Sans MS" panose="030F0702030302020204" pitchFamily="66" charset="0"/>
                <a:sym typeface="Wingdings" panose="05000000000000000000" pitchFamily="2" charset="2"/>
              </a:rPr>
              <a:t> FALSE</a:t>
            </a:r>
            <a:endParaRPr lang="en-US" sz="2400" b="1" kern="0" dirty="0">
              <a:solidFill>
                <a:srgbClr val="FF0000"/>
              </a:solidFill>
              <a:latin typeface="Comic Sans MS" panose="030F0702030302020204" pitchFamily="66" charset="0"/>
            </a:endParaRPr>
          </a:p>
        </p:txBody>
      </p:sp>
      <p:grpSp>
        <p:nvGrpSpPr>
          <p:cNvPr id="3" name="Group 2">
            <a:extLst>
              <a:ext uri="{FF2B5EF4-FFF2-40B4-BE49-F238E27FC236}">
                <a16:creationId xmlns:a16="http://schemas.microsoft.com/office/drawing/2014/main" id="{A357ACF9-C425-4D7C-A596-391528B629D9}"/>
              </a:ext>
            </a:extLst>
          </p:cNvPr>
          <p:cNvGrpSpPr/>
          <p:nvPr/>
        </p:nvGrpSpPr>
        <p:grpSpPr>
          <a:xfrm>
            <a:off x="3980330" y="4078377"/>
            <a:ext cx="2682314" cy="694282"/>
            <a:chOff x="4170651" y="3788205"/>
            <a:chExt cx="2763597" cy="715321"/>
          </a:xfrm>
        </p:grpSpPr>
        <p:sp>
          <p:nvSpPr>
            <p:cNvPr id="21" name="Rectangle 2">
              <a:extLst>
                <a:ext uri="{FF2B5EF4-FFF2-40B4-BE49-F238E27FC236}">
                  <a16:creationId xmlns:a16="http://schemas.microsoft.com/office/drawing/2014/main" id="{A1932637-FD1A-4D5F-A2E1-5CD0F95AAEAE}"/>
                </a:ext>
              </a:extLst>
            </p:cNvPr>
            <p:cNvSpPr txBox="1">
              <a:spLocks noChangeArrowheads="1"/>
            </p:cNvSpPr>
            <p:nvPr/>
          </p:nvSpPr>
          <p:spPr bwMode="auto">
            <a:xfrm>
              <a:off x="4242107" y="3788205"/>
              <a:ext cx="2692141"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#3</a:t>
              </a:r>
            </a:p>
          </p:txBody>
        </p:sp>
        <p:cxnSp>
          <p:nvCxnSpPr>
            <p:cNvPr id="23" name="Straight Connector 22">
              <a:extLst>
                <a:ext uri="{FF2B5EF4-FFF2-40B4-BE49-F238E27FC236}">
                  <a16:creationId xmlns:a16="http://schemas.microsoft.com/office/drawing/2014/main" id="{560D6A9A-A1E4-4A11-97F2-8E71D2F4AC43}"/>
                </a:ext>
              </a:extLst>
            </p:cNvPr>
            <p:cNvCxnSpPr/>
            <p:nvPr/>
          </p:nvCxnSpPr>
          <p:spPr>
            <a:xfrm>
              <a:off x="4170651" y="3886200"/>
              <a:ext cx="847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A9892FD5-3990-A5F0-4653-8A8DB87E69FD}"/>
              </a:ext>
            </a:extLst>
          </p:cNvPr>
          <p:cNvSpPr/>
          <p:nvPr/>
        </p:nvSpPr>
        <p:spPr>
          <a:xfrm>
            <a:off x="4032206" y="2219100"/>
            <a:ext cx="2673394" cy="473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B216A1BC-1384-2619-47EC-8AAF0F50BA68}"/>
              </a:ext>
            </a:extLst>
          </p:cNvPr>
          <p:cNvSpPr/>
          <p:nvPr/>
        </p:nvSpPr>
        <p:spPr>
          <a:xfrm>
            <a:off x="3959310" y="4124597"/>
            <a:ext cx="1048870" cy="473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871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C2F17C0A-AA38-4767-989C-6F10C60CBD6D}"/>
              </a:ext>
            </a:extLst>
          </p:cNvPr>
          <p:cNvSpPr>
            <a:spLocks noChangeArrowheads="1"/>
          </p:cNvSpPr>
          <p:nvPr/>
        </p:nvSpPr>
        <p:spPr bwMode="auto">
          <a:xfrm>
            <a:off x="393434" y="753421"/>
            <a:ext cx="8505265" cy="1197606"/>
          </a:xfrm>
          <a:prstGeom prst="rect">
            <a:avLst/>
          </a:prstGeom>
          <a:noFill/>
          <a:ln w="9525">
            <a:noFill/>
            <a:miter lim="800000"/>
            <a:headEnd/>
            <a:tailEnd/>
          </a:ln>
        </p:spPr>
        <p:txBody>
          <a:bodyPr wrap="square" lIns="88741" tIns="44372" rIns="88741" bIns="44372" anchor="ctr">
            <a:spAutoFit/>
          </a:bodyPr>
          <a:lstStyle/>
          <a:p>
            <a:pPr algn="just">
              <a:spcBef>
                <a:spcPts val="582"/>
              </a:spcBef>
              <a:spcAft>
                <a:spcPts val="582"/>
              </a:spcAft>
            </a:pPr>
            <a:r>
              <a:rPr lang="en-US" sz="2400" b="1" dirty="0">
                <a:highlight>
                  <a:srgbClr val="FFFF00"/>
                </a:highlight>
                <a:latin typeface="Comic Sans MS" panose="030F0702030302020204" pitchFamily="66" charset="0"/>
              </a:rPr>
              <a:t>Genetic Background </a:t>
            </a:r>
            <a:r>
              <a:rPr lang="en-US" sz="2400" b="1" dirty="0">
                <a:latin typeface="Comic Sans MS" panose="030F0702030302020204" pitchFamily="66" charset="0"/>
              </a:rPr>
              <a:t>- </a:t>
            </a:r>
            <a:r>
              <a:rPr lang="en-US" sz="2400" dirty="0">
                <a:latin typeface="Comic Sans MS" panose="030F0702030302020204" pitchFamily="66" charset="0"/>
              </a:rPr>
              <a:t>Differences in the structure of hair, shape of the strand itself, and hair texture can be determined by the characteristics of a strand of hair.</a:t>
            </a:r>
          </a:p>
        </p:txBody>
      </p:sp>
      <p:sp>
        <p:nvSpPr>
          <p:cNvPr id="14" name="TextBox 13">
            <a:extLst>
              <a:ext uri="{FF2B5EF4-FFF2-40B4-BE49-F238E27FC236}">
                <a16:creationId xmlns:a16="http://schemas.microsoft.com/office/drawing/2014/main" id="{6C546E63-0706-4C47-BDDC-9A22C5638729}"/>
              </a:ext>
            </a:extLst>
          </p:cNvPr>
          <p:cNvSpPr txBox="1"/>
          <p:nvPr/>
        </p:nvSpPr>
        <p:spPr>
          <a:xfrm>
            <a:off x="2286000" y="6934200"/>
            <a:ext cx="6508376" cy="256673"/>
          </a:xfrm>
          <a:prstGeom prst="rect">
            <a:avLst/>
          </a:prstGeom>
          <a:noFill/>
        </p:spPr>
        <p:txBody>
          <a:bodyPr wrap="square">
            <a:spAutoFit/>
          </a:bodyPr>
          <a:lstStyle/>
          <a:p>
            <a:pPr algn="r"/>
            <a:r>
              <a:rPr lang="en-US" sz="1068" dirty="0"/>
              <a:t>https://ngl.cengage.com/assets/downloads/forsci_pro0000000541/4827_fun_ch3.pdf</a:t>
            </a:r>
          </a:p>
        </p:txBody>
      </p:sp>
      <p:sp>
        <p:nvSpPr>
          <p:cNvPr id="18" name="TextBox 17">
            <a:extLst>
              <a:ext uri="{FF2B5EF4-FFF2-40B4-BE49-F238E27FC236}">
                <a16:creationId xmlns:a16="http://schemas.microsoft.com/office/drawing/2014/main" id="{249A4094-51BD-42A8-AAAE-B18FE0B8C7E8}"/>
              </a:ext>
            </a:extLst>
          </p:cNvPr>
          <p:cNvSpPr txBox="1"/>
          <p:nvPr/>
        </p:nvSpPr>
        <p:spPr>
          <a:xfrm>
            <a:off x="726141" y="178263"/>
            <a:ext cx="8505265" cy="523220"/>
          </a:xfrm>
          <a:prstGeom prst="rect">
            <a:avLst/>
          </a:prstGeom>
          <a:noFill/>
        </p:spPr>
        <p:txBody>
          <a:bodyPr wrap="square">
            <a:spAutoFit/>
          </a:bodyPr>
          <a:lstStyle/>
          <a:p>
            <a:pPr algn="just"/>
            <a:r>
              <a:rPr lang="en-US" sz="2800" b="1" dirty="0">
                <a:latin typeface="Comic Sans MS" panose="030F0702030302020204" pitchFamily="66" charset="0"/>
              </a:rPr>
              <a:t>What can we learn from hair evidence?</a:t>
            </a:r>
          </a:p>
        </p:txBody>
      </p:sp>
      <p:sp>
        <p:nvSpPr>
          <p:cNvPr id="10" name="Rectangle 2">
            <a:extLst>
              <a:ext uri="{FF2B5EF4-FFF2-40B4-BE49-F238E27FC236}">
                <a16:creationId xmlns:a16="http://schemas.microsoft.com/office/drawing/2014/main" id="{5395EE19-1195-42F0-95D2-823FAA08A6E2}"/>
              </a:ext>
            </a:extLst>
          </p:cNvPr>
          <p:cNvSpPr txBox="1">
            <a:spLocks noChangeArrowheads="1"/>
          </p:cNvSpPr>
          <p:nvPr/>
        </p:nvSpPr>
        <p:spPr bwMode="auto">
          <a:xfrm>
            <a:off x="56511" y="33576"/>
            <a:ext cx="934089"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800" b="1" kern="0" dirty="0">
                <a:solidFill>
                  <a:srgbClr val="FF0000"/>
                </a:solidFill>
                <a:latin typeface="Comic Sans MS" panose="030F0702030302020204" pitchFamily="66" charset="0"/>
              </a:rPr>
              <a:t>#4</a:t>
            </a:r>
          </a:p>
        </p:txBody>
      </p:sp>
      <p:sp>
        <p:nvSpPr>
          <p:cNvPr id="2" name="Arrow: Right 1">
            <a:extLst>
              <a:ext uri="{FF2B5EF4-FFF2-40B4-BE49-F238E27FC236}">
                <a16:creationId xmlns:a16="http://schemas.microsoft.com/office/drawing/2014/main" id="{9F567519-B3D4-43EB-BF63-9F723D3895C9}"/>
              </a:ext>
            </a:extLst>
          </p:cNvPr>
          <p:cNvSpPr/>
          <p:nvPr/>
        </p:nvSpPr>
        <p:spPr>
          <a:xfrm>
            <a:off x="34099" y="804547"/>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grpSp>
        <p:nvGrpSpPr>
          <p:cNvPr id="8" name="Group 7">
            <a:extLst>
              <a:ext uri="{FF2B5EF4-FFF2-40B4-BE49-F238E27FC236}">
                <a16:creationId xmlns:a16="http://schemas.microsoft.com/office/drawing/2014/main" id="{7A2EF341-10B5-765B-8DC3-18FE48077075}"/>
              </a:ext>
            </a:extLst>
          </p:cNvPr>
          <p:cNvGrpSpPr/>
          <p:nvPr/>
        </p:nvGrpSpPr>
        <p:grpSpPr>
          <a:xfrm>
            <a:off x="34099" y="2362200"/>
            <a:ext cx="9627112" cy="4019333"/>
            <a:chOff x="34099" y="2362200"/>
            <a:chExt cx="9627112" cy="4019333"/>
          </a:xfrm>
        </p:grpSpPr>
        <p:sp>
          <p:nvSpPr>
            <p:cNvPr id="3" name="TextBox 2">
              <a:extLst>
                <a:ext uri="{FF2B5EF4-FFF2-40B4-BE49-F238E27FC236}">
                  <a16:creationId xmlns:a16="http://schemas.microsoft.com/office/drawing/2014/main" id="{D0B39DFF-7B96-413F-F65F-47DC8A9FD30F}"/>
                </a:ext>
              </a:extLst>
            </p:cNvPr>
            <p:cNvSpPr txBox="1"/>
            <p:nvPr/>
          </p:nvSpPr>
          <p:spPr>
            <a:xfrm>
              <a:off x="356547" y="2362200"/>
              <a:ext cx="3834453" cy="3785652"/>
            </a:xfrm>
            <a:prstGeom prst="rect">
              <a:avLst/>
            </a:prstGeom>
            <a:noFill/>
          </p:spPr>
          <p:txBody>
            <a:bodyPr wrap="square">
              <a:spAutoFit/>
            </a:bodyPr>
            <a:lstStyle/>
            <a:p>
              <a:pPr algn="just">
                <a:spcBef>
                  <a:spcPts val="582"/>
                </a:spcBef>
                <a:spcAft>
                  <a:spcPts val="582"/>
                </a:spcAft>
              </a:pPr>
              <a:r>
                <a:rPr lang="en-US" sz="2400" b="1" dirty="0">
                  <a:highlight>
                    <a:srgbClr val="FFFF00"/>
                  </a:highlight>
                  <a:latin typeface="Comic Sans MS" panose="030F0702030302020204" pitchFamily="66" charset="0"/>
                </a:rPr>
                <a:t>Hair color </a:t>
              </a:r>
              <a:r>
                <a:rPr lang="en-US" sz="2400" dirty="0">
                  <a:latin typeface="Comic Sans MS" panose="030F0702030302020204" pitchFamily="66" charset="0"/>
                </a:rPr>
                <a:t>– Pigments, are chemical compounds that reflect certain wavelengths of visible light, which we see as color. Hair that has been dyed can also be helpful to connect an individual to a hair from a crime scene.</a:t>
              </a:r>
            </a:p>
          </p:txBody>
        </p:sp>
        <p:grpSp>
          <p:nvGrpSpPr>
            <p:cNvPr id="4" name="Group 3">
              <a:extLst>
                <a:ext uri="{FF2B5EF4-FFF2-40B4-BE49-F238E27FC236}">
                  <a16:creationId xmlns:a16="http://schemas.microsoft.com/office/drawing/2014/main" id="{7D543AD7-78E6-E8FE-C25C-05D468840447}"/>
                </a:ext>
              </a:extLst>
            </p:cNvPr>
            <p:cNvGrpSpPr/>
            <p:nvPr/>
          </p:nvGrpSpPr>
          <p:grpSpPr>
            <a:xfrm rot="16200000">
              <a:off x="5231864" y="1952186"/>
              <a:ext cx="3877839" cy="4980855"/>
              <a:chOff x="6723412" y="76200"/>
              <a:chExt cx="2220832" cy="3297510"/>
            </a:xfrm>
          </p:grpSpPr>
          <p:pic>
            <p:nvPicPr>
              <p:cNvPr id="5" name="Picture 4">
                <a:extLst>
                  <a:ext uri="{FF2B5EF4-FFF2-40B4-BE49-F238E27FC236}">
                    <a16:creationId xmlns:a16="http://schemas.microsoft.com/office/drawing/2014/main" id="{CAA21C64-F20D-BBD7-1BDF-2A01BF769F50}"/>
                  </a:ext>
                </a:extLst>
              </p:cNvPr>
              <p:cNvPicPr>
                <a:picLocks noChangeAspect="1"/>
              </p:cNvPicPr>
              <p:nvPr/>
            </p:nvPicPr>
            <p:blipFill>
              <a:blip r:embed="rId3"/>
              <a:stretch>
                <a:fillRect/>
              </a:stretch>
            </p:blipFill>
            <p:spPr>
              <a:xfrm rot="5400000">
                <a:off x="6460866" y="549534"/>
                <a:ext cx="2956711" cy="2010044"/>
              </a:xfrm>
              <a:prstGeom prst="rect">
                <a:avLst/>
              </a:prstGeom>
            </p:spPr>
          </p:pic>
          <p:sp>
            <p:nvSpPr>
              <p:cNvPr id="6" name="TextBox 5">
                <a:extLst>
                  <a:ext uri="{FF2B5EF4-FFF2-40B4-BE49-F238E27FC236}">
                    <a16:creationId xmlns:a16="http://schemas.microsoft.com/office/drawing/2014/main" id="{4B4A3E68-22F2-4139-E6FD-9086EB275673}"/>
                  </a:ext>
                </a:extLst>
              </p:cNvPr>
              <p:cNvSpPr txBox="1"/>
              <p:nvPr/>
            </p:nvSpPr>
            <p:spPr>
              <a:xfrm rot="5400000">
                <a:off x="5431123" y="1709288"/>
                <a:ext cx="2956711" cy="372134"/>
              </a:xfrm>
              <a:prstGeom prst="rect">
                <a:avLst/>
              </a:prstGeom>
              <a:noFill/>
            </p:spPr>
            <p:txBody>
              <a:bodyPr wrap="square">
                <a:spAutoFit/>
              </a:bodyPr>
              <a:lstStyle/>
              <a:p>
                <a:r>
                  <a:rPr lang="en-US" sz="1747" b="1" dirty="0">
                    <a:latin typeface="Comic Sans MS" panose="030F0702030302020204" pitchFamily="66" charset="0"/>
                  </a:rPr>
                  <a:t>Dyed hair samples</a:t>
                </a:r>
                <a:endParaRPr lang="en-US" sz="1747" dirty="0"/>
              </a:p>
            </p:txBody>
          </p:sp>
        </p:grpSp>
        <p:sp>
          <p:nvSpPr>
            <p:cNvPr id="7" name="Arrow: Right 6">
              <a:extLst>
                <a:ext uri="{FF2B5EF4-FFF2-40B4-BE49-F238E27FC236}">
                  <a16:creationId xmlns:a16="http://schemas.microsoft.com/office/drawing/2014/main" id="{B20D3379-2735-2EC3-3124-EA91219B7307}"/>
                </a:ext>
              </a:extLst>
            </p:cNvPr>
            <p:cNvSpPr/>
            <p:nvPr/>
          </p:nvSpPr>
          <p:spPr>
            <a:xfrm>
              <a:off x="34099" y="2370561"/>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grpSp>
      <p:sp>
        <p:nvSpPr>
          <p:cNvPr id="9" name="Rectangle 8">
            <a:extLst>
              <a:ext uri="{FF2B5EF4-FFF2-40B4-BE49-F238E27FC236}">
                <a16:creationId xmlns:a16="http://schemas.microsoft.com/office/drawing/2014/main" id="{A724AC14-E65B-EAC0-6441-B60B9ADF5C22}"/>
              </a:ext>
            </a:extLst>
          </p:cNvPr>
          <p:cNvSpPr/>
          <p:nvPr/>
        </p:nvSpPr>
        <p:spPr>
          <a:xfrm>
            <a:off x="34099" y="609346"/>
            <a:ext cx="8958357" cy="12752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6C2AE898-454E-82F7-810A-CDC029D23EF7}"/>
              </a:ext>
            </a:extLst>
          </p:cNvPr>
          <p:cNvSpPr/>
          <p:nvPr/>
        </p:nvSpPr>
        <p:spPr>
          <a:xfrm>
            <a:off x="18837" y="2251596"/>
            <a:ext cx="4534325" cy="3896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071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009D2-5D7E-FD45-FC40-6D36DFE6D7DA}"/>
              </a:ext>
            </a:extLst>
          </p:cNvPr>
          <p:cNvPicPr>
            <a:picLocks noChangeAspect="1"/>
          </p:cNvPicPr>
          <p:nvPr/>
        </p:nvPicPr>
        <p:blipFill>
          <a:blip r:embed="rId2"/>
          <a:stretch>
            <a:fillRect/>
          </a:stretch>
        </p:blipFill>
        <p:spPr>
          <a:xfrm>
            <a:off x="609600" y="734738"/>
            <a:ext cx="8229600" cy="473929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8885E37-99F2-F046-9369-557C67DE8880}"/>
              </a:ext>
            </a:extLst>
          </p:cNvPr>
          <p:cNvSpPr/>
          <p:nvPr/>
        </p:nvSpPr>
        <p:spPr>
          <a:xfrm>
            <a:off x="270510" y="151777"/>
            <a:ext cx="8769585" cy="461665"/>
          </a:xfrm>
          <a:prstGeom prst="rect">
            <a:avLst/>
          </a:prstGeom>
          <a:solidFill>
            <a:srgbClr val="FFFF00"/>
          </a:solidFill>
        </p:spPr>
        <p:txBody>
          <a:bodyPr wrap="square">
            <a:spAutoFit/>
          </a:bodyPr>
          <a:lstStyle/>
          <a:p>
            <a:pPr algn="ctr"/>
            <a:r>
              <a:rPr lang="en-US" sz="2400" b="1" dirty="0"/>
              <a:t>Assignment: Complete these notes before class tomorrow.</a:t>
            </a:r>
          </a:p>
        </p:txBody>
      </p:sp>
      <p:sp>
        <p:nvSpPr>
          <p:cNvPr id="4" name="TextBox 3">
            <a:extLst>
              <a:ext uri="{FF2B5EF4-FFF2-40B4-BE49-F238E27FC236}">
                <a16:creationId xmlns:a16="http://schemas.microsoft.com/office/drawing/2014/main" id="{ED9FE96E-F961-D1F9-F1F1-5CAF9699E2C8}"/>
              </a:ext>
            </a:extLst>
          </p:cNvPr>
          <p:cNvSpPr txBox="1"/>
          <p:nvPr/>
        </p:nvSpPr>
        <p:spPr>
          <a:xfrm>
            <a:off x="-2972066" y="154405"/>
            <a:ext cx="2998342" cy="2800767"/>
          </a:xfrm>
          <a:prstGeom prst="rect">
            <a:avLst/>
          </a:prstGeom>
          <a:noFill/>
        </p:spPr>
        <p:txBody>
          <a:bodyPr wrap="square">
            <a:spAutoFit/>
          </a:bodyPr>
          <a:lstStyle/>
          <a:p>
            <a:r>
              <a:rPr lang="en-US" sz="1600" i="1" dirty="0"/>
              <a:t>Note:  Review the next slide. You will want to create the student sample “slides” for examination as they work on the video assignment.  I use my thermal laminator and have them place their own hair samples inside.  They use permanent markers to add their names and then turn them in.</a:t>
            </a:r>
          </a:p>
        </p:txBody>
      </p:sp>
      <p:sp>
        <p:nvSpPr>
          <p:cNvPr id="5" name="TextBox 4">
            <a:extLst>
              <a:ext uri="{FF2B5EF4-FFF2-40B4-BE49-F238E27FC236}">
                <a16:creationId xmlns:a16="http://schemas.microsoft.com/office/drawing/2014/main" id="{2F9207A2-C6A0-2CCA-AD6B-AFF01307660B}"/>
              </a:ext>
            </a:extLst>
          </p:cNvPr>
          <p:cNvSpPr txBox="1"/>
          <p:nvPr/>
        </p:nvSpPr>
        <p:spPr>
          <a:xfrm>
            <a:off x="1447800" y="6097972"/>
            <a:ext cx="7181726" cy="369332"/>
          </a:xfrm>
          <a:prstGeom prst="rect">
            <a:avLst/>
          </a:prstGeom>
          <a:noFill/>
        </p:spPr>
        <p:txBody>
          <a:bodyPr wrap="square">
            <a:spAutoFit/>
          </a:bodyPr>
          <a:lstStyle/>
          <a:p>
            <a:r>
              <a:rPr lang="en-US" b="0" i="0" dirty="0">
                <a:solidFill>
                  <a:srgbClr val="333333"/>
                </a:solidFill>
                <a:effectLst/>
                <a:latin typeface="GTPressura"/>
              </a:rPr>
              <a:t>Video Link: </a:t>
            </a:r>
            <a:r>
              <a:rPr lang="en-US" b="0" i="0" dirty="0">
                <a:solidFill>
                  <a:srgbClr val="333333"/>
                </a:solidFill>
                <a:effectLst/>
                <a:latin typeface="GTPressura"/>
                <a:hlinkClick r:id="rId3"/>
              </a:rPr>
              <a:t>https://edpuzzle.com/media/61776f64af0351416edd2d8a</a:t>
            </a:r>
            <a:r>
              <a:rPr lang="en-US" b="0" i="0" dirty="0">
                <a:solidFill>
                  <a:srgbClr val="333333"/>
                </a:solidFill>
                <a:effectLst/>
                <a:latin typeface="GTPressura"/>
              </a:rPr>
              <a:t> </a:t>
            </a:r>
            <a:endParaRPr lang="en-US" dirty="0"/>
          </a:p>
        </p:txBody>
      </p:sp>
    </p:spTree>
    <p:extLst>
      <p:ext uri="{BB962C8B-B14F-4D97-AF65-F5344CB8AC3E}">
        <p14:creationId xmlns:p14="http://schemas.microsoft.com/office/powerpoint/2010/main" val="308224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0D0D16C-A22D-4A41-9320-8C0FBAD20B8D}"/>
              </a:ext>
            </a:extLst>
          </p:cNvPr>
          <p:cNvSpPr txBox="1"/>
          <p:nvPr/>
        </p:nvSpPr>
        <p:spPr>
          <a:xfrm>
            <a:off x="402242" y="788111"/>
            <a:ext cx="8364734" cy="1569660"/>
          </a:xfrm>
          <a:prstGeom prst="rect">
            <a:avLst/>
          </a:prstGeom>
          <a:noFill/>
        </p:spPr>
        <p:txBody>
          <a:bodyPr wrap="square">
            <a:spAutoFit/>
          </a:bodyPr>
          <a:lstStyle/>
          <a:p>
            <a:pPr algn="just">
              <a:spcBef>
                <a:spcPts val="600"/>
              </a:spcBef>
              <a:spcAft>
                <a:spcPts val="600"/>
              </a:spcAft>
            </a:pPr>
            <a:r>
              <a:rPr lang="en-US" sz="2400" b="1" dirty="0">
                <a:highlight>
                  <a:srgbClr val="FFFF00"/>
                </a:highlight>
                <a:latin typeface="Comic Sans MS" panose="030F0702030302020204" pitchFamily="66" charset="0"/>
              </a:rPr>
              <a:t>Diet/nutrition</a:t>
            </a:r>
            <a:r>
              <a:rPr lang="en-US" sz="2400" dirty="0">
                <a:latin typeface="Comic Sans MS" panose="030F0702030302020204" pitchFamily="66" charset="0"/>
              </a:rPr>
              <a:t>– Condition of the hair samples may give clues to an individual’s diet or nutritional history (especially if lacking in specific vitamins &amp; minerals.)</a:t>
            </a:r>
            <a:br>
              <a:rPr lang="en-US" sz="2400" dirty="0">
                <a:latin typeface="Comic Sans MS" panose="030F0702030302020204" pitchFamily="66" charset="0"/>
              </a:rPr>
            </a:br>
            <a:endParaRPr lang="en-US" sz="2400" dirty="0">
              <a:latin typeface="Comic Sans MS" panose="030F0702030302020204" pitchFamily="66" charset="0"/>
            </a:endParaRPr>
          </a:p>
        </p:txBody>
      </p:sp>
      <p:sp>
        <p:nvSpPr>
          <p:cNvPr id="4" name="Arrow: Right 3">
            <a:extLst>
              <a:ext uri="{FF2B5EF4-FFF2-40B4-BE49-F238E27FC236}">
                <a16:creationId xmlns:a16="http://schemas.microsoft.com/office/drawing/2014/main" id="{AC658FF4-8364-400C-ADCE-40DF497DADDC}"/>
              </a:ext>
            </a:extLst>
          </p:cNvPr>
          <p:cNvSpPr/>
          <p:nvPr/>
        </p:nvSpPr>
        <p:spPr>
          <a:xfrm>
            <a:off x="38100" y="750770"/>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6" name="Arrow: Right 5">
            <a:extLst>
              <a:ext uri="{FF2B5EF4-FFF2-40B4-BE49-F238E27FC236}">
                <a16:creationId xmlns:a16="http://schemas.microsoft.com/office/drawing/2014/main" id="{3767AF17-DAB1-498A-A5BC-7A0DB68EC6FE}"/>
              </a:ext>
            </a:extLst>
          </p:cNvPr>
          <p:cNvSpPr/>
          <p:nvPr/>
        </p:nvSpPr>
        <p:spPr>
          <a:xfrm>
            <a:off x="49530" y="4629010"/>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3" name="TextBox 2">
            <a:extLst>
              <a:ext uri="{FF2B5EF4-FFF2-40B4-BE49-F238E27FC236}">
                <a16:creationId xmlns:a16="http://schemas.microsoft.com/office/drawing/2014/main" id="{5B15B5D2-D57D-0F2C-4101-23E4AA6A0A22}"/>
              </a:ext>
            </a:extLst>
          </p:cNvPr>
          <p:cNvSpPr txBox="1"/>
          <p:nvPr/>
        </p:nvSpPr>
        <p:spPr>
          <a:xfrm>
            <a:off x="609600" y="90778"/>
            <a:ext cx="8505265" cy="461665"/>
          </a:xfrm>
          <a:prstGeom prst="rect">
            <a:avLst/>
          </a:prstGeom>
          <a:noFill/>
        </p:spPr>
        <p:txBody>
          <a:bodyPr wrap="square">
            <a:spAutoFit/>
          </a:bodyPr>
          <a:lstStyle/>
          <a:p>
            <a:pPr algn="just"/>
            <a:r>
              <a:rPr lang="en-US" sz="2400" b="1" dirty="0">
                <a:latin typeface="Comic Sans MS" panose="030F0702030302020204" pitchFamily="66" charset="0"/>
              </a:rPr>
              <a:t>More answers …</a:t>
            </a:r>
          </a:p>
        </p:txBody>
      </p:sp>
      <p:sp>
        <p:nvSpPr>
          <p:cNvPr id="7" name="Rectangle 2">
            <a:extLst>
              <a:ext uri="{FF2B5EF4-FFF2-40B4-BE49-F238E27FC236}">
                <a16:creationId xmlns:a16="http://schemas.microsoft.com/office/drawing/2014/main" id="{64FF4304-BBD2-5457-E652-945A7DAC38A5}"/>
              </a:ext>
            </a:extLst>
          </p:cNvPr>
          <p:cNvSpPr txBox="1">
            <a:spLocks noChangeArrowheads="1"/>
          </p:cNvSpPr>
          <p:nvPr/>
        </p:nvSpPr>
        <p:spPr bwMode="auto">
          <a:xfrm>
            <a:off x="0" y="-50227"/>
            <a:ext cx="2612960"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#4</a:t>
            </a:r>
          </a:p>
        </p:txBody>
      </p:sp>
      <p:grpSp>
        <p:nvGrpSpPr>
          <p:cNvPr id="2" name="Group 1">
            <a:extLst>
              <a:ext uri="{FF2B5EF4-FFF2-40B4-BE49-F238E27FC236}">
                <a16:creationId xmlns:a16="http://schemas.microsoft.com/office/drawing/2014/main" id="{F04DA595-FB1F-E003-D425-41D67D6A0ADE}"/>
              </a:ext>
            </a:extLst>
          </p:cNvPr>
          <p:cNvGrpSpPr/>
          <p:nvPr/>
        </p:nvGrpSpPr>
        <p:grpSpPr>
          <a:xfrm>
            <a:off x="38100" y="2080863"/>
            <a:ext cx="8991417" cy="4686359"/>
            <a:chOff x="38100" y="2080863"/>
            <a:chExt cx="8991417" cy="4686359"/>
          </a:xfrm>
        </p:grpSpPr>
        <p:grpSp>
          <p:nvGrpSpPr>
            <p:cNvPr id="9" name="Group 8">
              <a:extLst>
                <a:ext uri="{FF2B5EF4-FFF2-40B4-BE49-F238E27FC236}">
                  <a16:creationId xmlns:a16="http://schemas.microsoft.com/office/drawing/2014/main" id="{F46BD3F5-46C2-2891-E9F9-64D288A89714}"/>
                </a:ext>
              </a:extLst>
            </p:cNvPr>
            <p:cNvGrpSpPr/>
            <p:nvPr/>
          </p:nvGrpSpPr>
          <p:grpSpPr>
            <a:xfrm>
              <a:off x="38100" y="2080863"/>
              <a:ext cx="8991417" cy="4686359"/>
              <a:chOff x="38100" y="2080863"/>
              <a:chExt cx="8991417" cy="4686359"/>
            </a:xfrm>
          </p:grpSpPr>
          <p:sp>
            <p:nvSpPr>
              <p:cNvPr id="5" name="Arrow: Right 4">
                <a:extLst>
                  <a:ext uri="{FF2B5EF4-FFF2-40B4-BE49-F238E27FC236}">
                    <a16:creationId xmlns:a16="http://schemas.microsoft.com/office/drawing/2014/main" id="{076619BE-3EEF-4425-8F38-4FACF589573B}"/>
                  </a:ext>
                </a:extLst>
              </p:cNvPr>
              <p:cNvSpPr/>
              <p:nvPr/>
            </p:nvSpPr>
            <p:spPr>
              <a:xfrm>
                <a:off x="38100" y="2539603"/>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pic>
            <p:nvPicPr>
              <p:cNvPr id="2050" name="Picture 2" descr="Lawsuit kindles debate on hair drug tests">
                <a:extLst>
                  <a:ext uri="{FF2B5EF4-FFF2-40B4-BE49-F238E27FC236}">
                    <a16:creationId xmlns:a16="http://schemas.microsoft.com/office/drawing/2014/main" id="{9522585A-0737-2EB1-9CAC-BF1AA5A71A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080863"/>
                <a:ext cx="2247717" cy="468635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EDD557CE-CC77-9F34-3766-B263DA91866A}"/>
                </a:ext>
              </a:extLst>
            </p:cNvPr>
            <p:cNvSpPr txBox="1"/>
            <p:nvPr/>
          </p:nvSpPr>
          <p:spPr>
            <a:xfrm>
              <a:off x="510101" y="2596063"/>
              <a:ext cx="6439484" cy="1569660"/>
            </a:xfrm>
            <a:prstGeom prst="rect">
              <a:avLst/>
            </a:prstGeom>
            <a:noFill/>
          </p:spPr>
          <p:txBody>
            <a:bodyPr wrap="square">
              <a:spAutoFit/>
            </a:bodyPr>
            <a:lstStyle/>
            <a:p>
              <a:pPr>
                <a:spcBef>
                  <a:spcPts val="600"/>
                </a:spcBef>
                <a:spcAft>
                  <a:spcPts val="600"/>
                </a:spcAft>
              </a:pPr>
              <a:r>
                <a:rPr lang="en-US" sz="2400" b="1" dirty="0">
                  <a:highlight>
                    <a:srgbClr val="FFFF00"/>
                  </a:highlight>
                  <a:latin typeface="Comic Sans MS" panose="030F0702030302020204" pitchFamily="66" charset="0"/>
                </a:rPr>
                <a:t>Drug Use/Medications </a:t>
              </a:r>
              <a:r>
                <a:rPr lang="en-US" sz="2400" dirty="0">
                  <a:latin typeface="Comic Sans MS" panose="030F0702030302020204" pitchFamily="66" charset="0"/>
                </a:rPr>
                <a:t>– Chemical tests and analysis can provide evidence of drug use to provide clues about a suspect or victim.</a:t>
              </a:r>
            </a:p>
          </p:txBody>
        </p:sp>
      </p:grpSp>
      <p:sp>
        <p:nvSpPr>
          <p:cNvPr id="16" name="TextBox 15">
            <a:extLst>
              <a:ext uri="{FF2B5EF4-FFF2-40B4-BE49-F238E27FC236}">
                <a16:creationId xmlns:a16="http://schemas.microsoft.com/office/drawing/2014/main" id="{19837186-59C4-F037-90A7-2ECECA5FE002}"/>
              </a:ext>
            </a:extLst>
          </p:cNvPr>
          <p:cNvSpPr txBox="1"/>
          <p:nvPr/>
        </p:nvSpPr>
        <p:spPr>
          <a:xfrm>
            <a:off x="510101" y="4629010"/>
            <a:ext cx="5662099" cy="1938992"/>
          </a:xfrm>
          <a:prstGeom prst="rect">
            <a:avLst/>
          </a:prstGeom>
          <a:noFill/>
        </p:spPr>
        <p:txBody>
          <a:bodyPr wrap="square">
            <a:spAutoFit/>
          </a:bodyPr>
          <a:lstStyle/>
          <a:p>
            <a:pPr algn="just">
              <a:spcBef>
                <a:spcPts val="600"/>
              </a:spcBef>
              <a:spcAft>
                <a:spcPts val="600"/>
              </a:spcAft>
            </a:pPr>
            <a:r>
              <a:rPr lang="en-US" sz="2400" b="1" dirty="0">
                <a:highlight>
                  <a:srgbClr val="FFFF00"/>
                </a:highlight>
                <a:latin typeface="Comic Sans MS" panose="030F0702030302020204" pitchFamily="66" charset="0"/>
              </a:rPr>
              <a:t>Intentional alteration -</a:t>
            </a:r>
            <a:r>
              <a:rPr lang="en-US" sz="2400" dirty="0">
                <a:latin typeface="Comic Sans MS" panose="030F0702030302020204" pitchFamily="66" charset="0"/>
              </a:rPr>
              <a:t> from the use of heat curling, perms, straightening, etc.) may mask natural hair color/type making identification more challenging.</a:t>
            </a:r>
          </a:p>
        </p:txBody>
      </p:sp>
      <p:sp>
        <p:nvSpPr>
          <p:cNvPr id="11" name="Rectangle 10">
            <a:extLst>
              <a:ext uri="{FF2B5EF4-FFF2-40B4-BE49-F238E27FC236}">
                <a16:creationId xmlns:a16="http://schemas.microsoft.com/office/drawing/2014/main" id="{638C11BB-9ED0-DDDB-E589-28427761CF9C}"/>
              </a:ext>
            </a:extLst>
          </p:cNvPr>
          <p:cNvSpPr/>
          <p:nvPr/>
        </p:nvSpPr>
        <p:spPr>
          <a:xfrm>
            <a:off x="33243" y="675744"/>
            <a:ext cx="8958357" cy="12752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AD6B3BF9-957C-3B5D-873E-6E3B9E435728}"/>
              </a:ext>
            </a:extLst>
          </p:cNvPr>
          <p:cNvSpPr/>
          <p:nvPr/>
        </p:nvSpPr>
        <p:spPr>
          <a:xfrm>
            <a:off x="0" y="2357771"/>
            <a:ext cx="6519259" cy="18079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2DBC1774-1D2C-6BD5-978C-7AE19252C7F4}"/>
              </a:ext>
            </a:extLst>
          </p:cNvPr>
          <p:cNvSpPr/>
          <p:nvPr/>
        </p:nvSpPr>
        <p:spPr>
          <a:xfrm>
            <a:off x="6807109" y="1903059"/>
            <a:ext cx="2335607" cy="4954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1C556069-95CF-7D9F-8DDB-60FF73081A0A}"/>
              </a:ext>
            </a:extLst>
          </p:cNvPr>
          <p:cNvSpPr/>
          <p:nvPr/>
        </p:nvSpPr>
        <p:spPr>
          <a:xfrm>
            <a:off x="-148" y="4510737"/>
            <a:ext cx="6519259" cy="2057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6153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24730" y="5175250"/>
            <a:ext cx="8839200" cy="1187450"/>
          </a:xfrm>
          <a:prstGeom prst="rect">
            <a:avLst/>
          </a:prstGeom>
          <a:noFill/>
          <a:ln w="9525">
            <a:noFill/>
            <a:miter lim="800000"/>
            <a:headEnd/>
            <a:tailEnd/>
          </a:ln>
        </p:spPr>
        <p:txBody>
          <a:bodyPr anchor="ctr">
            <a:spAutoFit/>
          </a:bodyPr>
          <a:lstStyle/>
          <a:p>
            <a:pPr algn="just"/>
            <a:r>
              <a:rPr lang="en-US" sz="2400" dirty="0">
                <a:latin typeface="Times New Roman" pitchFamily="18" charset="0"/>
              </a:rPr>
              <a:t>Characteristics of the cuticle may be important in distinguishing between hairs of different </a:t>
            </a:r>
            <a:r>
              <a:rPr lang="en-US" sz="2400" b="1" dirty="0">
                <a:latin typeface="Times New Roman" pitchFamily="18" charset="0"/>
              </a:rPr>
              <a:t>species</a:t>
            </a:r>
            <a:r>
              <a:rPr lang="en-US" sz="2400" dirty="0">
                <a:latin typeface="Times New Roman" pitchFamily="18" charset="0"/>
              </a:rPr>
              <a:t> but are often not useful in distinguishing between different </a:t>
            </a:r>
            <a:r>
              <a:rPr lang="en-US" sz="2400" b="1" dirty="0">
                <a:latin typeface="Times New Roman" pitchFamily="18" charset="0"/>
              </a:rPr>
              <a:t>people</a:t>
            </a:r>
            <a:r>
              <a:rPr lang="en-US" sz="2400" dirty="0">
                <a:latin typeface="Times New Roman" pitchFamily="18" charset="0"/>
              </a:rPr>
              <a:t>. </a:t>
            </a:r>
          </a:p>
        </p:txBody>
      </p:sp>
      <p:grpSp>
        <p:nvGrpSpPr>
          <p:cNvPr id="5123" name="Group 4"/>
          <p:cNvGrpSpPr>
            <a:grpSpLocks/>
          </p:cNvGrpSpPr>
          <p:nvPr/>
        </p:nvGrpSpPr>
        <p:grpSpPr bwMode="auto">
          <a:xfrm>
            <a:off x="4096287" y="914558"/>
            <a:ext cx="4953000" cy="914400"/>
            <a:chOff x="2208" y="240"/>
            <a:chExt cx="3120" cy="576"/>
          </a:xfrm>
        </p:grpSpPr>
        <p:grpSp>
          <p:nvGrpSpPr>
            <p:cNvPr id="5128" name="Group 5"/>
            <p:cNvGrpSpPr>
              <a:grpSpLocks/>
            </p:cNvGrpSpPr>
            <p:nvPr/>
          </p:nvGrpSpPr>
          <p:grpSpPr bwMode="auto">
            <a:xfrm>
              <a:off x="2208" y="240"/>
              <a:ext cx="3120" cy="576"/>
              <a:chOff x="1056" y="2736"/>
              <a:chExt cx="3936" cy="768"/>
            </a:xfrm>
          </p:grpSpPr>
          <p:sp>
            <p:nvSpPr>
              <p:cNvPr id="5131" name="Rectangle 6"/>
              <p:cNvSpPr>
                <a:spLocks noChangeArrowheads="1"/>
              </p:cNvSpPr>
              <p:nvPr/>
            </p:nvSpPr>
            <p:spPr bwMode="auto">
              <a:xfrm>
                <a:off x="1056" y="2736"/>
                <a:ext cx="3936" cy="768"/>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5132" name="Line 7"/>
              <p:cNvSpPr>
                <a:spLocks noChangeShapeType="1"/>
              </p:cNvSpPr>
              <p:nvPr/>
            </p:nvSpPr>
            <p:spPr bwMode="auto">
              <a:xfrm>
                <a:off x="1622" y="2736"/>
                <a:ext cx="528" cy="768"/>
              </a:xfrm>
              <a:prstGeom prst="line">
                <a:avLst/>
              </a:prstGeom>
              <a:noFill/>
              <a:ln w="38100">
                <a:solidFill>
                  <a:schemeClr val="tx1"/>
                </a:solidFill>
                <a:round/>
                <a:headEnd/>
                <a:tailEnd/>
              </a:ln>
            </p:spPr>
            <p:txBody>
              <a:bodyPr/>
              <a:lstStyle/>
              <a:p>
                <a:endParaRPr lang="en-US"/>
              </a:p>
            </p:txBody>
          </p:sp>
          <p:sp>
            <p:nvSpPr>
              <p:cNvPr id="5133" name="Line 8"/>
              <p:cNvSpPr>
                <a:spLocks noChangeShapeType="1"/>
              </p:cNvSpPr>
              <p:nvPr/>
            </p:nvSpPr>
            <p:spPr bwMode="auto">
              <a:xfrm>
                <a:off x="2332" y="2736"/>
                <a:ext cx="528" cy="768"/>
              </a:xfrm>
              <a:prstGeom prst="line">
                <a:avLst/>
              </a:prstGeom>
              <a:noFill/>
              <a:ln w="38100">
                <a:solidFill>
                  <a:schemeClr val="tx1"/>
                </a:solidFill>
                <a:round/>
                <a:headEnd/>
                <a:tailEnd/>
              </a:ln>
            </p:spPr>
            <p:txBody>
              <a:bodyPr/>
              <a:lstStyle/>
              <a:p>
                <a:endParaRPr lang="en-US"/>
              </a:p>
            </p:txBody>
          </p:sp>
          <p:sp>
            <p:nvSpPr>
              <p:cNvPr id="5134" name="Line 9"/>
              <p:cNvSpPr>
                <a:spLocks noChangeShapeType="1"/>
              </p:cNvSpPr>
              <p:nvPr/>
            </p:nvSpPr>
            <p:spPr bwMode="auto">
              <a:xfrm>
                <a:off x="3043" y="2736"/>
                <a:ext cx="528" cy="768"/>
              </a:xfrm>
              <a:prstGeom prst="line">
                <a:avLst/>
              </a:prstGeom>
              <a:noFill/>
              <a:ln w="38100">
                <a:solidFill>
                  <a:schemeClr val="tx1"/>
                </a:solidFill>
                <a:round/>
                <a:headEnd/>
                <a:tailEnd/>
              </a:ln>
            </p:spPr>
            <p:txBody>
              <a:bodyPr/>
              <a:lstStyle/>
              <a:p>
                <a:endParaRPr lang="en-US"/>
              </a:p>
            </p:txBody>
          </p:sp>
          <p:sp>
            <p:nvSpPr>
              <p:cNvPr id="5135" name="Line 10"/>
              <p:cNvSpPr>
                <a:spLocks noChangeShapeType="1"/>
              </p:cNvSpPr>
              <p:nvPr/>
            </p:nvSpPr>
            <p:spPr bwMode="auto">
              <a:xfrm>
                <a:off x="3753" y="2736"/>
                <a:ext cx="528" cy="768"/>
              </a:xfrm>
              <a:prstGeom prst="line">
                <a:avLst/>
              </a:prstGeom>
              <a:noFill/>
              <a:ln w="38100">
                <a:solidFill>
                  <a:schemeClr val="tx1"/>
                </a:solidFill>
                <a:round/>
                <a:headEnd/>
                <a:tailEnd/>
              </a:ln>
            </p:spPr>
            <p:txBody>
              <a:bodyPr/>
              <a:lstStyle/>
              <a:p>
                <a:endParaRPr lang="en-US"/>
              </a:p>
            </p:txBody>
          </p:sp>
          <p:sp>
            <p:nvSpPr>
              <p:cNvPr id="5136" name="Line 11"/>
              <p:cNvSpPr>
                <a:spLocks noChangeShapeType="1"/>
              </p:cNvSpPr>
              <p:nvPr/>
            </p:nvSpPr>
            <p:spPr bwMode="auto">
              <a:xfrm>
                <a:off x="4464" y="2736"/>
                <a:ext cx="528" cy="768"/>
              </a:xfrm>
              <a:prstGeom prst="line">
                <a:avLst/>
              </a:prstGeom>
              <a:noFill/>
              <a:ln w="38100">
                <a:solidFill>
                  <a:schemeClr val="tx1"/>
                </a:solidFill>
                <a:round/>
                <a:headEnd/>
                <a:tailEnd/>
              </a:ln>
            </p:spPr>
            <p:txBody>
              <a:bodyPr/>
              <a:lstStyle/>
              <a:p>
                <a:endParaRPr lang="en-US"/>
              </a:p>
            </p:txBody>
          </p:sp>
          <p:sp>
            <p:nvSpPr>
              <p:cNvPr id="5137" name="Line 12"/>
              <p:cNvSpPr>
                <a:spLocks noChangeShapeType="1"/>
              </p:cNvSpPr>
              <p:nvPr/>
            </p:nvSpPr>
            <p:spPr bwMode="auto">
              <a:xfrm>
                <a:off x="1056" y="2976"/>
                <a:ext cx="384" cy="528"/>
              </a:xfrm>
              <a:prstGeom prst="line">
                <a:avLst/>
              </a:prstGeom>
              <a:noFill/>
              <a:ln w="38100">
                <a:solidFill>
                  <a:schemeClr val="tx1"/>
                </a:solidFill>
                <a:round/>
                <a:headEnd/>
                <a:tailEnd/>
              </a:ln>
            </p:spPr>
            <p:txBody>
              <a:bodyPr/>
              <a:lstStyle/>
              <a:p>
                <a:endParaRPr lang="en-US"/>
              </a:p>
            </p:txBody>
          </p:sp>
        </p:grpSp>
        <p:sp>
          <p:nvSpPr>
            <p:cNvPr id="5129" name="Rectangle 13"/>
            <p:cNvSpPr>
              <a:spLocks noChangeArrowheads="1"/>
            </p:cNvSpPr>
            <p:nvPr/>
          </p:nvSpPr>
          <p:spPr bwMode="auto">
            <a:xfrm>
              <a:off x="2208" y="384"/>
              <a:ext cx="3120" cy="288"/>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130" name="Rectangle 14"/>
            <p:cNvSpPr>
              <a:spLocks noChangeArrowheads="1"/>
            </p:cNvSpPr>
            <p:nvPr/>
          </p:nvSpPr>
          <p:spPr bwMode="auto">
            <a:xfrm>
              <a:off x="2208" y="464"/>
              <a:ext cx="3120" cy="128"/>
            </a:xfrm>
            <a:prstGeom prst="rect">
              <a:avLst/>
            </a:prstGeom>
            <a:solidFill>
              <a:schemeClr val="bg2"/>
            </a:solidFill>
            <a:ln w="28575">
              <a:solidFill>
                <a:schemeClr val="tx1"/>
              </a:solidFill>
              <a:miter lim="800000"/>
              <a:headEnd/>
              <a:tailEnd/>
            </a:ln>
          </p:spPr>
          <p:txBody>
            <a:bodyPr wrap="none" anchor="ctr"/>
            <a:lstStyle/>
            <a:p>
              <a:endParaRPr lang="en-US"/>
            </a:p>
          </p:txBody>
        </p:sp>
      </p:grpSp>
      <p:sp>
        <p:nvSpPr>
          <p:cNvPr id="5124" name="Text Box 15"/>
          <p:cNvSpPr txBox="1">
            <a:spLocks noChangeArrowheads="1"/>
          </p:cNvSpPr>
          <p:nvPr/>
        </p:nvSpPr>
        <p:spPr bwMode="auto">
          <a:xfrm>
            <a:off x="228600" y="6511925"/>
            <a:ext cx="8686800" cy="244475"/>
          </a:xfrm>
          <a:prstGeom prst="rect">
            <a:avLst/>
          </a:prstGeom>
          <a:noFill/>
          <a:ln w="9525">
            <a:noFill/>
            <a:miter lim="800000"/>
            <a:headEnd/>
            <a:tailEnd/>
          </a:ln>
        </p:spPr>
        <p:txBody>
          <a:bodyPr>
            <a:spAutoFit/>
          </a:bodyPr>
          <a:lstStyle/>
          <a:p>
            <a:pPr>
              <a:spcBef>
                <a:spcPct val="50000"/>
              </a:spcBef>
            </a:pPr>
            <a:r>
              <a:rPr lang="en-US" sz="1000"/>
              <a:t>Info: http://library.thinkquest.org/04oct/00206/lesson.htm#t_hair                                         Image: http://www.hairdressersus.com/micro/Image5b.jpg</a:t>
            </a:r>
          </a:p>
        </p:txBody>
      </p:sp>
      <p:pic>
        <p:nvPicPr>
          <p:cNvPr id="5125" name="Picture 16"/>
          <p:cNvPicPr>
            <a:picLocks noChangeAspect="1" noChangeArrowheads="1"/>
          </p:cNvPicPr>
          <p:nvPr/>
        </p:nvPicPr>
        <p:blipFill>
          <a:blip r:embed="rId2" cstate="print"/>
          <a:srcRect/>
          <a:stretch>
            <a:fillRect/>
          </a:stretch>
        </p:blipFill>
        <p:spPr bwMode="auto">
          <a:xfrm>
            <a:off x="5878400" y="2683247"/>
            <a:ext cx="2505075" cy="2098303"/>
          </a:xfrm>
          <a:prstGeom prst="rect">
            <a:avLst/>
          </a:prstGeom>
          <a:noFill/>
          <a:ln w="9525">
            <a:noFill/>
            <a:miter lim="800000"/>
            <a:headEnd/>
            <a:tailEnd/>
          </a:ln>
        </p:spPr>
      </p:pic>
      <p:sp>
        <p:nvSpPr>
          <p:cNvPr id="5126" name="Rectangle 17"/>
          <p:cNvSpPr>
            <a:spLocks noGrp="1" noChangeArrowheads="1"/>
          </p:cNvSpPr>
          <p:nvPr>
            <p:ph type="title"/>
          </p:nvPr>
        </p:nvSpPr>
        <p:spPr>
          <a:xfrm>
            <a:off x="0" y="-15081"/>
            <a:ext cx="9144000" cy="701040"/>
          </a:xfrm>
          <a:solidFill>
            <a:srgbClr val="00B0F0"/>
          </a:solidFill>
        </p:spPr>
        <p:txBody>
          <a:bodyPr/>
          <a:lstStyle/>
          <a:p>
            <a:pPr algn="l" eaLnBrk="1" hangingPunct="1"/>
            <a:r>
              <a:rPr lang="en-US" sz="3200" b="1" dirty="0">
                <a:latin typeface="Times New Roman" pitchFamily="18" charset="0"/>
              </a:rPr>
              <a:t>Part C: Hair Structure</a:t>
            </a:r>
          </a:p>
        </p:txBody>
      </p:sp>
      <p:sp>
        <p:nvSpPr>
          <p:cNvPr id="5127" name="Rectangle 18"/>
          <p:cNvSpPr>
            <a:spLocks noChangeArrowheads="1"/>
          </p:cNvSpPr>
          <p:nvPr/>
        </p:nvSpPr>
        <p:spPr bwMode="auto">
          <a:xfrm>
            <a:off x="124730" y="753949"/>
            <a:ext cx="6119813" cy="4431983"/>
          </a:xfrm>
          <a:prstGeom prst="rect">
            <a:avLst/>
          </a:prstGeom>
          <a:noFill/>
          <a:ln w="9525">
            <a:noFill/>
            <a:miter lim="800000"/>
            <a:headEnd/>
            <a:tailEnd/>
          </a:ln>
        </p:spPr>
        <p:txBody>
          <a:bodyPr anchor="ctr">
            <a:spAutoFit/>
          </a:bodyPr>
          <a:lstStyle/>
          <a:p>
            <a:r>
              <a:rPr lang="en-US" sz="3600" b="1" dirty="0">
                <a:solidFill>
                  <a:srgbClr val="FF0000"/>
                </a:solidFill>
                <a:latin typeface="Times New Roman" pitchFamily="18" charset="0"/>
              </a:rPr>
              <a:t>    </a:t>
            </a:r>
            <a:r>
              <a:rPr lang="en-US" sz="3600" b="1" dirty="0">
                <a:highlight>
                  <a:srgbClr val="FFFF00"/>
                </a:highlight>
                <a:latin typeface="Times New Roman" pitchFamily="18" charset="0"/>
              </a:rPr>
              <a:t>CUTICLE</a:t>
            </a:r>
            <a:r>
              <a:rPr lang="en-US" sz="3600" b="1" dirty="0">
                <a:latin typeface="Times New Roman" pitchFamily="18" charset="0"/>
              </a:rPr>
              <a:t> </a:t>
            </a:r>
          </a:p>
          <a:p>
            <a:endParaRPr lang="en-US" sz="1600" dirty="0">
              <a:latin typeface="Times New Roman" pitchFamily="18" charset="0"/>
            </a:endParaRPr>
          </a:p>
          <a:p>
            <a:r>
              <a:rPr lang="en-US" sz="2400" dirty="0">
                <a:latin typeface="Times New Roman" pitchFamily="18" charset="0"/>
              </a:rPr>
              <a:t>Outer coating composed of </a:t>
            </a:r>
            <a:br>
              <a:rPr lang="en-US" sz="2400" dirty="0">
                <a:latin typeface="Times New Roman" pitchFamily="18" charset="0"/>
              </a:rPr>
            </a:br>
            <a:r>
              <a:rPr lang="en-US" sz="2400" dirty="0">
                <a:latin typeface="Times New Roman" pitchFamily="18" charset="0"/>
              </a:rPr>
              <a:t>overlapping scales</a:t>
            </a:r>
            <a:endParaRPr lang="en-US" sz="3600" dirty="0">
              <a:latin typeface="Times New Roman" pitchFamily="18" charset="0"/>
            </a:endParaRPr>
          </a:p>
          <a:p>
            <a:endParaRPr lang="en-US" sz="1400" b="1" dirty="0">
              <a:latin typeface="Times New Roman" pitchFamily="18" charset="0"/>
            </a:endParaRPr>
          </a:p>
          <a:p>
            <a:pPr algn="just"/>
            <a:r>
              <a:rPr lang="en-US" sz="2400" dirty="0">
                <a:latin typeface="Times New Roman" pitchFamily="18" charset="0"/>
              </a:rPr>
              <a:t>The cuticle varies in:</a:t>
            </a:r>
          </a:p>
          <a:p>
            <a:pPr lvl="1" algn="just">
              <a:buFontTx/>
              <a:buChar char="•"/>
            </a:pPr>
            <a:r>
              <a:rPr lang="en-US" sz="2400" dirty="0">
                <a:latin typeface="Times New Roman" pitchFamily="18" charset="0"/>
              </a:rPr>
              <a:t> Its </a:t>
            </a:r>
            <a:r>
              <a:rPr lang="en-US" sz="2400" b="1" dirty="0">
                <a:latin typeface="Times New Roman" pitchFamily="18" charset="0"/>
              </a:rPr>
              <a:t>scales,</a:t>
            </a:r>
            <a:r>
              <a:rPr lang="en-US" sz="2400" dirty="0">
                <a:latin typeface="Times New Roman" pitchFamily="18" charset="0"/>
              </a:rPr>
              <a:t> </a:t>
            </a:r>
          </a:p>
          <a:p>
            <a:pPr lvl="1" algn="just"/>
            <a:r>
              <a:rPr lang="en-US" dirty="0">
                <a:latin typeface="Times New Roman" pitchFamily="18" charset="0"/>
              </a:rPr>
              <a:t>	How many there are per centimeter, </a:t>
            </a:r>
          </a:p>
          <a:p>
            <a:pPr lvl="1" algn="just"/>
            <a:r>
              <a:rPr lang="en-US" dirty="0">
                <a:latin typeface="Times New Roman" pitchFamily="18" charset="0"/>
              </a:rPr>
              <a:t>	How much they overlap, </a:t>
            </a:r>
          </a:p>
          <a:p>
            <a:pPr lvl="1" algn="just"/>
            <a:r>
              <a:rPr lang="en-US" dirty="0">
                <a:latin typeface="Times New Roman" pitchFamily="18" charset="0"/>
              </a:rPr>
              <a:t>	Their overall shape, and </a:t>
            </a:r>
          </a:p>
          <a:p>
            <a:pPr lvl="1" algn="just"/>
            <a:r>
              <a:rPr lang="en-US" dirty="0">
                <a:latin typeface="Times New Roman" pitchFamily="18" charset="0"/>
              </a:rPr>
              <a:t>	How much they protrude from the surface</a:t>
            </a:r>
          </a:p>
          <a:p>
            <a:pPr lvl="1" algn="just">
              <a:buFontTx/>
              <a:buChar char="•"/>
            </a:pPr>
            <a:r>
              <a:rPr lang="en-US" sz="2400" dirty="0">
                <a:latin typeface="Times New Roman" pitchFamily="18" charset="0"/>
              </a:rPr>
              <a:t> Its </a:t>
            </a:r>
            <a:r>
              <a:rPr lang="en-US" sz="2400" b="1" dirty="0">
                <a:latin typeface="Times New Roman" pitchFamily="18" charset="0"/>
              </a:rPr>
              <a:t>thickness</a:t>
            </a:r>
            <a:r>
              <a:rPr lang="en-US" sz="2400" dirty="0">
                <a:latin typeface="Times New Roman" pitchFamily="18" charset="0"/>
              </a:rPr>
              <a:t>, and </a:t>
            </a:r>
          </a:p>
          <a:p>
            <a:pPr lvl="1" algn="just">
              <a:buFontTx/>
              <a:buChar char="•"/>
            </a:pPr>
            <a:r>
              <a:rPr lang="en-US" sz="2400" dirty="0">
                <a:latin typeface="Times New Roman" pitchFamily="18" charset="0"/>
              </a:rPr>
              <a:t> Whether or not it contains </a:t>
            </a:r>
            <a:r>
              <a:rPr lang="en-US" sz="2400" b="1" dirty="0">
                <a:latin typeface="Times New Roman" pitchFamily="18" charset="0"/>
              </a:rPr>
              <a:t>pigment</a:t>
            </a:r>
            <a:r>
              <a:rPr lang="en-US" sz="2400" dirty="0">
                <a:latin typeface="Times New Roman" pitchFamily="18" charset="0"/>
              </a:rPr>
              <a:t>. </a:t>
            </a:r>
          </a:p>
        </p:txBody>
      </p:sp>
      <p:sp>
        <p:nvSpPr>
          <p:cNvPr id="3" name="Rectangle 2">
            <a:extLst>
              <a:ext uri="{FF2B5EF4-FFF2-40B4-BE49-F238E27FC236}">
                <a16:creationId xmlns:a16="http://schemas.microsoft.com/office/drawing/2014/main" id="{F5A92B8A-6E34-991D-A841-2B4A2498B004}"/>
              </a:ext>
            </a:extLst>
          </p:cNvPr>
          <p:cNvSpPr/>
          <p:nvPr/>
        </p:nvSpPr>
        <p:spPr>
          <a:xfrm>
            <a:off x="494885" y="835184"/>
            <a:ext cx="2638350" cy="558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39177" y="153303"/>
            <a:ext cx="8763000" cy="4601260"/>
          </a:xfrm>
          <a:prstGeom prst="rect">
            <a:avLst/>
          </a:prstGeom>
          <a:noFill/>
          <a:ln w="9525">
            <a:noFill/>
            <a:miter lim="800000"/>
            <a:headEnd/>
            <a:tailEnd/>
          </a:ln>
        </p:spPr>
        <p:txBody>
          <a:bodyPr anchor="ctr">
            <a:spAutoFit/>
          </a:bodyPr>
          <a:lstStyle/>
          <a:p>
            <a:r>
              <a:rPr lang="en-US" sz="3600" b="1" dirty="0">
                <a:solidFill>
                  <a:srgbClr val="FF0000"/>
                </a:solidFill>
                <a:latin typeface="Times New Roman" pitchFamily="18" charset="0"/>
              </a:rPr>
              <a:t>   </a:t>
            </a:r>
            <a:r>
              <a:rPr lang="en-US" sz="3600" b="1" dirty="0">
                <a:highlight>
                  <a:srgbClr val="FF0000"/>
                </a:highlight>
                <a:latin typeface="Times New Roman" pitchFamily="18" charset="0"/>
              </a:rPr>
              <a:t>MEDULLA</a:t>
            </a:r>
          </a:p>
          <a:p>
            <a:endParaRPr lang="en-US" sz="800" b="1" dirty="0">
              <a:latin typeface="Times New Roman" pitchFamily="18" charset="0"/>
            </a:endParaRPr>
          </a:p>
          <a:p>
            <a:r>
              <a:rPr lang="en-US" sz="2400" dirty="0">
                <a:latin typeface="Times New Roman" pitchFamily="18" charset="0"/>
              </a:rPr>
              <a:t>Central core (may not be </a:t>
            </a:r>
            <a:br>
              <a:rPr lang="en-US" sz="2400" dirty="0">
                <a:latin typeface="Times New Roman" pitchFamily="18" charset="0"/>
              </a:rPr>
            </a:br>
            <a:r>
              <a:rPr lang="en-US" sz="2400" dirty="0">
                <a:latin typeface="Times New Roman" pitchFamily="18" charset="0"/>
              </a:rPr>
              <a:t>present in all hair samples) </a:t>
            </a:r>
          </a:p>
          <a:p>
            <a:endParaRPr lang="en-US" sz="2400" dirty="0">
              <a:latin typeface="Times New Roman" pitchFamily="18" charset="0"/>
            </a:endParaRPr>
          </a:p>
          <a:p>
            <a:r>
              <a:rPr lang="en-US" sz="2400" dirty="0">
                <a:latin typeface="Times New Roman" pitchFamily="18" charset="0"/>
              </a:rPr>
              <a:t>The medulla may vary in:</a:t>
            </a:r>
          </a:p>
          <a:p>
            <a:pPr lvl="1" algn="just">
              <a:buFontTx/>
              <a:buChar char="•"/>
            </a:pPr>
            <a:r>
              <a:rPr lang="en-US" sz="2400" dirty="0">
                <a:latin typeface="Times New Roman" pitchFamily="18" charset="0"/>
              </a:rPr>
              <a:t> </a:t>
            </a:r>
            <a:r>
              <a:rPr lang="en-US" sz="2400" b="1" dirty="0">
                <a:latin typeface="Times New Roman" pitchFamily="18" charset="0"/>
              </a:rPr>
              <a:t>Thickness</a:t>
            </a:r>
          </a:p>
          <a:p>
            <a:pPr lvl="1">
              <a:buFontTx/>
              <a:buChar char="•"/>
            </a:pPr>
            <a:r>
              <a:rPr lang="en-US" sz="2400" dirty="0">
                <a:latin typeface="Times New Roman" pitchFamily="18" charset="0"/>
              </a:rPr>
              <a:t> </a:t>
            </a:r>
            <a:r>
              <a:rPr lang="en-US" sz="2400" b="1" dirty="0">
                <a:latin typeface="Times New Roman" pitchFamily="18" charset="0"/>
              </a:rPr>
              <a:t>Continuity</a:t>
            </a:r>
            <a:r>
              <a:rPr lang="en-US" sz="2400" dirty="0">
                <a:latin typeface="Times New Roman" pitchFamily="18" charset="0"/>
              </a:rPr>
              <a:t> - one continuous structure </a:t>
            </a:r>
            <a:br>
              <a:rPr lang="en-US" sz="2400" dirty="0">
                <a:latin typeface="Times New Roman" pitchFamily="18" charset="0"/>
              </a:rPr>
            </a:br>
            <a:r>
              <a:rPr lang="en-US" sz="2400" dirty="0">
                <a:latin typeface="Times New Roman" pitchFamily="18" charset="0"/>
              </a:rPr>
              <a:t>or broken into pieces</a:t>
            </a:r>
          </a:p>
          <a:p>
            <a:pPr lvl="1">
              <a:buFontTx/>
              <a:buChar char="•"/>
            </a:pPr>
            <a:r>
              <a:rPr lang="en-US" sz="2400" dirty="0">
                <a:latin typeface="Times New Roman" pitchFamily="18" charset="0"/>
              </a:rPr>
              <a:t> </a:t>
            </a:r>
            <a:r>
              <a:rPr lang="en-US" sz="2400" b="1" dirty="0">
                <a:latin typeface="Times New Roman" pitchFamily="18" charset="0"/>
              </a:rPr>
              <a:t>Opacity</a:t>
            </a:r>
            <a:r>
              <a:rPr lang="en-US" sz="2400" dirty="0">
                <a:latin typeface="Times New Roman" pitchFamily="18" charset="0"/>
              </a:rPr>
              <a:t> - how much light is able to </a:t>
            </a:r>
            <a:br>
              <a:rPr lang="en-US" sz="2400" dirty="0">
                <a:latin typeface="Times New Roman" pitchFamily="18" charset="0"/>
              </a:rPr>
            </a:br>
            <a:r>
              <a:rPr lang="en-US" sz="2400" dirty="0">
                <a:latin typeface="Times New Roman" pitchFamily="18" charset="0"/>
              </a:rPr>
              <a:t>pass through it</a:t>
            </a:r>
          </a:p>
          <a:p>
            <a:pPr lvl="1" algn="just"/>
            <a:endParaRPr lang="en-US" sz="900" dirty="0">
              <a:latin typeface="Times New Roman" pitchFamily="18" charset="0"/>
            </a:endParaRPr>
          </a:p>
          <a:p>
            <a:pPr algn="just">
              <a:buFontTx/>
              <a:buChar char="•"/>
            </a:pPr>
            <a:r>
              <a:rPr lang="en-US" sz="2400" dirty="0">
                <a:latin typeface="Times New Roman" pitchFamily="18" charset="0"/>
              </a:rPr>
              <a:t> It may also be </a:t>
            </a:r>
            <a:r>
              <a:rPr lang="en-US" sz="2400" b="1" dirty="0">
                <a:latin typeface="Times New Roman" pitchFamily="18" charset="0"/>
              </a:rPr>
              <a:t>absent</a:t>
            </a:r>
            <a:r>
              <a:rPr lang="en-US" sz="2400" dirty="0">
                <a:latin typeface="Times New Roman" pitchFamily="18" charset="0"/>
              </a:rPr>
              <a:t> in some species. </a:t>
            </a:r>
          </a:p>
        </p:txBody>
      </p:sp>
      <p:sp>
        <p:nvSpPr>
          <p:cNvPr id="7171" name="Text Box 3"/>
          <p:cNvSpPr txBox="1">
            <a:spLocks noChangeArrowheads="1"/>
          </p:cNvSpPr>
          <p:nvPr/>
        </p:nvSpPr>
        <p:spPr bwMode="auto">
          <a:xfrm>
            <a:off x="152400" y="6543675"/>
            <a:ext cx="4114800" cy="244475"/>
          </a:xfrm>
          <a:prstGeom prst="rect">
            <a:avLst/>
          </a:prstGeom>
          <a:noFill/>
          <a:ln w="9525">
            <a:noFill/>
            <a:miter lim="800000"/>
            <a:headEnd/>
            <a:tailEnd/>
          </a:ln>
        </p:spPr>
        <p:txBody>
          <a:bodyPr>
            <a:spAutoFit/>
          </a:bodyPr>
          <a:lstStyle/>
          <a:p>
            <a:pPr>
              <a:spcBef>
                <a:spcPct val="50000"/>
              </a:spcBef>
            </a:pPr>
            <a:r>
              <a:rPr lang="en-US" sz="1000"/>
              <a:t>http://library.thinkquest.org/04oct/00206/lesson.htm#t_hair</a:t>
            </a:r>
          </a:p>
        </p:txBody>
      </p:sp>
      <p:grpSp>
        <p:nvGrpSpPr>
          <p:cNvPr id="7173" name="Group 15"/>
          <p:cNvGrpSpPr>
            <a:grpSpLocks/>
          </p:cNvGrpSpPr>
          <p:nvPr/>
        </p:nvGrpSpPr>
        <p:grpSpPr bwMode="auto">
          <a:xfrm>
            <a:off x="266700" y="4864100"/>
            <a:ext cx="8686800" cy="1609725"/>
            <a:chOff x="144" y="2737"/>
            <a:chExt cx="5472" cy="1014"/>
          </a:xfrm>
        </p:grpSpPr>
        <p:pic>
          <p:nvPicPr>
            <p:cNvPr id="7177" name="Picture 16"/>
            <p:cNvPicPr>
              <a:picLocks noChangeAspect="1" noChangeArrowheads="1"/>
            </p:cNvPicPr>
            <p:nvPr/>
          </p:nvPicPr>
          <p:blipFill>
            <a:blip r:embed="rId2" cstate="print"/>
            <a:srcRect/>
            <a:stretch>
              <a:fillRect/>
            </a:stretch>
          </p:blipFill>
          <p:spPr bwMode="auto">
            <a:xfrm>
              <a:off x="144" y="2737"/>
              <a:ext cx="1584" cy="1014"/>
            </a:xfrm>
            <a:prstGeom prst="rect">
              <a:avLst/>
            </a:prstGeom>
            <a:noFill/>
            <a:ln w="9525">
              <a:noFill/>
              <a:miter lim="800000"/>
              <a:headEnd/>
              <a:tailEnd/>
            </a:ln>
          </p:spPr>
        </p:pic>
        <p:sp>
          <p:nvSpPr>
            <p:cNvPr id="7178" name="Rectangle 17"/>
            <p:cNvSpPr>
              <a:spLocks noChangeArrowheads="1"/>
            </p:cNvSpPr>
            <p:nvPr/>
          </p:nvSpPr>
          <p:spPr bwMode="auto">
            <a:xfrm>
              <a:off x="1728" y="2831"/>
              <a:ext cx="3888" cy="826"/>
            </a:xfrm>
            <a:prstGeom prst="rect">
              <a:avLst/>
            </a:prstGeom>
            <a:noFill/>
            <a:ln w="9525">
              <a:noFill/>
              <a:miter lim="800000"/>
              <a:headEnd/>
              <a:tailEnd/>
            </a:ln>
          </p:spPr>
          <p:txBody>
            <a:bodyPr anchor="ctr">
              <a:spAutoFit/>
            </a:bodyPr>
            <a:lstStyle/>
            <a:p>
              <a:pPr algn="just"/>
              <a:r>
                <a:rPr lang="en-US" sz="2000" dirty="0">
                  <a:latin typeface="Times New Roman" pitchFamily="18" charset="0"/>
                </a:rPr>
                <a:t>Like the cuticle, the medulla can be important for distinguishing between hairs of different </a:t>
              </a:r>
              <a:r>
                <a:rPr lang="en-US" sz="2000" b="1" dirty="0">
                  <a:latin typeface="Times New Roman" pitchFamily="18" charset="0"/>
                </a:rPr>
                <a:t>species</a:t>
              </a:r>
              <a:r>
                <a:rPr lang="en-US" sz="2000" dirty="0">
                  <a:latin typeface="Times New Roman" pitchFamily="18" charset="0"/>
                </a:rPr>
                <a:t>, but often does not lend much important information to the differentiation between hairs from different </a:t>
              </a:r>
              <a:r>
                <a:rPr lang="en-US" sz="2000" b="1" dirty="0">
                  <a:latin typeface="Times New Roman" pitchFamily="18" charset="0"/>
                </a:rPr>
                <a:t>people</a:t>
              </a:r>
              <a:r>
                <a:rPr lang="en-US" sz="2000" dirty="0">
                  <a:latin typeface="Times New Roman" pitchFamily="18" charset="0"/>
                </a:rPr>
                <a:t>. </a:t>
              </a:r>
            </a:p>
          </p:txBody>
        </p:sp>
      </p:grpSp>
      <p:pic>
        <p:nvPicPr>
          <p:cNvPr id="7175" name="Picture 19"/>
          <p:cNvPicPr>
            <a:picLocks noChangeAspect="1" noChangeArrowheads="1"/>
          </p:cNvPicPr>
          <p:nvPr/>
        </p:nvPicPr>
        <p:blipFill>
          <a:blip r:embed="rId3" cstate="print"/>
          <a:srcRect/>
          <a:stretch>
            <a:fillRect/>
          </a:stretch>
        </p:blipFill>
        <p:spPr bwMode="auto">
          <a:xfrm>
            <a:off x="5715000" y="2104498"/>
            <a:ext cx="3200400" cy="2312988"/>
          </a:xfrm>
          <a:prstGeom prst="rect">
            <a:avLst/>
          </a:prstGeom>
          <a:noFill/>
          <a:ln w="9525">
            <a:noFill/>
            <a:miter lim="800000"/>
            <a:headEnd/>
            <a:tailEnd/>
          </a:ln>
        </p:spPr>
      </p:pic>
      <p:sp>
        <p:nvSpPr>
          <p:cNvPr id="7176" name="Text Box 20"/>
          <p:cNvSpPr txBox="1">
            <a:spLocks noChangeArrowheads="1"/>
          </p:cNvSpPr>
          <p:nvPr/>
        </p:nvSpPr>
        <p:spPr bwMode="auto">
          <a:xfrm>
            <a:off x="4733925" y="6543675"/>
            <a:ext cx="4343400" cy="244475"/>
          </a:xfrm>
          <a:prstGeom prst="rect">
            <a:avLst/>
          </a:prstGeom>
          <a:noFill/>
          <a:ln w="9525">
            <a:noFill/>
            <a:miter lim="800000"/>
            <a:headEnd/>
            <a:tailEnd/>
          </a:ln>
        </p:spPr>
        <p:txBody>
          <a:bodyPr>
            <a:spAutoFit/>
          </a:bodyPr>
          <a:lstStyle/>
          <a:p>
            <a:pPr algn="r">
              <a:spcBef>
                <a:spcPct val="50000"/>
              </a:spcBef>
            </a:pPr>
            <a:r>
              <a:rPr lang="en-US" sz="1000">
                <a:latin typeface="Times New Roman" pitchFamily="18" charset="0"/>
              </a:rPr>
              <a:t>http://www.bfro.net/images/whatis/figures/Fig.%203%20with%20caption.jpg</a:t>
            </a:r>
          </a:p>
        </p:txBody>
      </p:sp>
      <p:grpSp>
        <p:nvGrpSpPr>
          <p:cNvPr id="2" name="Group 4">
            <a:extLst>
              <a:ext uri="{FF2B5EF4-FFF2-40B4-BE49-F238E27FC236}">
                <a16:creationId xmlns:a16="http://schemas.microsoft.com/office/drawing/2014/main" id="{C94D8F2F-7EB7-D9F4-50BC-6DCE836B5BCD}"/>
              </a:ext>
            </a:extLst>
          </p:cNvPr>
          <p:cNvGrpSpPr>
            <a:grpSpLocks/>
          </p:cNvGrpSpPr>
          <p:nvPr/>
        </p:nvGrpSpPr>
        <p:grpSpPr bwMode="auto">
          <a:xfrm>
            <a:off x="3808933" y="276948"/>
            <a:ext cx="5093244" cy="1517168"/>
            <a:chOff x="2352" y="240"/>
            <a:chExt cx="3120" cy="576"/>
          </a:xfrm>
        </p:grpSpPr>
        <p:sp>
          <p:nvSpPr>
            <p:cNvPr id="3" name="Rectangle 6">
              <a:extLst>
                <a:ext uri="{FF2B5EF4-FFF2-40B4-BE49-F238E27FC236}">
                  <a16:creationId xmlns:a16="http://schemas.microsoft.com/office/drawing/2014/main" id="{F123EDD5-620F-C792-25D8-4C0648322E25}"/>
                </a:ext>
              </a:extLst>
            </p:cNvPr>
            <p:cNvSpPr>
              <a:spLocks noChangeArrowheads="1"/>
            </p:cNvSpPr>
            <p:nvPr/>
          </p:nvSpPr>
          <p:spPr bwMode="auto">
            <a:xfrm>
              <a:off x="2352" y="240"/>
              <a:ext cx="3120" cy="576"/>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4" name="Rectangle 13">
              <a:extLst>
                <a:ext uri="{FF2B5EF4-FFF2-40B4-BE49-F238E27FC236}">
                  <a16:creationId xmlns:a16="http://schemas.microsoft.com/office/drawing/2014/main" id="{1BF9042D-12B7-142F-AC85-2E3BBF8E9A37}"/>
                </a:ext>
              </a:extLst>
            </p:cNvPr>
            <p:cNvSpPr>
              <a:spLocks noChangeArrowheads="1"/>
            </p:cNvSpPr>
            <p:nvPr/>
          </p:nvSpPr>
          <p:spPr bwMode="auto">
            <a:xfrm>
              <a:off x="2352" y="384"/>
              <a:ext cx="3120" cy="288"/>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 name="Rectangle 14">
              <a:extLst>
                <a:ext uri="{FF2B5EF4-FFF2-40B4-BE49-F238E27FC236}">
                  <a16:creationId xmlns:a16="http://schemas.microsoft.com/office/drawing/2014/main" id="{8B045B78-0D9B-F4D5-5DB9-2E4587A1F2D9}"/>
                </a:ext>
              </a:extLst>
            </p:cNvPr>
            <p:cNvSpPr>
              <a:spLocks noChangeArrowheads="1"/>
            </p:cNvSpPr>
            <p:nvPr/>
          </p:nvSpPr>
          <p:spPr bwMode="auto">
            <a:xfrm>
              <a:off x="2352" y="464"/>
              <a:ext cx="3120" cy="128"/>
            </a:xfrm>
            <a:prstGeom prst="rect">
              <a:avLst/>
            </a:prstGeom>
            <a:solidFill>
              <a:srgbClr val="FF0000"/>
            </a:solidFill>
            <a:ln w="28575">
              <a:solidFill>
                <a:schemeClr val="tx1"/>
              </a:solidFill>
              <a:miter lim="800000"/>
              <a:headEnd/>
              <a:tailEnd/>
            </a:ln>
          </p:spPr>
          <p:txBody>
            <a:bodyPr wrap="none" anchor="ctr"/>
            <a:lstStyle/>
            <a:p>
              <a:endParaRPr lang="en-US"/>
            </a:p>
          </p:txBody>
        </p:sp>
      </p:grpSp>
      <p:sp>
        <p:nvSpPr>
          <p:cNvPr id="6" name="Rectangle 5">
            <a:extLst>
              <a:ext uri="{FF2B5EF4-FFF2-40B4-BE49-F238E27FC236}">
                <a16:creationId xmlns:a16="http://schemas.microsoft.com/office/drawing/2014/main" id="{8A8CC17D-F9C8-C7B7-DBF0-8898D5A2933F}"/>
              </a:ext>
            </a:extLst>
          </p:cNvPr>
          <p:cNvSpPr/>
          <p:nvPr/>
        </p:nvSpPr>
        <p:spPr>
          <a:xfrm>
            <a:off x="457200" y="254000"/>
            <a:ext cx="2638350" cy="558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37845" y="92395"/>
            <a:ext cx="8839200" cy="6109365"/>
          </a:xfrm>
          <a:prstGeom prst="rect">
            <a:avLst/>
          </a:prstGeom>
          <a:noFill/>
          <a:ln w="9525">
            <a:noFill/>
            <a:miter lim="800000"/>
            <a:headEnd/>
            <a:tailEnd/>
          </a:ln>
        </p:spPr>
        <p:txBody>
          <a:bodyPr anchor="ctr">
            <a:spAutoFit/>
          </a:bodyPr>
          <a:lstStyle/>
          <a:p>
            <a:pPr algn="just"/>
            <a:r>
              <a:rPr lang="en-US" sz="3600" b="1" dirty="0">
                <a:solidFill>
                  <a:srgbClr val="FF0000"/>
                </a:solidFill>
                <a:latin typeface="Times New Roman" pitchFamily="18" charset="0"/>
              </a:rPr>
              <a:t>   </a:t>
            </a:r>
            <a:r>
              <a:rPr lang="en-US" sz="3600" b="1" dirty="0">
                <a:highlight>
                  <a:srgbClr val="00FFFF"/>
                </a:highlight>
                <a:latin typeface="Times New Roman" pitchFamily="18" charset="0"/>
              </a:rPr>
              <a:t>CORTEX</a:t>
            </a:r>
          </a:p>
          <a:p>
            <a:pPr algn="just"/>
            <a:endParaRPr lang="en-US" sz="1100" dirty="0">
              <a:latin typeface="Times New Roman" pitchFamily="18" charset="0"/>
            </a:endParaRPr>
          </a:p>
          <a:p>
            <a:r>
              <a:rPr lang="en-US" sz="2400" dirty="0">
                <a:latin typeface="Times New Roman" pitchFamily="18" charset="0"/>
              </a:rPr>
              <a:t>Protein-rich structure </a:t>
            </a:r>
            <a:br>
              <a:rPr lang="en-US" sz="2400" dirty="0">
                <a:latin typeface="Times New Roman" pitchFamily="18" charset="0"/>
              </a:rPr>
            </a:br>
            <a:r>
              <a:rPr lang="en-US" sz="2400" dirty="0">
                <a:latin typeface="Times New Roman" pitchFamily="18" charset="0"/>
              </a:rPr>
              <a:t>around the medulla that </a:t>
            </a:r>
            <a:br>
              <a:rPr lang="en-US" sz="2400" dirty="0">
                <a:latin typeface="Times New Roman" pitchFamily="18" charset="0"/>
              </a:rPr>
            </a:br>
            <a:r>
              <a:rPr lang="en-US" sz="2400" dirty="0">
                <a:latin typeface="Times New Roman" pitchFamily="18" charset="0"/>
              </a:rPr>
              <a:t>contains pigment </a:t>
            </a:r>
          </a:p>
          <a:p>
            <a:pPr algn="just"/>
            <a:endParaRPr lang="en-US" sz="2400" dirty="0">
              <a:latin typeface="Times New Roman" pitchFamily="18" charset="0"/>
            </a:endParaRPr>
          </a:p>
          <a:p>
            <a:pPr algn="just"/>
            <a:r>
              <a:rPr lang="en-US" sz="2400" dirty="0">
                <a:latin typeface="Times New Roman" pitchFamily="18" charset="0"/>
              </a:rPr>
              <a:t>The cortex varies in:</a:t>
            </a:r>
          </a:p>
          <a:p>
            <a:pPr lvl="1" algn="just">
              <a:buFontTx/>
              <a:buChar char="•"/>
            </a:pPr>
            <a:r>
              <a:rPr lang="en-US" sz="2400" dirty="0">
                <a:latin typeface="Times New Roman" pitchFamily="18" charset="0"/>
              </a:rPr>
              <a:t> </a:t>
            </a:r>
            <a:r>
              <a:rPr lang="en-US" sz="2400" b="1" dirty="0">
                <a:latin typeface="Times New Roman" pitchFamily="18" charset="0"/>
              </a:rPr>
              <a:t>Thickness</a:t>
            </a:r>
          </a:p>
          <a:p>
            <a:pPr lvl="1" algn="just">
              <a:buFontTx/>
              <a:buChar char="•"/>
            </a:pPr>
            <a:r>
              <a:rPr lang="en-US" sz="2400" dirty="0">
                <a:latin typeface="Times New Roman" pitchFamily="18" charset="0"/>
              </a:rPr>
              <a:t> </a:t>
            </a:r>
            <a:r>
              <a:rPr lang="en-US" sz="2400" b="1" dirty="0">
                <a:latin typeface="Times New Roman" pitchFamily="18" charset="0"/>
              </a:rPr>
              <a:t>Texture</a:t>
            </a:r>
          </a:p>
          <a:p>
            <a:pPr lvl="1" algn="just">
              <a:buFontTx/>
              <a:buChar char="•"/>
            </a:pPr>
            <a:r>
              <a:rPr lang="en-US" sz="2400" dirty="0">
                <a:latin typeface="Times New Roman" pitchFamily="18" charset="0"/>
              </a:rPr>
              <a:t> </a:t>
            </a:r>
            <a:r>
              <a:rPr lang="en-US" sz="2400" b="1" dirty="0">
                <a:latin typeface="Times New Roman" pitchFamily="18" charset="0"/>
              </a:rPr>
              <a:t>Color</a:t>
            </a:r>
          </a:p>
          <a:p>
            <a:pPr lvl="1" algn="just">
              <a:buFontTx/>
              <a:buChar char="•"/>
            </a:pPr>
            <a:endParaRPr lang="en-US" sz="2400" b="1" dirty="0">
              <a:latin typeface="Times New Roman" pitchFamily="18" charset="0"/>
            </a:endParaRPr>
          </a:p>
          <a:p>
            <a:pPr lvl="1" algn="just">
              <a:buFontTx/>
              <a:buChar char="•"/>
            </a:pPr>
            <a:endParaRPr lang="en-US" sz="800" b="1" dirty="0">
              <a:latin typeface="Times New Roman" pitchFamily="18" charset="0"/>
            </a:endParaRPr>
          </a:p>
          <a:p>
            <a:pPr algn="just">
              <a:buFontTx/>
              <a:buChar char="•"/>
            </a:pPr>
            <a:r>
              <a:rPr lang="en-US" sz="2400" dirty="0">
                <a:latin typeface="Times New Roman" pitchFamily="18" charset="0"/>
              </a:rPr>
              <a:t> Distribution of the cortex is perhaps the </a:t>
            </a:r>
            <a:r>
              <a:rPr lang="en-US" sz="2400" u="sng" dirty="0">
                <a:latin typeface="Times New Roman" pitchFamily="18" charset="0"/>
              </a:rPr>
              <a:t>most important component in determining from which individual a </a:t>
            </a:r>
            <a:r>
              <a:rPr lang="en-US" sz="2400" b="1" u="sng" dirty="0">
                <a:latin typeface="Times New Roman" pitchFamily="18" charset="0"/>
              </a:rPr>
              <a:t>human</a:t>
            </a:r>
            <a:r>
              <a:rPr lang="en-US" sz="2400" u="sng" dirty="0">
                <a:latin typeface="Times New Roman" pitchFamily="18" charset="0"/>
              </a:rPr>
              <a:t> hair may have come</a:t>
            </a:r>
            <a:r>
              <a:rPr lang="en-US" sz="2400" dirty="0">
                <a:latin typeface="Times New Roman" pitchFamily="18" charset="0"/>
              </a:rPr>
              <a:t>. </a:t>
            </a:r>
          </a:p>
          <a:p>
            <a:pPr algn="just"/>
            <a:endParaRPr lang="en-US" sz="2400" dirty="0">
              <a:latin typeface="Times New Roman" pitchFamily="18" charset="0"/>
            </a:endParaRPr>
          </a:p>
          <a:p>
            <a:pPr algn="just">
              <a:buFontTx/>
              <a:buChar char="•"/>
            </a:pPr>
            <a:r>
              <a:rPr lang="en-US" sz="2400" dirty="0">
                <a:latin typeface="Times New Roman" pitchFamily="18" charset="0"/>
              </a:rPr>
              <a:t> Microscopic examination can also reveal the condition and shape of the </a:t>
            </a:r>
            <a:r>
              <a:rPr lang="en-US" sz="2400" b="1" dirty="0">
                <a:latin typeface="Times New Roman" pitchFamily="18" charset="0"/>
              </a:rPr>
              <a:t>root</a:t>
            </a:r>
            <a:r>
              <a:rPr lang="en-US" sz="2400" dirty="0">
                <a:latin typeface="Times New Roman" pitchFamily="18" charset="0"/>
              </a:rPr>
              <a:t> and </a:t>
            </a:r>
            <a:r>
              <a:rPr lang="en-US" sz="2400" b="1" dirty="0">
                <a:latin typeface="Times New Roman" pitchFamily="18" charset="0"/>
              </a:rPr>
              <a:t>tip</a:t>
            </a:r>
            <a:r>
              <a:rPr lang="en-US" sz="2400" dirty="0">
                <a:latin typeface="Times New Roman" pitchFamily="18" charset="0"/>
              </a:rPr>
              <a:t>. </a:t>
            </a:r>
          </a:p>
        </p:txBody>
      </p:sp>
      <p:sp>
        <p:nvSpPr>
          <p:cNvPr id="6147" name="Text Box 3"/>
          <p:cNvSpPr txBox="1">
            <a:spLocks noChangeArrowheads="1"/>
          </p:cNvSpPr>
          <p:nvPr/>
        </p:nvSpPr>
        <p:spPr bwMode="auto">
          <a:xfrm>
            <a:off x="152400" y="6554788"/>
            <a:ext cx="8877300" cy="274637"/>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Info: http://library.thinkquest.org/04oct/00206/lesson.htm#t_hair                                          Image: http://www.extrapersonality.com/hair.html</a:t>
            </a:r>
          </a:p>
        </p:txBody>
      </p:sp>
      <p:grpSp>
        <p:nvGrpSpPr>
          <p:cNvPr id="6148" name="Group 4"/>
          <p:cNvGrpSpPr>
            <a:grpSpLocks/>
          </p:cNvGrpSpPr>
          <p:nvPr/>
        </p:nvGrpSpPr>
        <p:grpSpPr bwMode="auto">
          <a:xfrm>
            <a:off x="3808933" y="276948"/>
            <a:ext cx="5093244" cy="1517168"/>
            <a:chOff x="2352" y="240"/>
            <a:chExt cx="3120" cy="576"/>
          </a:xfrm>
        </p:grpSpPr>
        <p:sp>
          <p:nvSpPr>
            <p:cNvPr id="6154" name="Rectangle 6"/>
            <p:cNvSpPr>
              <a:spLocks noChangeArrowheads="1"/>
            </p:cNvSpPr>
            <p:nvPr/>
          </p:nvSpPr>
          <p:spPr bwMode="auto">
            <a:xfrm>
              <a:off x="2352" y="240"/>
              <a:ext cx="3120" cy="576"/>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6152" name="Rectangle 13"/>
            <p:cNvSpPr>
              <a:spLocks noChangeArrowheads="1"/>
            </p:cNvSpPr>
            <p:nvPr/>
          </p:nvSpPr>
          <p:spPr bwMode="auto">
            <a:xfrm>
              <a:off x="2352" y="384"/>
              <a:ext cx="3120" cy="288"/>
            </a:xfrm>
            <a:prstGeom prst="rect">
              <a:avLst/>
            </a:prstGeom>
            <a:solidFill>
              <a:srgbClr val="00B0F0"/>
            </a:solidFill>
            <a:ln w="28575">
              <a:solidFill>
                <a:schemeClr val="tx1"/>
              </a:solidFill>
              <a:miter lim="800000"/>
              <a:headEnd/>
              <a:tailEnd/>
            </a:ln>
          </p:spPr>
          <p:txBody>
            <a:bodyPr wrap="none" anchor="ctr"/>
            <a:lstStyle/>
            <a:p>
              <a:endParaRPr lang="en-US"/>
            </a:p>
          </p:txBody>
        </p:sp>
        <p:sp>
          <p:nvSpPr>
            <p:cNvPr id="6153" name="Rectangle 14"/>
            <p:cNvSpPr>
              <a:spLocks noChangeArrowheads="1"/>
            </p:cNvSpPr>
            <p:nvPr/>
          </p:nvSpPr>
          <p:spPr bwMode="auto">
            <a:xfrm>
              <a:off x="2352" y="464"/>
              <a:ext cx="3120" cy="128"/>
            </a:xfrm>
            <a:prstGeom prst="rect">
              <a:avLst/>
            </a:prstGeom>
            <a:solidFill>
              <a:srgbClr val="FF0000"/>
            </a:solidFill>
            <a:ln w="28575">
              <a:solidFill>
                <a:schemeClr val="tx1"/>
              </a:solidFill>
              <a:miter lim="800000"/>
              <a:headEnd/>
              <a:tailEnd/>
            </a:ln>
          </p:spPr>
          <p:txBody>
            <a:bodyPr wrap="none" anchor="ctr"/>
            <a:lstStyle/>
            <a:p>
              <a:endParaRPr lang="en-US"/>
            </a:p>
          </p:txBody>
        </p:sp>
      </p:grpSp>
      <p:pic>
        <p:nvPicPr>
          <p:cNvPr id="6149" name="Picture 15"/>
          <p:cNvPicPr>
            <a:picLocks noChangeAspect="1" noChangeArrowheads="1"/>
          </p:cNvPicPr>
          <p:nvPr/>
        </p:nvPicPr>
        <p:blipFill>
          <a:blip r:embed="rId2" cstate="print"/>
          <a:srcRect t="28273" b="15182"/>
          <a:stretch>
            <a:fillRect/>
          </a:stretch>
        </p:blipFill>
        <p:spPr bwMode="auto">
          <a:xfrm>
            <a:off x="3962399" y="2057400"/>
            <a:ext cx="4786313" cy="1801813"/>
          </a:xfrm>
          <a:prstGeom prst="rect">
            <a:avLst/>
          </a:prstGeom>
          <a:noFill/>
          <a:ln w="9525">
            <a:noFill/>
            <a:miter lim="800000"/>
            <a:headEnd/>
            <a:tailEnd/>
          </a:ln>
        </p:spPr>
      </p:pic>
      <p:sp>
        <p:nvSpPr>
          <p:cNvPr id="2" name="Rectangle 1">
            <a:extLst>
              <a:ext uri="{FF2B5EF4-FFF2-40B4-BE49-F238E27FC236}">
                <a16:creationId xmlns:a16="http://schemas.microsoft.com/office/drawing/2014/main" id="{2E42D4B5-0A99-E335-BB3A-25690ED265FA}"/>
              </a:ext>
            </a:extLst>
          </p:cNvPr>
          <p:cNvSpPr/>
          <p:nvPr/>
        </p:nvSpPr>
        <p:spPr>
          <a:xfrm>
            <a:off x="381000" y="152400"/>
            <a:ext cx="2638350" cy="558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9"/>
          <p:cNvSpPr txBox="1">
            <a:spLocks noChangeArrowheads="1"/>
          </p:cNvSpPr>
          <p:nvPr/>
        </p:nvSpPr>
        <p:spPr bwMode="auto">
          <a:xfrm>
            <a:off x="-2" y="6605251"/>
            <a:ext cx="9144001" cy="276991"/>
          </a:xfrm>
          <a:prstGeom prst="rect">
            <a:avLst/>
          </a:prstGeom>
          <a:noFill/>
          <a:ln w="9525">
            <a:noFill/>
            <a:miter lim="800000"/>
            <a:headEnd/>
            <a:tailEnd/>
          </a:ln>
        </p:spPr>
        <p:txBody>
          <a:bodyPr wrap="square" lIns="91430" tIns="45716" rIns="91430" bIns="45716">
            <a:spAutoFit/>
          </a:bodyPr>
          <a:lstStyle/>
          <a:p>
            <a:pPr algn="ctr">
              <a:spcBef>
                <a:spcPct val="50000"/>
              </a:spcBef>
            </a:pPr>
            <a:r>
              <a:rPr lang="en-US" sz="1200" dirty="0"/>
              <a:t>https://ngl.cengage.com/assets/downloads/forsci_pro0000000541/4827_fun_ch3.pdf</a:t>
            </a:r>
          </a:p>
        </p:txBody>
      </p:sp>
      <p:grpSp>
        <p:nvGrpSpPr>
          <p:cNvPr id="3" name="Group 2">
            <a:extLst>
              <a:ext uri="{FF2B5EF4-FFF2-40B4-BE49-F238E27FC236}">
                <a16:creationId xmlns:a16="http://schemas.microsoft.com/office/drawing/2014/main" id="{9790B56E-9D0E-4003-ACFF-7C21C233D520}"/>
              </a:ext>
            </a:extLst>
          </p:cNvPr>
          <p:cNvGrpSpPr/>
          <p:nvPr/>
        </p:nvGrpSpPr>
        <p:grpSpPr>
          <a:xfrm>
            <a:off x="228600" y="762000"/>
            <a:ext cx="6934200" cy="5151314"/>
            <a:chOff x="2590800" y="258886"/>
            <a:chExt cx="5867400" cy="4528900"/>
          </a:xfrm>
        </p:grpSpPr>
        <p:pic>
          <p:nvPicPr>
            <p:cNvPr id="51" name="Picture 50">
              <a:extLst>
                <a:ext uri="{FF2B5EF4-FFF2-40B4-BE49-F238E27FC236}">
                  <a16:creationId xmlns:a16="http://schemas.microsoft.com/office/drawing/2014/main" id="{6C6B6623-372C-41F5-8ABD-E1BA4339C27F}"/>
                </a:ext>
              </a:extLst>
            </p:cNvPr>
            <p:cNvPicPr>
              <a:picLocks noChangeAspect="1"/>
            </p:cNvPicPr>
            <p:nvPr/>
          </p:nvPicPr>
          <p:blipFill>
            <a:blip r:embed="rId2"/>
            <a:stretch>
              <a:fillRect/>
            </a:stretch>
          </p:blipFill>
          <p:spPr>
            <a:xfrm>
              <a:off x="2590800" y="258886"/>
              <a:ext cx="5867400" cy="4528900"/>
            </a:xfrm>
            <a:prstGeom prst="rect">
              <a:avLst/>
            </a:prstGeom>
          </p:spPr>
        </p:pic>
        <p:sp>
          <p:nvSpPr>
            <p:cNvPr id="2" name="Rectangle 1">
              <a:extLst>
                <a:ext uri="{FF2B5EF4-FFF2-40B4-BE49-F238E27FC236}">
                  <a16:creationId xmlns:a16="http://schemas.microsoft.com/office/drawing/2014/main" id="{048A0050-3F34-4217-B409-234ACC4D74DE}"/>
                </a:ext>
              </a:extLst>
            </p:cNvPr>
            <p:cNvSpPr/>
            <p:nvPr/>
          </p:nvSpPr>
          <p:spPr>
            <a:xfrm>
              <a:off x="4495800" y="21336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98" name="Rectangle 2"/>
          <p:cNvSpPr>
            <a:spLocks noGrp="1" noChangeArrowheads="1"/>
          </p:cNvSpPr>
          <p:nvPr>
            <p:ph type="title"/>
          </p:nvPr>
        </p:nvSpPr>
        <p:spPr>
          <a:xfrm>
            <a:off x="-7622" y="76020"/>
            <a:ext cx="6159684" cy="792163"/>
          </a:xfrm>
          <a:noFill/>
        </p:spPr>
        <p:txBody>
          <a:bodyPr/>
          <a:lstStyle/>
          <a:p>
            <a:pPr eaLnBrk="1" hangingPunct="1"/>
            <a:r>
              <a:rPr lang="en-US" sz="3600" b="1" dirty="0">
                <a:latin typeface="Times New Roman" pitchFamily="18" charset="0"/>
              </a:rPr>
              <a:t>How is a hair like a pencil?</a:t>
            </a:r>
          </a:p>
        </p:txBody>
      </p:sp>
      <p:sp>
        <p:nvSpPr>
          <p:cNvPr id="4" name="Rectangle 3">
            <a:extLst>
              <a:ext uri="{FF2B5EF4-FFF2-40B4-BE49-F238E27FC236}">
                <a16:creationId xmlns:a16="http://schemas.microsoft.com/office/drawing/2014/main" id="{78F0F58D-6588-1175-3362-F1B226606532}"/>
              </a:ext>
            </a:extLst>
          </p:cNvPr>
          <p:cNvSpPr/>
          <p:nvPr/>
        </p:nvSpPr>
        <p:spPr>
          <a:xfrm>
            <a:off x="1143000" y="2649374"/>
            <a:ext cx="1447800" cy="923330"/>
          </a:xfrm>
          <a:prstGeom prst="rect">
            <a:avLst/>
          </a:prstGeom>
          <a:solidFill>
            <a:schemeClr val="bg1"/>
          </a:solid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5" name="Rectangle 4">
            <a:extLst>
              <a:ext uri="{FF2B5EF4-FFF2-40B4-BE49-F238E27FC236}">
                <a16:creationId xmlns:a16="http://schemas.microsoft.com/office/drawing/2014/main" id="{7E958996-CA87-02B9-3EF4-B8E8BDADC707}"/>
              </a:ext>
            </a:extLst>
          </p:cNvPr>
          <p:cNvSpPr/>
          <p:nvPr/>
        </p:nvSpPr>
        <p:spPr>
          <a:xfrm>
            <a:off x="3203864" y="2649374"/>
            <a:ext cx="1447800" cy="923330"/>
          </a:xfrm>
          <a:prstGeom prst="rect">
            <a:avLst/>
          </a:prstGeom>
          <a:solidFill>
            <a:schemeClr val="bg1"/>
          </a:solid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6" name="Rectangle 5">
            <a:extLst>
              <a:ext uri="{FF2B5EF4-FFF2-40B4-BE49-F238E27FC236}">
                <a16:creationId xmlns:a16="http://schemas.microsoft.com/office/drawing/2014/main" id="{87EC66D5-455F-B979-00B5-9641357E5D96}"/>
              </a:ext>
            </a:extLst>
          </p:cNvPr>
          <p:cNvSpPr/>
          <p:nvPr/>
        </p:nvSpPr>
        <p:spPr>
          <a:xfrm>
            <a:off x="4988676" y="2612699"/>
            <a:ext cx="1447800" cy="923330"/>
          </a:xfrm>
          <a:prstGeom prst="rect">
            <a:avLst/>
          </a:prstGeom>
          <a:solidFill>
            <a:schemeClr val="bg1"/>
          </a:solid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7" name="Rectangle 8">
            <a:extLst>
              <a:ext uri="{FF2B5EF4-FFF2-40B4-BE49-F238E27FC236}">
                <a16:creationId xmlns:a16="http://schemas.microsoft.com/office/drawing/2014/main" id="{1146D598-F52D-9670-BF12-3422D2B4B3A5}"/>
              </a:ext>
            </a:extLst>
          </p:cNvPr>
          <p:cNvSpPr>
            <a:spLocks noChangeArrowheads="1"/>
          </p:cNvSpPr>
          <p:nvPr/>
        </p:nvSpPr>
        <p:spPr bwMode="auto">
          <a:xfrm>
            <a:off x="501188" y="2690344"/>
            <a:ext cx="1746712" cy="954099"/>
          </a:xfrm>
          <a:prstGeom prst="rect">
            <a:avLst/>
          </a:prstGeom>
          <a:solidFill>
            <a:srgbClr val="FFFF00"/>
          </a:solidFill>
          <a:ln w="9525">
            <a:noFill/>
            <a:miter lim="800000"/>
            <a:headEnd/>
            <a:tailEnd/>
          </a:ln>
        </p:spPr>
        <p:txBody>
          <a:bodyPr wrap="square" lIns="91430" tIns="45716" rIns="91430" bIns="45716" anchor="ctr">
            <a:spAutoFit/>
          </a:bodyPr>
          <a:lstStyle/>
          <a:p>
            <a:pPr algn="ctr"/>
            <a:r>
              <a:rPr lang="en-US" sz="2800" b="1" dirty="0">
                <a:latin typeface="Times New Roman" pitchFamily="18" charset="0"/>
              </a:rPr>
              <a:t>Cuticle = Paint</a:t>
            </a:r>
          </a:p>
        </p:txBody>
      </p:sp>
      <p:sp>
        <p:nvSpPr>
          <p:cNvPr id="8" name="Rectangle 8">
            <a:extLst>
              <a:ext uri="{FF2B5EF4-FFF2-40B4-BE49-F238E27FC236}">
                <a16:creationId xmlns:a16="http://schemas.microsoft.com/office/drawing/2014/main" id="{5E2366E9-EB3D-5E02-D55B-D5F5818E2512}"/>
              </a:ext>
            </a:extLst>
          </p:cNvPr>
          <p:cNvSpPr>
            <a:spLocks noChangeArrowheads="1"/>
          </p:cNvSpPr>
          <p:nvPr/>
        </p:nvSpPr>
        <p:spPr bwMode="auto">
          <a:xfrm>
            <a:off x="5302828" y="2677187"/>
            <a:ext cx="1746712" cy="954099"/>
          </a:xfrm>
          <a:prstGeom prst="rect">
            <a:avLst/>
          </a:prstGeom>
          <a:solidFill>
            <a:srgbClr val="FFFF00"/>
          </a:solidFill>
          <a:ln w="9525">
            <a:noFill/>
            <a:miter lim="800000"/>
            <a:headEnd/>
            <a:tailEnd/>
          </a:ln>
        </p:spPr>
        <p:txBody>
          <a:bodyPr wrap="square" lIns="91430" tIns="45716" rIns="91430" bIns="45716" anchor="ctr">
            <a:spAutoFit/>
          </a:bodyPr>
          <a:lstStyle/>
          <a:p>
            <a:pPr algn="ctr"/>
            <a:r>
              <a:rPr lang="en-US" sz="2800" b="1" dirty="0">
                <a:latin typeface="Times New Roman" pitchFamily="18" charset="0"/>
              </a:rPr>
              <a:t>Medulla = Lead</a:t>
            </a:r>
          </a:p>
        </p:txBody>
      </p:sp>
      <p:sp>
        <p:nvSpPr>
          <p:cNvPr id="3080" name="Rectangle 8"/>
          <p:cNvSpPr>
            <a:spLocks noChangeArrowheads="1"/>
          </p:cNvSpPr>
          <p:nvPr/>
        </p:nvSpPr>
        <p:spPr bwMode="auto">
          <a:xfrm>
            <a:off x="3146886" y="2690344"/>
            <a:ext cx="1746712" cy="954099"/>
          </a:xfrm>
          <a:prstGeom prst="rect">
            <a:avLst/>
          </a:prstGeom>
          <a:solidFill>
            <a:srgbClr val="FFFF00"/>
          </a:solidFill>
          <a:ln w="9525">
            <a:noFill/>
            <a:miter lim="800000"/>
            <a:headEnd/>
            <a:tailEnd/>
          </a:ln>
        </p:spPr>
        <p:txBody>
          <a:bodyPr wrap="square" lIns="91430" tIns="45716" rIns="91430" bIns="45716" anchor="ctr">
            <a:spAutoFit/>
          </a:bodyPr>
          <a:lstStyle/>
          <a:p>
            <a:pPr algn="ctr"/>
            <a:r>
              <a:rPr lang="en-US" sz="2800" b="1" dirty="0">
                <a:latin typeface="Times New Roman" pitchFamily="18" charset="0"/>
              </a:rPr>
              <a:t>Cortex = Wood </a:t>
            </a:r>
          </a:p>
        </p:txBody>
      </p:sp>
      <p:sp>
        <p:nvSpPr>
          <p:cNvPr id="9" name="Rectangle 8">
            <a:extLst>
              <a:ext uri="{FF2B5EF4-FFF2-40B4-BE49-F238E27FC236}">
                <a16:creationId xmlns:a16="http://schemas.microsoft.com/office/drawing/2014/main" id="{811AE15B-51A4-E7C8-0DB4-9DAD0304ADBB}"/>
              </a:ext>
            </a:extLst>
          </p:cNvPr>
          <p:cNvSpPr/>
          <p:nvPr/>
        </p:nvSpPr>
        <p:spPr>
          <a:xfrm>
            <a:off x="268314" y="2608592"/>
            <a:ext cx="2116572" cy="112520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CA433A3-3BDA-163B-576A-3F518565CA06}"/>
              </a:ext>
            </a:extLst>
          </p:cNvPr>
          <p:cNvSpPr/>
          <p:nvPr/>
        </p:nvSpPr>
        <p:spPr>
          <a:xfrm>
            <a:off x="2971776" y="2591632"/>
            <a:ext cx="2116572" cy="112520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98B9EB45-5B56-95EA-C556-14BDB5B8CBC4}"/>
              </a:ext>
            </a:extLst>
          </p:cNvPr>
          <p:cNvSpPr/>
          <p:nvPr/>
        </p:nvSpPr>
        <p:spPr>
          <a:xfrm>
            <a:off x="5297433" y="2582214"/>
            <a:ext cx="1905081" cy="112520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7F2AAC-A5D5-2A74-D3C9-5ADC0F852E64}"/>
              </a:ext>
            </a:extLst>
          </p:cNvPr>
          <p:cNvPicPr>
            <a:picLocks noChangeAspect="1"/>
          </p:cNvPicPr>
          <p:nvPr/>
        </p:nvPicPr>
        <p:blipFill rotWithShape="1">
          <a:blip r:embed="rId3"/>
          <a:srcRect b="55342"/>
          <a:stretch/>
        </p:blipFill>
        <p:spPr>
          <a:xfrm>
            <a:off x="71869" y="694772"/>
            <a:ext cx="4834515" cy="1667428"/>
          </a:xfrm>
          <a:prstGeom prst="rect">
            <a:avLst/>
          </a:prstGeom>
        </p:spPr>
      </p:pic>
      <p:sp>
        <p:nvSpPr>
          <p:cNvPr id="5" name="TextBox 4"/>
          <p:cNvSpPr txBox="1"/>
          <p:nvPr/>
        </p:nvSpPr>
        <p:spPr>
          <a:xfrm>
            <a:off x="4519335" y="765955"/>
            <a:ext cx="4482351" cy="1938992"/>
          </a:xfrm>
          <a:prstGeom prst="rect">
            <a:avLst/>
          </a:prstGeom>
          <a:solidFill>
            <a:srgbClr val="FFFF00"/>
          </a:solidFill>
          <a:ln>
            <a:solidFill>
              <a:schemeClr val="tx1"/>
            </a:solidFill>
          </a:ln>
        </p:spPr>
        <p:txBody>
          <a:bodyPr wrap="square" rtlCol="0">
            <a:spAutoFit/>
          </a:bodyPr>
          <a:lstStyle/>
          <a:p>
            <a:pPr algn="just"/>
            <a:r>
              <a:rPr lang="en-US" sz="2400" dirty="0">
                <a:latin typeface="Times New Roman" pitchFamily="18" charset="0"/>
                <a:cs typeface="Times New Roman" pitchFamily="18" charset="0"/>
              </a:rPr>
              <a:t>#1 - Examine </a:t>
            </a:r>
            <a:r>
              <a:rPr lang="en-US" sz="2400" b="1" u="sng" dirty="0">
                <a:latin typeface="Times New Roman" pitchFamily="18" charset="0"/>
                <a:cs typeface="Times New Roman" pitchFamily="18" charset="0"/>
              </a:rPr>
              <a:t>YOUR</a:t>
            </a:r>
            <a:r>
              <a:rPr lang="en-US" sz="2400" dirty="0">
                <a:latin typeface="Times New Roman" pitchFamily="18" charset="0"/>
                <a:cs typeface="Times New Roman" pitchFamily="18" charset="0"/>
              </a:rPr>
              <a:t> hair sample using low, </a:t>
            </a:r>
            <a:r>
              <a:rPr lang="en-US" sz="2400" dirty="0">
                <a:latin typeface="Times New Roman" pitchFamily="18" charset="0"/>
                <a:cs typeface="Times New Roman" pitchFamily="18" charset="0"/>
                <a:sym typeface="Wingdings" pitchFamily="2" charset="2"/>
              </a:rPr>
              <a:t>medium, &amp; high power.  U</a:t>
            </a:r>
            <a:r>
              <a:rPr lang="en-US" sz="2400" dirty="0">
                <a:latin typeface="Times New Roman" pitchFamily="18" charset="0"/>
                <a:cs typeface="Times New Roman" pitchFamily="18" charset="0"/>
              </a:rPr>
              <a:t>se the fine focus to observe the </a:t>
            </a:r>
            <a:r>
              <a:rPr lang="en-US" sz="2400" b="1" dirty="0">
                <a:latin typeface="Times New Roman" pitchFamily="18" charset="0"/>
                <a:cs typeface="Times New Roman" pitchFamily="18" charset="0"/>
              </a:rPr>
              <a:t>different layers </a:t>
            </a:r>
            <a:r>
              <a:rPr lang="en-US" sz="2400" dirty="0">
                <a:latin typeface="Times New Roman" pitchFamily="18" charset="0"/>
                <a:cs typeface="Times New Roman" pitchFamily="18" charset="0"/>
              </a:rPr>
              <a:t>of hair and the root. </a:t>
            </a:r>
          </a:p>
        </p:txBody>
      </p:sp>
      <p:sp>
        <p:nvSpPr>
          <p:cNvPr id="8208" name="Rectangle 16"/>
          <p:cNvSpPr>
            <a:spLocks noChangeArrowheads="1"/>
          </p:cNvSpPr>
          <p:nvPr/>
        </p:nvSpPr>
        <p:spPr bwMode="auto">
          <a:xfrm>
            <a:off x="25551" y="0"/>
            <a:ext cx="9118449" cy="646331"/>
          </a:xfrm>
          <a:prstGeom prst="rect">
            <a:avLst/>
          </a:prstGeom>
          <a:solidFill>
            <a:schemeClr val="tx1"/>
          </a:solidFill>
          <a:ln w="9525">
            <a:noFill/>
            <a:miter lim="800000"/>
            <a:headEnd/>
            <a:tailEnd/>
          </a:ln>
        </p:spPr>
        <p:txBody>
          <a:bodyPr wrap="square" anchor="ctr">
            <a:spAutoFit/>
          </a:bodyPr>
          <a:lstStyle/>
          <a:p>
            <a:r>
              <a:rPr lang="en-US" sz="3600" b="1" dirty="0">
                <a:solidFill>
                  <a:srgbClr val="FFFF00"/>
                </a:solidFill>
                <a:latin typeface="Times New Roman" pitchFamily="18" charset="0"/>
                <a:cs typeface="Times New Roman" pitchFamily="18" charset="0"/>
              </a:rPr>
              <a:t>Try It - Let’s take a closer look …</a:t>
            </a:r>
          </a:p>
        </p:txBody>
      </p:sp>
      <p:sp>
        <p:nvSpPr>
          <p:cNvPr id="9" name="Arrow: Right 8">
            <a:extLst>
              <a:ext uri="{FF2B5EF4-FFF2-40B4-BE49-F238E27FC236}">
                <a16:creationId xmlns:a16="http://schemas.microsoft.com/office/drawing/2014/main" id="{C452959E-D9B1-436E-8FB9-FCBD4AA8542B}"/>
              </a:ext>
            </a:extLst>
          </p:cNvPr>
          <p:cNvSpPr/>
          <p:nvPr/>
        </p:nvSpPr>
        <p:spPr>
          <a:xfrm rot="10800000">
            <a:off x="3657600" y="1209801"/>
            <a:ext cx="762000" cy="53347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0" name="Arrow: Right 9">
            <a:extLst>
              <a:ext uri="{FF2B5EF4-FFF2-40B4-BE49-F238E27FC236}">
                <a16:creationId xmlns:a16="http://schemas.microsoft.com/office/drawing/2014/main" id="{B7626C40-98BF-46A7-BC5B-8B1854CBF584}"/>
              </a:ext>
            </a:extLst>
          </p:cNvPr>
          <p:cNvSpPr/>
          <p:nvPr/>
        </p:nvSpPr>
        <p:spPr>
          <a:xfrm rot="16200000">
            <a:off x="350411" y="2160007"/>
            <a:ext cx="632911" cy="533475"/>
          </a:xfrm>
          <a:prstGeom prst="rightArrow">
            <a:avLst/>
          </a:prstGeom>
          <a:solidFill>
            <a:srgbClr val="99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7" name="Rectangle 2">
            <a:extLst>
              <a:ext uri="{FF2B5EF4-FFF2-40B4-BE49-F238E27FC236}">
                <a16:creationId xmlns:a16="http://schemas.microsoft.com/office/drawing/2014/main" id="{85360AC0-2069-4C60-B215-34ED13B44B56}"/>
              </a:ext>
            </a:extLst>
          </p:cNvPr>
          <p:cNvSpPr txBox="1">
            <a:spLocks noChangeArrowheads="1"/>
          </p:cNvSpPr>
          <p:nvPr/>
        </p:nvSpPr>
        <p:spPr bwMode="auto">
          <a:xfrm>
            <a:off x="5052059" y="3256657"/>
            <a:ext cx="3704216" cy="23821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chemeClr val="tx1"/>
                </a:solidFill>
                <a:latin typeface="Comic Sans MS" panose="030F0702030302020204" pitchFamily="66" charset="0"/>
              </a:rPr>
              <a:t>THINGS TO NOTE … </a:t>
            </a:r>
          </a:p>
          <a:p>
            <a:pPr algn="l" eaLnBrk="1" hangingPunct="1"/>
            <a:r>
              <a:rPr lang="en-US" sz="2400" kern="0" dirty="0">
                <a:solidFill>
                  <a:schemeClr val="tx1"/>
                </a:solidFill>
                <a:latin typeface="Comic Sans MS" panose="030F0702030302020204" pitchFamily="66" charset="0"/>
              </a:rPr>
              <a:t>Color(s) of the hair</a:t>
            </a:r>
          </a:p>
          <a:p>
            <a:pPr algn="l" eaLnBrk="1" hangingPunct="1"/>
            <a:r>
              <a:rPr lang="en-US" sz="2400" kern="0" dirty="0">
                <a:solidFill>
                  <a:schemeClr val="tx1"/>
                </a:solidFill>
                <a:latin typeface="Comic Sans MS" panose="030F0702030302020204" pitchFamily="66" charset="0"/>
              </a:rPr>
              <a:t>Cuticle pattern</a:t>
            </a:r>
          </a:p>
          <a:p>
            <a:pPr algn="l" eaLnBrk="1" hangingPunct="1"/>
            <a:r>
              <a:rPr lang="en-US" sz="2400" kern="0" dirty="0">
                <a:solidFill>
                  <a:schemeClr val="tx1"/>
                </a:solidFill>
                <a:latin typeface="Comic Sans MS" panose="030F0702030302020204" pitchFamily="66" charset="0"/>
              </a:rPr>
              <a:t>Root &amp; description</a:t>
            </a:r>
          </a:p>
          <a:p>
            <a:pPr algn="l" eaLnBrk="1" hangingPunct="1"/>
            <a:r>
              <a:rPr lang="en-US" sz="2400" kern="0" dirty="0">
                <a:solidFill>
                  <a:schemeClr val="tx1"/>
                </a:solidFill>
                <a:latin typeface="Comic Sans MS" panose="030F0702030302020204" pitchFamily="66" charset="0"/>
              </a:rPr>
              <a:t>Medulla pattern</a:t>
            </a:r>
          </a:p>
          <a:p>
            <a:pPr algn="l" eaLnBrk="1" hangingPunct="1"/>
            <a:r>
              <a:rPr lang="en-US" sz="2400" kern="0" dirty="0">
                <a:solidFill>
                  <a:schemeClr val="tx1"/>
                </a:solidFill>
                <a:latin typeface="Comic Sans MS" panose="030F0702030302020204" pitchFamily="66" charset="0"/>
              </a:rPr>
              <a:t>Ends (smooth or split)</a:t>
            </a:r>
          </a:p>
        </p:txBody>
      </p:sp>
      <p:sp>
        <p:nvSpPr>
          <p:cNvPr id="3" name="TextBox 2">
            <a:extLst>
              <a:ext uri="{FF2B5EF4-FFF2-40B4-BE49-F238E27FC236}">
                <a16:creationId xmlns:a16="http://schemas.microsoft.com/office/drawing/2014/main" id="{7624F73E-643C-1143-203D-98344F1A4372}"/>
              </a:ext>
            </a:extLst>
          </p:cNvPr>
          <p:cNvSpPr txBox="1"/>
          <p:nvPr/>
        </p:nvSpPr>
        <p:spPr>
          <a:xfrm>
            <a:off x="71869" y="2568538"/>
            <a:ext cx="4356696" cy="1569660"/>
          </a:xfrm>
          <a:prstGeom prst="rect">
            <a:avLst/>
          </a:prstGeom>
          <a:solidFill>
            <a:srgbClr val="99FF33"/>
          </a:solidFill>
          <a:ln>
            <a:solidFill>
              <a:schemeClr val="tx1"/>
            </a:solidFill>
          </a:ln>
        </p:spPr>
        <p:txBody>
          <a:bodyPr wrap="square">
            <a:spAutoFit/>
          </a:bodyPr>
          <a:lstStyle/>
          <a:p>
            <a:pPr algn="just"/>
            <a:r>
              <a:rPr lang="en-US" sz="2400" b="1" dirty="0">
                <a:latin typeface="Times New Roman" pitchFamily="18" charset="0"/>
                <a:cs typeface="Times New Roman" pitchFamily="18" charset="0"/>
              </a:rPr>
              <a:t>#2 - Examine hair samples from other students </a:t>
            </a:r>
            <a:r>
              <a:rPr lang="en-US" sz="2400" dirty="0">
                <a:latin typeface="Times New Roman" pitchFamily="18" charset="0"/>
                <a:cs typeface="Times New Roman" pitchFamily="18" charset="0"/>
              </a:rPr>
              <a:t>at your table and then </a:t>
            </a:r>
            <a:r>
              <a:rPr lang="en-US" sz="2400" b="1" dirty="0">
                <a:latin typeface="Times New Roman" pitchFamily="18" charset="0"/>
                <a:cs typeface="Times New Roman" pitchFamily="18" charset="0"/>
              </a:rPr>
              <a:t>answer question 2 on your notes</a:t>
            </a:r>
            <a:r>
              <a:rPr lang="en-US" sz="2400" dirty="0">
                <a:latin typeface="Times New Roman" pitchFamily="18" charset="0"/>
                <a:cs typeface="Times New Roman" pitchFamily="18" charset="0"/>
              </a:rPr>
              <a:t>.</a:t>
            </a:r>
          </a:p>
        </p:txBody>
      </p:sp>
      <p:grpSp>
        <p:nvGrpSpPr>
          <p:cNvPr id="15" name="Group 14">
            <a:extLst>
              <a:ext uri="{FF2B5EF4-FFF2-40B4-BE49-F238E27FC236}">
                <a16:creationId xmlns:a16="http://schemas.microsoft.com/office/drawing/2014/main" id="{94BAA953-E504-DC88-56E7-F33E239AA6D9}"/>
              </a:ext>
            </a:extLst>
          </p:cNvPr>
          <p:cNvGrpSpPr/>
          <p:nvPr/>
        </p:nvGrpSpPr>
        <p:grpSpPr>
          <a:xfrm>
            <a:off x="143778" y="4419600"/>
            <a:ext cx="3064356" cy="2286000"/>
            <a:chOff x="137835" y="4219456"/>
            <a:chExt cx="3064356" cy="2286000"/>
          </a:xfrm>
        </p:grpSpPr>
        <p:pic>
          <p:nvPicPr>
            <p:cNvPr id="6" name="Picture 5">
              <a:extLst>
                <a:ext uri="{FF2B5EF4-FFF2-40B4-BE49-F238E27FC236}">
                  <a16:creationId xmlns:a16="http://schemas.microsoft.com/office/drawing/2014/main" id="{DA2FE8EC-E8F6-C5A1-7944-6D492071D83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37835" y="4219456"/>
              <a:ext cx="2981227" cy="2286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2F97AD3-2452-6DF5-105A-B596E73945F7}"/>
                </a:ext>
              </a:extLst>
            </p:cNvPr>
            <p:cNvSpPr txBox="1"/>
            <p:nvPr/>
          </p:nvSpPr>
          <p:spPr>
            <a:xfrm>
              <a:off x="215751" y="4236603"/>
              <a:ext cx="1066800" cy="830997"/>
            </a:xfrm>
            <a:prstGeom prst="rect">
              <a:avLst/>
            </a:prstGeom>
            <a:noFill/>
          </p:spPr>
          <p:txBody>
            <a:bodyPr wrap="square" rtlCol="0">
              <a:spAutoFit/>
            </a:bodyPr>
            <a:lstStyle/>
            <a:p>
              <a:r>
                <a:rPr lang="en-US" sz="2400" b="1" dirty="0"/>
                <a:t>Oil or Gel</a:t>
              </a:r>
            </a:p>
          </p:txBody>
        </p:sp>
        <p:cxnSp>
          <p:nvCxnSpPr>
            <p:cNvPr id="11" name="Straight Arrow Connector 10">
              <a:extLst>
                <a:ext uri="{FF2B5EF4-FFF2-40B4-BE49-F238E27FC236}">
                  <a16:creationId xmlns:a16="http://schemas.microsoft.com/office/drawing/2014/main" id="{48978F47-3853-5FA3-5E5B-8CFFA1930227}"/>
                </a:ext>
              </a:extLst>
            </p:cNvPr>
            <p:cNvCxnSpPr>
              <a:cxnSpLocks/>
            </p:cNvCxnSpPr>
            <p:nvPr/>
          </p:nvCxnSpPr>
          <p:spPr>
            <a:xfrm>
              <a:off x="1213860" y="4544723"/>
              <a:ext cx="552564" cy="1861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23A53B-A34E-3FE1-443F-33700235E3E5}"/>
                </a:ext>
              </a:extLst>
            </p:cNvPr>
            <p:cNvSpPr txBox="1"/>
            <p:nvPr/>
          </p:nvSpPr>
          <p:spPr>
            <a:xfrm>
              <a:off x="1852301" y="5520979"/>
              <a:ext cx="1349890" cy="461665"/>
            </a:xfrm>
            <a:prstGeom prst="rect">
              <a:avLst/>
            </a:prstGeom>
            <a:noFill/>
          </p:spPr>
          <p:txBody>
            <a:bodyPr wrap="square" rtlCol="0">
              <a:spAutoFit/>
            </a:bodyPr>
            <a:lstStyle/>
            <a:p>
              <a:r>
                <a:rPr lang="en-US" sz="2400" b="1" dirty="0"/>
                <a:t>Medulla</a:t>
              </a:r>
              <a:endParaRPr lang="en-US" b="1" dirty="0"/>
            </a:p>
          </p:txBody>
        </p:sp>
        <p:cxnSp>
          <p:nvCxnSpPr>
            <p:cNvPr id="13" name="Straight Arrow Connector 12">
              <a:extLst>
                <a:ext uri="{FF2B5EF4-FFF2-40B4-BE49-F238E27FC236}">
                  <a16:creationId xmlns:a16="http://schemas.microsoft.com/office/drawing/2014/main" id="{7C4BAECC-B76D-0D3B-9CE6-162C45FACA40}"/>
                </a:ext>
              </a:extLst>
            </p:cNvPr>
            <p:cNvCxnSpPr>
              <a:cxnSpLocks/>
            </p:cNvCxnSpPr>
            <p:nvPr/>
          </p:nvCxnSpPr>
          <p:spPr>
            <a:xfrm flipH="1" flipV="1">
              <a:off x="2126091" y="5028619"/>
              <a:ext cx="302737" cy="5192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1866964-52F2-6F27-DC5E-7FCAF4BC2B8E}"/>
              </a:ext>
            </a:extLst>
          </p:cNvPr>
          <p:cNvSpPr txBox="1"/>
          <p:nvPr/>
        </p:nvSpPr>
        <p:spPr>
          <a:xfrm>
            <a:off x="3276600" y="5997714"/>
            <a:ext cx="5624235" cy="707886"/>
          </a:xfrm>
          <a:prstGeom prst="rect">
            <a:avLst/>
          </a:prstGeom>
          <a:noFill/>
        </p:spPr>
        <p:txBody>
          <a:bodyPr wrap="square" rtlCol="0">
            <a:spAutoFit/>
          </a:bodyPr>
          <a:lstStyle/>
          <a:p>
            <a:r>
              <a:rPr lang="en-US" sz="2000" i="1" dirty="0"/>
              <a:t>NOTE:  You will also see space around the hair that was trapped inside during lamination.  </a:t>
            </a:r>
          </a:p>
        </p:txBody>
      </p:sp>
    </p:spTree>
    <p:extLst>
      <p:ext uri="{BB962C8B-B14F-4D97-AF65-F5344CB8AC3E}">
        <p14:creationId xmlns:p14="http://schemas.microsoft.com/office/powerpoint/2010/main" val="129675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99017B-384F-4723-90CC-060AB041E728}"/>
              </a:ext>
            </a:extLst>
          </p:cNvPr>
          <p:cNvPicPr>
            <a:picLocks noChangeAspect="1"/>
          </p:cNvPicPr>
          <p:nvPr/>
        </p:nvPicPr>
        <p:blipFill>
          <a:blip r:embed="rId2"/>
          <a:stretch>
            <a:fillRect/>
          </a:stretch>
        </p:blipFill>
        <p:spPr>
          <a:xfrm>
            <a:off x="4495800" y="128426"/>
            <a:ext cx="4347395" cy="4617232"/>
          </a:xfrm>
          <a:prstGeom prst="rect">
            <a:avLst/>
          </a:prstGeom>
          <a:ln w="57150">
            <a:solidFill>
              <a:srgbClr val="FF0000"/>
            </a:solidFill>
          </a:ln>
          <a:effectLst>
            <a:outerShdw blurRad="292100" dist="139700" dir="2700000" algn="tl" rotWithShape="0">
              <a:srgbClr val="333333">
                <a:alpha val="65000"/>
              </a:srgbClr>
            </a:outerShdw>
          </a:effectLst>
        </p:spPr>
      </p:pic>
      <p:sp>
        <p:nvSpPr>
          <p:cNvPr id="18" name="Text Box 11">
            <a:extLst>
              <a:ext uri="{FF2B5EF4-FFF2-40B4-BE49-F238E27FC236}">
                <a16:creationId xmlns:a16="http://schemas.microsoft.com/office/drawing/2014/main" id="{44133BD6-2928-4FCC-ADD1-F8689D1B987D}"/>
              </a:ext>
            </a:extLst>
          </p:cNvPr>
          <p:cNvSpPr txBox="1">
            <a:spLocks noChangeArrowheads="1"/>
          </p:cNvSpPr>
          <p:nvPr/>
        </p:nvSpPr>
        <p:spPr bwMode="auto">
          <a:xfrm>
            <a:off x="152930" y="831534"/>
            <a:ext cx="4099061" cy="1447675"/>
          </a:xfrm>
          <a:prstGeom prst="rect">
            <a:avLst/>
          </a:prstGeom>
          <a:noFill/>
          <a:ln w="28575">
            <a:noFill/>
            <a:miter lim="800000"/>
            <a:headEnd/>
            <a:tailEnd/>
          </a:ln>
        </p:spPr>
        <p:txBody>
          <a:bodyPr wrap="square" lIns="88741" tIns="44372" rIns="88741" bIns="44372">
            <a:spAutoFit/>
          </a:bodyPr>
          <a:lstStyle/>
          <a:p>
            <a:pPr algn="just">
              <a:spcBef>
                <a:spcPct val="50000"/>
              </a:spcBef>
            </a:pPr>
            <a:r>
              <a:rPr lang="en-US" sz="1765" dirty="0">
                <a:latin typeface="Comic Sans MS" panose="030F0702030302020204" pitchFamily="66" charset="0"/>
              </a:rPr>
              <a:t>Microscopic examination of animal hairs can reveal minute details to help scientists identify them. The cuticle and medulla can be helpful in identifying a specific animal species.</a:t>
            </a:r>
          </a:p>
        </p:txBody>
      </p:sp>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152930" y="128427"/>
            <a:ext cx="4114270" cy="537320"/>
          </a:xfrm>
          <a:custGeom>
            <a:avLst/>
            <a:gdLst>
              <a:gd name="connsiteX0" fmla="*/ 0 w 4114270"/>
              <a:gd name="connsiteY0" fmla="*/ 0 h 537320"/>
              <a:gd name="connsiteX1" fmla="*/ 505467 w 4114270"/>
              <a:gd name="connsiteY1" fmla="*/ 0 h 537320"/>
              <a:gd name="connsiteX2" fmla="*/ 1093220 w 4114270"/>
              <a:gd name="connsiteY2" fmla="*/ 0 h 537320"/>
              <a:gd name="connsiteX3" fmla="*/ 1763259 w 4114270"/>
              <a:gd name="connsiteY3" fmla="*/ 0 h 537320"/>
              <a:gd name="connsiteX4" fmla="*/ 2268726 w 4114270"/>
              <a:gd name="connsiteY4" fmla="*/ 0 h 537320"/>
              <a:gd name="connsiteX5" fmla="*/ 2733051 w 4114270"/>
              <a:gd name="connsiteY5" fmla="*/ 0 h 537320"/>
              <a:gd name="connsiteX6" fmla="*/ 3197376 w 4114270"/>
              <a:gd name="connsiteY6" fmla="*/ 0 h 537320"/>
              <a:gd name="connsiteX7" fmla="*/ 4114270 w 4114270"/>
              <a:gd name="connsiteY7" fmla="*/ 0 h 537320"/>
              <a:gd name="connsiteX8" fmla="*/ 4114270 w 4114270"/>
              <a:gd name="connsiteY8" fmla="*/ 537320 h 537320"/>
              <a:gd name="connsiteX9" fmla="*/ 3526517 w 4114270"/>
              <a:gd name="connsiteY9" fmla="*/ 537320 h 537320"/>
              <a:gd name="connsiteX10" fmla="*/ 3021050 w 4114270"/>
              <a:gd name="connsiteY10" fmla="*/ 537320 h 537320"/>
              <a:gd name="connsiteX11" fmla="*/ 2351011 w 4114270"/>
              <a:gd name="connsiteY11" fmla="*/ 537320 h 537320"/>
              <a:gd name="connsiteX12" fmla="*/ 1845544 w 4114270"/>
              <a:gd name="connsiteY12" fmla="*/ 537320 h 537320"/>
              <a:gd name="connsiteX13" fmla="*/ 1298934 w 4114270"/>
              <a:gd name="connsiteY13" fmla="*/ 537320 h 537320"/>
              <a:gd name="connsiteX14" fmla="*/ 628896 w 4114270"/>
              <a:gd name="connsiteY14" fmla="*/ 537320 h 537320"/>
              <a:gd name="connsiteX15" fmla="*/ 0 w 4114270"/>
              <a:gd name="connsiteY15" fmla="*/ 537320 h 537320"/>
              <a:gd name="connsiteX16" fmla="*/ 0 w 4114270"/>
              <a:gd name="connsiteY16" fmla="*/ 0 h 53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270" h="537320" fill="none" extrusionOk="0">
                <a:moveTo>
                  <a:pt x="0" y="0"/>
                </a:moveTo>
                <a:cubicBezTo>
                  <a:pt x="183134" y="-17988"/>
                  <a:pt x="333672" y="51045"/>
                  <a:pt x="505467" y="0"/>
                </a:cubicBezTo>
                <a:cubicBezTo>
                  <a:pt x="677262" y="-51045"/>
                  <a:pt x="880080" y="65670"/>
                  <a:pt x="1093220" y="0"/>
                </a:cubicBezTo>
                <a:cubicBezTo>
                  <a:pt x="1306360" y="-65670"/>
                  <a:pt x="1530027" y="25829"/>
                  <a:pt x="1763259" y="0"/>
                </a:cubicBezTo>
                <a:cubicBezTo>
                  <a:pt x="1996491" y="-25829"/>
                  <a:pt x="2155653" y="47456"/>
                  <a:pt x="2268726" y="0"/>
                </a:cubicBezTo>
                <a:cubicBezTo>
                  <a:pt x="2381799" y="-47456"/>
                  <a:pt x="2628740" y="34171"/>
                  <a:pt x="2733051" y="0"/>
                </a:cubicBezTo>
                <a:cubicBezTo>
                  <a:pt x="2837362" y="-34171"/>
                  <a:pt x="3023227" y="42375"/>
                  <a:pt x="3197376" y="0"/>
                </a:cubicBezTo>
                <a:cubicBezTo>
                  <a:pt x="3371525" y="-42375"/>
                  <a:pt x="3777139" y="76263"/>
                  <a:pt x="4114270" y="0"/>
                </a:cubicBezTo>
                <a:cubicBezTo>
                  <a:pt x="4142665" y="253700"/>
                  <a:pt x="4057200" y="329836"/>
                  <a:pt x="4114270" y="537320"/>
                </a:cubicBezTo>
                <a:cubicBezTo>
                  <a:pt x="3984917" y="594826"/>
                  <a:pt x="3654855" y="484370"/>
                  <a:pt x="3526517" y="537320"/>
                </a:cubicBezTo>
                <a:cubicBezTo>
                  <a:pt x="3398179" y="590270"/>
                  <a:pt x="3174834" y="520339"/>
                  <a:pt x="3021050" y="537320"/>
                </a:cubicBezTo>
                <a:cubicBezTo>
                  <a:pt x="2867266" y="554301"/>
                  <a:pt x="2678391" y="460744"/>
                  <a:pt x="2351011" y="537320"/>
                </a:cubicBezTo>
                <a:cubicBezTo>
                  <a:pt x="2023631" y="613896"/>
                  <a:pt x="1983949" y="532934"/>
                  <a:pt x="1845544" y="537320"/>
                </a:cubicBezTo>
                <a:cubicBezTo>
                  <a:pt x="1707139" y="541706"/>
                  <a:pt x="1550720" y="489581"/>
                  <a:pt x="1298934" y="537320"/>
                </a:cubicBezTo>
                <a:cubicBezTo>
                  <a:pt x="1047148" y="585059"/>
                  <a:pt x="784972" y="477757"/>
                  <a:pt x="628896" y="537320"/>
                </a:cubicBezTo>
                <a:cubicBezTo>
                  <a:pt x="472820" y="596883"/>
                  <a:pt x="214152" y="512449"/>
                  <a:pt x="0" y="537320"/>
                </a:cubicBezTo>
                <a:cubicBezTo>
                  <a:pt x="-5028" y="396970"/>
                  <a:pt x="26584" y="186283"/>
                  <a:pt x="0" y="0"/>
                </a:cubicBezTo>
                <a:close/>
              </a:path>
              <a:path w="4114270" h="537320" stroke="0" extrusionOk="0">
                <a:moveTo>
                  <a:pt x="0" y="0"/>
                </a:moveTo>
                <a:cubicBezTo>
                  <a:pt x="303745" y="-62459"/>
                  <a:pt x="322788" y="73095"/>
                  <a:pt x="628896" y="0"/>
                </a:cubicBezTo>
                <a:cubicBezTo>
                  <a:pt x="935004" y="-73095"/>
                  <a:pt x="985602" y="76269"/>
                  <a:pt x="1298934" y="0"/>
                </a:cubicBezTo>
                <a:cubicBezTo>
                  <a:pt x="1612266" y="-76269"/>
                  <a:pt x="1580370" y="56775"/>
                  <a:pt x="1804401" y="0"/>
                </a:cubicBezTo>
                <a:cubicBezTo>
                  <a:pt x="2028432" y="-56775"/>
                  <a:pt x="2216199" y="56238"/>
                  <a:pt x="2474440" y="0"/>
                </a:cubicBezTo>
                <a:cubicBezTo>
                  <a:pt x="2732681" y="-56238"/>
                  <a:pt x="2764596" y="8507"/>
                  <a:pt x="2938764" y="0"/>
                </a:cubicBezTo>
                <a:cubicBezTo>
                  <a:pt x="3112932" y="-8507"/>
                  <a:pt x="3408821" y="58931"/>
                  <a:pt x="3608803" y="0"/>
                </a:cubicBezTo>
                <a:cubicBezTo>
                  <a:pt x="3808785" y="-58931"/>
                  <a:pt x="3862959" y="49288"/>
                  <a:pt x="4114270" y="0"/>
                </a:cubicBezTo>
                <a:cubicBezTo>
                  <a:pt x="4126410" y="179560"/>
                  <a:pt x="4059633" y="370075"/>
                  <a:pt x="4114270" y="537320"/>
                </a:cubicBezTo>
                <a:cubicBezTo>
                  <a:pt x="3829134" y="579298"/>
                  <a:pt x="3683785" y="509171"/>
                  <a:pt x="3485374" y="537320"/>
                </a:cubicBezTo>
                <a:cubicBezTo>
                  <a:pt x="3286963" y="565469"/>
                  <a:pt x="3139830" y="494142"/>
                  <a:pt x="3021050" y="537320"/>
                </a:cubicBezTo>
                <a:cubicBezTo>
                  <a:pt x="2902270" y="580498"/>
                  <a:pt x="2624817" y="474471"/>
                  <a:pt x="2433297" y="537320"/>
                </a:cubicBezTo>
                <a:cubicBezTo>
                  <a:pt x="2241777" y="600169"/>
                  <a:pt x="2019194" y="474970"/>
                  <a:pt x="1845544" y="537320"/>
                </a:cubicBezTo>
                <a:cubicBezTo>
                  <a:pt x="1671894" y="599670"/>
                  <a:pt x="1362554" y="464665"/>
                  <a:pt x="1175506" y="537320"/>
                </a:cubicBezTo>
                <a:cubicBezTo>
                  <a:pt x="988458" y="609975"/>
                  <a:pt x="832997" y="515229"/>
                  <a:pt x="711181" y="537320"/>
                </a:cubicBezTo>
                <a:cubicBezTo>
                  <a:pt x="589365" y="559411"/>
                  <a:pt x="152177" y="490859"/>
                  <a:pt x="0" y="537320"/>
                </a:cubicBezTo>
                <a:cubicBezTo>
                  <a:pt x="-4034" y="339756"/>
                  <a:pt x="62927" y="139917"/>
                  <a:pt x="0" y="0"/>
                </a:cubicBezTo>
                <a:close/>
              </a:path>
            </a:pathLst>
          </a:custGeom>
          <a:solidFill>
            <a:schemeClr val="tx1"/>
          </a:solidFill>
          <a:ln w="9525">
            <a:solidFill>
              <a:schemeClr val="tx1"/>
            </a:solidFill>
            <a:miter lim="800000"/>
            <a:headEnd/>
            <a:tailEnd/>
            <a:extLst>
              <a:ext uri="{C807C97D-BFC1-408E-A445-0C87EB9F89A2}">
                <ask:lineSketchStyleProps xmlns:ask="http://schemas.microsoft.com/office/drawing/2018/sketchyshapes" sd="2123766010">
                  <a:prstGeom prst="rect">
                    <a:avLst/>
                  </a:prstGeom>
                  <ask:type>
                    <ask:lineSketchScribble/>
                  </ask:type>
                </ask:lineSketchStyleProps>
              </a:ext>
            </a:extLst>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106" b="1" kern="0" dirty="0">
                <a:solidFill>
                  <a:schemeClr val="bg1"/>
                </a:solidFill>
                <a:latin typeface="Comic Sans MS" panose="030F0702030302020204" pitchFamily="66" charset="0"/>
              </a:rPr>
              <a:t>What animal is it?</a:t>
            </a:r>
          </a:p>
        </p:txBody>
      </p:sp>
      <p:sp>
        <p:nvSpPr>
          <p:cNvPr id="6" name="Text Box 7">
            <a:extLst>
              <a:ext uri="{FF2B5EF4-FFF2-40B4-BE49-F238E27FC236}">
                <a16:creationId xmlns:a16="http://schemas.microsoft.com/office/drawing/2014/main" id="{B9DE8660-2EBE-48D2-B6A5-F37909F68252}"/>
              </a:ext>
            </a:extLst>
          </p:cNvPr>
          <p:cNvSpPr txBox="1">
            <a:spLocks noChangeArrowheads="1"/>
          </p:cNvSpPr>
          <p:nvPr/>
        </p:nvSpPr>
        <p:spPr bwMode="auto">
          <a:xfrm>
            <a:off x="0" y="6620603"/>
            <a:ext cx="9144000" cy="237397"/>
          </a:xfrm>
          <a:prstGeom prst="rect">
            <a:avLst/>
          </a:prstGeom>
          <a:noFill/>
          <a:ln w="9525">
            <a:noFill/>
            <a:miter lim="800000"/>
            <a:headEnd/>
            <a:tailEnd/>
          </a:ln>
        </p:spPr>
        <p:txBody>
          <a:bodyPr wrap="square" lIns="86131" tIns="43067" rIns="86131" bIns="43067">
            <a:spAutoFit/>
          </a:bodyPr>
          <a:lstStyle/>
          <a:p>
            <a:pPr algn="ctr">
              <a:spcBef>
                <a:spcPct val="50000"/>
              </a:spcBef>
            </a:pPr>
            <a:r>
              <a:rPr lang="en-US" sz="942" dirty="0">
                <a:latin typeface="Times New Roman" pitchFamily="18" charset="0"/>
              </a:rPr>
              <a:t>Images: </a:t>
            </a:r>
            <a:r>
              <a:rPr lang="en-US" sz="927" dirty="0">
                <a:latin typeface="Times New Roman" pitchFamily="18" charset="0"/>
                <a:hlinkClick r:id="rId3"/>
              </a:rPr>
              <a:t>https://rsscience.com/hair-under-a-microscope</a:t>
            </a:r>
            <a:r>
              <a:rPr lang="en-US" sz="927" dirty="0">
                <a:latin typeface="Times New Roman" pitchFamily="18" charset="0"/>
              </a:rPr>
              <a:t> (top) and </a:t>
            </a:r>
            <a:r>
              <a:rPr lang="en-US" sz="942" dirty="0">
                <a:latin typeface="Times New Roman" pitchFamily="18" charset="0"/>
                <a:hlinkClick r:id="rId4"/>
              </a:rPr>
              <a:t>http://www.microlabgallery.com/gallery/images/medulla%20draw%202.jpg</a:t>
            </a:r>
            <a:r>
              <a:rPr lang="en-US" sz="942" dirty="0">
                <a:latin typeface="Times New Roman" pitchFamily="18" charset="0"/>
              </a:rPr>
              <a:t> (bottom)</a:t>
            </a:r>
          </a:p>
        </p:txBody>
      </p:sp>
      <p:pic>
        <p:nvPicPr>
          <p:cNvPr id="7" name="Picture 6">
            <a:hlinkClick r:id="rId4"/>
            <a:extLst>
              <a:ext uri="{FF2B5EF4-FFF2-40B4-BE49-F238E27FC236}">
                <a16:creationId xmlns:a16="http://schemas.microsoft.com/office/drawing/2014/main" id="{52566C55-241E-4F8D-B966-188E15926178}"/>
              </a:ext>
            </a:extLst>
          </p:cNvPr>
          <p:cNvPicPr>
            <a:picLocks noChangeAspect="1"/>
          </p:cNvPicPr>
          <p:nvPr/>
        </p:nvPicPr>
        <p:blipFill>
          <a:blip r:embed="rId5"/>
          <a:stretch>
            <a:fillRect/>
          </a:stretch>
        </p:blipFill>
        <p:spPr>
          <a:xfrm>
            <a:off x="3299467" y="4950636"/>
            <a:ext cx="5579587" cy="1492020"/>
          </a:xfrm>
          <a:prstGeom prst="rect">
            <a:avLst/>
          </a:prstGeom>
          <a:ln w="76200">
            <a:solidFill>
              <a:srgbClr val="00B0F0"/>
            </a:solid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8B27EE47-9B3B-450E-9509-011E1AD3B158}"/>
              </a:ext>
            </a:extLst>
          </p:cNvPr>
          <p:cNvSpPr/>
          <p:nvPr/>
        </p:nvSpPr>
        <p:spPr>
          <a:xfrm>
            <a:off x="3740447" y="2888720"/>
            <a:ext cx="764403" cy="75579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p>
        </p:txBody>
      </p:sp>
      <p:sp>
        <p:nvSpPr>
          <p:cNvPr id="14" name="Arrow: Right 13">
            <a:extLst>
              <a:ext uri="{FF2B5EF4-FFF2-40B4-BE49-F238E27FC236}">
                <a16:creationId xmlns:a16="http://schemas.microsoft.com/office/drawing/2014/main" id="{305749F7-DF9A-4D29-B6E6-51477700D1D1}"/>
              </a:ext>
            </a:extLst>
          </p:cNvPr>
          <p:cNvSpPr/>
          <p:nvPr/>
        </p:nvSpPr>
        <p:spPr>
          <a:xfrm rot="10800000" flipH="1">
            <a:off x="2808092" y="4877566"/>
            <a:ext cx="630067" cy="720630"/>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5" name="TextBox 14">
            <a:extLst>
              <a:ext uri="{FF2B5EF4-FFF2-40B4-BE49-F238E27FC236}">
                <a16:creationId xmlns:a16="http://schemas.microsoft.com/office/drawing/2014/main" id="{886F913C-290D-4D34-BEBF-94EBE4B75731}"/>
              </a:ext>
            </a:extLst>
          </p:cNvPr>
          <p:cNvSpPr txBox="1"/>
          <p:nvPr/>
        </p:nvSpPr>
        <p:spPr>
          <a:xfrm>
            <a:off x="152930" y="4721033"/>
            <a:ext cx="2655161" cy="1754326"/>
          </a:xfrm>
          <a:prstGeom prst="rect">
            <a:avLst/>
          </a:prstGeom>
          <a:solidFill>
            <a:schemeClr val="bg1"/>
          </a:solidFill>
          <a:ln w="57150">
            <a:solidFill>
              <a:srgbClr val="00B0F0"/>
            </a:solidFill>
          </a:ln>
        </p:spPr>
        <p:txBody>
          <a:bodyPr wrap="square">
            <a:spAutoFit/>
          </a:bodyPr>
          <a:lstStyle/>
          <a:p>
            <a:pPr algn="just">
              <a:spcBef>
                <a:spcPct val="50000"/>
              </a:spcBef>
            </a:pPr>
            <a:r>
              <a:rPr lang="en-US" b="1" dirty="0">
                <a:latin typeface="Comic Sans MS" panose="030F0702030302020204" pitchFamily="66" charset="0"/>
              </a:rPr>
              <a:t>Medulla</a:t>
            </a:r>
            <a:r>
              <a:rPr lang="en-US" dirty="0">
                <a:latin typeface="Comic Sans MS" panose="030F0702030302020204" pitchFamily="66" charset="0"/>
              </a:rPr>
              <a:t> – Examine the center of each strand to find the patterns shown in this image.  Did you find other patterns?</a:t>
            </a:r>
          </a:p>
        </p:txBody>
      </p:sp>
      <p:sp>
        <p:nvSpPr>
          <p:cNvPr id="13" name="TextBox 12">
            <a:extLst>
              <a:ext uri="{FF2B5EF4-FFF2-40B4-BE49-F238E27FC236}">
                <a16:creationId xmlns:a16="http://schemas.microsoft.com/office/drawing/2014/main" id="{090669C1-9AB0-4691-8274-7614865A0F40}"/>
              </a:ext>
            </a:extLst>
          </p:cNvPr>
          <p:cNvSpPr txBox="1"/>
          <p:nvPr/>
        </p:nvSpPr>
        <p:spPr>
          <a:xfrm>
            <a:off x="155053" y="2508375"/>
            <a:ext cx="3585394" cy="1754326"/>
          </a:xfrm>
          <a:prstGeom prst="rect">
            <a:avLst/>
          </a:prstGeom>
          <a:solidFill>
            <a:schemeClr val="bg1"/>
          </a:solidFill>
          <a:ln w="57150">
            <a:solidFill>
              <a:srgbClr val="FF0000"/>
            </a:solidFill>
          </a:ln>
        </p:spPr>
        <p:txBody>
          <a:bodyPr wrap="square">
            <a:spAutoFit/>
          </a:bodyPr>
          <a:lstStyle/>
          <a:p>
            <a:pPr algn="just">
              <a:spcBef>
                <a:spcPct val="50000"/>
              </a:spcBef>
            </a:pPr>
            <a:r>
              <a:rPr lang="en-US" b="1" dirty="0">
                <a:latin typeface="Comic Sans MS" panose="030F0702030302020204" pitchFamily="66" charset="0"/>
              </a:rPr>
              <a:t>Cuticles</a:t>
            </a:r>
            <a:r>
              <a:rPr lang="en-US" dirty="0">
                <a:latin typeface="Comic Sans MS" panose="030F0702030302020204" pitchFamily="66" charset="0"/>
              </a:rPr>
              <a:t> - Use a microscope to examine the cuticle in the animal hairs provided by your teacher. Can you find any that match the patterns shown in this image?</a:t>
            </a:r>
          </a:p>
        </p:txBody>
      </p:sp>
      <p:sp>
        <p:nvSpPr>
          <p:cNvPr id="2" name="TextBox 1">
            <a:extLst>
              <a:ext uri="{FF2B5EF4-FFF2-40B4-BE49-F238E27FC236}">
                <a16:creationId xmlns:a16="http://schemas.microsoft.com/office/drawing/2014/main" id="{A080F7ED-A3F7-0018-85B5-EE43B0BADBC3}"/>
              </a:ext>
            </a:extLst>
          </p:cNvPr>
          <p:cNvSpPr txBox="1"/>
          <p:nvPr/>
        </p:nvSpPr>
        <p:spPr>
          <a:xfrm>
            <a:off x="-3352800" y="76200"/>
            <a:ext cx="3334340" cy="2800767"/>
          </a:xfrm>
          <a:prstGeom prst="rect">
            <a:avLst/>
          </a:prstGeom>
          <a:noFill/>
        </p:spPr>
        <p:txBody>
          <a:bodyPr wrap="square" rtlCol="0">
            <a:spAutoFit/>
          </a:bodyPr>
          <a:lstStyle/>
          <a:p>
            <a:r>
              <a:rPr lang="en-US" sz="1600" i="1" dirty="0"/>
              <a:t>Note: I obtained hair samples from my students’ pets as well as my own animals.  I created slide sets by laminating the samples with smaller thermal laminating pouches. I set up at least 7 sets for my classes along with a bag of extra slides just in case any samples go missing.  You may also purchase slides from many science supply companies. </a:t>
            </a:r>
          </a:p>
        </p:txBody>
      </p:sp>
      <p:pic>
        <p:nvPicPr>
          <p:cNvPr id="1026" name="Picture 2" descr="No photo description available.">
            <a:extLst>
              <a:ext uri="{FF2B5EF4-FFF2-40B4-BE49-F238E27FC236}">
                <a16:creationId xmlns:a16="http://schemas.microsoft.com/office/drawing/2014/main" id="{FDB5B05A-6320-823F-2094-8DCDADED514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888" b="23785"/>
          <a:stretch/>
        </p:blipFill>
        <p:spPr bwMode="auto">
          <a:xfrm>
            <a:off x="-2883520" y="2917738"/>
            <a:ext cx="2545074" cy="352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6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F75D4-E7EF-2547-4D75-B927443A531E}"/>
              </a:ext>
            </a:extLst>
          </p:cNvPr>
          <p:cNvPicPr>
            <a:picLocks noChangeAspect="1"/>
          </p:cNvPicPr>
          <p:nvPr/>
        </p:nvPicPr>
        <p:blipFill rotWithShape="1">
          <a:blip r:embed="rId3"/>
          <a:srcRect t="39372"/>
          <a:stretch/>
        </p:blipFill>
        <p:spPr>
          <a:xfrm>
            <a:off x="96370" y="622465"/>
            <a:ext cx="8968751" cy="4199560"/>
          </a:xfrm>
          <a:prstGeom prst="rect">
            <a:avLst/>
          </a:prstGeom>
        </p:spPr>
      </p:pic>
      <p:sp>
        <p:nvSpPr>
          <p:cNvPr id="8208" name="Rectangle 16"/>
          <p:cNvSpPr>
            <a:spLocks noChangeArrowheads="1"/>
          </p:cNvSpPr>
          <p:nvPr/>
        </p:nvSpPr>
        <p:spPr bwMode="auto">
          <a:xfrm>
            <a:off x="134471" y="-15660"/>
            <a:ext cx="8875059" cy="689869"/>
          </a:xfrm>
          <a:prstGeom prst="rect">
            <a:avLst/>
          </a:prstGeom>
          <a:solidFill>
            <a:schemeClr val="tx1"/>
          </a:solidFill>
          <a:ln w="9525">
            <a:noFill/>
            <a:miter lim="800000"/>
            <a:headEnd/>
            <a:tailEnd/>
          </a:ln>
        </p:spPr>
        <p:txBody>
          <a:bodyPr wrap="square" anchor="ctr">
            <a:spAutoFit/>
          </a:bodyPr>
          <a:lstStyle/>
          <a:p>
            <a:pPr algn="ctr"/>
            <a:r>
              <a:rPr lang="en-US" sz="3883" b="1" dirty="0">
                <a:solidFill>
                  <a:srgbClr val="FFFF00"/>
                </a:solidFill>
                <a:latin typeface="Times New Roman" pitchFamily="18" charset="0"/>
                <a:cs typeface="Times New Roman" pitchFamily="18" charset="0"/>
              </a:rPr>
              <a:t>Time to examine some animal hairs …</a:t>
            </a:r>
          </a:p>
        </p:txBody>
      </p:sp>
      <p:grpSp>
        <p:nvGrpSpPr>
          <p:cNvPr id="7" name="Group 6">
            <a:extLst>
              <a:ext uri="{FF2B5EF4-FFF2-40B4-BE49-F238E27FC236}">
                <a16:creationId xmlns:a16="http://schemas.microsoft.com/office/drawing/2014/main" id="{5BADA3EA-7E43-4090-B367-F6D1C407722C}"/>
              </a:ext>
            </a:extLst>
          </p:cNvPr>
          <p:cNvGrpSpPr/>
          <p:nvPr/>
        </p:nvGrpSpPr>
        <p:grpSpPr>
          <a:xfrm>
            <a:off x="489801" y="3161163"/>
            <a:ext cx="5148999" cy="2298987"/>
            <a:chOff x="366098" y="3153045"/>
            <a:chExt cx="5305029" cy="2368653"/>
          </a:xfrm>
        </p:grpSpPr>
        <p:sp>
          <p:nvSpPr>
            <p:cNvPr id="13" name="Arrow: Right 12">
              <a:extLst>
                <a:ext uri="{FF2B5EF4-FFF2-40B4-BE49-F238E27FC236}">
                  <a16:creationId xmlns:a16="http://schemas.microsoft.com/office/drawing/2014/main" id="{85A7BCF7-6E2B-4C88-A445-EE55E5AC538E}"/>
                </a:ext>
              </a:extLst>
            </p:cNvPr>
            <p:cNvSpPr/>
            <p:nvPr/>
          </p:nvSpPr>
          <p:spPr>
            <a:xfrm rot="5400000" flipH="1">
              <a:off x="844513" y="3195142"/>
              <a:ext cx="1119292" cy="103509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4" name="Rectangle 2">
              <a:extLst>
                <a:ext uri="{FF2B5EF4-FFF2-40B4-BE49-F238E27FC236}">
                  <a16:creationId xmlns:a16="http://schemas.microsoft.com/office/drawing/2014/main" id="{B1D6732F-7391-4701-ABE4-45462368452A}"/>
                </a:ext>
              </a:extLst>
            </p:cNvPr>
            <p:cNvSpPr txBox="1">
              <a:spLocks noChangeArrowheads="1"/>
            </p:cNvSpPr>
            <p:nvPr/>
          </p:nvSpPr>
          <p:spPr bwMode="auto">
            <a:xfrm>
              <a:off x="366098" y="3934941"/>
              <a:ext cx="5305029" cy="1586757"/>
            </a:xfrm>
            <a:prstGeom prst="rect">
              <a:avLst/>
            </a:prstGeom>
            <a:solidFill>
              <a:srgbClr val="FFFF00"/>
            </a:solidFill>
            <a:ln w="9525">
              <a:noFill/>
              <a:miter lim="800000"/>
              <a:headEnd/>
              <a:tailEnd/>
            </a:ln>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chemeClr val="tx1"/>
                  </a:solidFill>
                  <a:latin typeface="Comic Sans MS" panose="030F0702030302020204" pitchFamily="66" charset="0"/>
                </a:rPr>
                <a:t>Choose samples to fill in your chart. Make a note of </a:t>
              </a:r>
              <a:r>
                <a:rPr lang="en-US" sz="2400" b="1" u="sng" kern="0" dirty="0">
                  <a:solidFill>
                    <a:schemeClr val="tx1"/>
                  </a:solidFill>
                  <a:latin typeface="Comic Sans MS" panose="030F0702030302020204" pitchFamily="66" charset="0"/>
                </a:rPr>
                <a:t>specific details </a:t>
              </a:r>
              <a:r>
                <a:rPr lang="en-US" sz="2400" b="1" kern="0" dirty="0">
                  <a:solidFill>
                    <a:schemeClr val="tx1"/>
                  </a:solidFill>
                  <a:latin typeface="Comic Sans MS" panose="030F0702030302020204" pitchFamily="66" charset="0"/>
                </a:rPr>
                <a:t>that would help you identify it later.  </a:t>
              </a:r>
            </a:p>
          </p:txBody>
        </p:sp>
      </p:grpSp>
      <p:sp>
        <p:nvSpPr>
          <p:cNvPr id="12" name="TextBox 11">
            <a:extLst>
              <a:ext uri="{FF2B5EF4-FFF2-40B4-BE49-F238E27FC236}">
                <a16:creationId xmlns:a16="http://schemas.microsoft.com/office/drawing/2014/main" id="{533A6E75-7FAA-412C-99C8-3176E96CBA39}"/>
              </a:ext>
            </a:extLst>
          </p:cNvPr>
          <p:cNvSpPr txBox="1"/>
          <p:nvPr/>
        </p:nvSpPr>
        <p:spPr>
          <a:xfrm>
            <a:off x="-1511260" y="6602674"/>
            <a:ext cx="5467882" cy="255326"/>
          </a:xfrm>
          <a:prstGeom prst="rect">
            <a:avLst/>
          </a:prstGeom>
          <a:noFill/>
        </p:spPr>
        <p:txBody>
          <a:bodyPr wrap="square">
            <a:spAutoFit/>
          </a:bodyPr>
          <a:lstStyle/>
          <a:p>
            <a:pPr algn="r"/>
            <a:r>
              <a:rPr lang="en-US" sz="1059" dirty="0"/>
              <a:t>Image: https://www.mccrone.com/mm/untangling-hairy-science/</a:t>
            </a:r>
          </a:p>
        </p:txBody>
      </p:sp>
      <p:sp>
        <p:nvSpPr>
          <p:cNvPr id="5" name="TextBox 4">
            <a:extLst>
              <a:ext uri="{FF2B5EF4-FFF2-40B4-BE49-F238E27FC236}">
                <a16:creationId xmlns:a16="http://schemas.microsoft.com/office/drawing/2014/main" id="{0E26E0A5-AE1B-48F9-7502-C73367D9799D}"/>
              </a:ext>
            </a:extLst>
          </p:cNvPr>
          <p:cNvSpPr txBox="1"/>
          <p:nvPr/>
        </p:nvSpPr>
        <p:spPr>
          <a:xfrm>
            <a:off x="976544" y="1909884"/>
            <a:ext cx="6491055" cy="461665"/>
          </a:xfrm>
          <a:prstGeom prst="rect">
            <a:avLst/>
          </a:prstGeom>
          <a:noFill/>
        </p:spPr>
        <p:txBody>
          <a:bodyPr wrap="square">
            <a:spAutoFit/>
          </a:bodyPr>
          <a:lstStyle/>
          <a:p>
            <a:r>
              <a:rPr lang="en-US" sz="2400" i="1" kern="0" dirty="0">
                <a:solidFill>
                  <a:schemeClr val="tx1"/>
                </a:solidFill>
                <a:latin typeface="Comic Sans MS" panose="030F0702030302020204" pitchFamily="66" charset="0"/>
              </a:rPr>
              <a:t>Rabbit         “Pods” make up its medulla</a:t>
            </a:r>
            <a:endParaRPr lang="en-US" sz="2400" dirty="0"/>
          </a:p>
        </p:txBody>
      </p:sp>
      <p:pic>
        <p:nvPicPr>
          <p:cNvPr id="8" name="Picture 7">
            <a:extLst>
              <a:ext uri="{FF2B5EF4-FFF2-40B4-BE49-F238E27FC236}">
                <a16:creationId xmlns:a16="http://schemas.microsoft.com/office/drawing/2014/main" id="{69F6FCAD-C596-2D46-B45E-91E3E942ADE6}"/>
              </a:ext>
            </a:extLst>
          </p:cNvPr>
          <p:cNvPicPr>
            <a:picLocks noChangeAspect="1"/>
          </p:cNvPicPr>
          <p:nvPr/>
        </p:nvPicPr>
        <p:blipFill>
          <a:blip r:embed="rId4"/>
          <a:stretch>
            <a:fillRect/>
          </a:stretch>
        </p:blipFill>
        <p:spPr>
          <a:xfrm>
            <a:off x="6066609" y="2367739"/>
            <a:ext cx="2998512" cy="3966535"/>
          </a:xfrm>
          <a:prstGeom prst="rect">
            <a:avLst/>
          </a:prstGeom>
        </p:spPr>
      </p:pic>
      <p:sp>
        <p:nvSpPr>
          <p:cNvPr id="9" name="Arrow: Right 8">
            <a:extLst>
              <a:ext uri="{FF2B5EF4-FFF2-40B4-BE49-F238E27FC236}">
                <a16:creationId xmlns:a16="http://schemas.microsoft.com/office/drawing/2014/main" id="{C452959E-D9B1-436E-8FB9-FCBD4AA8542B}"/>
              </a:ext>
            </a:extLst>
          </p:cNvPr>
          <p:cNvSpPr/>
          <p:nvPr/>
        </p:nvSpPr>
        <p:spPr>
          <a:xfrm rot="3298886" flipH="1">
            <a:off x="5824960" y="2372383"/>
            <a:ext cx="787583"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p>
        </p:txBody>
      </p:sp>
      <p:sp>
        <p:nvSpPr>
          <p:cNvPr id="10" name="Rectangle 2">
            <a:extLst>
              <a:ext uri="{FF2B5EF4-FFF2-40B4-BE49-F238E27FC236}">
                <a16:creationId xmlns:a16="http://schemas.microsoft.com/office/drawing/2014/main" id="{6FA9A4C2-18E5-402A-839E-08ECA903D747}"/>
              </a:ext>
            </a:extLst>
          </p:cNvPr>
          <p:cNvSpPr txBox="1">
            <a:spLocks noChangeArrowheads="1"/>
          </p:cNvSpPr>
          <p:nvPr/>
        </p:nvSpPr>
        <p:spPr bwMode="auto">
          <a:xfrm>
            <a:off x="238415" y="5597454"/>
            <a:ext cx="5552785" cy="1005220"/>
          </a:xfrm>
          <a:prstGeom prst="rect">
            <a:avLst/>
          </a:prstGeom>
          <a:noFill/>
          <a:ln w="9525">
            <a:noFill/>
            <a:miter lim="800000"/>
            <a:headEnd/>
            <a:tailEnd/>
          </a:ln>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i="1" kern="0" dirty="0">
                <a:solidFill>
                  <a:srgbClr val="FF0000"/>
                </a:solidFill>
                <a:latin typeface="Comic Sans MS" panose="030F0702030302020204" pitchFamily="66" charset="0"/>
              </a:rPr>
              <a:t>Each table group will receive ONE set of animal hairs to examine. Do not share slides with other groups!</a:t>
            </a:r>
            <a:endParaRPr lang="en-US" sz="2400" i="1" kern="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9379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99017B-384F-4723-90CC-060AB041E728}"/>
              </a:ext>
            </a:extLst>
          </p:cNvPr>
          <p:cNvPicPr>
            <a:picLocks noChangeAspect="1"/>
          </p:cNvPicPr>
          <p:nvPr/>
        </p:nvPicPr>
        <p:blipFill>
          <a:blip r:embed="rId2"/>
          <a:stretch>
            <a:fillRect/>
          </a:stretch>
        </p:blipFill>
        <p:spPr>
          <a:xfrm>
            <a:off x="4495800" y="128426"/>
            <a:ext cx="4347395" cy="4617232"/>
          </a:xfrm>
          <a:prstGeom prst="rect">
            <a:avLst/>
          </a:prstGeom>
          <a:ln w="57150">
            <a:solidFill>
              <a:srgbClr val="FF0000"/>
            </a:solidFill>
          </a:ln>
          <a:effectLst>
            <a:outerShdw blurRad="292100" dist="139700" dir="2700000" algn="tl" rotWithShape="0">
              <a:srgbClr val="333333">
                <a:alpha val="65000"/>
              </a:srgbClr>
            </a:outerShdw>
          </a:effectLst>
        </p:spPr>
      </p:pic>
      <p:sp>
        <p:nvSpPr>
          <p:cNvPr id="18" name="Text Box 11">
            <a:extLst>
              <a:ext uri="{FF2B5EF4-FFF2-40B4-BE49-F238E27FC236}">
                <a16:creationId xmlns:a16="http://schemas.microsoft.com/office/drawing/2014/main" id="{44133BD6-2928-4FCC-ADD1-F8689D1B987D}"/>
              </a:ext>
            </a:extLst>
          </p:cNvPr>
          <p:cNvSpPr txBox="1">
            <a:spLocks noChangeArrowheads="1"/>
          </p:cNvSpPr>
          <p:nvPr/>
        </p:nvSpPr>
        <p:spPr bwMode="auto">
          <a:xfrm>
            <a:off x="152930" y="831534"/>
            <a:ext cx="4099061" cy="1447675"/>
          </a:xfrm>
          <a:prstGeom prst="rect">
            <a:avLst/>
          </a:prstGeom>
          <a:noFill/>
          <a:ln w="28575">
            <a:noFill/>
            <a:miter lim="800000"/>
            <a:headEnd/>
            <a:tailEnd/>
          </a:ln>
        </p:spPr>
        <p:txBody>
          <a:bodyPr wrap="square" lIns="88741" tIns="44372" rIns="88741" bIns="44372">
            <a:spAutoFit/>
          </a:bodyPr>
          <a:lstStyle/>
          <a:p>
            <a:pPr algn="just">
              <a:spcBef>
                <a:spcPct val="50000"/>
              </a:spcBef>
            </a:pPr>
            <a:r>
              <a:rPr lang="en-US" sz="1765" dirty="0">
                <a:latin typeface="Comic Sans MS" panose="030F0702030302020204" pitchFamily="66" charset="0"/>
              </a:rPr>
              <a:t>Microscopic examination of animal hairs can reveal minute details to help scientists identify them. The cuticle and medulla can be helpful in identifying a specific animal species.</a:t>
            </a:r>
          </a:p>
        </p:txBody>
      </p:sp>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152930" y="128427"/>
            <a:ext cx="4114270" cy="537320"/>
          </a:xfrm>
          <a:custGeom>
            <a:avLst/>
            <a:gdLst>
              <a:gd name="connsiteX0" fmla="*/ 0 w 4114270"/>
              <a:gd name="connsiteY0" fmla="*/ 0 h 537320"/>
              <a:gd name="connsiteX1" fmla="*/ 505467 w 4114270"/>
              <a:gd name="connsiteY1" fmla="*/ 0 h 537320"/>
              <a:gd name="connsiteX2" fmla="*/ 1093220 w 4114270"/>
              <a:gd name="connsiteY2" fmla="*/ 0 h 537320"/>
              <a:gd name="connsiteX3" fmla="*/ 1763259 w 4114270"/>
              <a:gd name="connsiteY3" fmla="*/ 0 h 537320"/>
              <a:gd name="connsiteX4" fmla="*/ 2268726 w 4114270"/>
              <a:gd name="connsiteY4" fmla="*/ 0 h 537320"/>
              <a:gd name="connsiteX5" fmla="*/ 2733051 w 4114270"/>
              <a:gd name="connsiteY5" fmla="*/ 0 h 537320"/>
              <a:gd name="connsiteX6" fmla="*/ 3197376 w 4114270"/>
              <a:gd name="connsiteY6" fmla="*/ 0 h 537320"/>
              <a:gd name="connsiteX7" fmla="*/ 4114270 w 4114270"/>
              <a:gd name="connsiteY7" fmla="*/ 0 h 537320"/>
              <a:gd name="connsiteX8" fmla="*/ 4114270 w 4114270"/>
              <a:gd name="connsiteY8" fmla="*/ 537320 h 537320"/>
              <a:gd name="connsiteX9" fmla="*/ 3526517 w 4114270"/>
              <a:gd name="connsiteY9" fmla="*/ 537320 h 537320"/>
              <a:gd name="connsiteX10" fmla="*/ 3021050 w 4114270"/>
              <a:gd name="connsiteY10" fmla="*/ 537320 h 537320"/>
              <a:gd name="connsiteX11" fmla="*/ 2351011 w 4114270"/>
              <a:gd name="connsiteY11" fmla="*/ 537320 h 537320"/>
              <a:gd name="connsiteX12" fmla="*/ 1845544 w 4114270"/>
              <a:gd name="connsiteY12" fmla="*/ 537320 h 537320"/>
              <a:gd name="connsiteX13" fmla="*/ 1298934 w 4114270"/>
              <a:gd name="connsiteY13" fmla="*/ 537320 h 537320"/>
              <a:gd name="connsiteX14" fmla="*/ 628896 w 4114270"/>
              <a:gd name="connsiteY14" fmla="*/ 537320 h 537320"/>
              <a:gd name="connsiteX15" fmla="*/ 0 w 4114270"/>
              <a:gd name="connsiteY15" fmla="*/ 537320 h 537320"/>
              <a:gd name="connsiteX16" fmla="*/ 0 w 4114270"/>
              <a:gd name="connsiteY16" fmla="*/ 0 h 53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270" h="537320" fill="none" extrusionOk="0">
                <a:moveTo>
                  <a:pt x="0" y="0"/>
                </a:moveTo>
                <a:cubicBezTo>
                  <a:pt x="183134" y="-17988"/>
                  <a:pt x="333672" y="51045"/>
                  <a:pt x="505467" y="0"/>
                </a:cubicBezTo>
                <a:cubicBezTo>
                  <a:pt x="677262" y="-51045"/>
                  <a:pt x="880080" y="65670"/>
                  <a:pt x="1093220" y="0"/>
                </a:cubicBezTo>
                <a:cubicBezTo>
                  <a:pt x="1306360" y="-65670"/>
                  <a:pt x="1530027" y="25829"/>
                  <a:pt x="1763259" y="0"/>
                </a:cubicBezTo>
                <a:cubicBezTo>
                  <a:pt x="1996491" y="-25829"/>
                  <a:pt x="2155653" y="47456"/>
                  <a:pt x="2268726" y="0"/>
                </a:cubicBezTo>
                <a:cubicBezTo>
                  <a:pt x="2381799" y="-47456"/>
                  <a:pt x="2628740" y="34171"/>
                  <a:pt x="2733051" y="0"/>
                </a:cubicBezTo>
                <a:cubicBezTo>
                  <a:pt x="2837362" y="-34171"/>
                  <a:pt x="3023227" y="42375"/>
                  <a:pt x="3197376" y="0"/>
                </a:cubicBezTo>
                <a:cubicBezTo>
                  <a:pt x="3371525" y="-42375"/>
                  <a:pt x="3777139" y="76263"/>
                  <a:pt x="4114270" y="0"/>
                </a:cubicBezTo>
                <a:cubicBezTo>
                  <a:pt x="4142665" y="253700"/>
                  <a:pt x="4057200" y="329836"/>
                  <a:pt x="4114270" y="537320"/>
                </a:cubicBezTo>
                <a:cubicBezTo>
                  <a:pt x="3984917" y="594826"/>
                  <a:pt x="3654855" y="484370"/>
                  <a:pt x="3526517" y="537320"/>
                </a:cubicBezTo>
                <a:cubicBezTo>
                  <a:pt x="3398179" y="590270"/>
                  <a:pt x="3174834" y="520339"/>
                  <a:pt x="3021050" y="537320"/>
                </a:cubicBezTo>
                <a:cubicBezTo>
                  <a:pt x="2867266" y="554301"/>
                  <a:pt x="2678391" y="460744"/>
                  <a:pt x="2351011" y="537320"/>
                </a:cubicBezTo>
                <a:cubicBezTo>
                  <a:pt x="2023631" y="613896"/>
                  <a:pt x="1983949" y="532934"/>
                  <a:pt x="1845544" y="537320"/>
                </a:cubicBezTo>
                <a:cubicBezTo>
                  <a:pt x="1707139" y="541706"/>
                  <a:pt x="1550720" y="489581"/>
                  <a:pt x="1298934" y="537320"/>
                </a:cubicBezTo>
                <a:cubicBezTo>
                  <a:pt x="1047148" y="585059"/>
                  <a:pt x="784972" y="477757"/>
                  <a:pt x="628896" y="537320"/>
                </a:cubicBezTo>
                <a:cubicBezTo>
                  <a:pt x="472820" y="596883"/>
                  <a:pt x="214152" y="512449"/>
                  <a:pt x="0" y="537320"/>
                </a:cubicBezTo>
                <a:cubicBezTo>
                  <a:pt x="-5028" y="396970"/>
                  <a:pt x="26584" y="186283"/>
                  <a:pt x="0" y="0"/>
                </a:cubicBezTo>
                <a:close/>
              </a:path>
              <a:path w="4114270" h="537320" stroke="0" extrusionOk="0">
                <a:moveTo>
                  <a:pt x="0" y="0"/>
                </a:moveTo>
                <a:cubicBezTo>
                  <a:pt x="303745" y="-62459"/>
                  <a:pt x="322788" y="73095"/>
                  <a:pt x="628896" y="0"/>
                </a:cubicBezTo>
                <a:cubicBezTo>
                  <a:pt x="935004" y="-73095"/>
                  <a:pt x="985602" y="76269"/>
                  <a:pt x="1298934" y="0"/>
                </a:cubicBezTo>
                <a:cubicBezTo>
                  <a:pt x="1612266" y="-76269"/>
                  <a:pt x="1580370" y="56775"/>
                  <a:pt x="1804401" y="0"/>
                </a:cubicBezTo>
                <a:cubicBezTo>
                  <a:pt x="2028432" y="-56775"/>
                  <a:pt x="2216199" y="56238"/>
                  <a:pt x="2474440" y="0"/>
                </a:cubicBezTo>
                <a:cubicBezTo>
                  <a:pt x="2732681" y="-56238"/>
                  <a:pt x="2764596" y="8507"/>
                  <a:pt x="2938764" y="0"/>
                </a:cubicBezTo>
                <a:cubicBezTo>
                  <a:pt x="3112932" y="-8507"/>
                  <a:pt x="3408821" y="58931"/>
                  <a:pt x="3608803" y="0"/>
                </a:cubicBezTo>
                <a:cubicBezTo>
                  <a:pt x="3808785" y="-58931"/>
                  <a:pt x="3862959" y="49288"/>
                  <a:pt x="4114270" y="0"/>
                </a:cubicBezTo>
                <a:cubicBezTo>
                  <a:pt x="4126410" y="179560"/>
                  <a:pt x="4059633" y="370075"/>
                  <a:pt x="4114270" y="537320"/>
                </a:cubicBezTo>
                <a:cubicBezTo>
                  <a:pt x="3829134" y="579298"/>
                  <a:pt x="3683785" y="509171"/>
                  <a:pt x="3485374" y="537320"/>
                </a:cubicBezTo>
                <a:cubicBezTo>
                  <a:pt x="3286963" y="565469"/>
                  <a:pt x="3139830" y="494142"/>
                  <a:pt x="3021050" y="537320"/>
                </a:cubicBezTo>
                <a:cubicBezTo>
                  <a:pt x="2902270" y="580498"/>
                  <a:pt x="2624817" y="474471"/>
                  <a:pt x="2433297" y="537320"/>
                </a:cubicBezTo>
                <a:cubicBezTo>
                  <a:pt x="2241777" y="600169"/>
                  <a:pt x="2019194" y="474970"/>
                  <a:pt x="1845544" y="537320"/>
                </a:cubicBezTo>
                <a:cubicBezTo>
                  <a:pt x="1671894" y="599670"/>
                  <a:pt x="1362554" y="464665"/>
                  <a:pt x="1175506" y="537320"/>
                </a:cubicBezTo>
                <a:cubicBezTo>
                  <a:pt x="988458" y="609975"/>
                  <a:pt x="832997" y="515229"/>
                  <a:pt x="711181" y="537320"/>
                </a:cubicBezTo>
                <a:cubicBezTo>
                  <a:pt x="589365" y="559411"/>
                  <a:pt x="152177" y="490859"/>
                  <a:pt x="0" y="537320"/>
                </a:cubicBezTo>
                <a:cubicBezTo>
                  <a:pt x="-4034" y="339756"/>
                  <a:pt x="62927" y="139917"/>
                  <a:pt x="0" y="0"/>
                </a:cubicBezTo>
                <a:close/>
              </a:path>
            </a:pathLst>
          </a:custGeom>
          <a:solidFill>
            <a:schemeClr val="tx1"/>
          </a:solidFill>
          <a:ln w="9525">
            <a:solidFill>
              <a:schemeClr val="tx1"/>
            </a:solidFill>
            <a:miter lim="800000"/>
            <a:headEnd/>
            <a:tailEnd/>
            <a:extLst>
              <a:ext uri="{C807C97D-BFC1-408E-A445-0C87EB9F89A2}">
                <ask:lineSketchStyleProps xmlns:ask="http://schemas.microsoft.com/office/drawing/2018/sketchyshapes" sd="2123766010">
                  <a:prstGeom prst="rect">
                    <a:avLst/>
                  </a:prstGeom>
                  <ask:type>
                    <ask:lineSketchScribble/>
                  </ask:type>
                </ask:lineSketchStyleProps>
              </a:ext>
            </a:extLst>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106" b="1" kern="0" dirty="0">
                <a:solidFill>
                  <a:schemeClr val="bg1"/>
                </a:solidFill>
                <a:latin typeface="Comic Sans MS" panose="030F0702030302020204" pitchFamily="66" charset="0"/>
              </a:rPr>
              <a:t>What animal is it?</a:t>
            </a:r>
          </a:p>
        </p:txBody>
      </p:sp>
      <p:sp>
        <p:nvSpPr>
          <p:cNvPr id="6" name="Text Box 7">
            <a:extLst>
              <a:ext uri="{FF2B5EF4-FFF2-40B4-BE49-F238E27FC236}">
                <a16:creationId xmlns:a16="http://schemas.microsoft.com/office/drawing/2014/main" id="{B9DE8660-2EBE-48D2-B6A5-F37909F68252}"/>
              </a:ext>
            </a:extLst>
          </p:cNvPr>
          <p:cNvSpPr txBox="1">
            <a:spLocks noChangeArrowheads="1"/>
          </p:cNvSpPr>
          <p:nvPr/>
        </p:nvSpPr>
        <p:spPr bwMode="auto">
          <a:xfrm>
            <a:off x="0" y="6620603"/>
            <a:ext cx="9144000" cy="237397"/>
          </a:xfrm>
          <a:prstGeom prst="rect">
            <a:avLst/>
          </a:prstGeom>
          <a:noFill/>
          <a:ln w="9525">
            <a:noFill/>
            <a:miter lim="800000"/>
            <a:headEnd/>
            <a:tailEnd/>
          </a:ln>
        </p:spPr>
        <p:txBody>
          <a:bodyPr wrap="square" lIns="86131" tIns="43067" rIns="86131" bIns="43067">
            <a:spAutoFit/>
          </a:bodyPr>
          <a:lstStyle/>
          <a:p>
            <a:pPr algn="ctr">
              <a:spcBef>
                <a:spcPct val="50000"/>
              </a:spcBef>
            </a:pPr>
            <a:r>
              <a:rPr lang="en-US" sz="942" dirty="0">
                <a:latin typeface="Times New Roman" pitchFamily="18" charset="0"/>
              </a:rPr>
              <a:t>Images: </a:t>
            </a:r>
            <a:r>
              <a:rPr lang="en-US" sz="927" dirty="0">
                <a:latin typeface="Times New Roman" pitchFamily="18" charset="0"/>
                <a:hlinkClick r:id="rId3"/>
              </a:rPr>
              <a:t>https://rsscience.com/hair-under-a-microscope</a:t>
            </a:r>
            <a:r>
              <a:rPr lang="en-US" sz="927" dirty="0">
                <a:latin typeface="Times New Roman" pitchFamily="18" charset="0"/>
              </a:rPr>
              <a:t> (top) and </a:t>
            </a:r>
            <a:r>
              <a:rPr lang="en-US" sz="942" dirty="0">
                <a:latin typeface="Times New Roman" pitchFamily="18" charset="0"/>
                <a:hlinkClick r:id="rId4"/>
              </a:rPr>
              <a:t>http://www.microlabgallery.com/gallery/images/medulla%20draw%202.jpg</a:t>
            </a:r>
            <a:r>
              <a:rPr lang="en-US" sz="942" dirty="0">
                <a:latin typeface="Times New Roman" pitchFamily="18" charset="0"/>
              </a:rPr>
              <a:t> (bottom)</a:t>
            </a:r>
          </a:p>
        </p:txBody>
      </p:sp>
      <p:pic>
        <p:nvPicPr>
          <p:cNvPr id="7" name="Picture 6">
            <a:hlinkClick r:id="rId4"/>
            <a:extLst>
              <a:ext uri="{FF2B5EF4-FFF2-40B4-BE49-F238E27FC236}">
                <a16:creationId xmlns:a16="http://schemas.microsoft.com/office/drawing/2014/main" id="{52566C55-241E-4F8D-B966-188E15926178}"/>
              </a:ext>
            </a:extLst>
          </p:cNvPr>
          <p:cNvPicPr>
            <a:picLocks noChangeAspect="1"/>
          </p:cNvPicPr>
          <p:nvPr/>
        </p:nvPicPr>
        <p:blipFill>
          <a:blip r:embed="rId5"/>
          <a:stretch>
            <a:fillRect/>
          </a:stretch>
        </p:blipFill>
        <p:spPr>
          <a:xfrm>
            <a:off x="3299467" y="4950636"/>
            <a:ext cx="5579587" cy="1492020"/>
          </a:xfrm>
          <a:prstGeom prst="rect">
            <a:avLst/>
          </a:prstGeom>
          <a:ln w="76200">
            <a:solidFill>
              <a:srgbClr val="00B0F0"/>
            </a:solid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8B27EE47-9B3B-450E-9509-011E1AD3B158}"/>
              </a:ext>
            </a:extLst>
          </p:cNvPr>
          <p:cNvSpPr/>
          <p:nvPr/>
        </p:nvSpPr>
        <p:spPr>
          <a:xfrm>
            <a:off x="3740447" y="2888720"/>
            <a:ext cx="764403" cy="75579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p>
        </p:txBody>
      </p:sp>
      <p:sp>
        <p:nvSpPr>
          <p:cNvPr id="14" name="Arrow: Right 13">
            <a:extLst>
              <a:ext uri="{FF2B5EF4-FFF2-40B4-BE49-F238E27FC236}">
                <a16:creationId xmlns:a16="http://schemas.microsoft.com/office/drawing/2014/main" id="{305749F7-DF9A-4D29-B6E6-51477700D1D1}"/>
              </a:ext>
            </a:extLst>
          </p:cNvPr>
          <p:cNvSpPr/>
          <p:nvPr/>
        </p:nvSpPr>
        <p:spPr>
          <a:xfrm rot="10800000" flipH="1">
            <a:off x="2808092" y="4877566"/>
            <a:ext cx="630067" cy="720630"/>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5" name="TextBox 14">
            <a:extLst>
              <a:ext uri="{FF2B5EF4-FFF2-40B4-BE49-F238E27FC236}">
                <a16:creationId xmlns:a16="http://schemas.microsoft.com/office/drawing/2014/main" id="{886F913C-290D-4D34-BEBF-94EBE4B75731}"/>
              </a:ext>
            </a:extLst>
          </p:cNvPr>
          <p:cNvSpPr txBox="1"/>
          <p:nvPr/>
        </p:nvSpPr>
        <p:spPr>
          <a:xfrm>
            <a:off x="152930" y="4721033"/>
            <a:ext cx="2655161" cy="1754326"/>
          </a:xfrm>
          <a:prstGeom prst="rect">
            <a:avLst/>
          </a:prstGeom>
          <a:solidFill>
            <a:schemeClr val="bg1"/>
          </a:solidFill>
          <a:ln w="57150">
            <a:solidFill>
              <a:srgbClr val="00B0F0"/>
            </a:solidFill>
          </a:ln>
        </p:spPr>
        <p:txBody>
          <a:bodyPr wrap="square">
            <a:spAutoFit/>
          </a:bodyPr>
          <a:lstStyle/>
          <a:p>
            <a:pPr algn="just">
              <a:spcBef>
                <a:spcPct val="50000"/>
              </a:spcBef>
            </a:pPr>
            <a:r>
              <a:rPr lang="en-US" b="1" dirty="0">
                <a:latin typeface="Comic Sans MS" panose="030F0702030302020204" pitchFamily="66" charset="0"/>
              </a:rPr>
              <a:t>Medulla</a:t>
            </a:r>
            <a:r>
              <a:rPr lang="en-US" dirty="0">
                <a:latin typeface="Comic Sans MS" panose="030F0702030302020204" pitchFamily="66" charset="0"/>
              </a:rPr>
              <a:t> – Examine the center of each strand to find the patterns shown in this image.  Did you find other patterns?</a:t>
            </a:r>
          </a:p>
        </p:txBody>
      </p:sp>
      <p:sp>
        <p:nvSpPr>
          <p:cNvPr id="13" name="TextBox 12">
            <a:extLst>
              <a:ext uri="{FF2B5EF4-FFF2-40B4-BE49-F238E27FC236}">
                <a16:creationId xmlns:a16="http://schemas.microsoft.com/office/drawing/2014/main" id="{090669C1-9AB0-4691-8274-7614865A0F40}"/>
              </a:ext>
            </a:extLst>
          </p:cNvPr>
          <p:cNvSpPr txBox="1"/>
          <p:nvPr/>
        </p:nvSpPr>
        <p:spPr>
          <a:xfrm>
            <a:off x="155053" y="2508375"/>
            <a:ext cx="3585394" cy="1754326"/>
          </a:xfrm>
          <a:prstGeom prst="rect">
            <a:avLst/>
          </a:prstGeom>
          <a:solidFill>
            <a:schemeClr val="bg1"/>
          </a:solidFill>
          <a:ln w="57150">
            <a:solidFill>
              <a:srgbClr val="FF0000"/>
            </a:solidFill>
          </a:ln>
        </p:spPr>
        <p:txBody>
          <a:bodyPr wrap="square">
            <a:spAutoFit/>
          </a:bodyPr>
          <a:lstStyle/>
          <a:p>
            <a:pPr algn="just">
              <a:spcBef>
                <a:spcPct val="50000"/>
              </a:spcBef>
            </a:pPr>
            <a:r>
              <a:rPr lang="en-US" b="1" dirty="0">
                <a:latin typeface="Comic Sans MS" panose="030F0702030302020204" pitchFamily="66" charset="0"/>
              </a:rPr>
              <a:t>Cuticles</a:t>
            </a:r>
            <a:r>
              <a:rPr lang="en-US" dirty="0">
                <a:latin typeface="Comic Sans MS" panose="030F0702030302020204" pitchFamily="66" charset="0"/>
              </a:rPr>
              <a:t> - Use a microscope to examine the cuticle in the animal hairs provided by your teacher. Can you find any that match the patterns shown in this image?</a:t>
            </a:r>
          </a:p>
        </p:txBody>
      </p:sp>
    </p:spTree>
    <p:extLst>
      <p:ext uri="{BB962C8B-B14F-4D97-AF65-F5344CB8AC3E}">
        <p14:creationId xmlns:p14="http://schemas.microsoft.com/office/powerpoint/2010/main" val="559116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p:cNvPicPr>
            <a:picLocks noChangeAspect="1" noChangeArrowheads="1"/>
          </p:cNvPicPr>
          <p:nvPr/>
        </p:nvPicPr>
        <p:blipFill>
          <a:blip r:embed="rId2" cstate="print">
            <a:grayscl/>
          </a:blip>
          <a:srcRect/>
          <a:stretch>
            <a:fillRect/>
          </a:stretch>
        </p:blipFill>
        <p:spPr bwMode="auto">
          <a:xfrm>
            <a:off x="615203" y="191208"/>
            <a:ext cx="7913594" cy="5747217"/>
          </a:xfrm>
          <a:prstGeom prst="rect">
            <a:avLst/>
          </a:prstGeom>
          <a:noFill/>
          <a:ln w="9525">
            <a:noFill/>
            <a:miter lim="800000"/>
            <a:headEnd/>
            <a:tailEnd/>
          </a:ln>
        </p:spPr>
      </p:pic>
      <p:sp>
        <p:nvSpPr>
          <p:cNvPr id="8208" name="Rectangle 16"/>
          <p:cNvSpPr>
            <a:spLocks noChangeArrowheads="1"/>
          </p:cNvSpPr>
          <p:nvPr/>
        </p:nvSpPr>
        <p:spPr bwMode="auto">
          <a:xfrm>
            <a:off x="726141" y="931005"/>
            <a:ext cx="7691718" cy="2243435"/>
          </a:xfrm>
          <a:prstGeom prst="rect">
            <a:avLst/>
          </a:prstGeom>
          <a:noFill/>
          <a:ln w="9525">
            <a:noFill/>
            <a:miter lim="800000"/>
            <a:headEnd/>
            <a:tailEnd/>
          </a:ln>
        </p:spPr>
        <p:txBody>
          <a:bodyPr anchor="ctr">
            <a:spAutoFit/>
          </a:bodyPr>
          <a:lstStyle/>
          <a:p>
            <a:pPr algn="ctr"/>
            <a:r>
              <a:rPr lang="en-US" sz="6989" dirty="0">
                <a:solidFill>
                  <a:srgbClr val="FFFF00"/>
                </a:solidFill>
                <a:latin typeface="Cooper Black" pitchFamily="18" charset="0"/>
              </a:rPr>
              <a:t>Animal Hair Challenge</a:t>
            </a:r>
          </a:p>
        </p:txBody>
      </p:sp>
      <p:sp>
        <p:nvSpPr>
          <p:cNvPr id="15364" name="Text Box 18"/>
          <p:cNvSpPr txBox="1">
            <a:spLocks noChangeArrowheads="1"/>
          </p:cNvSpPr>
          <p:nvPr/>
        </p:nvSpPr>
        <p:spPr bwMode="auto">
          <a:xfrm>
            <a:off x="948018" y="6461312"/>
            <a:ext cx="7100047" cy="241733"/>
          </a:xfrm>
          <a:prstGeom prst="rect">
            <a:avLst/>
          </a:prstGeom>
          <a:noFill/>
          <a:ln w="9525">
            <a:noFill/>
            <a:miter lim="800000"/>
            <a:headEnd/>
            <a:tailEnd/>
          </a:ln>
        </p:spPr>
        <p:txBody>
          <a:bodyPr>
            <a:spAutoFit/>
          </a:bodyPr>
          <a:lstStyle/>
          <a:p>
            <a:pPr algn="ctr">
              <a:spcBef>
                <a:spcPct val="50000"/>
              </a:spcBef>
            </a:pPr>
            <a:r>
              <a:rPr lang="en-US" sz="971" dirty="0"/>
              <a:t>http://micro.magnet.fsu.edu/primer/techniques/polarized/gallery/images/humansmall.jpg</a:t>
            </a:r>
          </a:p>
        </p:txBody>
      </p:sp>
      <p:sp>
        <p:nvSpPr>
          <p:cNvPr id="5" name="TextBox 4"/>
          <p:cNvSpPr txBox="1"/>
          <p:nvPr/>
        </p:nvSpPr>
        <p:spPr>
          <a:xfrm>
            <a:off x="960120" y="3970922"/>
            <a:ext cx="7247965" cy="1167756"/>
          </a:xfrm>
          <a:prstGeom prst="rect">
            <a:avLst/>
          </a:prstGeom>
          <a:solidFill>
            <a:srgbClr val="FFFF00"/>
          </a:solidFill>
        </p:spPr>
        <p:txBody>
          <a:bodyPr wrap="square" rtlCol="0">
            <a:spAutoFit/>
          </a:bodyPr>
          <a:lstStyle/>
          <a:p>
            <a:pPr algn="just"/>
            <a:r>
              <a:rPr lang="en-US" sz="3494" i="1" dirty="0">
                <a:latin typeface="Arial Narrow" panose="020B0606020202030204" pitchFamily="34" charset="0"/>
              </a:rPr>
              <a:t>Work with your table mates to examine the hair slides to identify the mystery hairs. </a:t>
            </a:r>
          </a:p>
        </p:txBody>
      </p:sp>
      <p:sp>
        <p:nvSpPr>
          <p:cNvPr id="2" name="Rectangle 1">
            <a:extLst>
              <a:ext uri="{FF2B5EF4-FFF2-40B4-BE49-F238E27FC236}">
                <a16:creationId xmlns:a16="http://schemas.microsoft.com/office/drawing/2014/main" id="{22EE1BEF-33C2-9346-2E7D-F2F0E6BDB34A}"/>
              </a:ext>
            </a:extLst>
          </p:cNvPr>
          <p:cNvSpPr/>
          <p:nvPr/>
        </p:nvSpPr>
        <p:spPr>
          <a:xfrm>
            <a:off x="7924800" y="6248400"/>
            <a:ext cx="936410"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hlinkClick r:id="rId3" action="ppaction://hlinksldjump"/>
              </a:rPr>
              <a:t>TOC</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08"/>
                                        </p:tgtEl>
                                        <p:attrNameLst>
                                          <p:attrName>style.visibility</p:attrName>
                                        </p:attrNameLst>
                                      </p:cBhvr>
                                      <p:to>
                                        <p:strVal val="visible"/>
                                      </p:to>
                                    </p:set>
                                    <p:anim calcmode="lin" valueType="num">
                                      <p:cBhvr>
                                        <p:cTn id="7" dur="500" fill="hold"/>
                                        <p:tgtEl>
                                          <p:spTgt spid="8208"/>
                                        </p:tgtEl>
                                        <p:attrNameLst>
                                          <p:attrName>ppt_w</p:attrName>
                                        </p:attrNameLst>
                                      </p:cBhvr>
                                      <p:tavLst>
                                        <p:tav tm="0">
                                          <p:val>
                                            <p:fltVal val="0"/>
                                          </p:val>
                                        </p:tav>
                                        <p:tav tm="100000">
                                          <p:val>
                                            <p:strVal val="#ppt_w"/>
                                          </p:val>
                                        </p:tav>
                                      </p:tavLst>
                                    </p:anim>
                                    <p:anim calcmode="lin" valueType="num">
                                      <p:cBhvr>
                                        <p:cTn id="8" dur="500" fill="hold"/>
                                        <p:tgtEl>
                                          <p:spTgt spid="8208"/>
                                        </p:tgtEl>
                                        <p:attrNameLst>
                                          <p:attrName>ppt_h</p:attrName>
                                        </p:attrNameLst>
                                      </p:cBhvr>
                                      <p:tavLst>
                                        <p:tav tm="0">
                                          <p:val>
                                            <p:fltVal val="0"/>
                                          </p:val>
                                        </p:tav>
                                        <p:tav tm="100000">
                                          <p:val>
                                            <p:strVal val="#ppt_h"/>
                                          </p:val>
                                        </p:tav>
                                      </p:tavLst>
                                    </p:anim>
                                    <p:animEffect transition="in" filter="fade">
                                      <p:cBhvr>
                                        <p:cTn id="9"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Rectangle 16"/>
          <p:cNvSpPr>
            <a:spLocks noChangeArrowheads="1"/>
          </p:cNvSpPr>
          <p:nvPr/>
        </p:nvSpPr>
        <p:spPr bwMode="auto">
          <a:xfrm>
            <a:off x="0" y="123110"/>
            <a:ext cx="9144000" cy="584775"/>
          </a:xfrm>
          <a:prstGeom prst="rect">
            <a:avLst/>
          </a:prstGeom>
          <a:solidFill>
            <a:schemeClr val="tx1"/>
          </a:solidFill>
          <a:ln w="9525">
            <a:noFill/>
            <a:miter lim="800000"/>
            <a:headEnd/>
            <a:tailEnd/>
          </a:ln>
        </p:spPr>
        <p:txBody>
          <a:bodyPr wrap="square" anchor="ctr">
            <a:spAutoFit/>
          </a:bodyPr>
          <a:lstStyle/>
          <a:p>
            <a:pPr algn="ctr"/>
            <a:r>
              <a:rPr lang="en-US" sz="3200" b="1" dirty="0">
                <a:solidFill>
                  <a:srgbClr val="FFFF00"/>
                </a:solidFill>
                <a:latin typeface="Times New Roman" pitchFamily="18" charset="0"/>
                <a:cs typeface="Times New Roman" pitchFamily="18" charset="0"/>
              </a:rPr>
              <a:t>Time to pull some </a:t>
            </a:r>
            <a:r>
              <a:rPr lang="en-US" sz="3200" b="1">
                <a:solidFill>
                  <a:srgbClr val="FFFF00"/>
                </a:solidFill>
                <a:latin typeface="Times New Roman" pitchFamily="18" charset="0"/>
                <a:cs typeface="Times New Roman" pitchFamily="18" charset="0"/>
              </a:rPr>
              <a:t>hair ...</a:t>
            </a:r>
            <a:endParaRPr lang="en-US" sz="3200" b="1" dirty="0">
              <a:solidFill>
                <a:srgbClr val="FFFF00"/>
              </a:solidFill>
              <a:latin typeface="Times New Roman" pitchFamily="18" charset="0"/>
              <a:cs typeface="Times New Roman" pitchFamily="18" charset="0"/>
            </a:endParaRPr>
          </a:p>
        </p:txBody>
      </p:sp>
      <p:sp>
        <p:nvSpPr>
          <p:cNvPr id="5" name="TextBox 4"/>
          <p:cNvSpPr txBox="1"/>
          <p:nvPr/>
        </p:nvSpPr>
        <p:spPr>
          <a:xfrm>
            <a:off x="114300" y="797813"/>
            <a:ext cx="8915400" cy="4154984"/>
          </a:xfrm>
          <a:prstGeom prst="rect">
            <a:avLst/>
          </a:prstGeom>
          <a:solidFill>
            <a:srgbClr val="FFFF00"/>
          </a:solidFill>
        </p:spPr>
        <p:txBody>
          <a:bodyPr wrap="square" rtlCol="0">
            <a:spAutoFit/>
          </a:bodyPr>
          <a:lstStyle/>
          <a:p>
            <a:pPr algn="just">
              <a:spcBef>
                <a:spcPts val="1200"/>
              </a:spcBef>
              <a:spcAft>
                <a:spcPts val="1200"/>
              </a:spcAft>
            </a:pPr>
            <a:r>
              <a:rPr lang="en-US" sz="3200" dirty="0">
                <a:latin typeface="Times New Roman" pitchFamily="18" charset="0"/>
                <a:cs typeface="Times New Roman" pitchFamily="18" charset="0"/>
              </a:rPr>
              <a:t>1- Use a </a:t>
            </a:r>
            <a:r>
              <a:rPr lang="en-US" sz="3200" b="1" dirty="0">
                <a:latin typeface="Times New Roman" pitchFamily="18" charset="0"/>
                <a:cs typeface="Times New Roman" pitchFamily="18" charset="0"/>
              </a:rPr>
              <a:t>permanent marker </a:t>
            </a:r>
            <a:r>
              <a:rPr lang="en-US" sz="3200" dirty="0">
                <a:latin typeface="Times New Roman" pitchFamily="18" charset="0"/>
                <a:cs typeface="Times New Roman" pitchFamily="18" charset="0"/>
              </a:rPr>
              <a:t>to write your name on the plastic sheet from your teacher.</a:t>
            </a:r>
          </a:p>
          <a:p>
            <a:pPr algn="just">
              <a:spcBef>
                <a:spcPts val="1200"/>
              </a:spcBef>
              <a:spcAft>
                <a:spcPts val="1200"/>
              </a:spcAft>
            </a:pPr>
            <a:r>
              <a:rPr lang="en-US" sz="3200" dirty="0">
                <a:latin typeface="Times New Roman" pitchFamily="18" charset="0"/>
                <a:cs typeface="Times New Roman" pitchFamily="18" charset="0"/>
              </a:rPr>
              <a:t>2 – Pull out a </a:t>
            </a:r>
            <a:r>
              <a:rPr lang="en-US" sz="3200" b="1" dirty="0">
                <a:latin typeface="Times New Roman" pitchFamily="18" charset="0"/>
                <a:cs typeface="Times New Roman" pitchFamily="18" charset="0"/>
              </a:rPr>
              <a:t>strand (or 2) of hair </a:t>
            </a:r>
            <a:r>
              <a:rPr lang="en-US" sz="3200" dirty="0">
                <a:latin typeface="Times New Roman" pitchFamily="18" charset="0"/>
                <a:cs typeface="Times New Roman" pitchFamily="18" charset="0"/>
              </a:rPr>
              <a:t>and place it </a:t>
            </a:r>
            <a:r>
              <a:rPr lang="en-US" sz="3200" u="sng" dirty="0">
                <a:latin typeface="Times New Roman" pitchFamily="18" charset="0"/>
                <a:cs typeface="Times New Roman" pitchFamily="18" charset="0"/>
              </a:rPr>
              <a:t>inside</a:t>
            </a:r>
            <a:r>
              <a:rPr lang="en-US" sz="3200" dirty="0">
                <a:latin typeface="Times New Roman" pitchFamily="18" charset="0"/>
                <a:cs typeface="Times New Roman" pitchFamily="18" charset="0"/>
              </a:rPr>
              <a:t> the plastic sheet. Make sure it fits all the way inside the plastic.  Use scissors to trim if needed.</a:t>
            </a:r>
          </a:p>
          <a:p>
            <a:pPr algn="just">
              <a:spcBef>
                <a:spcPts val="1200"/>
              </a:spcBef>
              <a:spcAft>
                <a:spcPts val="1200"/>
              </a:spcAft>
            </a:pPr>
            <a:r>
              <a:rPr lang="en-US" sz="3200" dirty="0">
                <a:latin typeface="Times New Roman" pitchFamily="18" charset="0"/>
                <a:cs typeface="Times New Roman" pitchFamily="18" charset="0"/>
              </a:rPr>
              <a:t>3 – </a:t>
            </a:r>
            <a:r>
              <a:rPr lang="en-US" sz="3200" b="1" dirty="0">
                <a:latin typeface="Times New Roman" pitchFamily="18" charset="0"/>
                <a:cs typeface="Times New Roman" pitchFamily="18" charset="0"/>
              </a:rPr>
              <a:t>Listen for your  table group </a:t>
            </a:r>
            <a:r>
              <a:rPr lang="en-US" sz="3200" dirty="0">
                <a:latin typeface="Times New Roman" pitchFamily="18" charset="0"/>
                <a:cs typeface="Times New Roman" pitchFamily="18" charset="0"/>
              </a:rPr>
              <a:t>to have it laminated.</a:t>
            </a:r>
          </a:p>
        </p:txBody>
      </p:sp>
      <p:sp>
        <p:nvSpPr>
          <p:cNvPr id="6" name="TextBox 5">
            <a:extLst>
              <a:ext uri="{FF2B5EF4-FFF2-40B4-BE49-F238E27FC236}">
                <a16:creationId xmlns:a16="http://schemas.microsoft.com/office/drawing/2014/main" id="{AAD743F6-540B-488C-93BB-8285C3B05799}"/>
              </a:ext>
            </a:extLst>
          </p:cNvPr>
          <p:cNvSpPr txBox="1"/>
          <p:nvPr/>
        </p:nvSpPr>
        <p:spPr>
          <a:xfrm>
            <a:off x="226388" y="5164837"/>
            <a:ext cx="7241211" cy="1569660"/>
          </a:xfrm>
          <a:prstGeom prst="rect">
            <a:avLst/>
          </a:prstGeom>
          <a:noFill/>
        </p:spPr>
        <p:txBody>
          <a:bodyPr wrap="square">
            <a:spAutoFit/>
          </a:bodyPr>
          <a:lstStyle/>
          <a:p>
            <a:pPr algn="just"/>
            <a:r>
              <a:rPr lang="en-US" sz="3200" b="1" dirty="0">
                <a:latin typeface="Times New Roman" pitchFamily="18" charset="0"/>
                <a:cs typeface="Times New Roman" pitchFamily="18" charset="0"/>
              </a:rPr>
              <a:t>Get a start on the video assignment as I laminate the hair samples.  We’ll examine them tomorrow!</a:t>
            </a:r>
          </a:p>
        </p:txBody>
      </p:sp>
      <p:pic>
        <p:nvPicPr>
          <p:cNvPr id="7" name="Picture 2" descr="C:\Users\Tracy\AppData\Local\Microsoft\Windows\Temporary Internet Files\Content.IE5\2JOTX2OH\MC900241501[1].wmf">
            <a:extLst>
              <a:ext uri="{FF2B5EF4-FFF2-40B4-BE49-F238E27FC236}">
                <a16:creationId xmlns:a16="http://schemas.microsoft.com/office/drawing/2014/main" id="{34752637-6590-4443-8C76-B5F6B3943F7D}"/>
              </a:ext>
            </a:extLst>
          </p:cNvPr>
          <p:cNvPicPr>
            <a:picLocks noChangeAspect="1" noChangeArrowheads="1"/>
          </p:cNvPicPr>
          <p:nvPr/>
        </p:nvPicPr>
        <p:blipFill>
          <a:blip r:embed="rId2" cstate="print"/>
          <a:srcRect/>
          <a:stretch>
            <a:fillRect/>
          </a:stretch>
        </p:blipFill>
        <p:spPr bwMode="auto">
          <a:xfrm>
            <a:off x="7620000" y="5164837"/>
            <a:ext cx="1045028" cy="133251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Rectangle 16"/>
          <p:cNvSpPr>
            <a:spLocks noChangeArrowheads="1"/>
          </p:cNvSpPr>
          <p:nvPr/>
        </p:nvSpPr>
        <p:spPr bwMode="auto">
          <a:xfrm>
            <a:off x="134471" y="386"/>
            <a:ext cx="8875059" cy="809324"/>
          </a:xfrm>
          <a:prstGeom prst="rect">
            <a:avLst/>
          </a:prstGeom>
          <a:solidFill>
            <a:schemeClr val="tx1"/>
          </a:solidFill>
          <a:ln w="9525">
            <a:noFill/>
            <a:miter lim="800000"/>
            <a:headEnd/>
            <a:tailEnd/>
          </a:ln>
        </p:spPr>
        <p:txBody>
          <a:bodyPr wrap="square" anchor="ctr">
            <a:spAutoFit/>
          </a:bodyPr>
          <a:lstStyle/>
          <a:p>
            <a:pPr algn="ctr"/>
            <a:r>
              <a:rPr lang="en-US" sz="4659" b="1" dirty="0">
                <a:solidFill>
                  <a:srgbClr val="FFFF00"/>
                </a:solidFill>
                <a:latin typeface="Times New Roman" pitchFamily="18" charset="0"/>
                <a:cs typeface="Times New Roman" pitchFamily="18" charset="0"/>
              </a:rPr>
              <a:t>Challenge Rules</a:t>
            </a:r>
          </a:p>
        </p:txBody>
      </p:sp>
      <p:sp>
        <p:nvSpPr>
          <p:cNvPr id="5" name="Rectangle 8"/>
          <p:cNvSpPr>
            <a:spLocks noChangeArrowheads="1"/>
          </p:cNvSpPr>
          <p:nvPr/>
        </p:nvSpPr>
        <p:spPr bwMode="auto">
          <a:xfrm>
            <a:off x="243209" y="1061930"/>
            <a:ext cx="8657582" cy="3944127"/>
          </a:xfrm>
          <a:prstGeom prst="rect">
            <a:avLst/>
          </a:prstGeom>
          <a:solidFill>
            <a:srgbClr val="FFFF00"/>
          </a:solidFill>
          <a:ln w="9525">
            <a:noFill/>
            <a:miter lim="800000"/>
            <a:headEnd/>
            <a:tailEnd/>
          </a:ln>
        </p:spPr>
        <p:txBody>
          <a:bodyPr wrap="square" lIns="88741" tIns="44372" rIns="88741" bIns="44372" anchor="ctr">
            <a:spAutoFit/>
          </a:bodyPr>
          <a:lstStyle/>
          <a:p>
            <a:pPr algn="just"/>
            <a:r>
              <a:rPr lang="en-US" sz="2330" dirty="0">
                <a:latin typeface="Times New Roman" pitchFamily="18" charset="0"/>
              </a:rPr>
              <a:t>Your investigative team (table group) must examine the hair samples to identify the </a:t>
            </a:r>
            <a:r>
              <a:rPr lang="en-US" sz="2330" b="1" dirty="0">
                <a:latin typeface="Times New Roman" pitchFamily="18" charset="0"/>
              </a:rPr>
              <a:t>SEVEN</a:t>
            </a:r>
            <a:r>
              <a:rPr lang="en-US" sz="2330" dirty="0">
                <a:latin typeface="Times New Roman" pitchFamily="18" charset="0"/>
              </a:rPr>
              <a:t> mystery hairs show on the next slide.  </a:t>
            </a:r>
          </a:p>
          <a:p>
            <a:pPr algn="just"/>
            <a:endParaRPr lang="en-US" sz="1359" dirty="0">
              <a:latin typeface="Times New Roman" pitchFamily="18" charset="0"/>
            </a:endParaRPr>
          </a:p>
          <a:p>
            <a:pPr algn="just"/>
            <a:r>
              <a:rPr lang="en-US" sz="2330" dirty="0">
                <a:latin typeface="Times New Roman" pitchFamily="18" charset="0"/>
              </a:rPr>
              <a:t>Your team may use only </a:t>
            </a:r>
            <a:r>
              <a:rPr lang="en-US" sz="2330" b="1" dirty="0">
                <a:latin typeface="Times New Roman" pitchFamily="18" charset="0"/>
              </a:rPr>
              <a:t>TWO</a:t>
            </a:r>
            <a:r>
              <a:rPr lang="en-US" sz="2330" dirty="0">
                <a:latin typeface="Times New Roman" pitchFamily="18" charset="0"/>
              </a:rPr>
              <a:t> microscopes.</a:t>
            </a:r>
          </a:p>
          <a:p>
            <a:pPr algn="just"/>
            <a:endParaRPr lang="en-US" sz="1359" dirty="0">
              <a:latin typeface="Times New Roman" pitchFamily="18" charset="0"/>
            </a:endParaRPr>
          </a:p>
          <a:p>
            <a:pPr algn="just"/>
            <a:r>
              <a:rPr lang="en-US" sz="2330" dirty="0">
                <a:latin typeface="Times New Roman" pitchFamily="18" charset="0"/>
              </a:rPr>
              <a:t>Your team must make a guess on </a:t>
            </a:r>
            <a:r>
              <a:rPr lang="en-US" sz="2330" b="1" u="sng" dirty="0">
                <a:latin typeface="Times New Roman" pitchFamily="18" charset="0"/>
              </a:rPr>
              <a:t>all</a:t>
            </a:r>
            <a:r>
              <a:rPr lang="en-US" sz="2330" dirty="0">
                <a:latin typeface="Times New Roman" pitchFamily="18" charset="0"/>
              </a:rPr>
              <a:t> the samples before getting it checked by the teacher. </a:t>
            </a:r>
          </a:p>
          <a:p>
            <a:pPr algn="just"/>
            <a:endParaRPr lang="en-US" sz="1359" dirty="0">
              <a:latin typeface="Times New Roman" pitchFamily="18" charset="0"/>
            </a:endParaRPr>
          </a:p>
          <a:p>
            <a:pPr algn="just"/>
            <a:r>
              <a:rPr lang="en-US" sz="2330" b="1" dirty="0">
                <a:latin typeface="Times New Roman" pitchFamily="18" charset="0"/>
              </a:rPr>
              <a:t>ONE</a:t>
            </a:r>
            <a:r>
              <a:rPr lang="en-US" sz="2330" dirty="0">
                <a:latin typeface="Times New Roman" pitchFamily="18" charset="0"/>
              </a:rPr>
              <a:t> person in your group will need to take the answer slip to the teacher to get checked. After it is checked, return to your spot and fix the ones you missed.  </a:t>
            </a:r>
            <a:r>
              <a:rPr lang="en-US" sz="2330" u="sng" dirty="0">
                <a:latin typeface="Times New Roman" pitchFamily="18" charset="0"/>
              </a:rPr>
              <a:t>Keep checking the answers until you have it all correct. </a:t>
            </a:r>
          </a:p>
        </p:txBody>
      </p:sp>
      <p:sp>
        <p:nvSpPr>
          <p:cNvPr id="6" name="Rectangle 16">
            <a:extLst>
              <a:ext uri="{FF2B5EF4-FFF2-40B4-BE49-F238E27FC236}">
                <a16:creationId xmlns:a16="http://schemas.microsoft.com/office/drawing/2014/main" id="{E2A91CC3-0789-4CDC-9AC3-B9B5D3B43261}"/>
              </a:ext>
            </a:extLst>
          </p:cNvPr>
          <p:cNvSpPr>
            <a:spLocks noChangeArrowheads="1"/>
          </p:cNvSpPr>
          <p:nvPr/>
        </p:nvSpPr>
        <p:spPr bwMode="auto">
          <a:xfrm>
            <a:off x="1143000" y="6017252"/>
            <a:ext cx="7010400" cy="570284"/>
          </a:xfrm>
          <a:prstGeom prst="rect">
            <a:avLst/>
          </a:prstGeom>
          <a:solidFill>
            <a:schemeClr val="tx1"/>
          </a:solidFill>
          <a:ln w="9525">
            <a:noFill/>
            <a:miter lim="800000"/>
            <a:headEnd/>
            <a:tailEnd/>
          </a:ln>
        </p:spPr>
        <p:txBody>
          <a:bodyPr wrap="square" anchor="ctr">
            <a:spAutoFit/>
          </a:bodyPr>
          <a:lstStyle/>
          <a:p>
            <a:pPr algn="ctr"/>
            <a:r>
              <a:rPr lang="en-US" sz="3106" b="1" dirty="0">
                <a:solidFill>
                  <a:srgbClr val="FFFF00"/>
                </a:solidFill>
                <a:latin typeface="Times New Roman" pitchFamily="18" charset="0"/>
                <a:cs typeface="Times New Roman" pitchFamily="18" charset="0"/>
              </a:rPr>
              <a:t>Don’t give away answers!</a:t>
            </a:r>
          </a:p>
        </p:txBody>
      </p:sp>
      <p:sp>
        <p:nvSpPr>
          <p:cNvPr id="2" name="TextBox 1">
            <a:extLst>
              <a:ext uri="{FF2B5EF4-FFF2-40B4-BE49-F238E27FC236}">
                <a16:creationId xmlns:a16="http://schemas.microsoft.com/office/drawing/2014/main" id="{A1527EC6-EEB6-2F6F-3289-48F4C40752B6}"/>
              </a:ext>
            </a:extLst>
          </p:cNvPr>
          <p:cNvSpPr txBox="1"/>
          <p:nvPr/>
        </p:nvSpPr>
        <p:spPr>
          <a:xfrm>
            <a:off x="914400" y="5384504"/>
            <a:ext cx="7239000" cy="523220"/>
          </a:xfrm>
          <a:prstGeom prst="rect">
            <a:avLst/>
          </a:prstGeom>
          <a:noFill/>
        </p:spPr>
        <p:txBody>
          <a:bodyPr wrap="square" rtlCol="0">
            <a:spAutoFit/>
          </a:bodyPr>
          <a:lstStyle/>
          <a:p>
            <a:pPr algn="ctr"/>
            <a:r>
              <a:rPr lang="en-US" sz="2800" dirty="0">
                <a:hlinkClick r:id="rId2" action="ppaction://hlinksldjump"/>
              </a:rPr>
              <a:t>Set 1</a:t>
            </a:r>
            <a:r>
              <a:rPr lang="en-US" sz="2800" dirty="0"/>
              <a:t>         </a:t>
            </a:r>
            <a:r>
              <a:rPr lang="en-US" sz="2800" dirty="0">
                <a:hlinkClick r:id="rId3" action="ppaction://hlinksldjump"/>
              </a:rPr>
              <a:t>Set 2</a:t>
            </a:r>
            <a:r>
              <a:rPr lang="en-US" sz="2800" dirty="0"/>
              <a:t>         </a:t>
            </a:r>
            <a:r>
              <a:rPr lang="en-US" sz="2800" dirty="0">
                <a:hlinkClick r:id="rId4" action="ppaction://hlinksldjump"/>
              </a:rPr>
              <a:t>Set 3</a:t>
            </a:r>
            <a:endParaRPr lang="en-US" sz="2800" dirty="0"/>
          </a:p>
        </p:txBody>
      </p:sp>
      <p:sp>
        <p:nvSpPr>
          <p:cNvPr id="3" name="TextBox 2">
            <a:extLst>
              <a:ext uri="{FF2B5EF4-FFF2-40B4-BE49-F238E27FC236}">
                <a16:creationId xmlns:a16="http://schemas.microsoft.com/office/drawing/2014/main" id="{85AAAD05-0966-138F-AADB-CBAE9DC57B66}"/>
              </a:ext>
            </a:extLst>
          </p:cNvPr>
          <p:cNvSpPr txBox="1"/>
          <p:nvPr/>
        </p:nvSpPr>
        <p:spPr>
          <a:xfrm>
            <a:off x="-3124200" y="31679"/>
            <a:ext cx="3124200" cy="2062103"/>
          </a:xfrm>
          <a:prstGeom prst="rect">
            <a:avLst/>
          </a:prstGeom>
          <a:noFill/>
        </p:spPr>
        <p:txBody>
          <a:bodyPr wrap="square" rtlCol="0">
            <a:spAutoFit/>
          </a:bodyPr>
          <a:lstStyle/>
          <a:p>
            <a:r>
              <a:rPr lang="en-US" sz="1600" i="1" dirty="0"/>
              <a:t>Note: I  have 3 different versions to reduce the “sharing” of information between the six different classes I have in a day.  I also keep their answer sheets as a record, which means they cannot pass it along to anyone else!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algn="l" eaLnBrk="1" hangingPunct="1"/>
            <a:r>
              <a:rPr lang="en-US" sz="3200" b="1" dirty="0">
                <a:latin typeface="Arial Narrow" panose="020B0606020202030204" pitchFamily="34" charset="0"/>
                <a:cs typeface="Times New Roman" pitchFamily="18" charset="0"/>
              </a:rPr>
              <a:t>Can you identify the animal hairs shown?</a:t>
            </a:r>
          </a:p>
        </p:txBody>
      </p:sp>
      <p:sp>
        <p:nvSpPr>
          <p:cNvPr id="23" name="TextBox 24"/>
          <p:cNvSpPr txBox="1">
            <a:spLocks noChangeArrowheads="1"/>
          </p:cNvSpPr>
          <p:nvPr/>
        </p:nvSpPr>
        <p:spPr bwMode="auto">
          <a:xfrm>
            <a:off x="9347558" y="659895"/>
            <a:ext cx="2133600" cy="5755422"/>
          </a:xfrm>
          <a:prstGeom prst="rect">
            <a:avLst/>
          </a:prstGeom>
          <a:noFill/>
          <a:ln w="9525">
            <a:noFill/>
            <a:miter lim="800000"/>
            <a:headEnd/>
            <a:tailEnd/>
          </a:ln>
        </p:spPr>
        <p:txBody>
          <a:bodyPr wrap="square">
            <a:spAutoFit/>
          </a:bodyPr>
          <a:lstStyle/>
          <a:p>
            <a:pPr>
              <a:spcBef>
                <a:spcPts val="600"/>
              </a:spcBef>
              <a:spcAft>
                <a:spcPts val="600"/>
              </a:spcAft>
              <a:defRPr/>
            </a:pPr>
            <a:r>
              <a:rPr lang="en-US" sz="3200" b="1" dirty="0">
                <a:latin typeface="Times New Roman" pitchFamily="18" charset="0"/>
                <a:cs typeface="Times New Roman" pitchFamily="18" charset="0"/>
              </a:rPr>
              <a:t>Set 1</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id="{1DA36DDB-73AB-3518-903D-5A1C4B9650B4}"/>
              </a:ext>
            </a:extLst>
          </p:cNvPr>
          <p:cNvGrpSpPr/>
          <p:nvPr/>
        </p:nvGrpSpPr>
        <p:grpSpPr>
          <a:xfrm>
            <a:off x="131257" y="1400121"/>
            <a:ext cx="1849477" cy="2432091"/>
            <a:chOff x="131257" y="714321"/>
            <a:chExt cx="1849477" cy="2432091"/>
          </a:xfrm>
        </p:grpSpPr>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10764"/>
            <a:stretch/>
          </p:blipFill>
          <p:spPr bwMode="auto">
            <a:xfrm>
              <a:off x="172780" y="828387"/>
              <a:ext cx="1807954" cy="2318025"/>
            </a:xfrm>
            <a:prstGeom prst="rect">
              <a:avLst/>
            </a:prstGeom>
            <a:noFill/>
            <a:ln w="9525">
              <a:noFill/>
              <a:miter lim="800000"/>
              <a:headEnd/>
              <a:tailEnd/>
            </a:ln>
          </p:spPr>
        </p:pic>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31257" y="714321"/>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2139468" cy="1989415"/>
            <a:chOff x="2233911" y="676288"/>
            <a:chExt cx="2139468"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2339798"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0088" y="1336063"/>
            <a:ext cx="2037443" cy="1933228"/>
            <a:chOff x="4395697" y="650263"/>
            <a:chExt cx="2037443" cy="1933228"/>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591704" y="742055"/>
              <a:ext cx="1755104" cy="192776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395697" y="650263"/>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grpSp>
        <p:nvGrpSpPr>
          <p:cNvPr id="46" name="Group 45">
            <a:extLst>
              <a:ext uri="{FF2B5EF4-FFF2-40B4-BE49-F238E27FC236}">
                <a16:creationId xmlns:a16="http://schemas.microsoft.com/office/drawing/2014/main" id="{38C056FD-2950-CB5E-222C-2364F85FB652}"/>
              </a:ext>
            </a:extLst>
          </p:cNvPr>
          <p:cNvGrpSpPr/>
          <p:nvPr/>
        </p:nvGrpSpPr>
        <p:grpSpPr>
          <a:xfrm>
            <a:off x="7102474" y="1362087"/>
            <a:ext cx="1885114" cy="2451539"/>
            <a:chOff x="7102474" y="676287"/>
            <a:chExt cx="1885114" cy="2451539"/>
          </a:xfrm>
        </p:grpSpPr>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6507"/>
            <a:stretch/>
          </p:blipFill>
          <p:spPr>
            <a:xfrm rot="5400000" flipH="1">
              <a:off x="6933892" y="1074131"/>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102474" y="676287"/>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grpSp>
      <p:grpSp>
        <p:nvGrpSpPr>
          <p:cNvPr id="17" name="Group 16">
            <a:extLst>
              <a:ext uri="{FF2B5EF4-FFF2-40B4-BE49-F238E27FC236}">
                <a16:creationId xmlns:a16="http://schemas.microsoft.com/office/drawing/2014/main" id="{192DDC18-E41E-7EF1-C2F5-950D66607C21}"/>
              </a:ext>
            </a:extLst>
          </p:cNvPr>
          <p:cNvGrpSpPr/>
          <p:nvPr/>
        </p:nvGrpSpPr>
        <p:grpSpPr>
          <a:xfrm>
            <a:off x="3829113" y="3733800"/>
            <a:ext cx="2069140" cy="1964222"/>
            <a:chOff x="3494250" y="3289948"/>
            <a:chExt cx="206914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94250" y="3289948"/>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5913777" y="3733800"/>
            <a:ext cx="1949824" cy="1877674"/>
            <a:chOff x="5543944" y="3210846"/>
            <a:chExt cx="194982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543944" y="3210846"/>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1752600" y="3820348"/>
            <a:ext cx="2010032" cy="1791126"/>
            <a:chOff x="1324145" y="3276336"/>
            <a:chExt cx="2010032"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324145" y="3276336"/>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1" name="TextBox 50">
            <a:extLst>
              <a:ext uri="{FF2B5EF4-FFF2-40B4-BE49-F238E27FC236}">
                <a16:creationId xmlns:a16="http://schemas.microsoft.com/office/drawing/2014/main" id="{3E250B0E-5DA9-AA1C-33EF-7892021300B2}"/>
              </a:ext>
            </a:extLst>
          </p:cNvPr>
          <p:cNvSpPr txBox="1"/>
          <p:nvPr/>
        </p:nvSpPr>
        <p:spPr>
          <a:xfrm>
            <a:off x="1776954" y="561147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2" name="TextBox 51">
            <a:extLst>
              <a:ext uri="{FF2B5EF4-FFF2-40B4-BE49-F238E27FC236}">
                <a16:creationId xmlns:a16="http://schemas.microsoft.com/office/drawing/2014/main" id="{4C2113CF-473D-5CD2-E238-D5ED77963B3F}"/>
              </a:ext>
            </a:extLst>
          </p:cNvPr>
          <p:cNvSpPr txBox="1"/>
          <p:nvPr/>
        </p:nvSpPr>
        <p:spPr>
          <a:xfrm>
            <a:off x="3912450" y="561147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3" name="TextBox 52">
            <a:extLst>
              <a:ext uri="{FF2B5EF4-FFF2-40B4-BE49-F238E27FC236}">
                <a16:creationId xmlns:a16="http://schemas.microsoft.com/office/drawing/2014/main" id="{E45B3A1B-306E-D634-9722-AB2F974EE7C4}"/>
              </a:ext>
            </a:extLst>
          </p:cNvPr>
          <p:cNvSpPr txBox="1"/>
          <p:nvPr/>
        </p:nvSpPr>
        <p:spPr>
          <a:xfrm>
            <a:off x="5943600" y="561147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#1</a:t>
            </a:r>
          </a:p>
        </p:txBody>
      </p:sp>
      <p:sp>
        <p:nvSpPr>
          <p:cNvPr id="4" name="TextBox 3">
            <a:extLst>
              <a:ext uri="{FF2B5EF4-FFF2-40B4-BE49-F238E27FC236}">
                <a16:creationId xmlns:a16="http://schemas.microsoft.com/office/drawing/2014/main" id="{BAA2BE89-8596-9CA0-1A95-02DEA451F6A3}"/>
              </a:ext>
            </a:extLst>
          </p:cNvPr>
          <p:cNvSpPr txBox="1"/>
          <p:nvPr/>
        </p:nvSpPr>
        <p:spPr>
          <a:xfrm>
            <a:off x="1033278" y="6275978"/>
            <a:ext cx="7239000" cy="523220"/>
          </a:xfrm>
          <a:prstGeom prst="rect">
            <a:avLst/>
          </a:prstGeom>
          <a:noFill/>
        </p:spPr>
        <p:txBody>
          <a:bodyPr wrap="square" rtlCol="0">
            <a:spAutoFit/>
          </a:bodyPr>
          <a:lstStyle/>
          <a:p>
            <a:pPr algn="ctr"/>
            <a:r>
              <a:rPr lang="en-US" sz="2800" dirty="0">
                <a:hlinkClick r:id="rId10" action="ppaction://hlinksldjump"/>
              </a:rPr>
              <a:t>Set 1 Key</a:t>
            </a:r>
            <a:endParaRPr lang="en-US" sz="2800" dirty="0"/>
          </a:p>
        </p:txBody>
      </p:sp>
    </p:spTree>
    <p:extLst>
      <p:ext uri="{BB962C8B-B14F-4D97-AF65-F5344CB8AC3E}">
        <p14:creationId xmlns:p14="http://schemas.microsoft.com/office/powerpoint/2010/main" val="3198466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4"/>
          <p:cNvSpPr txBox="1">
            <a:spLocks noChangeArrowheads="1"/>
          </p:cNvSpPr>
          <p:nvPr/>
        </p:nvSpPr>
        <p:spPr bwMode="auto">
          <a:xfrm>
            <a:off x="9347558" y="659895"/>
            <a:ext cx="2133600" cy="5109091"/>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10764"/>
          <a:stretch/>
        </p:blipFill>
        <p:spPr bwMode="auto">
          <a:xfrm>
            <a:off x="7134654" y="1521101"/>
            <a:ext cx="1807954" cy="2318025"/>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2139468" cy="1989415"/>
            <a:chOff x="2233911" y="676288"/>
            <a:chExt cx="2139468"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2339798"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0088" y="1336063"/>
            <a:ext cx="2037443" cy="1933228"/>
            <a:chOff x="4395697" y="650263"/>
            <a:chExt cx="2037443" cy="1933228"/>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591704" y="742055"/>
              <a:ext cx="1755104" cy="192776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395697" y="650263"/>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6507"/>
          <a:stretch/>
        </p:blipFill>
        <p:spPr>
          <a:xfrm rot="5400000" flipH="1">
            <a:off x="-102952" y="1793666"/>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066013" y="1395822"/>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04980" y="137160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nvGrpSpPr>
          <p:cNvPr id="17" name="Group 16">
            <a:extLst>
              <a:ext uri="{FF2B5EF4-FFF2-40B4-BE49-F238E27FC236}">
                <a16:creationId xmlns:a16="http://schemas.microsoft.com/office/drawing/2014/main" id="{192DDC18-E41E-7EF1-C2F5-950D66607C21}"/>
              </a:ext>
            </a:extLst>
          </p:cNvPr>
          <p:cNvGrpSpPr/>
          <p:nvPr/>
        </p:nvGrpSpPr>
        <p:grpSpPr>
          <a:xfrm>
            <a:off x="1625573" y="3517586"/>
            <a:ext cx="2090780" cy="1964222"/>
            <a:chOff x="3472610" y="3289948"/>
            <a:chExt cx="209078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72610" y="328994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3795997" y="3517586"/>
            <a:ext cx="1885704" cy="1877674"/>
            <a:chOff x="5608064" y="3210846"/>
            <a:chExt cx="188570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608064" y="3210846"/>
              <a:ext cx="697627" cy="976120"/>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5777667" y="3602579"/>
            <a:ext cx="2052511" cy="1791126"/>
            <a:chOff x="1281666" y="3276336"/>
            <a:chExt cx="2052511"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281666" y="3276336"/>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1" name="TextBox 50">
            <a:extLst>
              <a:ext uri="{FF2B5EF4-FFF2-40B4-BE49-F238E27FC236}">
                <a16:creationId xmlns:a16="http://schemas.microsoft.com/office/drawing/2014/main" id="{3E250B0E-5DA9-AA1C-33EF-7892021300B2}"/>
              </a:ext>
            </a:extLst>
          </p:cNvPr>
          <p:cNvSpPr txBox="1"/>
          <p:nvPr/>
        </p:nvSpPr>
        <p:spPr>
          <a:xfrm>
            <a:off x="5844500" y="5393705"/>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2" name="TextBox 51">
            <a:extLst>
              <a:ext uri="{FF2B5EF4-FFF2-40B4-BE49-F238E27FC236}">
                <a16:creationId xmlns:a16="http://schemas.microsoft.com/office/drawing/2014/main" id="{4C2113CF-473D-5CD2-E238-D5ED77963B3F}"/>
              </a:ext>
            </a:extLst>
          </p:cNvPr>
          <p:cNvSpPr txBox="1"/>
          <p:nvPr/>
        </p:nvSpPr>
        <p:spPr>
          <a:xfrm>
            <a:off x="1730550" y="5395260"/>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3" name="TextBox 52">
            <a:extLst>
              <a:ext uri="{FF2B5EF4-FFF2-40B4-BE49-F238E27FC236}">
                <a16:creationId xmlns:a16="http://schemas.microsoft.com/office/drawing/2014/main" id="{E45B3A1B-306E-D634-9722-AB2F974EE7C4}"/>
              </a:ext>
            </a:extLst>
          </p:cNvPr>
          <p:cNvSpPr txBox="1"/>
          <p:nvPr/>
        </p:nvSpPr>
        <p:spPr>
          <a:xfrm>
            <a:off x="3761700" y="5395260"/>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#2</a:t>
            </a:r>
          </a:p>
        </p:txBody>
      </p:sp>
      <p:sp>
        <p:nvSpPr>
          <p:cNvPr id="6" name="Title 1">
            <a:extLst>
              <a:ext uri="{FF2B5EF4-FFF2-40B4-BE49-F238E27FC236}">
                <a16:creationId xmlns:a16="http://schemas.microsoft.com/office/drawing/2014/main" id="{3CABB173-858C-6ADE-20FD-EA54127E96CD}"/>
              </a:ext>
            </a:extLst>
          </p:cNvPr>
          <p:cNvSpPr>
            <a:spLocks noGrp="1"/>
          </p:cNvSpPr>
          <p:nvPr>
            <p:ph type="title"/>
          </p:nvPr>
        </p:nvSpPr>
        <p:spPr>
          <a:xfrm>
            <a:off x="0" y="0"/>
            <a:ext cx="9144000" cy="792163"/>
          </a:xfrm>
          <a:solidFill>
            <a:srgbClr val="FFFF00"/>
          </a:solidFill>
        </p:spPr>
        <p:txBody>
          <a:bodyPr/>
          <a:lstStyle/>
          <a:p>
            <a:pPr algn="l" eaLnBrk="1" hangingPunct="1"/>
            <a:r>
              <a:rPr lang="en-US" sz="3200" b="1" dirty="0">
                <a:latin typeface="Arial Narrow" panose="020B0606020202030204" pitchFamily="34" charset="0"/>
                <a:cs typeface="Times New Roman" pitchFamily="18" charset="0"/>
              </a:rPr>
              <a:t>Can you identify the animal hairs shown?</a:t>
            </a:r>
          </a:p>
        </p:txBody>
      </p:sp>
      <p:sp>
        <p:nvSpPr>
          <p:cNvPr id="9" name="TextBox 8">
            <a:extLst>
              <a:ext uri="{FF2B5EF4-FFF2-40B4-BE49-F238E27FC236}">
                <a16:creationId xmlns:a16="http://schemas.microsoft.com/office/drawing/2014/main" id="{1C625CB2-E1F8-9774-31B1-F6A31509322A}"/>
              </a:ext>
            </a:extLst>
          </p:cNvPr>
          <p:cNvSpPr txBox="1"/>
          <p:nvPr/>
        </p:nvSpPr>
        <p:spPr>
          <a:xfrm>
            <a:off x="952500" y="6170230"/>
            <a:ext cx="7239000" cy="523220"/>
          </a:xfrm>
          <a:prstGeom prst="rect">
            <a:avLst/>
          </a:prstGeom>
          <a:noFill/>
        </p:spPr>
        <p:txBody>
          <a:bodyPr wrap="square" rtlCol="0">
            <a:spAutoFit/>
          </a:bodyPr>
          <a:lstStyle/>
          <a:p>
            <a:pPr algn="ctr"/>
            <a:r>
              <a:rPr lang="en-US" sz="2800" dirty="0">
                <a:hlinkClick r:id="rId10" action="ppaction://hlinksldjump"/>
              </a:rPr>
              <a:t>Set 2 </a:t>
            </a:r>
            <a:r>
              <a:rPr lang="en-US" sz="2800" u="sng" dirty="0">
                <a:hlinkClick r:id="rId10" action="ppaction://hlinksldjump"/>
              </a:rPr>
              <a:t>Key</a:t>
            </a:r>
            <a:r>
              <a:rPr lang="en-US" sz="2800" u="sng" dirty="0"/>
              <a:t>        </a:t>
            </a:r>
          </a:p>
        </p:txBody>
      </p:sp>
    </p:spTree>
    <p:extLst>
      <p:ext uri="{BB962C8B-B14F-4D97-AF65-F5344CB8AC3E}">
        <p14:creationId xmlns:p14="http://schemas.microsoft.com/office/powerpoint/2010/main" val="3284442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4"/>
          <p:cNvSpPr txBox="1">
            <a:spLocks noChangeArrowheads="1"/>
          </p:cNvSpPr>
          <p:nvPr/>
        </p:nvSpPr>
        <p:spPr bwMode="auto">
          <a:xfrm>
            <a:off x="9347558" y="659895"/>
            <a:ext cx="2133600" cy="5755422"/>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 </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33668"/>
          <a:stretch/>
        </p:blipFill>
        <p:spPr bwMode="auto">
          <a:xfrm>
            <a:off x="2479981" y="1567626"/>
            <a:ext cx="1904108" cy="1754443"/>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4527254" cy="1989415"/>
            <a:chOff x="2233911" y="676288"/>
            <a:chExt cx="4527254"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4727584"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9912" y="1371600"/>
            <a:ext cx="4331334" cy="1979903"/>
            <a:chOff x="1922753" y="-171046"/>
            <a:chExt cx="4331334" cy="1979903"/>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369523" y="-75707"/>
              <a:ext cx="1796210" cy="197291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1922753" y="-171046"/>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26668" t="-974" r="-20161" b="974"/>
          <a:stretch/>
        </p:blipFill>
        <p:spPr>
          <a:xfrm rot="5400000" flipH="1">
            <a:off x="-85340" y="1297807"/>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066013" y="1395822"/>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04980" y="137160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nvGrpSpPr>
          <p:cNvPr id="17" name="Group 16">
            <a:extLst>
              <a:ext uri="{FF2B5EF4-FFF2-40B4-BE49-F238E27FC236}">
                <a16:creationId xmlns:a16="http://schemas.microsoft.com/office/drawing/2014/main" id="{192DDC18-E41E-7EF1-C2F5-950D66607C21}"/>
              </a:ext>
            </a:extLst>
          </p:cNvPr>
          <p:cNvGrpSpPr/>
          <p:nvPr/>
        </p:nvGrpSpPr>
        <p:grpSpPr>
          <a:xfrm>
            <a:off x="1625573" y="3517586"/>
            <a:ext cx="2090780" cy="1964222"/>
            <a:chOff x="3472610" y="3289948"/>
            <a:chExt cx="209078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72610" y="328994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6021049" y="3494090"/>
            <a:ext cx="1949824" cy="1877674"/>
            <a:chOff x="5543944" y="3210846"/>
            <a:chExt cx="194982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543944" y="3210846"/>
              <a:ext cx="825867" cy="976120"/>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3893104" y="3580638"/>
            <a:ext cx="1988391" cy="1791126"/>
            <a:chOff x="1345786" y="3276336"/>
            <a:chExt cx="1988391"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345786" y="3276336"/>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1" name="TextBox 50">
            <a:extLst>
              <a:ext uri="{FF2B5EF4-FFF2-40B4-BE49-F238E27FC236}">
                <a16:creationId xmlns:a16="http://schemas.microsoft.com/office/drawing/2014/main" id="{3E250B0E-5DA9-AA1C-33EF-7892021300B2}"/>
              </a:ext>
            </a:extLst>
          </p:cNvPr>
          <p:cNvSpPr txBox="1"/>
          <p:nvPr/>
        </p:nvSpPr>
        <p:spPr>
          <a:xfrm>
            <a:off x="3895817" y="537176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2" name="TextBox 51">
            <a:extLst>
              <a:ext uri="{FF2B5EF4-FFF2-40B4-BE49-F238E27FC236}">
                <a16:creationId xmlns:a16="http://schemas.microsoft.com/office/drawing/2014/main" id="{4C2113CF-473D-5CD2-E238-D5ED77963B3F}"/>
              </a:ext>
            </a:extLst>
          </p:cNvPr>
          <p:cNvSpPr txBox="1"/>
          <p:nvPr/>
        </p:nvSpPr>
        <p:spPr>
          <a:xfrm>
            <a:off x="1730550" y="5395260"/>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3" name="TextBox 52">
            <a:extLst>
              <a:ext uri="{FF2B5EF4-FFF2-40B4-BE49-F238E27FC236}">
                <a16:creationId xmlns:a16="http://schemas.microsoft.com/office/drawing/2014/main" id="{E45B3A1B-306E-D634-9722-AB2F974EE7C4}"/>
              </a:ext>
            </a:extLst>
          </p:cNvPr>
          <p:cNvSpPr txBox="1"/>
          <p:nvPr/>
        </p:nvSpPr>
        <p:spPr>
          <a:xfrm>
            <a:off x="6050872" y="537176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#3</a:t>
            </a:r>
          </a:p>
        </p:txBody>
      </p:sp>
      <p:sp>
        <p:nvSpPr>
          <p:cNvPr id="6" name="Title 1">
            <a:extLst>
              <a:ext uri="{FF2B5EF4-FFF2-40B4-BE49-F238E27FC236}">
                <a16:creationId xmlns:a16="http://schemas.microsoft.com/office/drawing/2014/main" id="{E54DEB7F-EA23-3B22-0682-96B53197AF7C}"/>
              </a:ext>
            </a:extLst>
          </p:cNvPr>
          <p:cNvSpPr>
            <a:spLocks noGrp="1"/>
          </p:cNvSpPr>
          <p:nvPr>
            <p:ph type="title"/>
          </p:nvPr>
        </p:nvSpPr>
        <p:spPr>
          <a:xfrm>
            <a:off x="0" y="0"/>
            <a:ext cx="9144000" cy="792163"/>
          </a:xfrm>
          <a:solidFill>
            <a:srgbClr val="FFFF00"/>
          </a:solidFill>
        </p:spPr>
        <p:txBody>
          <a:bodyPr/>
          <a:lstStyle/>
          <a:p>
            <a:pPr algn="l" eaLnBrk="1" hangingPunct="1"/>
            <a:r>
              <a:rPr lang="en-US" sz="3200" b="1" dirty="0">
                <a:latin typeface="Arial Narrow" panose="020B0606020202030204" pitchFamily="34" charset="0"/>
                <a:cs typeface="Times New Roman" pitchFamily="18" charset="0"/>
              </a:rPr>
              <a:t>Can you identify the animal hairs shown?</a:t>
            </a:r>
          </a:p>
        </p:txBody>
      </p:sp>
      <p:sp>
        <p:nvSpPr>
          <p:cNvPr id="9" name="TextBox 8">
            <a:extLst>
              <a:ext uri="{FF2B5EF4-FFF2-40B4-BE49-F238E27FC236}">
                <a16:creationId xmlns:a16="http://schemas.microsoft.com/office/drawing/2014/main" id="{5B586F07-12BA-B976-1C94-5C1822B2D083}"/>
              </a:ext>
            </a:extLst>
          </p:cNvPr>
          <p:cNvSpPr txBox="1"/>
          <p:nvPr/>
        </p:nvSpPr>
        <p:spPr>
          <a:xfrm>
            <a:off x="1036387" y="6177476"/>
            <a:ext cx="7239000" cy="523220"/>
          </a:xfrm>
          <a:prstGeom prst="rect">
            <a:avLst/>
          </a:prstGeom>
          <a:noFill/>
        </p:spPr>
        <p:txBody>
          <a:bodyPr wrap="square" rtlCol="0">
            <a:spAutoFit/>
          </a:bodyPr>
          <a:lstStyle/>
          <a:p>
            <a:pPr algn="ctr"/>
            <a:r>
              <a:rPr lang="en-US" sz="2800" dirty="0">
                <a:hlinkClick r:id="rId10" action="ppaction://hlinksldjump"/>
              </a:rPr>
              <a:t>Set 3 Key</a:t>
            </a:r>
            <a:endParaRPr lang="en-US" sz="2800" dirty="0"/>
          </a:p>
        </p:txBody>
      </p:sp>
    </p:spTree>
    <p:extLst>
      <p:ext uri="{BB962C8B-B14F-4D97-AF65-F5344CB8AC3E}">
        <p14:creationId xmlns:p14="http://schemas.microsoft.com/office/powerpoint/2010/main" val="3584583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p:cNvPicPr>
            <a:picLocks noChangeAspect="1" noChangeArrowheads="1"/>
          </p:cNvPicPr>
          <p:nvPr/>
        </p:nvPicPr>
        <p:blipFill>
          <a:blip r:embed="rId2" cstate="print">
            <a:grayscl/>
          </a:blip>
          <a:srcRect/>
          <a:stretch>
            <a:fillRect/>
          </a:stretch>
        </p:blipFill>
        <p:spPr bwMode="auto">
          <a:xfrm>
            <a:off x="869302" y="381000"/>
            <a:ext cx="7620000" cy="5257800"/>
          </a:xfrm>
          <a:prstGeom prst="rect">
            <a:avLst/>
          </a:prstGeom>
          <a:noFill/>
          <a:ln w="9525">
            <a:noFill/>
            <a:miter lim="800000"/>
            <a:headEnd/>
            <a:tailEnd/>
          </a:ln>
        </p:spPr>
      </p:pic>
      <p:sp>
        <p:nvSpPr>
          <p:cNvPr id="8208" name="Rectangle 16"/>
          <p:cNvSpPr>
            <a:spLocks noChangeArrowheads="1"/>
          </p:cNvSpPr>
          <p:nvPr/>
        </p:nvSpPr>
        <p:spPr bwMode="auto">
          <a:xfrm>
            <a:off x="681135" y="1066800"/>
            <a:ext cx="7924800" cy="3046988"/>
          </a:xfrm>
          <a:prstGeom prst="rect">
            <a:avLst/>
          </a:prstGeom>
          <a:noFill/>
          <a:ln w="9525">
            <a:noFill/>
            <a:miter lim="800000"/>
            <a:headEnd/>
            <a:tailEnd/>
          </a:ln>
        </p:spPr>
        <p:txBody>
          <a:bodyPr anchor="ctr">
            <a:spAutoFit/>
          </a:bodyPr>
          <a:lstStyle/>
          <a:p>
            <a:pPr algn="ctr"/>
            <a:r>
              <a:rPr lang="en-US" sz="9600" dirty="0">
                <a:solidFill>
                  <a:srgbClr val="FFFF00"/>
                </a:solidFill>
                <a:latin typeface="Cooper Black" pitchFamily="18" charset="0"/>
              </a:rPr>
              <a:t>Answer Keys</a:t>
            </a:r>
          </a:p>
        </p:txBody>
      </p:sp>
      <p:sp>
        <p:nvSpPr>
          <p:cNvPr id="15364" name="Text Box 18"/>
          <p:cNvSpPr txBox="1">
            <a:spLocks noChangeArrowheads="1"/>
          </p:cNvSpPr>
          <p:nvPr/>
        </p:nvSpPr>
        <p:spPr bwMode="auto">
          <a:xfrm>
            <a:off x="838200" y="6553200"/>
            <a:ext cx="7315200" cy="244475"/>
          </a:xfrm>
          <a:prstGeom prst="rect">
            <a:avLst/>
          </a:prstGeom>
          <a:noFill/>
          <a:ln w="9525">
            <a:noFill/>
            <a:miter lim="800000"/>
            <a:headEnd/>
            <a:tailEnd/>
          </a:ln>
        </p:spPr>
        <p:txBody>
          <a:bodyPr>
            <a:spAutoFit/>
          </a:bodyPr>
          <a:lstStyle/>
          <a:p>
            <a:pPr algn="ctr">
              <a:spcBef>
                <a:spcPct val="50000"/>
              </a:spcBef>
            </a:pPr>
            <a:r>
              <a:rPr lang="en-US" sz="1000"/>
              <a:t>http://micro.magnet.fsu.edu/primer/techniques/polarized/gallery/images/humansmall.jpg</a:t>
            </a:r>
          </a:p>
        </p:txBody>
      </p:sp>
      <p:sp>
        <p:nvSpPr>
          <p:cNvPr id="2" name="TextBox 1">
            <a:extLst>
              <a:ext uri="{FF2B5EF4-FFF2-40B4-BE49-F238E27FC236}">
                <a16:creationId xmlns:a16="http://schemas.microsoft.com/office/drawing/2014/main" id="{3C9DE391-6383-05C1-85FC-D511125BFF9F}"/>
              </a:ext>
            </a:extLst>
          </p:cNvPr>
          <p:cNvSpPr txBox="1"/>
          <p:nvPr/>
        </p:nvSpPr>
        <p:spPr>
          <a:xfrm>
            <a:off x="952500" y="5772529"/>
            <a:ext cx="7239000" cy="523220"/>
          </a:xfrm>
          <a:prstGeom prst="rect">
            <a:avLst/>
          </a:prstGeom>
          <a:noFill/>
        </p:spPr>
        <p:txBody>
          <a:bodyPr wrap="square" rtlCol="0">
            <a:spAutoFit/>
          </a:bodyPr>
          <a:lstStyle/>
          <a:p>
            <a:pPr algn="ctr"/>
            <a:r>
              <a:rPr lang="en-US" sz="2800" dirty="0">
                <a:hlinkClick r:id="rId3" action="ppaction://hlinksldjump"/>
              </a:rPr>
              <a:t>Set 1 Key</a:t>
            </a:r>
            <a:r>
              <a:rPr lang="en-US" sz="2800" dirty="0"/>
              <a:t>          </a:t>
            </a:r>
            <a:r>
              <a:rPr lang="en-US" sz="2800" dirty="0">
                <a:hlinkClick r:id="rId4" action="ppaction://hlinksldjump"/>
              </a:rPr>
              <a:t>Set 2 Key</a:t>
            </a:r>
            <a:r>
              <a:rPr lang="en-US" sz="2800" dirty="0"/>
              <a:t>         </a:t>
            </a:r>
            <a:r>
              <a:rPr lang="en-US" sz="2800" dirty="0">
                <a:hlinkClick r:id="rId5" action="ppaction://hlinksldjump"/>
              </a:rPr>
              <a:t>Set 3 Key</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08"/>
                                        </p:tgtEl>
                                        <p:attrNameLst>
                                          <p:attrName>style.visibility</p:attrName>
                                        </p:attrNameLst>
                                      </p:cBhvr>
                                      <p:to>
                                        <p:strVal val="visible"/>
                                      </p:to>
                                    </p:set>
                                    <p:anim calcmode="lin" valueType="num">
                                      <p:cBhvr>
                                        <p:cTn id="7" dur="500" fill="hold"/>
                                        <p:tgtEl>
                                          <p:spTgt spid="8208"/>
                                        </p:tgtEl>
                                        <p:attrNameLst>
                                          <p:attrName>ppt_w</p:attrName>
                                        </p:attrNameLst>
                                      </p:cBhvr>
                                      <p:tavLst>
                                        <p:tav tm="0">
                                          <p:val>
                                            <p:fltVal val="0"/>
                                          </p:val>
                                        </p:tav>
                                        <p:tav tm="100000">
                                          <p:val>
                                            <p:strVal val="#ppt_w"/>
                                          </p:val>
                                        </p:tav>
                                      </p:tavLst>
                                    </p:anim>
                                    <p:anim calcmode="lin" valueType="num">
                                      <p:cBhvr>
                                        <p:cTn id="8" dur="500" fill="hold"/>
                                        <p:tgtEl>
                                          <p:spTgt spid="8208"/>
                                        </p:tgtEl>
                                        <p:attrNameLst>
                                          <p:attrName>ppt_h</p:attrName>
                                        </p:attrNameLst>
                                      </p:cBhvr>
                                      <p:tavLst>
                                        <p:tav tm="0">
                                          <p:val>
                                            <p:fltVal val="0"/>
                                          </p:val>
                                        </p:tav>
                                        <p:tav tm="100000">
                                          <p:val>
                                            <p:strVal val="#ppt_h"/>
                                          </p:val>
                                        </p:tav>
                                      </p:tavLst>
                                    </p:anim>
                                    <p:animEffect transition="in" filter="fade">
                                      <p:cBhvr>
                                        <p:cTn id="9"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eaLnBrk="1" hangingPunct="1"/>
            <a:r>
              <a:rPr lang="en-US" sz="3200" b="1" dirty="0">
                <a:latin typeface="Times New Roman" pitchFamily="18" charset="0"/>
                <a:cs typeface="Times New Roman" pitchFamily="18" charset="0"/>
              </a:rPr>
              <a:t>Can you identify the animal hairs shown?</a:t>
            </a:r>
          </a:p>
        </p:txBody>
      </p:sp>
      <p:sp>
        <p:nvSpPr>
          <p:cNvPr id="23" name="TextBox 24"/>
          <p:cNvSpPr txBox="1">
            <a:spLocks noChangeArrowheads="1"/>
          </p:cNvSpPr>
          <p:nvPr/>
        </p:nvSpPr>
        <p:spPr bwMode="auto">
          <a:xfrm>
            <a:off x="9347558" y="659895"/>
            <a:ext cx="2133600" cy="5755422"/>
          </a:xfrm>
          <a:prstGeom prst="rect">
            <a:avLst/>
          </a:prstGeom>
          <a:noFill/>
          <a:ln w="9525">
            <a:noFill/>
            <a:miter lim="800000"/>
            <a:headEnd/>
            <a:tailEnd/>
          </a:ln>
        </p:spPr>
        <p:txBody>
          <a:bodyPr wrap="square">
            <a:spAutoFit/>
          </a:bodyPr>
          <a:lstStyle/>
          <a:p>
            <a:pPr>
              <a:spcBef>
                <a:spcPts val="600"/>
              </a:spcBef>
              <a:spcAft>
                <a:spcPts val="600"/>
              </a:spcAft>
              <a:defRPr/>
            </a:pPr>
            <a:r>
              <a:rPr lang="en-US" sz="3200" b="1" dirty="0">
                <a:latin typeface="Times New Roman" pitchFamily="18" charset="0"/>
                <a:cs typeface="Times New Roman" pitchFamily="18" charset="0"/>
              </a:rPr>
              <a:t>Set 1</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id="{1DA36DDB-73AB-3518-903D-5A1C4B9650B4}"/>
              </a:ext>
            </a:extLst>
          </p:cNvPr>
          <p:cNvGrpSpPr/>
          <p:nvPr/>
        </p:nvGrpSpPr>
        <p:grpSpPr>
          <a:xfrm>
            <a:off x="131257" y="1400121"/>
            <a:ext cx="1849477" cy="2432091"/>
            <a:chOff x="131257" y="714321"/>
            <a:chExt cx="1849477" cy="2432091"/>
          </a:xfrm>
        </p:grpSpPr>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10764"/>
            <a:stretch/>
          </p:blipFill>
          <p:spPr bwMode="auto">
            <a:xfrm>
              <a:off x="172780" y="828387"/>
              <a:ext cx="1807954" cy="2318025"/>
            </a:xfrm>
            <a:prstGeom prst="rect">
              <a:avLst/>
            </a:prstGeom>
            <a:noFill/>
            <a:ln w="9525">
              <a:noFill/>
              <a:miter lim="800000"/>
              <a:headEnd/>
              <a:tailEnd/>
            </a:ln>
          </p:spPr>
        </p:pic>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31257" y="714321"/>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2139468" cy="1989415"/>
            <a:chOff x="2233911" y="676288"/>
            <a:chExt cx="2139468"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2339798"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0088" y="1336063"/>
            <a:ext cx="2037443" cy="1933228"/>
            <a:chOff x="4395697" y="650263"/>
            <a:chExt cx="2037443" cy="1933228"/>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591704" y="742055"/>
              <a:ext cx="1755104" cy="192776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395697" y="650263"/>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grpSp>
        <p:nvGrpSpPr>
          <p:cNvPr id="46" name="Group 45">
            <a:extLst>
              <a:ext uri="{FF2B5EF4-FFF2-40B4-BE49-F238E27FC236}">
                <a16:creationId xmlns:a16="http://schemas.microsoft.com/office/drawing/2014/main" id="{38C056FD-2950-CB5E-222C-2364F85FB652}"/>
              </a:ext>
            </a:extLst>
          </p:cNvPr>
          <p:cNvGrpSpPr/>
          <p:nvPr/>
        </p:nvGrpSpPr>
        <p:grpSpPr>
          <a:xfrm>
            <a:off x="7102474" y="1362087"/>
            <a:ext cx="1885114" cy="2451539"/>
            <a:chOff x="7102474" y="676287"/>
            <a:chExt cx="1885114" cy="2451539"/>
          </a:xfrm>
        </p:grpSpPr>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6507"/>
            <a:stretch/>
          </p:blipFill>
          <p:spPr>
            <a:xfrm rot="5400000" flipH="1">
              <a:off x="6933892" y="1074131"/>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102474" y="676287"/>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grpSp>
      <p:grpSp>
        <p:nvGrpSpPr>
          <p:cNvPr id="17" name="Group 16">
            <a:extLst>
              <a:ext uri="{FF2B5EF4-FFF2-40B4-BE49-F238E27FC236}">
                <a16:creationId xmlns:a16="http://schemas.microsoft.com/office/drawing/2014/main" id="{192DDC18-E41E-7EF1-C2F5-950D66607C21}"/>
              </a:ext>
            </a:extLst>
          </p:cNvPr>
          <p:cNvGrpSpPr/>
          <p:nvPr/>
        </p:nvGrpSpPr>
        <p:grpSpPr>
          <a:xfrm>
            <a:off x="3829113" y="3733800"/>
            <a:ext cx="2069140" cy="1964222"/>
            <a:chOff x="3494250" y="3289948"/>
            <a:chExt cx="206914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94250" y="3289948"/>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5913777" y="3733800"/>
            <a:ext cx="1949824" cy="1877674"/>
            <a:chOff x="5543944" y="3210846"/>
            <a:chExt cx="194982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543944" y="3210846"/>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1752600" y="3820348"/>
            <a:ext cx="2010032" cy="1791126"/>
            <a:chOff x="1324145" y="3276336"/>
            <a:chExt cx="2010032"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324145" y="3276336"/>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Human</a:t>
            </a:r>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Deer</a:t>
            </a:r>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Horse</a:t>
            </a:r>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Cat</a:t>
            </a:r>
          </a:p>
        </p:txBody>
      </p:sp>
      <p:sp>
        <p:nvSpPr>
          <p:cNvPr id="51" name="TextBox 50">
            <a:extLst>
              <a:ext uri="{FF2B5EF4-FFF2-40B4-BE49-F238E27FC236}">
                <a16:creationId xmlns:a16="http://schemas.microsoft.com/office/drawing/2014/main" id="{3E250B0E-5DA9-AA1C-33EF-7892021300B2}"/>
              </a:ext>
            </a:extLst>
          </p:cNvPr>
          <p:cNvSpPr txBox="1"/>
          <p:nvPr/>
        </p:nvSpPr>
        <p:spPr>
          <a:xfrm>
            <a:off x="1776954" y="561147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Dog</a:t>
            </a:r>
          </a:p>
        </p:txBody>
      </p:sp>
      <p:sp>
        <p:nvSpPr>
          <p:cNvPr id="52" name="TextBox 51">
            <a:extLst>
              <a:ext uri="{FF2B5EF4-FFF2-40B4-BE49-F238E27FC236}">
                <a16:creationId xmlns:a16="http://schemas.microsoft.com/office/drawing/2014/main" id="{4C2113CF-473D-5CD2-E238-D5ED77963B3F}"/>
              </a:ext>
            </a:extLst>
          </p:cNvPr>
          <p:cNvSpPr txBox="1"/>
          <p:nvPr/>
        </p:nvSpPr>
        <p:spPr>
          <a:xfrm>
            <a:off x="3912450" y="561147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Rat</a:t>
            </a:r>
          </a:p>
        </p:txBody>
      </p:sp>
      <p:sp>
        <p:nvSpPr>
          <p:cNvPr id="53" name="TextBox 52">
            <a:extLst>
              <a:ext uri="{FF2B5EF4-FFF2-40B4-BE49-F238E27FC236}">
                <a16:creationId xmlns:a16="http://schemas.microsoft.com/office/drawing/2014/main" id="{E45B3A1B-306E-D634-9722-AB2F974EE7C4}"/>
              </a:ext>
            </a:extLst>
          </p:cNvPr>
          <p:cNvSpPr txBox="1"/>
          <p:nvPr/>
        </p:nvSpPr>
        <p:spPr>
          <a:xfrm>
            <a:off x="5943600" y="561147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Rabbit</a:t>
            </a:r>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#1</a:t>
            </a:r>
          </a:p>
        </p:txBody>
      </p:sp>
    </p:spTree>
    <p:extLst>
      <p:ext uri="{BB962C8B-B14F-4D97-AF65-F5344CB8AC3E}">
        <p14:creationId xmlns:p14="http://schemas.microsoft.com/office/powerpoint/2010/main" val="1591787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eaLnBrk="1" hangingPunct="1"/>
            <a:r>
              <a:rPr lang="en-US" sz="3200" b="1" dirty="0">
                <a:latin typeface="Times New Roman" pitchFamily="18" charset="0"/>
                <a:cs typeface="Times New Roman" pitchFamily="18" charset="0"/>
              </a:rPr>
              <a:t>Can you identify the animal hairs shown?</a:t>
            </a:r>
          </a:p>
        </p:txBody>
      </p:sp>
      <p:sp>
        <p:nvSpPr>
          <p:cNvPr id="23" name="TextBox 24"/>
          <p:cNvSpPr txBox="1">
            <a:spLocks noChangeArrowheads="1"/>
          </p:cNvSpPr>
          <p:nvPr/>
        </p:nvSpPr>
        <p:spPr bwMode="auto">
          <a:xfrm>
            <a:off x="9347558" y="659895"/>
            <a:ext cx="2133600" cy="5109091"/>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10764"/>
          <a:stretch/>
        </p:blipFill>
        <p:spPr bwMode="auto">
          <a:xfrm>
            <a:off x="7134654" y="1521101"/>
            <a:ext cx="1807954" cy="2318025"/>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2139468" cy="1989415"/>
            <a:chOff x="2233911" y="676288"/>
            <a:chExt cx="2139468"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2339798"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0088" y="1336063"/>
            <a:ext cx="2037443" cy="1933228"/>
            <a:chOff x="4395697" y="650263"/>
            <a:chExt cx="2037443" cy="1933228"/>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591704" y="742055"/>
              <a:ext cx="1755104" cy="192776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395697" y="650263"/>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6507"/>
          <a:stretch/>
        </p:blipFill>
        <p:spPr>
          <a:xfrm rot="5400000" flipH="1">
            <a:off x="-102952" y="1793666"/>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066013" y="1395822"/>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04980" y="137160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nvGrpSpPr>
          <p:cNvPr id="17" name="Group 16">
            <a:extLst>
              <a:ext uri="{FF2B5EF4-FFF2-40B4-BE49-F238E27FC236}">
                <a16:creationId xmlns:a16="http://schemas.microsoft.com/office/drawing/2014/main" id="{192DDC18-E41E-7EF1-C2F5-950D66607C21}"/>
              </a:ext>
            </a:extLst>
          </p:cNvPr>
          <p:cNvGrpSpPr/>
          <p:nvPr/>
        </p:nvGrpSpPr>
        <p:grpSpPr>
          <a:xfrm>
            <a:off x="1625573" y="3517586"/>
            <a:ext cx="2090780" cy="1964222"/>
            <a:chOff x="3472610" y="3289948"/>
            <a:chExt cx="209078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72610" y="328994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3795997" y="3517586"/>
            <a:ext cx="1885704" cy="1877674"/>
            <a:chOff x="5608064" y="3210846"/>
            <a:chExt cx="188570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608064" y="3210846"/>
              <a:ext cx="697627" cy="976120"/>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5777667" y="3602579"/>
            <a:ext cx="2052511" cy="1791126"/>
            <a:chOff x="1281666" y="3276336"/>
            <a:chExt cx="2052511"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281666" y="3276336"/>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100078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Cat</a:t>
            </a:r>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100078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Deer</a:t>
            </a:r>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100078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Horse</a:t>
            </a:r>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100078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Human</a:t>
            </a:r>
          </a:p>
        </p:txBody>
      </p:sp>
      <p:sp>
        <p:nvSpPr>
          <p:cNvPr id="51" name="TextBox 50">
            <a:extLst>
              <a:ext uri="{FF2B5EF4-FFF2-40B4-BE49-F238E27FC236}">
                <a16:creationId xmlns:a16="http://schemas.microsoft.com/office/drawing/2014/main" id="{3E250B0E-5DA9-AA1C-33EF-7892021300B2}"/>
              </a:ext>
            </a:extLst>
          </p:cNvPr>
          <p:cNvSpPr txBox="1"/>
          <p:nvPr/>
        </p:nvSpPr>
        <p:spPr>
          <a:xfrm>
            <a:off x="5844500" y="5393705"/>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Dog</a:t>
            </a:r>
          </a:p>
        </p:txBody>
      </p:sp>
      <p:sp>
        <p:nvSpPr>
          <p:cNvPr id="52" name="TextBox 51">
            <a:extLst>
              <a:ext uri="{FF2B5EF4-FFF2-40B4-BE49-F238E27FC236}">
                <a16:creationId xmlns:a16="http://schemas.microsoft.com/office/drawing/2014/main" id="{4C2113CF-473D-5CD2-E238-D5ED77963B3F}"/>
              </a:ext>
            </a:extLst>
          </p:cNvPr>
          <p:cNvSpPr txBox="1"/>
          <p:nvPr/>
        </p:nvSpPr>
        <p:spPr>
          <a:xfrm>
            <a:off x="1730550" y="539526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Rat</a:t>
            </a:r>
          </a:p>
        </p:txBody>
      </p:sp>
      <p:sp>
        <p:nvSpPr>
          <p:cNvPr id="53" name="TextBox 52">
            <a:extLst>
              <a:ext uri="{FF2B5EF4-FFF2-40B4-BE49-F238E27FC236}">
                <a16:creationId xmlns:a16="http://schemas.microsoft.com/office/drawing/2014/main" id="{E45B3A1B-306E-D634-9722-AB2F974EE7C4}"/>
              </a:ext>
            </a:extLst>
          </p:cNvPr>
          <p:cNvSpPr txBox="1"/>
          <p:nvPr/>
        </p:nvSpPr>
        <p:spPr>
          <a:xfrm>
            <a:off x="3761700" y="539526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Rabbit</a:t>
            </a:r>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#2</a:t>
            </a:r>
          </a:p>
        </p:txBody>
      </p:sp>
    </p:spTree>
    <p:extLst>
      <p:ext uri="{BB962C8B-B14F-4D97-AF65-F5344CB8AC3E}">
        <p14:creationId xmlns:p14="http://schemas.microsoft.com/office/powerpoint/2010/main" val="1593284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eaLnBrk="1" hangingPunct="1"/>
            <a:r>
              <a:rPr lang="en-US" sz="3200" b="1" dirty="0">
                <a:latin typeface="Times New Roman" pitchFamily="18" charset="0"/>
                <a:cs typeface="Times New Roman" pitchFamily="18" charset="0"/>
              </a:rPr>
              <a:t>Can you identify the animal hairs shown?</a:t>
            </a:r>
          </a:p>
        </p:txBody>
      </p:sp>
      <p:sp>
        <p:nvSpPr>
          <p:cNvPr id="23" name="TextBox 24"/>
          <p:cNvSpPr txBox="1">
            <a:spLocks noChangeArrowheads="1"/>
          </p:cNvSpPr>
          <p:nvPr/>
        </p:nvSpPr>
        <p:spPr bwMode="auto">
          <a:xfrm>
            <a:off x="9347558" y="659895"/>
            <a:ext cx="2133600" cy="5755422"/>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 </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33668"/>
          <a:stretch/>
        </p:blipFill>
        <p:spPr bwMode="auto">
          <a:xfrm>
            <a:off x="2501608" y="1614851"/>
            <a:ext cx="1807954" cy="1665847"/>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4527254" cy="1989415"/>
            <a:chOff x="2233911" y="676288"/>
            <a:chExt cx="4527254"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4727584"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9912" y="1371600"/>
            <a:ext cx="4331334" cy="1979903"/>
            <a:chOff x="1922753" y="-171046"/>
            <a:chExt cx="4331334" cy="1979903"/>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369523" y="-75707"/>
              <a:ext cx="1796210" cy="197291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1922753" y="-171046"/>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26668" t="-974" r="-20161" b="974"/>
          <a:stretch/>
        </p:blipFill>
        <p:spPr>
          <a:xfrm rot="5400000" flipH="1">
            <a:off x="-85340" y="1297807"/>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066013" y="1395822"/>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04980" y="137160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nvGrpSpPr>
          <p:cNvPr id="17" name="Group 16">
            <a:extLst>
              <a:ext uri="{FF2B5EF4-FFF2-40B4-BE49-F238E27FC236}">
                <a16:creationId xmlns:a16="http://schemas.microsoft.com/office/drawing/2014/main" id="{192DDC18-E41E-7EF1-C2F5-950D66607C21}"/>
              </a:ext>
            </a:extLst>
          </p:cNvPr>
          <p:cNvGrpSpPr/>
          <p:nvPr/>
        </p:nvGrpSpPr>
        <p:grpSpPr>
          <a:xfrm>
            <a:off x="1625573" y="3517586"/>
            <a:ext cx="2090780" cy="1964222"/>
            <a:chOff x="3472610" y="3289948"/>
            <a:chExt cx="209078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72610" y="328994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6021049" y="3494090"/>
            <a:ext cx="1949824" cy="1877674"/>
            <a:chOff x="5543944" y="3210846"/>
            <a:chExt cx="194982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543944" y="3210846"/>
              <a:ext cx="825867" cy="976120"/>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3893104" y="3580638"/>
            <a:ext cx="1988391" cy="1791126"/>
            <a:chOff x="1345786" y="3276336"/>
            <a:chExt cx="1988391"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345786" y="3276336"/>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Cat</a:t>
            </a:r>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Human</a:t>
            </a:r>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Deer</a:t>
            </a:r>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Horse</a:t>
            </a:r>
          </a:p>
        </p:txBody>
      </p:sp>
      <p:sp>
        <p:nvSpPr>
          <p:cNvPr id="51" name="TextBox 50">
            <a:extLst>
              <a:ext uri="{FF2B5EF4-FFF2-40B4-BE49-F238E27FC236}">
                <a16:creationId xmlns:a16="http://schemas.microsoft.com/office/drawing/2014/main" id="{3E250B0E-5DA9-AA1C-33EF-7892021300B2}"/>
              </a:ext>
            </a:extLst>
          </p:cNvPr>
          <p:cNvSpPr txBox="1"/>
          <p:nvPr/>
        </p:nvSpPr>
        <p:spPr>
          <a:xfrm>
            <a:off x="3895817" y="537176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Dog</a:t>
            </a:r>
          </a:p>
        </p:txBody>
      </p:sp>
      <p:sp>
        <p:nvSpPr>
          <p:cNvPr id="52" name="TextBox 51">
            <a:extLst>
              <a:ext uri="{FF2B5EF4-FFF2-40B4-BE49-F238E27FC236}">
                <a16:creationId xmlns:a16="http://schemas.microsoft.com/office/drawing/2014/main" id="{4C2113CF-473D-5CD2-E238-D5ED77963B3F}"/>
              </a:ext>
            </a:extLst>
          </p:cNvPr>
          <p:cNvSpPr txBox="1"/>
          <p:nvPr/>
        </p:nvSpPr>
        <p:spPr>
          <a:xfrm>
            <a:off x="1730550" y="539526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Rat</a:t>
            </a:r>
          </a:p>
        </p:txBody>
      </p:sp>
      <p:sp>
        <p:nvSpPr>
          <p:cNvPr id="53" name="TextBox 52">
            <a:extLst>
              <a:ext uri="{FF2B5EF4-FFF2-40B4-BE49-F238E27FC236}">
                <a16:creationId xmlns:a16="http://schemas.microsoft.com/office/drawing/2014/main" id="{E45B3A1B-306E-D634-9722-AB2F974EE7C4}"/>
              </a:ext>
            </a:extLst>
          </p:cNvPr>
          <p:cNvSpPr txBox="1"/>
          <p:nvPr/>
        </p:nvSpPr>
        <p:spPr>
          <a:xfrm>
            <a:off x="6050872" y="537176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Rabbit</a:t>
            </a:r>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#3</a:t>
            </a:r>
          </a:p>
        </p:txBody>
      </p:sp>
    </p:spTree>
    <p:extLst>
      <p:ext uri="{BB962C8B-B14F-4D97-AF65-F5344CB8AC3E}">
        <p14:creationId xmlns:p14="http://schemas.microsoft.com/office/powerpoint/2010/main" val="1962133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810EE74-55CD-ACC1-4513-2158E19BD380}"/>
              </a:ext>
            </a:extLst>
          </p:cNvPr>
          <p:cNvSpPr>
            <a:spLocks noGrp="1" noChangeArrowheads="1"/>
          </p:cNvSpPr>
          <p:nvPr>
            <p:ph type="title"/>
          </p:nvPr>
        </p:nvSpPr>
        <p:spPr>
          <a:xfrm>
            <a:off x="-15412" y="1"/>
            <a:ext cx="9159411" cy="609600"/>
          </a:xfrm>
          <a:solidFill>
            <a:srgbClr val="FFFF00"/>
          </a:solidFill>
        </p:spPr>
        <p:txBody>
          <a:bodyPr/>
          <a:lstStyle/>
          <a:p>
            <a:pPr algn="l"/>
            <a:r>
              <a:rPr lang="en-US" altLang="en-US" sz="3200" b="1" dirty="0">
                <a:latin typeface="Times New Roman" panose="02020603050405020304" pitchFamily="18" charset="0"/>
              </a:rPr>
              <a:t>Part C: Fiber Evidence</a:t>
            </a:r>
          </a:p>
        </p:txBody>
      </p:sp>
      <p:sp>
        <p:nvSpPr>
          <p:cNvPr id="11269" name="Text Box 5">
            <a:extLst>
              <a:ext uri="{FF2B5EF4-FFF2-40B4-BE49-F238E27FC236}">
                <a16:creationId xmlns:a16="http://schemas.microsoft.com/office/drawing/2014/main" id="{89262016-9353-67CC-E190-5F6D610E68C2}"/>
              </a:ext>
            </a:extLst>
          </p:cNvPr>
          <p:cNvSpPr txBox="1">
            <a:spLocks noChangeArrowheads="1"/>
          </p:cNvSpPr>
          <p:nvPr/>
        </p:nvSpPr>
        <p:spPr bwMode="auto">
          <a:xfrm>
            <a:off x="110836" y="743986"/>
            <a:ext cx="8891156" cy="11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spcBef>
                <a:spcPct val="50000"/>
              </a:spcBef>
            </a:pPr>
            <a:r>
              <a:rPr lang="en-US" altLang="en-US" sz="2400" dirty="0">
                <a:latin typeface="Times New Roman" panose="02020603050405020304" pitchFamily="18" charset="0"/>
              </a:rPr>
              <a:t>A fiber is the smallest unit of a </a:t>
            </a:r>
            <a:r>
              <a:rPr lang="en-US" altLang="en-US" sz="2400" b="1" dirty="0">
                <a:latin typeface="Times New Roman" panose="02020603050405020304" pitchFamily="18" charset="0"/>
              </a:rPr>
              <a:t>textile</a:t>
            </a:r>
            <a:r>
              <a:rPr lang="en-US" altLang="en-US" sz="2400" dirty="0">
                <a:latin typeface="Times New Roman" panose="02020603050405020304" pitchFamily="18" charset="0"/>
              </a:rPr>
              <a:t> material that has </a:t>
            </a:r>
            <a:br>
              <a:rPr lang="en-US" altLang="en-US" sz="2400" dirty="0">
                <a:latin typeface="Times New Roman" panose="02020603050405020304" pitchFamily="18" charset="0"/>
              </a:rPr>
            </a:br>
            <a:r>
              <a:rPr lang="en-US" altLang="en-US" sz="2400" dirty="0">
                <a:latin typeface="Times New Roman" panose="02020603050405020304" pitchFamily="18" charset="0"/>
              </a:rPr>
              <a:t>a length many times greater than its </a:t>
            </a:r>
            <a:r>
              <a:rPr lang="en-US" altLang="en-US" sz="2400" b="1" dirty="0">
                <a:latin typeface="Times New Roman" panose="02020603050405020304" pitchFamily="18" charset="0"/>
              </a:rPr>
              <a:t>diameter</a:t>
            </a:r>
            <a:r>
              <a:rPr lang="en-US" altLang="en-US" sz="2400" dirty="0">
                <a:latin typeface="Times New Roman" panose="02020603050405020304" pitchFamily="18" charset="0"/>
              </a:rPr>
              <a:t>. </a:t>
            </a:r>
          </a:p>
          <a:p>
            <a:pPr>
              <a:spcBef>
                <a:spcPct val="50000"/>
              </a:spcBef>
            </a:pPr>
            <a:endParaRPr lang="en-US" altLang="en-US" sz="1200" dirty="0">
              <a:latin typeface="Times New Roman" panose="02020603050405020304" pitchFamily="18" charset="0"/>
            </a:endParaRPr>
          </a:p>
        </p:txBody>
      </p:sp>
      <p:sp>
        <p:nvSpPr>
          <p:cNvPr id="11270" name="Text Box 6">
            <a:extLst>
              <a:ext uri="{FF2B5EF4-FFF2-40B4-BE49-F238E27FC236}">
                <a16:creationId xmlns:a16="http://schemas.microsoft.com/office/drawing/2014/main" id="{3746C257-8D28-C20F-996D-B4D4C30622AE}"/>
              </a:ext>
            </a:extLst>
          </p:cNvPr>
          <p:cNvSpPr txBox="1">
            <a:spLocks noChangeArrowheads="1"/>
          </p:cNvSpPr>
          <p:nvPr/>
        </p:nvSpPr>
        <p:spPr bwMode="auto">
          <a:xfrm>
            <a:off x="19224" y="6541663"/>
            <a:ext cx="6477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spcBef>
                <a:spcPct val="50000"/>
              </a:spcBef>
            </a:pPr>
            <a:r>
              <a:rPr lang="en-US" altLang="en-US" sz="1200" dirty="0">
                <a:latin typeface="Times New Roman" panose="02020603050405020304" pitchFamily="18" charset="0"/>
              </a:rPr>
              <a:t>http://www.fbi.gov/hq/lab/fsc/backissu/july2000/deedric3.htm#Fiber%20Evidence</a:t>
            </a:r>
          </a:p>
        </p:txBody>
      </p:sp>
      <p:pic>
        <p:nvPicPr>
          <p:cNvPr id="12" name="Picture 7">
            <a:extLst>
              <a:ext uri="{FF2B5EF4-FFF2-40B4-BE49-F238E27FC236}">
                <a16:creationId xmlns:a16="http://schemas.microsoft.com/office/drawing/2014/main" id="{8F3140D5-495F-E962-8893-A71F58C28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932" y="484612"/>
            <a:ext cx="18288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7">
            <a:extLst>
              <a:ext uri="{FF2B5EF4-FFF2-40B4-BE49-F238E27FC236}">
                <a16:creationId xmlns:a16="http://schemas.microsoft.com/office/drawing/2014/main" id="{47E8CC0E-814B-1A90-C81B-B689EC735942}"/>
              </a:ext>
            </a:extLst>
          </p:cNvPr>
          <p:cNvSpPr txBox="1">
            <a:spLocks noChangeArrowheads="1"/>
          </p:cNvSpPr>
          <p:nvPr/>
        </p:nvSpPr>
        <p:spPr bwMode="auto">
          <a:xfrm>
            <a:off x="7336140" y="172519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ctr">
              <a:spcBef>
                <a:spcPct val="50000"/>
              </a:spcBef>
            </a:pPr>
            <a:r>
              <a:rPr lang="en-US" altLang="en-US" sz="1200" dirty="0">
                <a:latin typeface="Times New Roman" panose="02020603050405020304" pitchFamily="18" charset="0"/>
              </a:rPr>
              <a:t>Cross-section of a man-made fiber</a:t>
            </a:r>
          </a:p>
        </p:txBody>
      </p:sp>
      <p:sp>
        <p:nvSpPr>
          <p:cNvPr id="14" name="Text Box 5">
            <a:extLst>
              <a:ext uri="{FF2B5EF4-FFF2-40B4-BE49-F238E27FC236}">
                <a16:creationId xmlns:a16="http://schemas.microsoft.com/office/drawing/2014/main" id="{F41FCA2F-108B-9F5F-B89A-CA05D3E872FF}"/>
              </a:ext>
            </a:extLst>
          </p:cNvPr>
          <p:cNvSpPr txBox="1">
            <a:spLocks noChangeArrowheads="1"/>
          </p:cNvSpPr>
          <p:nvPr/>
        </p:nvSpPr>
        <p:spPr bwMode="auto">
          <a:xfrm>
            <a:off x="4154689" y="2162324"/>
            <a:ext cx="4965064" cy="209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spcBef>
                <a:spcPct val="50000"/>
              </a:spcBef>
            </a:pPr>
            <a:r>
              <a:rPr lang="en-US" altLang="en-US" sz="2400" dirty="0">
                <a:latin typeface="Times New Roman" panose="02020603050405020304" pitchFamily="18" charset="0"/>
              </a:rPr>
              <a:t>The discovery of </a:t>
            </a:r>
            <a:r>
              <a:rPr lang="en-US" altLang="en-US" sz="2400" b="1" dirty="0">
                <a:latin typeface="Times New Roman" panose="02020603050405020304" pitchFamily="18" charset="0"/>
              </a:rPr>
              <a:t>cross</a:t>
            </a:r>
            <a:r>
              <a:rPr lang="en-US" altLang="en-US" sz="2400" dirty="0">
                <a:latin typeface="Times New Roman" panose="02020603050405020304" pitchFamily="18" charset="0"/>
              </a:rPr>
              <a:t> </a:t>
            </a:r>
            <a:r>
              <a:rPr lang="en-US" altLang="en-US" sz="2400" b="1" dirty="0">
                <a:latin typeface="Times New Roman" panose="02020603050405020304" pitchFamily="18" charset="0"/>
              </a:rPr>
              <a:t>transfers</a:t>
            </a:r>
            <a:r>
              <a:rPr lang="en-US" altLang="en-US" sz="2400" dirty="0">
                <a:latin typeface="Times New Roman" panose="02020603050405020304" pitchFamily="18" charset="0"/>
              </a:rPr>
              <a:t> or multiple fiber transfers between a suspect's clothing and a victim's clothing dramatically increases the likelihood that the two individuals had physical contact. </a:t>
            </a:r>
          </a:p>
        </p:txBody>
      </p:sp>
      <p:pic>
        <p:nvPicPr>
          <p:cNvPr id="16" name="Picture 15">
            <a:hlinkClick r:id="rId3"/>
            <a:extLst>
              <a:ext uri="{FF2B5EF4-FFF2-40B4-BE49-F238E27FC236}">
                <a16:creationId xmlns:a16="http://schemas.microsoft.com/office/drawing/2014/main" id="{73D3C9C3-288D-D1ED-A665-436C90E7DCCC}"/>
              </a:ext>
            </a:extLst>
          </p:cNvPr>
          <p:cNvPicPr>
            <a:picLocks noChangeAspect="1"/>
          </p:cNvPicPr>
          <p:nvPr/>
        </p:nvPicPr>
        <p:blipFill>
          <a:blip r:embed="rId4"/>
          <a:stretch>
            <a:fillRect/>
          </a:stretch>
        </p:blipFill>
        <p:spPr>
          <a:xfrm>
            <a:off x="107373" y="1813848"/>
            <a:ext cx="4047316" cy="3001560"/>
          </a:xfrm>
          <a:prstGeom prst="rect">
            <a:avLst/>
          </a:prstGeom>
        </p:spPr>
      </p:pic>
      <p:sp>
        <p:nvSpPr>
          <p:cNvPr id="18" name="TextBox 17">
            <a:extLst>
              <a:ext uri="{FF2B5EF4-FFF2-40B4-BE49-F238E27FC236}">
                <a16:creationId xmlns:a16="http://schemas.microsoft.com/office/drawing/2014/main" id="{8FD7E380-D534-38BA-99E4-7E8E47441364}"/>
              </a:ext>
            </a:extLst>
          </p:cNvPr>
          <p:cNvSpPr txBox="1"/>
          <p:nvPr/>
        </p:nvSpPr>
        <p:spPr>
          <a:xfrm>
            <a:off x="228600" y="5071861"/>
            <a:ext cx="8773392" cy="830997"/>
          </a:xfrm>
          <a:prstGeom prst="rect">
            <a:avLst/>
          </a:prstGeom>
          <a:noFill/>
        </p:spPr>
        <p:txBody>
          <a:bodyPr wrap="square">
            <a:spAutoFit/>
          </a:bodyPr>
          <a:lstStyle/>
          <a:p>
            <a:pPr algn="just">
              <a:spcBef>
                <a:spcPts val="600"/>
              </a:spcBef>
            </a:pPr>
            <a:r>
              <a:rPr lang="en-US" altLang="en-US" sz="2400" dirty="0">
                <a:latin typeface="Times New Roman" panose="02020603050405020304" pitchFamily="18" charset="0"/>
              </a:rPr>
              <a:t>Fibers from plants and animals are called </a:t>
            </a:r>
            <a:r>
              <a:rPr lang="en-US" altLang="en-US" sz="2400" b="1" dirty="0">
                <a:latin typeface="Times New Roman" panose="02020603050405020304" pitchFamily="18" charset="0"/>
              </a:rPr>
              <a:t>natural</a:t>
            </a:r>
            <a:r>
              <a:rPr lang="en-US" altLang="en-US" sz="2400" dirty="0">
                <a:latin typeface="Times New Roman" panose="02020603050405020304" pitchFamily="18" charset="0"/>
              </a:rPr>
              <a:t> fibers, but they can also be </a:t>
            </a:r>
            <a:r>
              <a:rPr lang="en-US" altLang="en-US" sz="2400" b="1" dirty="0">
                <a:latin typeface="Times New Roman" panose="02020603050405020304" pitchFamily="18" charset="0"/>
              </a:rPr>
              <a:t>synthetic</a:t>
            </a:r>
            <a:r>
              <a:rPr lang="en-US" altLang="en-US" sz="2400" dirty="0">
                <a:latin typeface="Times New Roman" panose="02020603050405020304" pitchFamily="18" charset="0"/>
              </a:rPr>
              <a:t>, or man-made. </a:t>
            </a:r>
          </a:p>
        </p:txBody>
      </p:sp>
      <p:sp>
        <p:nvSpPr>
          <p:cNvPr id="2" name="TextBox 1">
            <a:extLst>
              <a:ext uri="{FF2B5EF4-FFF2-40B4-BE49-F238E27FC236}">
                <a16:creationId xmlns:a16="http://schemas.microsoft.com/office/drawing/2014/main" id="{FE101877-2761-0DDA-541D-2CF89FC15D1D}"/>
              </a:ext>
            </a:extLst>
          </p:cNvPr>
          <p:cNvSpPr txBox="1"/>
          <p:nvPr/>
        </p:nvSpPr>
        <p:spPr>
          <a:xfrm>
            <a:off x="4038600" y="787630"/>
            <a:ext cx="860816" cy="369332"/>
          </a:xfrm>
          <a:prstGeom prst="rect">
            <a:avLst/>
          </a:prstGeom>
          <a:solidFill>
            <a:schemeClr val="bg1"/>
          </a:solidFill>
        </p:spPr>
        <p:txBody>
          <a:bodyPr wrap="square" rtlCol="0">
            <a:spAutoFit/>
          </a:bodyPr>
          <a:lstStyle/>
          <a:p>
            <a:pPr algn="ctr"/>
            <a:r>
              <a:rPr lang="en-US" dirty="0"/>
              <a:t>_____</a:t>
            </a:r>
          </a:p>
        </p:txBody>
      </p:sp>
      <p:sp>
        <p:nvSpPr>
          <p:cNvPr id="3" name="TextBox 2">
            <a:extLst>
              <a:ext uri="{FF2B5EF4-FFF2-40B4-BE49-F238E27FC236}">
                <a16:creationId xmlns:a16="http://schemas.microsoft.com/office/drawing/2014/main" id="{9BF6B45E-CA60-7E10-1FC0-C5F8932B9537}"/>
              </a:ext>
            </a:extLst>
          </p:cNvPr>
          <p:cNvSpPr txBox="1"/>
          <p:nvPr/>
        </p:nvSpPr>
        <p:spPr>
          <a:xfrm>
            <a:off x="5631094" y="31785"/>
            <a:ext cx="3352800" cy="369332"/>
          </a:xfrm>
          <a:prstGeom prst="rect">
            <a:avLst/>
          </a:prstGeom>
          <a:noFill/>
        </p:spPr>
        <p:txBody>
          <a:bodyPr wrap="square" rtlCol="0">
            <a:spAutoFit/>
          </a:bodyPr>
          <a:lstStyle/>
          <a:p>
            <a:pPr algn="ctr"/>
            <a:r>
              <a:rPr lang="en-US" b="1" dirty="0">
                <a:solidFill>
                  <a:schemeClr val="bg1"/>
                </a:solidFill>
                <a:highlight>
                  <a:srgbClr val="FF0000"/>
                </a:highlight>
              </a:rPr>
              <a:t>Click to reveal answers</a:t>
            </a:r>
          </a:p>
        </p:txBody>
      </p:sp>
      <p:sp>
        <p:nvSpPr>
          <p:cNvPr id="4" name="TextBox 3">
            <a:extLst>
              <a:ext uri="{FF2B5EF4-FFF2-40B4-BE49-F238E27FC236}">
                <a16:creationId xmlns:a16="http://schemas.microsoft.com/office/drawing/2014/main" id="{048D8EB6-E73E-FA71-68A7-0BA9E2D1635F}"/>
              </a:ext>
            </a:extLst>
          </p:cNvPr>
          <p:cNvSpPr txBox="1"/>
          <p:nvPr/>
        </p:nvSpPr>
        <p:spPr>
          <a:xfrm>
            <a:off x="4615296" y="1131080"/>
            <a:ext cx="1252104" cy="369332"/>
          </a:xfrm>
          <a:prstGeom prst="rect">
            <a:avLst/>
          </a:prstGeom>
          <a:solidFill>
            <a:schemeClr val="bg1"/>
          </a:solidFill>
        </p:spPr>
        <p:txBody>
          <a:bodyPr wrap="square" rtlCol="0">
            <a:spAutoFit/>
          </a:bodyPr>
          <a:lstStyle/>
          <a:p>
            <a:pPr algn="ctr"/>
            <a:r>
              <a:rPr lang="en-US" dirty="0"/>
              <a:t>________</a:t>
            </a:r>
          </a:p>
        </p:txBody>
      </p:sp>
      <p:sp>
        <p:nvSpPr>
          <p:cNvPr id="5" name="TextBox 4">
            <a:extLst>
              <a:ext uri="{FF2B5EF4-FFF2-40B4-BE49-F238E27FC236}">
                <a16:creationId xmlns:a16="http://schemas.microsoft.com/office/drawing/2014/main" id="{726A9210-D295-04C1-D8CF-BBD424907AFC}"/>
              </a:ext>
            </a:extLst>
          </p:cNvPr>
          <p:cNvSpPr txBox="1"/>
          <p:nvPr/>
        </p:nvSpPr>
        <p:spPr>
          <a:xfrm>
            <a:off x="6629400" y="2207407"/>
            <a:ext cx="2057400" cy="369332"/>
          </a:xfrm>
          <a:prstGeom prst="rect">
            <a:avLst/>
          </a:prstGeom>
          <a:solidFill>
            <a:schemeClr val="bg1"/>
          </a:solidFill>
        </p:spPr>
        <p:txBody>
          <a:bodyPr wrap="square" rtlCol="0">
            <a:spAutoFit/>
          </a:bodyPr>
          <a:lstStyle/>
          <a:p>
            <a:pPr algn="ctr"/>
            <a:r>
              <a:rPr lang="en-US" dirty="0"/>
              <a:t>______________</a:t>
            </a:r>
          </a:p>
        </p:txBody>
      </p:sp>
      <p:sp>
        <p:nvSpPr>
          <p:cNvPr id="6" name="TextBox 5">
            <a:extLst>
              <a:ext uri="{FF2B5EF4-FFF2-40B4-BE49-F238E27FC236}">
                <a16:creationId xmlns:a16="http://schemas.microsoft.com/office/drawing/2014/main" id="{9F63FA8D-B922-5A66-DD0A-B7D3B43134D8}"/>
              </a:ext>
            </a:extLst>
          </p:cNvPr>
          <p:cNvSpPr txBox="1"/>
          <p:nvPr/>
        </p:nvSpPr>
        <p:spPr>
          <a:xfrm>
            <a:off x="5362842" y="5124538"/>
            <a:ext cx="1133382" cy="369332"/>
          </a:xfrm>
          <a:prstGeom prst="rect">
            <a:avLst/>
          </a:prstGeom>
          <a:solidFill>
            <a:schemeClr val="bg1"/>
          </a:solidFill>
        </p:spPr>
        <p:txBody>
          <a:bodyPr wrap="square" rtlCol="0">
            <a:spAutoFit/>
          </a:bodyPr>
          <a:lstStyle/>
          <a:p>
            <a:pPr algn="ctr"/>
            <a:r>
              <a:rPr lang="en-US" dirty="0"/>
              <a:t>_______</a:t>
            </a:r>
          </a:p>
        </p:txBody>
      </p:sp>
      <p:sp>
        <p:nvSpPr>
          <p:cNvPr id="7" name="TextBox 6">
            <a:extLst>
              <a:ext uri="{FF2B5EF4-FFF2-40B4-BE49-F238E27FC236}">
                <a16:creationId xmlns:a16="http://schemas.microsoft.com/office/drawing/2014/main" id="{172C6912-0DE9-014E-B1FD-26F89DE9D02F}"/>
              </a:ext>
            </a:extLst>
          </p:cNvPr>
          <p:cNvSpPr txBox="1"/>
          <p:nvPr/>
        </p:nvSpPr>
        <p:spPr>
          <a:xfrm>
            <a:off x="1219200" y="5550095"/>
            <a:ext cx="1219200" cy="369332"/>
          </a:xfrm>
          <a:prstGeom prst="rect">
            <a:avLst/>
          </a:prstGeom>
          <a:solidFill>
            <a:schemeClr val="bg1"/>
          </a:solidFill>
        </p:spPr>
        <p:txBody>
          <a:bodyPr wrap="square" rtlCol="0">
            <a:spAutoFit/>
          </a:bodyPr>
          <a:lstStyle/>
          <a:p>
            <a:pPr algn="ctr"/>
            <a:r>
              <a:rPr lang="en-US" dirty="0"/>
              <a:t>_______</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810EE74-55CD-ACC1-4513-2158E19BD380}"/>
              </a:ext>
            </a:extLst>
          </p:cNvPr>
          <p:cNvSpPr>
            <a:spLocks noGrp="1" noChangeArrowheads="1"/>
          </p:cNvSpPr>
          <p:nvPr>
            <p:ph type="title"/>
          </p:nvPr>
        </p:nvSpPr>
        <p:spPr>
          <a:xfrm>
            <a:off x="-15411" y="1"/>
            <a:ext cx="3368212" cy="533400"/>
          </a:xfrm>
          <a:solidFill>
            <a:srgbClr val="FFFF00"/>
          </a:solidFill>
        </p:spPr>
        <p:txBody>
          <a:bodyPr/>
          <a:lstStyle/>
          <a:p>
            <a:pPr algn="l"/>
            <a:r>
              <a:rPr lang="en-US" altLang="en-US" sz="3200" b="1" dirty="0">
                <a:latin typeface="Times New Roman" panose="02020603050405020304" pitchFamily="18" charset="0"/>
              </a:rPr>
              <a:t>Types of Fibers</a:t>
            </a:r>
          </a:p>
        </p:txBody>
      </p:sp>
      <p:sp>
        <p:nvSpPr>
          <p:cNvPr id="11270" name="Text Box 6">
            <a:extLst>
              <a:ext uri="{FF2B5EF4-FFF2-40B4-BE49-F238E27FC236}">
                <a16:creationId xmlns:a16="http://schemas.microsoft.com/office/drawing/2014/main" id="{3746C257-8D28-C20F-996D-B4D4C30622AE}"/>
              </a:ext>
            </a:extLst>
          </p:cNvPr>
          <p:cNvSpPr txBox="1">
            <a:spLocks noChangeArrowheads="1"/>
          </p:cNvSpPr>
          <p:nvPr/>
        </p:nvSpPr>
        <p:spPr bwMode="auto">
          <a:xfrm>
            <a:off x="-15412" y="6277840"/>
            <a:ext cx="9067800" cy="83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r">
              <a:spcBef>
                <a:spcPct val="50000"/>
              </a:spcBef>
            </a:pPr>
            <a:r>
              <a:rPr lang="en-US" altLang="en-US" sz="1200" dirty="0">
                <a:latin typeface="Times New Roman" panose="02020603050405020304" pitchFamily="18" charset="0"/>
                <a:hlinkClick r:id="rId2"/>
              </a:rPr>
              <a:t>http://www.fbi.gov/hq/lab/fsc/backissu/july2000/deedric3.htm#Fiber%20Evidence</a:t>
            </a:r>
            <a:endParaRPr lang="en-US" altLang="en-US" sz="1200" dirty="0">
              <a:latin typeface="Times New Roman" panose="02020603050405020304" pitchFamily="18" charset="0"/>
            </a:endParaRPr>
          </a:p>
          <a:p>
            <a:pPr algn="r">
              <a:spcBef>
                <a:spcPct val="50000"/>
              </a:spcBef>
            </a:pPr>
            <a:r>
              <a:rPr lang="en-US" altLang="en-US" sz="1200" dirty="0">
                <a:latin typeface="Times New Roman" panose="02020603050405020304" pitchFamily="18" charset="0"/>
                <a:hlinkClick r:id="rId3"/>
              </a:rPr>
              <a:t>https://edurev.gumlet.io/ApplicationImages/Temp/500346_83600c57-6504-4fae-9dc7-7407e301f532_lg.png?w=360&amp;dpr=2.6</a:t>
            </a:r>
            <a:endParaRPr lang="en-US" altLang="en-US" sz="1200" dirty="0">
              <a:latin typeface="Times New Roman" panose="02020603050405020304" pitchFamily="18" charset="0"/>
            </a:endParaRPr>
          </a:p>
          <a:p>
            <a:pPr algn="r">
              <a:spcBef>
                <a:spcPct val="50000"/>
              </a:spcBef>
            </a:pPr>
            <a:endParaRPr lang="en-US" altLang="en-US" sz="1200" dirty="0">
              <a:latin typeface="Times New Roman" panose="02020603050405020304" pitchFamily="18" charset="0"/>
            </a:endParaRPr>
          </a:p>
        </p:txBody>
      </p:sp>
      <p:grpSp>
        <p:nvGrpSpPr>
          <p:cNvPr id="2" name="Group 20">
            <a:extLst>
              <a:ext uri="{FF2B5EF4-FFF2-40B4-BE49-F238E27FC236}">
                <a16:creationId xmlns:a16="http://schemas.microsoft.com/office/drawing/2014/main" id="{F17B63DE-69B5-3054-8E6A-22160A19AED0}"/>
              </a:ext>
            </a:extLst>
          </p:cNvPr>
          <p:cNvGrpSpPr>
            <a:grpSpLocks/>
          </p:cNvGrpSpPr>
          <p:nvPr/>
        </p:nvGrpSpPr>
        <p:grpSpPr bwMode="auto">
          <a:xfrm>
            <a:off x="424007" y="317069"/>
            <a:ext cx="6494463" cy="2200276"/>
            <a:chOff x="288" y="603"/>
            <a:chExt cx="4091" cy="1386"/>
          </a:xfrm>
        </p:grpSpPr>
        <p:grpSp>
          <p:nvGrpSpPr>
            <p:cNvPr id="3" name="Group 13">
              <a:extLst>
                <a:ext uri="{FF2B5EF4-FFF2-40B4-BE49-F238E27FC236}">
                  <a16:creationId xmlns:a16="http://schemas.microsoft.com/office/drawing/2014/main" id="{7C96DF64-DAA0-0A5A-6EAF-A8B45DAC736C}"/>
                </a:ext>
              </a:extLst>
            </p:cNvPr>
            <p:cNvGrpSpPr>
              <a:grpSpLocks/>
            </p:cNvGrpSpPr>
            <p:nvPr/>
          </p:nvGrpSpPr>
          <p:grpSpPr bwMode="auto">
            <a:xfrm>
              <a:off x="288" y="603"/>
              <a:ext cx="4091" cy="1386"/>
              <a:chOff x="288" y="603"/>
              <a:chExt cx="4091" cy="1386"/>
            </a:xfrm>
          </p:grpSpPr>
          <p:pic>
            <p:nvPicPr>
              <p:cNvPr id="5" name="Picture 4">
                <a:extLst>
                  <a:ext uri="{FF2B5EF4-FFF2-40B4-BE49-F238E27FC236}">
                    <a16:creationId xmlns:a16="http://schemas.microsoft.com/office/drawing/2014/main" id="{8480A171-694F-7705-C866-2EB50C031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1" y="603"/>
                <a:ext cx="1488" cy="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9">
                <a:extLst>
                  <a:ext uri="{FF2B5EF4-FFF2-40B4-BE49-F238E27FC236}">
                    <a16:creationId xmlns:a16="http://schemas.microsoft.com/office/drawing/2014/main" id="{2C45DF99-CE22-6CC0-68FA-0F7080BD35C2}"/>
                  </a:ext>
                </a:extLst>
              </p:cNvPr>
              <p:cNvSpPr txBox="1">
                <a:spLocks noChangeArrowheads="1"/>
              </p:cNvSpPr>
              <p:nvPr/>
            </p:nvSpPr>
            <p:spPr bwMode="auto">
              <a:xfrm>
                <a:off x="288" y="884"/>
                <a:ext cx="2391"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spcBef>
                    <a:spcPct val="50000"/>
                  </a:spcBef>
                </a:pPr>
                <a:r>
                  <a:rPr lang="en-US" altLang="en-US" sz="2400" b="1" dirty="0">
                    <a:highlight>
                      <a:srgbClr val="FFFF00"/>
                    </a:highlight>
                    <a:latin typeface="Times New Roman" panose="02020603050405020304" pitchFamily="18" charset="0"/>
                  </a:rPr>
                  <a:t>Natural Fibers </a:t>
                </a:r>
              </a:p>
              <a:p>
                <a:pPr algn="just">
                  <a:spcBef>
                    <a:spcPct val="50000"/>
                  </a:spcBef>
                </a:pPr>
                <a:r>
                  <a:rPr lang="en-US" altLang="en-US" sz="2400" b="1" dirty="0">
                    <a:latin typeface="Times New Roman" panose="02020603050405020304" pitchFamily="18" charset="0"/>
                  </a:rPr>
                  <a:t>Cotton </a:t>
                </a:r>
                <a:r>
                  <a:rPr lang="en-US" altLang="en-US" sz="2400" dirty="0">
                    <a:latin typeface="Times New Roman" panose="02020603050405020304" pitchFamily="18" charset="0"/>
                  </a:rPr>
                  <a:t>fibers are the most commonly plant fibers used in textile materials.</a:t>
                </a:r>
              </a:p>
            </p:txBody>
          </p:sp>
        </p:grpSp>
        <p:sp>
          <p:nvSpPr>
            <p:cNvPr id="4" name="Line 19">
              <a:extLst>
                <a:ext uri="{FF2B5EF4-FFF2-40B4-BE49-F238E27FC236}">
                  <a16:creationId xmlns:a16="http://schemas.microsoft.com/office/drawing/2014/main" id="{B245F74E-61C3-EC5F-FABE-652F16613429}"/>
                </a:ext>
              </a:extLst>
            </p:cNvPr>
            <p:cNvSpPr>
              <a:spLocks noChangeShapeType="1"/>
            </p:cNvSpPr>
            <p:nvPr/>
          </p:nvSpPr>
          <p:spPr bwMode="auto">
            <a:xfrm>
              <a:off x="2171" y="1267"/>
              <a:ext cx="72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22">
            <a:extLst>
              <a:ext uri="{FF2B5EF4-FFF2-40B4-BE49-F238E27FC236}">
                <a16:creationId xmlns:a16="http://schemas.microsoft.com/office/drawing/2014/main" id="{D9033CC0-C6D8-F9D5-4563-C6ABC9C022ED}"/>
              </a:ext>
            </a:extLst>
          </p:cNvPr>
          <p:cNvGrpSpPr>
            <a:grpSpLocks/>
          </p:cNvGrpSpPr>
          <p:nvPr/>
        </p:nvGrpSpPr>
        <p:grpSpPr bwMode="auto">
          <a:xfrm>
            <a:off x="418523" y="342324"/>
            <a:ext cx="8497888" cy="3290888"/>
            <a:chOff x="345" y="514"/>
            <a:chExt cx="5353" cy="2073"/>
          </a:xfrm>
        </p:grpSpPr>
        <p:grpSp>
          <p:nvGrpSpPr>
            <p:cNvPr id="8" name="Group 14">
              <a:extLst>
                <a:ext uri="{FF2B5EF4-FFF2-40B4-BE49-F238E27FC236}">
                  <a16:creationId xmlns:a16="http://schemas.microsoft.com/office/drawing/2014/main" id="{2938360C-5480-9EFF-5117-2F9ED4235920}"/>
                </a:ext>
              </a:extLst>
            </p:cNvPr>
            <p:cNvGrpSpPr>
              <a:grpSpLocks/>
            </p:cNvGrpSpPr>
            <p:nvPr/>
          </p:nvGrpSpPr>
          <p:grpSpPr bwMode="auto">
            <a:xfrm>
              <a:off x="345" y="514"/>
              <a:ext cx="5353" cy="2073"/>
              <a:chOff x="345" y="514"/>
              <a:chExt cx="5353" cy="2073"/>
            </a:xfrm>
          </p:grpSpPr>
          <p:pic>
            <p:nvPicPr>
              <p:cNvPr id="10" name="Picture 5">
                <a:extLst>
                  <a:ext uri="{FF2B5EF4-FFF2-40B4-BE49-F238E27FC236}">
                    <a16:creationId xmlns:a16="http://schemas.microsoft.com/office/drawing/2014/main" id="{554DE210-1FDD-E4C0-7D56-2B5454C1D3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 y="514"/>
                <a:ext cx="1190"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0">
                <a:extLst>
                  <a:ext uri="{FF2B5EF4-FFF2-40B4-BE49-F238E27FC236}">
                    <a16:creationId xmlns:a16="http://schemas.microsoft.com/office/drawing/2014/main" id="{AB274826-EB6F-805C-1129-D0B2234F4BA1}"/>
                  </a:ext>
                </a:extLst>
              </p:cNvPr>
              <p:cNvSpPr txBox="1">
                <a:spLocks noChangeArrowheads="1"/>
              </p:cNvSpPr>
              <p:nvPr/>
            </p:nvSpPr>
            <p:spPr bwMode="auto">
              <a:xfrm>
                <a:off x="345" y="1831"/>
                <a:ext cx="3686"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spcBef>
                    <a:spcPct val="50000"/>
                  </a:spcBef>
                </a:pPr>
                <a:r>
                  <a:rPr lang="en-US" altLang="en-US" sz="2400" b="1" dirty="0">
                    <a:latin typeface="Times New Roman" panose="02020603050405020304" pitchFamily="18" charset="0"/>
                  </a:rPr>
                  <a:t>Wool</a:t>
                </a:r>
                <a:r>
                  <a:rPr lang="en-US" altLang="en-US" sz="2400" dirty="0">
                    <a:latin typeface="Times New Roman" panose="02020603050405020304" pitchFamily="18" charset="0"/>
                  </a:rPr>
                  <a:t> is the most common animal fiber used in the production of textile materials with the majority coming from sheep. </a:t>
                </a:r>
              </a:p>
            </p:txBody>
          </p:sp>
        </p:grpSp>
        <p:sp>
          <p:nvSpPr>
            <p:cNvPr id="9" name="Line 21">
              <a:extLst>
                <a:ext uri="{FF2B5EF4-FFF2-40B4-BE49-F238E27FC236}">
                  <a16:creationId xmlns:a16="http://schemas.microsoft.com/office/drawing/2014/main" id="{9F7F4A14-9FB4-A237-9D7E-01E1FD421478}"/>
                </a:ext>
              </a:extLst>
            </p:cNvPr>
            <p:cNvSpPr>
              <a:spLocks noChangeShapeType="1"/>
            </p:cNvSpPr>
            <p:nvPr/>
          </p:nvSpPr>
          <p:spPr bwMode="auto">
            <a:xfrm flipV="1">
              <a:off x="4031" y="1786"/>
              <a:ext cx="477"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Text Box 10">
            <a:extLst>
              <a:ext uri="{FF2B5EF4-FFF2-40B4-BE49-F238E27FC236}">
                <a16:creationId xmlns:a16="http://schemas.microsoft.com/office/drawing/2014/main" id="{6A7038D4-FB92-97D1-F14F-204429304D4C}"/>
              </a:ext>
            </a:extLst>
          </p:cNvPr>
          <p:cNvSpPr txBox="1">
            <a:spLocks noChangeArrowheads="1"/>
          </p:cNvSpPr>
          <p:nvPr/>
        </p:nvSpPr>
        <p:spPr bwMode="auto">
          <a:xfrm>
            <a:off x="3360738" y="3837919"/>
            <a:ext cx="5562600" cy="249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spcBef>
                <a:spcPct val="50000"/>
              </a:spcBef>
            </a:pPr>
            <a:r>
              <a:rPr lang="en-US" altLang="en-US" sz="2400" b="1" dirty="0">
                <a:highlight>
                  <a:srgbClr val="FFFF00"/>
                </a:highlight>
                <a:latin typeface="Times New Roman" panose="02020603050405020304" pitchFamily="18" charset="0"/>
              </a:rPr>
              <a:t>Synthetic Fibers</a:t>
            </a:r>
            <a:r>
              <a:rPr lang="en-US" altLang="en-US" sz="2400" b="1" dirty="0">
                <a:latin typeface="Times New Roman" panose="02020603050405020304" pitchFamily="18" charset="0"/>
              </a:rPr>
              <a:t> </a:t>
            </a:r>
          </a:p>
          <a:p>
            <a:pPr algn="just">
              <a:spcBef>
                <a:spcPct val="50000"/>
              </a:spcBef>
            </a:pPr>
            <a:r>
              <a:rPr lang="en-US" altLang="en-US" sz="2400" dirty="0">
                <a:latin typeface="Times New Roman" panose="02020603050405020304" pitchFamily="18" charset="0"/>
              </a:rPr>
              <a:t>These are man-made fibers created using polymers made from petroleum products.  Some man-made fibers may contain plant materials that have been combined with other chemicals.</a:t>
            </a:r>
          </a:p>
        </p:txBody>
      </p:sp>
      <p:pic>
        <p:nvPicPr>
          <p:cNvPr id="17" name="Picture 16">
            <a:extLst>
              <a:ext uri="{FF2B5EF4-FFF2-40B4-BE49-F238E27FC236}">
                <a16:creationId xmlns:a16="http://schemas.microsoft.com/office/drawing/2014/main" id="{9BA3C8D4-A2FA-CE0F-E4E3-253081566877}"/>
              </a:ext>
            </a:extLst>
          </p:cNvPr>
          <p:cNvPicPr>
            <a:picLocks noChangeAspect="1"/>
          </p:cNvPicPr>
          <p:nvPr/>
        </p:nvPicPr>
        <p:blipFill>
          <a:blip r:embed="rId6"/>
          <a:stretch>
            <a:fillRect/>
          </a:stretch>
        </p:blipFill>
        <p:spPr>
          <a:xfrm>
            <a:off x="220662" y="4088487"/>
            <a:ext cx="3078797" cy="2221632"/>
          </a:xfrm>
          <a:prstGeom prst="rect">
            <a:avLst/>
          </a:prstGeom>
        </p:spPr>
      </p:pic>
      <p:sp>
        <p:nvSpPr>
          <p:cNvPr id="12" name="TextBox 11">
            <a:extLst>
              <a:ext uri="{FF2B5EF4-FFF2-40B4-BE49-F238E27FC236}">
                <a16:creationId xmlns:a16="http://schemas.microsoft.com/office/drawing/2014/main" id="{8DA93A44-B577-6E33-9745-ACD3F865C6D4}"/>
              </a:ext>
            </a:extLst>
          </p:cNvPr>
          <p:cNvSpPr txBox="1"/>
          <p:nvPr/>
        </p:nvSpPr>
        <p:spPr>
          <a:xfrm>
            <a:off x="418523" y="1410627"/>
            <a:ext cx="1133382" cy="369332"/>
          </a:xfrm>
          <a:prstGeom prst="rect">
            <a:avLst/>
          </a:prstGeom>
          <a:solidFill>
            <a:schemeClr val="bg1"/>
          </a:solidFill>
        </p:spPr>
        <p:txBody>
          <a:bodyPr wrap="square" rtlCol="0">
            <a:spAutoFit/>
          </a:bodyPr>
          <a:lstStyle/>
          <a:p>
            <a:pPr algn="ctr"/>
            <a:r>
              <a:rPr lang="en-US" dirty="0"/>
              <a:t>_______</a:t>
            </a:r>
          </a:p>
        </p:txBody>
      </p:sp>
      <p:sp>
        <p:nvSpPr>
          <p:cNvPr id="13" name="TextBox 12">
            <a:extLst>
              <a:ext uri="{FF2B5EF4-FFF2-40B4-BE49-F238E27FC236}">
                <a16:creationId xmlns:a16="http://schemas.microsoft.com/office/drawing/2014/main" id="{67509E68-C020-43F6-2888-6D36A223F11F}"/>
              </a:ext>
            </a:extLst>
          </p:cNvPr>
          <p:cNvSpPr txBox="1"/>
          <p:nvPr/>
        </p:nvSpPr>
        <p:spPr>
          <a:xfrm>
            <a:off x="418522" y="2559246"/>
            <a:ext cx="867259" cy="369332"/>
          </a:xfrm>
          <a:prstGeom prst="rect">
            <a:avLst/>
          </a:prstGeom>
          <a:solidFill>
            <a:schemeClr val="bg1"/>
          </a:solidFill>
        </p:spPr>
        <p:txBody>
          <a:bodyPr wrap="square" rtlCol="0">
            <a:spAutoFit/>
          </a:bodyPr>
          <a:lstStyle/>
          <a:p>
            <a:pPr algn="ctr"/>
            <a:r>
              <a:rPr lang="en-US" dirty="0"/>
              <a:t>_____</a:t>
            </a:r>
          </a:p>
        </p:txBody>
      </p:sp>
      <p:sp>
        <p:nvSpPr>
          <p:cNvPr id="14" name="Rectangle 13">
            <a:extLst>
              <a:ext uri="{FF2B5EF4-FFF2-40B4-BE49-F238E27FC236}">
                <a16:creationId xmlns:a16="http://schemas.microsoft.com/office/drawing/2014/main" id="{B6B700AC-823A-B160-4749-3BFEBA557FF7}"/>
              </a:ext>
            </a:extLst>
          </p:cNvPr>
          <p:cNvSpPr/>
          <p:nvPr/>
        </p:nvSpPr>
        <p:spPr>
          <a:xfrm>
            <a:off x="76200" y="3887764"/>
            <a:ext cx="3337070" cy="25892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17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0044"/>
            <a:ext cx="9143999" cy="694905"/>
          </a:xfrm>
          <a:solidFill>
            <a:srgbClr val="FFFF00"/>
          </a:solidFill>
        </p:spPr>
        <p:txBody>
          <a:bodyPr/>
          <a:lstStyle/>
          <a:p>
            <a:pPr algn="l" eaLnBrk="1" hangingPunct="1"/>
            <a:r>
              <a:rPr lang="en-US" sz="3494" b="1" dirty="0">
                <a:latin typeface="Times New Roman" pitchFamily="18" charset="0"/>
              </a:rPr>
              <a:t>Part A:  Microscopic Evidence</a:t>
            </a:r>
          </a:p>
        </p:txBody>
      </p:sp>
      <p:sp>
        <p:nvSpPr>
          <p:cNvPr id="3075" name="Text Box 7"/>
          <p:cNvSpPr txBox="1">
            <a:spLocks noChangeArrowheads="1"/>
          </p:cNvSpPr>
          <p:nvPr/>
        </p:nvSpPr>
        <p:spPr bwMode="auto">
          <a:xfrm>
            <a:off x="134471" y="6619028"/>
            <a:ext cx="8875059" cy="239011"/>
          </a:xfrm>
          <a:prstGeom prst="rect">
            <a:avLst/>
          </a:prstGeom>
          <a:noFill/>
          <a:ln w="9525">
            <a:noFill/>
            <a:miter lim="800000"/>
            <a:headEnd/>
            <a:tailEnd/>
          </a:ln>
        </p:spPr>
        <p:txBody>
          <a:bodyPr wrap="square" lIns="88741" tIns="44372" rIns="88741" bIns="44372">
            <a:spAutoFit/>
          </a:bodyPr>
          <a:lstStyle/>
          <a:p>
            <a:pPr algn="ctr">
              <a:spcBef>
                <a:spcPct val="50000"/>
              </a:spcBef>
            </a:pPr>
            <a:r>
              <a:rPr lang="en-US" sz="971" dirty="0">
                <a:latin typeface="Times New Roman" pitchFamily="18" charset="0"/>
              </a:rPr>
              <a:t>Source: http://www.virtualsciencefair.org/2004/fren4j0/public_html/trace_evidence.htm</a:t>
            </a:r>
          </a:p>
        </p:txBody>
      </p:sp>
      <p:sp>
        <p:nvSpPr>
          <p:cNvPr id="3076" name="Text Box 9"/>
          <p:cNvSpPr txBox="1">
            <a:spLocks noChangeArrowheads="1"/>
          </p:cNvSpPr>
          <p:nvPr/>
        </p:nvSpPr>
        <p:spPr bwMode="auto">
          <a:xfrm>
            <a:off x="-14266" y="794448"/>
            <a:ext cx="6360459" cy="570284"/>
          </a:xfrm>
          <a:prstGeom prst="rect">
            <a:avLst/>
          </a:prstGeom>
          <a:noFill/>
          <a:ln w="9525">
            <a:noFill/>
            <a:miter lim="800000"/>
            <a:headEnd/>
            <a:tailEnd/>
          </a:ln>
        </p:spPr>
        <p:txBody>
          <a:bodyPr>
            <a:spAutoFit/>
          </a:bodyPr>
          <a:lstStyle/>
          <a:p>
            <a:pPr algn="ctr">
              <a:spcBef>
                <a:spcPct val="50000"/>
              </a:spcBef>
            </a:pPr>
            <a:r>
              <a:rPr lang="en-US" sz="3106" dirty="0">
                <a:latin typeface="Comic Sans MS" panose="030F0702030302020204" pitchFamily="66" charset="0"/>
              </a:rPr>
              <a:t>"Every Contact Leaves a Trace"</a:t>
            </a:r>
          </a:p>
        </p:txBody>
      </p:sp>
      <p:grpSp>
        <p:nvGrpSpPr>
          <p:cNvPr id="2" name="Group 12"/>
          <p:cNvGrpSpPr>
            <a:grpSpLocks/>
          </p:cNvGrpSpPr>
          <p:nvPr/>
        </p:nvGrpSpPr>
        <p:grpSpPr bwMode="auto">
          <a:xfrm>
            <a:off x="152400" y="462490"/>
            <a:ext cx="8794706" cy="2859741"/>
            <a:chOff x="178" y="541"/>
            <a:chExt cx="5688" cy="1856"/>
          </a:xfrm>
        </p:grpSpPr>
        <p:sp>
          <p:nvSpPr>
            <p:cNvPr id="3080" name="Text Box 8"/>
            <p:cNvSpPr txBox="1">
              <a:spLocks noChangeArrowheads="1"/>
            </p:cNvSpPr>
            <p:nvPr/>
          </p:nvSpPr>
          <p:spPr bwMode="auto">
            <a:xfrm>
              <a:off x="178" y="1380"/>
              <a:ext cx="4457" cy="1017"/>
            </a:xfrm>
            <a:prstGeom prst="rect">
              <a:avLst/>
            </a:prstGeom>
            <a:noFill/>
            <a:ln w="9525">
              <a:noFill/>
              <a:miter lim="800000"/>
              <a:headEnd/>
              <a:tailEnd/>
            </a:ln>
          </p:spPr>
          <p:txBody>
            <a:bodyPr wrap="square" lIns="88741" tIns="44372" rIns="88741" bIns="44372">
              <a:spAutoFit/>
            </a:bodyPr>
            <a:lstStyle/>
            <a:p>
              <a:pPr algn="just">
                <a:spcBef>
                  <a:spcPct val="50000"/>
                </a:spcBef>
              </a:pPr>
              <a:r>
                <a:rPr lang="en-US" sz="2400" dirty="0">
                  <a:latin typeface="Comic Sans MS" panose="030F0702030302020204" pitchFamily="66" charset="0"/>
                </a:rPr>
                <a:t>The value of trace evidence was first recognized by Edmund </a:t>
              </a:r>
              <a:r>
                <a:rPr lang="en-US" sz="2400" b="1" dirty="0" err="1">
                  <a:latin typeface="Comic Sans MS" panose="030F0702030302020204" pitchFamily="66" charset="0"/>
                </a:rPr>
                <a:t>Locard</a:t>
              </a:r>
              <a:r>
                <a:rPr lang="en-US" sz="2400" dirty="0">
                  <a:latin typeface="Comic Sans MS" panose="030F0702030302020204" pitchFamily="66" charset="0"/>
                </a:rPr>
                <a:t> in 1910. He was the director of the very first crime laboratory in existence, located in Lyon, France. </a:t>
              </a:r>
            </a:p>
          </p:txBody>
        </p:sp>
        <p:pic>
          <p:nvPicPr>
            <p:cNvPr id="3081" name="Picture 10"/>
            <p:cNvPicPr>
              <a:picLocks noChangeAspect="1" noChangeArrowheads="1"/>
            </p:cNvPicPr>
            <p:nvPr/>
          </p:nvPicPr>
          <p:blipFill>
            <a:blip r:embed="rId2" cstate="print"/>
            <a:srcRect/>
            <a:stretch>
              <a:fillRect/>
            </a:stretch>
          </p:blipFill>
          <p:spPr bwMode="auto">
            <a:xfrm>
              <a:off x="4762" y="541"/>
              <a:ext cx="1104" cy="1826"/>
            </a:xfrm>
            <a:prstGeom prst="rect">
              <a:avLst/>
            </a:prstGeom>
            <a:noFill/>
            <a:ln w="9525">
              <a:noFill/>
              <a:miter lim="800000"/>
              <a:headEnd/>
              <a:tailEnd/>
            </a:ln>
          </p:spPr>
        </p:pic>
      </p:grpSp>
      <p:sp>
        <p:nvSpPr>
          <p:cNvPr id="10251" name="Text Box 11"/>
          <p:cNvSpPr txBox="1">
            <a:spLocks noChangeArrowheads="1"/>
          </p:cNvSpPr>
          <p:nvPr/>
        </p:nvSpPr>
        <p:spPr bwMode="auto">
          <a:xfrm>
            <a:off x="228069" y="3697277"/>
            <a:ext cx="6891350" cy="1566938"/>
          </a:xfrm>
          <a:prstGeom prst="rect">
            <a:avLst/>
          </a:prstGeom>
          <a:noFill/>
          <a:ln w="9525">
            <a:noFill/>
            <a:miter lim="800000"/>
            <a:headEnd/>
            <a:tailEnd/>
          </a:ln>
        </p:spPr>
        <p:txBody>
          <a:bodyPr wrap="square" lIns="88741" tIns="44372" rIns="88741" bIns="44372">
            <a:spAutoFit/>
          </a:bodyPr>
          <a:lstStyle/>
          <a:p>
            <a:pPr algn="just">
              <a:spcBef>
                <a:spcPct val="50000"/>
              </a:spcBef>
            </a:pPr>
            <a:r>
              <a:rPr lang="en-US" sz="2400" i="1" dirty="0">
                <a:latin typeface="Comic Sans MS" panose="030F0702030302020204" pitchFamily="66" charset="0"/>
              </a:rPr>
              <a:t>Example:  Burglars will may leave hairs from their body or fibers from their clothing behind and they may take carpet fibers away with them. </a:t>
            </a:r>
          </a:p>
        </p:txBody>
      </p:sp>
      <p:grpSp>
        <p:nvGrpSpPr>
          <p:cNvPr id="5" name="Group 4">
            <a:extLst>
              <a:ext uri="{FF2B5EF4-FFF2-40B4-BE49-F238E27FC236}">
                <a16:creationId xmlns:a16="http://schemas.microsoft.com/office/drawing/2014/main" id="{2C318E4F-B748-41B1-A664-5834D96A0F03}"/>
              </a:ext>
            </a:extLst>
          </p:cNvPr>
          <p:cNvGrpSpPr/>
          <p:nvPr/>
        </p:nvGrpSpPr>
        <p:grpSpPr>
          <a:xfrm>
            <a:off x="7617059" y="4049429"/>
            <a:ext cx="983609" cy="1132171"/>
            <a:chOff x="4155874" y="3670033"/>
            <a:chExt cx="1114757" cy="1283127"/>
          </a:xfrm>
        </p:grpSpPr>
        <p:grpSp>
          <p:nvGrpSpPr>
            <p:cNvPr id="12" name="Group 11">
              <a:extLst>
                <a:ext uri="{FF2B5EF4-FFF2-40B4-BE49-F238E27FC236}">
                  <a16:creationId xmlns:a16="http://schemas.microsoft.com/office/drawing/2014/main" id="{7B4B4555-CD56-4EFE-8190-6FE5EC1A36FE}"/>
                </a:ext>
              </a:extLst>
            </p:cNvPr>
            <p:cNvGrpSpPr/>
            <p:nvPr/>
          </p:nvGrpSpPr>
          <p:grpSpPr>
            <a:xfrm>
              <a:off x="4155874" y="3670033"/>
              <a:ext cx="1114757" cy="1283127"/>
              <a:chOff x="4724002" y="1295400"/>
              <a:chExt cx="1013416" cy="1166480"/>
            </a:xfrm>
          </p:grpSpPr>
          <p:cxnSp>
            <p:nvCxnSpPr>
              <p:cNvPr id="16" name="Straight Connector 15">
                <a:extLst>
                  <a:ext uri="{FF2B5EF4-FFF2-40B4-BE49-F238E27FC236}">
                    <a16:creationId xmlns:a16="http://schemas.microsoft.com/office/drawing/2014/main" id="{1CC6A365-59BC-4CEF-ABE3-D624DF0C7F5E}"/>
                  </a:ext>
                </a:extLst>
              </p:cNvPr>
              <p:cNvCxnSpPr/>
              <p:nvPr/>
            </p:nvCxnSpPr>
            <p:spPr>
              <a:xfrm>
                <a:off x="4724002" y="1295400"/>
                <a:ext cx="9421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2">
                <a:extLst>
                  <a:ext uri="{FF2B5EF4-FFF2-40B4-BE49-F238E27FC236}">
                    <a16:creationId xmlns:a16="http://schemas.microsoft.com/office/drawing/2014/main" id="{D0CFCC82-A990-4CEC-8B75-A81BB79F6D5D}"/>
                  </a:ext>
                </a:extLst>
              </p:cNvPr>
              <p:cNvSpPr txBox="1">
                <a:spLocks noChangeArrowheads="1"/>
              </p:cNvSpPr>
              <p:nvPr/>
            </p:nvSpPr>
            <p:spPr bwMode="auto">
              <a:xfrm>
                <a:off x="4838059" y="1746559"/>
                <a:ext cx="899359"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#1</a:t>
                </a:r>
              </a:p>
            </p:txBody>
          </p:sp>
        </p:grpSp>
        <p:cxnSp>
          <p:nvCxnSpPr>
            <p:cNvPr id="4" name="Straight Arrow Connector 3">
              <a:extLst>
                <a:ext uri="{FF2B5EF4-FFF2-40B4-BE49-F238E27FC236}">
                  <a16:creationId xmlns:a16="http://schemas.microsoft.com/office/drawing/2014/main" id="{85E86FFD-0209-446D-93D8-F44CDD767B86}"/>
                </a:ext>
              </a:extLst>
            </p:cNvPr>
            <p:cNvCxnSpPr/>
            <p:nvPr/>
          </p:nvCxnSpPr>
          <p:spPr>
            <a:xfrm flipV="1">
              <a:off x="4575630" y="3773214"/>
              <a:ext cx="0" cy="5710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
            <a:extLst>
              <a:ext uri="{FF2B5EF4-FFF2-40B4-BE49-F238E27FC236}">
                <a16:creationId xmlns:a16="http://schemas.microsoft.com/office/drawing/2014/main" id="{5E9F0231-8172-461C-9BB4-78FC219A3242}"/>
              </a:ext>
            </a:extLst>
          </p:cNvPr>
          <p:cNvSpPr txBox="1">
            <a:spLocks noChangeArrowheads="1"/>
          </p:cNvSpPr>
          <p:nvPr/>
        </p:nvSpPr>
        <p:spPr bwMode="auto">
          <a:xfrm rot="21091194">
            <a:off x="4965213" y="1068182"/>
            <a:ext cx="2012422" cy="69428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of evidence</a:t>
            </a:r>
          </a:p>
        </p:txBody>
      </p:sp>
      <p:sp>
        <p:nvSpPr>
          <p:cNvPr id="3" name="Rectangle 2">
            <a:extLst>
              <a:ext uri="{FF2B5EF4-FFF2-40B4-BE49-F238E27FC236}">
                <a16:creationId xmlns:a16="http://schemas.microsoft.com/office/drawing/2014/main" id="{F6843D44-1609-2106-0246-C4B7351CD0CD}"/>
              </a:ext>
            </a:extLst>
          </p:cNvPr>
          <p:cNvSpPr txBox="1">
            <a:spLocks noChangeArrowheads="1"/>
          </p:cNvSpPr>
          <p:nvPr/>
        </p:nvSpPr>
        <p:spPr bwMode="auto">
          <a:xfrm>
            <a:off x="134470" y="5886751"/>
            <a:ext cx="8875059" cy="962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kern="0" dirty="0">
                <a:latin typeface="Comic Sans MS" panose="030F0702030302020204" pitchFamily="66" charset="0"/>
              </a:rPr>
              <a:t>Microscopic evidence is also called _______ evidence.</a:t>
            </a:r>
            <a:br>
              <a:rPr lang="en-US" sz="2400" kern="0" dirty="0">
                <a:latin typeface="Comic Sans MS" panose="030F0702030302020204" pitchFamily="66" charset="0"/>
              </a:rPr>
            </a:br>
            <a:br>
              <a:rPr lang="en-US" sz="2400" kern="0" dirty="0">
                <a:latin typeface="Comic Sans MS" panose="030F0702030302020204" pitchFamily="66" charset="0"/>
              </a:rPr>
            </a:br>
            <a:endParaRPr lang="en-US" sz="2400" kern="0" dirty="0">
              <a:latin typeface="Comic Sans MS" panose="030F0702030302020204" pitchFamily="66" charset="0"/>
            </a:endParaRPr>
          </a:p>
        </p:txBody>
      </p:sp>
      <p:sp>
        <p:nvSpPr>
          <p:cNvPr id="6" name="Rectangle 2">
            <a:extLst>
              <a:ext uri="{FF2B5EF4-FFF2-40B4-BE49-F238E27FC236}">
                <a16:creationId xmlns:a16="http://schemas.microsoft.com/office/drawing/2014/main" id="{1CF95C6B-0480-FD9F-D335-CFBD136CF9AC}"/>
              </a:ext>
            </a:extLst>
          </p:cNvPr>
          <p:cNvSpPr txBox="1">
            <a:spLocks noChangeArrowheads="1"/>
          </p:cNvSpPr>
          <p:nvPr/>
        </p:nvSpPr>
        <p:spPr bwMode="auto">
          <a:xfrm>
            <a:off x="5200468" y="5607698"/>
            <a:ext cx="1480939"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TRACE</a:t>
            </a:r>
          </a:p>
        </p:txBody>
      </p:sp>
      <p:sp>
        <p:nvSpPr>
          <p:cNvPr id="8" name="TextBox 7">
            <a:extLst>
              <a:ext uri="{FF2B5EF4-FFF2-40B4-BE49-F238E27FC236}">
                <a16:creationId xmlns:a16="http://schemas.microsoft.com/office/drawing/2014/main" id="{CA293CA3-AFA7-A02C-6B21-09F28FC03164}"/>
              </a:ext>
            </a:extLst>
          </p:cNvPr>
          <p:cNvSpPr txBox="1"/>
          <p:nvPr/>
        </p:nvSpPr>
        <p:spPr>
          <a:xfrm>
            <a:off x="7078041" y="3308914"/>
            <a:ext cx="1921192" cy="738664"/>
          </a:xfrm>
          <a:prstGeom prst="rect">
            <a:avLst/>
          </a:prstGeom>
          <a:noFill/>
        </p:spPr>
        <p:txBody>
          <a:bodyPr wrap="square">
            <a:spAutoFit/>
          </a:bodyPr>
          <a:lstStyle/>
          <a:p>
            <a:pPr algn="ctr"/>
            <a:r>
              <a:rPr lang="en-US" sz="1800" dirty="0">
                <a:latin typeface="Comic Sans MS" panose="030F0702030302020204" pitchFamily="66" charset="0"/>
              </a:rPr>
              <a:t>Edmund </a:t>
            </a:r>
            <a:r>
              <a:rPr lang="en-US" sz="2400" b="1" dirty="0" err="1">
                <a:latin typeface="Comic Sans MS" panose="030F0702030302020204" pitchFamily="66" charset="0"/>
              </a:rPr>
              <a:t>Locard</a:t>
            </a:r>
            <a:r>
              <a:rPr lang="en-US" sz="1800" dirty="0">
                <a:latin typeface="Comic Sans MS" panose="030F0702030302020204" pitchFamily="66" charset="0"/>
              </a:rPr>
              <a:t> </a:t>
            </a:r>
            <a:endParaRPr lang="en-US" dirty="0"/>
          </a:p>
        </p:txBody>
      </p:sp>
      <p:sp>
        <p:nvSpPr>
          <p:cNvPr id="9" name="TextBox 8">
            <a:extLst>
              <a:ext uri="{FF2B5EF4-FFF2-40B4-BE49-F238E27FC236}">
                <a16:creationId xmlns:a16="http://schemas.microsoft.com/office/drawing/2014/main" id="{B8913133-050A-D1C5-B0ED-779275C7CBDC}"/>
              </a:ext>
            </a:extLst>
          </p:cNvPr>
          <p:cNvSpPr txBox="1"/>
          <p:nvPr/>
        </p:nvSpPr>
        <p:spPr>
          <a:xfrm>
            <a:off x="5943600" y="71629"/>
            <a:ext cx="3352800" cy="369332"/>
          </a:xfrm>
          <a:prstGeom prst="rect">
            <a:avLst/>
          </a:prstGeom>
          <a:noFill/>
        </p:spPr>
        <p:txBody>
          <a:bodyPr wrap="square" rtlCol="0">
            <a:spAutoFit/>
          </a:bodyPr>
          <a:lstStyle/>
          <a:p>
            <a:pPr algn="ctr"/>
            <a:r>
              <a:rPr lang="en-US" b="1" dirty="0">
                <a:solidFill>
                  <a:schemeClr val="bg1"/>
                </a:solidFill>
                <a:highlight>
                  <a:srgbClr val="FF0000"/>
                </a:highlight>
              </a:rPr>
              <a:t>Click to reveal answers</a:t>
            </a:r>
          </a:p>
        </p:txBody>
      </p:sp>
      <p:sp>
        <p:nvSpPr>
          <p:cNvPr id="10" name="Rectangle 9">
            <a:extLst>
              <a:ext uri="{FF2B5EF4-FFF2-40B4-BE49-F238E27FC236}">
                <a16:creationId xmlns:a16="http://schemas.microsoft.com/office/drawing/2014/main" id="{636616C0-D12D-9CE6-B62B-369C681FE223}"/>
              </a:ext>
            </a:extLst>
          </p:cNvPr>
          <p:cNvSpPr/>
          <p:nvPr/>
        </p:nvSpPr>
        <p:spPr>
          <a:xfrm>
            <a:off x="7346806" y="3978579"/>
            <a:ext cx="1652427" cy="11041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45842EE3-9BCA-7509-5DD7-FB2843962684}"/>
              </a:ext>
            </a:extLst>
          </p:cNvPr>
          <p:cNvSpPr txBox="1"/>
          <p:nvPr/>
        </p:nvSpPr>
        <p:spPr>
          <a:xfrm>
            <a:off x="5549878" y="5359914"/>
            <a:ext cx="782120"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#2 </a:t>
            </a:r>
            <a:endParaRPr lang="en-US" sz="2400" b="1" dirty="0"/>
          </a:p>
        </p:txBody>
      </p:sp>
      <p:sp>
        <p:nvSpPr>
          <p:cNvPr id="11" name="Rectangle 10">
            <a:extLst>
              <a:ext uri="{FF2B5EF4-FFF2-40B4-BE49-F238E27FC236}">
                <a16:creationId xmlns:a16="http://schemas.microsoft.com/office/drawing/2014/main" id="{834A4A91-F6B7-7CB8-1B6B-90F20D78011B}"/>
              </a:ext>
            </a:extLst>
          </p:cNvPr>
          <p:cNvSpPr/>
          <p:nvPr/>
        </p:nvSpPr>
        <p:spPr>
          <a:xfrm>
            <a:off x="5200468" y="5345279"/>
            <a:ext cx="1276532" cy="743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a:extLst>
              <a:ext uri="{FF2B5EF4-FFF2-40B4-BE49-F238E27FC236}">
                <a16:creationId xmlns:a16="http://schemas.microsoft.com/office/drawing/2014/main" id="{3746C257-8D28-C20F-996D-B4D4C30622AE}"/>
              </a:ext>
            </a:extLst>
          </p:cNvPr>
          <p:cNvSpPr txBox="1">
            <a:spLocks noChangeArrowheads="1"/>
          </p:cNvSpPr>
          <p:nvPr/>
        </p:nvSpPr>
        <p:spPr bwMode="auto">
          <a:xfrm>
            <a:off x="838200" y="6324600"/>
            <a:ext cx="8229600" cy="55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r">
              <a:spcBef>
                <a:spcPct val="50000"/>
              </a:spcBef>
            </a:pPr>
            <a:r>
              <a:rPr lang="en-US" altLang="en-US" sz="1200" dirty="0">
                <a:latin typeface="Times New Roman" panose="02020603050405020304" pitchFamily="18" charset="0"/>
              </a:rPr>
              <a:t>Images: </a:t>
            </a:r>
            <a:r>
              <a:rPr lang="en-US" sz="1200" dirty="0">
                <a:hlinkClick r:id="rId2"/>
              </a:rPr>
              <a:t>https://www.mshp.dps.missouri.gov/MSHPWeb/PatrolDivisions/CLD/TraceEvidence/fibers.html</a:t>
            </a:r>
            <a:endParaRPr lang="en-US" sz="1200" dirty="0"/>
          </a:p>
          <a:p>
            <a:pPr algn="r">
              <a:spcBef>
                <a:spcPct val="50000"/>
              </a:spcBef>
            </a:pPr>
            <a:r>
              <a:rPr lang="en-US" altLang="en-US" sz="1200" dirty="0">
                <a:latin typeface="Times New Roman" panose="02020603050405020304" pitchFamily="18" charset="0"/>
              </a:rPr>
              <a:t>Information: </a:t>
            </a:r>
            <a:r>
              <a:rPr lang="en-US" altLang="en-US" sz="1200" dirty="0">
                <a:latin typeface="Times New Roman" panose="02020603050405020304" pitchFamily="18" charset="0"/>
                <a:hlinkClick r:id="rId3"/>
              </a:rPr>
              <a:t>http://www.fbi.gov/hq/lab/fsc/backissu/july2000/deedric3.htm#Fiber%20Evidence</a:t>
            </a:r>
            <a:r>
              <a:rPr lang="en-US" altLang="en-US" sz="1200" dirty="0">
                <a:latin typeface="Times New Roman" panose="02020603050405020304" pitchFamily="18" charset="0"/>
              </a:rPr>
              <a:t> </a:t>
            </a:r>
          </a:p>
        </p:txBody>
      </p:sp>
      <p:sp>
        <p:nvSpPr>
          <p:cNvPr id="7" name="TextBox 6">
            <a:extLst>
              <a:ext uri="{FF2B5EF4-FFF2-40B4-BE49-F238E27FC236}">
                <a16:creationId xmlns:a16="http://schemas.microsoft.com/office/drawing/2014/main" id="{1F6DA617-7E9D-EA9C-B9F3-1396198E27D2}"/>
              </a:ext>
            </a:extLst>
          </p:cNvPr>
          <p:cNvSpPr txBox="1"/>
          <p:nvPr/>
        </p:nvSpPr>
        <p:spPr>
          <a:xfrm>
            <a:off x="152400" y="152400"/>
            <a:ext cx="5029200" cy="2616101"/>
          </a:xfrm>
          <a:prstGeom prst="rect">
            <a:avLst/>
          </a:prstGeom>
          <a:noFill/>
        </p:spPr>
        <p:txBody>
          <a:bodyPr wrap="square">
            <a:spAutoFit/>
          </a:bodyPr>
          <a:lstStyle/>
          <a:p>
            <a:pPr algn="just">
              <a:spcBef>
                <a:spcPts val="600"/>
              </a:spcBef>
            </a:pPr>
            <a:r>
              <a:rPr lang="en-US" altLang="en-US" sz="2400" b="1" dirty="0">
                <a:latin typeface="Times New Roman" panose="02020603050405020304" pitchFamily="18" charset="0"/>
              </a:rPr>
              <a:t>Characteristics to examine on fiber evidence:</a:t>
            </a:r>
          </a:p>
          <a:p>
            <a:pPr marL="342900" indent="-342900" algn="just">
              <a:spcBef>
                <a:spcPts val="600"/>
              </a:spcBef>
              <a:buFont typeface="Arial" panose="020B0604020202020204" pitchFamily="34" charset="0"/>
              <a:buChar char="•"/>
            </a:pPr>
            <a:r>
              <a:rPr lang="en-US" altLang="en-US" sz="2400" b="1" dirty="0">
                <a:latin typeface="Times New Roman" panose="02020603050405020304" pitchFamily="18" charset="0"/>
              </a:rPr>
              <a:t>Type, length, </a:t>
            </a:r>
            <a:r>
              <a:rPr lang="en-US" altLang="en-US" sz="2400" dirty="0">
                <a:latin typeface="Times New Roman" panose="02020603050405020304" pitchFamily="18" charset="0"/>
              </a:rPr>
              <a:t>&amp;</a:t>
            </a:r>
            <a:r>
              <a:rPr lang="en-US" altLang="en-US" sz="2400" b="1" dirty="0">
                <a:latin typeface="Times New Roman" panose="02020603050405020304" pitchFamily="18" charset="0"/>
              </a:rPr>
              <a:t> shape</a:t>
            </a:r>
            <a:r>
              <a:rPr lang="en-US" altLang="en-US" sz="2400" dirty="0">
                <a:latin typeface="Times New Roman" panose="02020603050405020304" pitchFamily="18" charset="0"/>
              </a:rPr>
              <a:t> of fiber used</a:t>
            </a:r>
          </a:p>
          <a:p>
            <a:pPr marL="342900" indent="-342900" algn="just">
              <a:spcBef>
                <a:spcPts val="600"/>
              </a:spcBef>
              <a:buFont typeface="Arial" panose="020B0604020202020204" pitchFamily="34" charset="0"/>
              <a:buChar char="•"/>
            </a:pPr>
            <a:r>
              <a:rPr lang="en-US" altLang="en-US" sz="2400" b="1" dirty="0">
                <a:latin typeface="Times New Roman" panose="02020603050405020304" pitchFamily="18" charset="0"/>
              </a:rPr>
              <a:t>Spinning</a:t>
            </a:r>
            <a:r>
              <a:rPr lang="en-US" altLang="en-US" sz="2400" dirty="0">
                <a:latin typeface="Times New Roman" panose="02020603050405020304" pitchFamily="18" charset="0"/>
              </a:rPr>
              <a:t> method </a:t>
            </a:r>
          </a:p>
          <a:p>
            <a:pPr marL="342900" indent="-342900" algn="just">
              <a:spcBef>
                <a:spcPts val="600"/>
              </a:spcBef>
              <a:buFont typeface="Arial" panose="020B0604020202020204" pitchFamily="34" charset="0"/>
              <a:buChar char="•"/>
            </a:pPr>
            <a:r>
              <a:rPr lang="en-US" altLang="en-US" sz="2400" b="1" dirty="0">
                <a:latin typeface="Times New Roman" panose="02020603050405020304" pitchFamily="18" charset="0"/>
              </a:rPr>
              <a:t>Fabric</a:t>
            </a:r>
            <a:r>
              <a:rPr lang="en-US" altLang="en-US" sz="2400" dirty="0">
                <a:latin typeface="Times New Roman" panose="02020603050405020304" pitchFamily="18" charset="0"/>
              </a:rPr>
              <a:t> construction</a:t>
            </a:r>
          </a:p>
          <a:p>
            <a:pPr marL="342900" indent="-342900" algn="just">
              <a:spcBef>
                <a:spcPts val="600"/>
              </a:spcBef>
              <a:buFont typeface="Arial" panose="020B0604020202020204" pitchFamily="34" charset="0"/>
              <a:buChar char="•"/>
            </a:pPr>
            <a:r>
              <a:rPr lang="en-US" altLang="en-US" sz="2400" b="1" dirty="0">
                <a:latin typeface="Times New Roman" panose="02020603050405020304" pitchFamily="18" charset="0"/>
              </a:rPr>
              <a:t>Dye</a:t>
            </a:r>
            <a:r>
              <a:rPr lang="en-US" altLang="en-US" sz="2400" dirty="0">
                <a:latin typeface="Times New Roman" panose="02020603050405020304" pitchFamily="18" charset="0"/>
              </a:rPr>
              <a:t> composition (if colored)</a:t>
            </a:r>
          </a:p>
        </p:txBody>
      </p:sp>
      <p:pic>
        <p:nvPicPr>
          <p:cNvPr id="9" name="Picture 8">
            <a:extLst>
              <a:ext uri="{FF2B5EF4-FFF2-40B4-BE49-F238E27FC236}">
                <a16:creationId xmlns:a16="http://schemas.microsoft.com/office/drawing/2014/main" id="{D69F2526-2847-25A7-602C-04D43ABC771A}"/>
              </a:ext>
            </a:extLst>
          </p:cNvPr>
          <p:cNvPicPr>
            <a:picLocks noChangeAspect="1"/>
          </p:cNvPicPr>
          <p:nvPr/>
        </p:nvPicPr>
        <p:blipFill>
          <a:blip r:embed="rId4"/>
          <a:stretch>
            <a:fillRect/>
          </a:stretch>
        </p:blipFill>
        <p:spPr>
          <a:xfrm>
            <a:off x="4511438" y="3199539"/>
            <a:ext cx="3641962" cy="2882930"/>
          </a:xfrm>
          <a:prstGeom prst="rect">
            <a:avLst/>
          </a:prstGeom>
        </p:spPr>
      </p:pic>
      <p:pic>
        <p:nvPicPr>
          <p:cNvPr id="11" name="Picture 10">
            <a:extLst>
              <a:ext uri="{FF2B5EF4-FFF2-40B4-BE49-F238E27FC236}">
                <a16:creationId xmlns:a16="http://schemas.microsoft.com/office/drawing/2014/main" id="{219C0C49-53F5-3A0C-6FED-47B628BDE1E6}"/>
              </a:ext>
            </a:extLst>
          </p:cNvPr>
          <p:cNvPicPr>
            <a:picLocks noChangeAspect="1"/>
          </p:cNvPicPr>
          <p:nvPr/>
        </p:nvPicPr>
        <p:blipFill>
          <a:blip r:embed="rId5"/>
          <a:stretch>
            <a:fillRect/>
          </a:stretch>
        </p:blipFill>
        <p:spPr>
          <a:xfrm>
            <a:off x="5181600" y="123097"/>
            <a:ext cx="3534082" cy="3159964"/>
          </a:xfrm>
          <a:prstGeom prst="rect">
            <a:avLst/>
          </a:prstGeom>
        </p:spPr>
      </p:pic>
      <p:pic>
        <p:nvPicPr>
          <p:cNvPr id="13" name="Picture 12">
            <a:extLst>
              <a:ext uri="{FF2B5EF4-FFF2-40B4-BE49-F238E27FC236}">
                <a16:creationId xmlns:a16="http://schemas.microsoft.com/office/drawing/2014/main" id="{3A8CFF5F-94A6-24BA-452A-61247F988F07}"/>
              </a:ext>
            </a:extLst>
          </p:cNvPr>
          <p:cNvPicPr>
            <a:picLocks noChangeAspect="1"/>
          </p:cNvPicPr>
          <p:nvPr/>
        </p:nvPicPr>
        <p:blipFill>
          <a:blip r:embed="rId6"/>
          <a:stretch>
            <a:fillRect/>
          </a:stretch>
        </p:blipFill>
        <p:spPr>
          <a:xfrm>
            <a:off x="730775" y="3199539"/>
            <a:ext cx="3810000" cy="2789595"/>
          </a:xfrm>
          <a:prstGeom prst="rect">
            <a:avLst/>
          </a:prstGeom>
        </p:spPr>
      </p:pic>
    </p:spTree>
    <p:extLst>
      <p:ext uri="{BB962C8B-B14F-4D97-AF65-F5344CB8AC3E}">
        <p14:creationId xmlns:p14="http://schemas.microsoft.com/office/powerpoint/2010/main" val="2223102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690BD03-CC2B-0118-952C-BE3551AD2526}"/>
              </a:ext>
            </a:extLst>
          </p:cNvPr>
          <p:cNvSpPr>
            <a:spLocks noGrp="1"/>
          </p:cNvSpPr>
          <p:nvPr>
            <p:ph type="title"/>
          </p:nvPr>
        </p:nvSpPr>
        <p:spPr>
          <a:xfrm>
            <a:off x="0" y="0"/>
            <a:ext cx="9144000" cy="609600"/>
          </a:xfrm>
          <a:solidFill>
            <a:srgbClr val="FFFF00"/>
          </a:solidFill>
        </p:spPr>
        <p:txBody>
          <a:bodyPr/>
          <a:lstStyle/>
          <a:p>
            <a:pPr eaLnBrk="1" hangingPunct="1"/>
            <a:r>
              <a:rPr lang="en-US" altLang="en-US" sz="3200" b="1" dirty="0">
                <a:latin typeface="Times New Roman" panose="02020603050405020304" pitchFamily="18" charset="0"/>
                <a:cs typeface="Times New Roman" panose="02020603050405020304" pitchFamily="18" charset="0"/>
              </a:rPr>
              <a:t>Try It: Can you identify the types of fibers shown?</a:t>
            </a:r>
          </a:p>
        </p:txBody>
      </p:sp>
      <p:sp>
        <p:nvSpPr>
          <p:cNvPr id="13316" name="TextBox 24">
            <a:extLst>
              <a:ext uri="{FF2B5EF4-FFF2-40B4-BE49-F238E27FC236}">
                <a16:creationId xmlns:a16="http://schemas.microsoft.com/office/drawing/2014/main" id="{333AA730-DBD1-17C1-E1DB-5B0E1FE16788}"/>
              </a:ext>
            </a:extLst>
          </p:cNvPr>
          <p:cNvSpPr txBox="1">
            <a:spLocks noChangeArrowheads="1"/>
          </p:cNvSpPr>
          <p:nvPr/>
        </p:nvSpPr>
        <p:spPr bwMode="auto">
          <a:xfrm>
            <a:off x="195263" y="4448175"/>
            <a:ext cx="8534400" cy="1492716"/>
          </a:xfrm>
          <a:prstGeom prst="rect">
            <a:avLst/>
          </a:prstGeom>
          <a:noFill/>
          <a:ln w="9525">
            <a:noFill/>
            <a:miter lim="800000"/>
            <a:headEnd/>
            <a:tailEnd/>
          </a:ln>
        </p:spPr>
        <p:txBody>
          <a:bodyPr>
            <a:spAutoFit/>
          </a:bodyPr>
          <a:lstStyle/>
          <a:p>
            <a:pPr algn="just">
              <a:defRPr/>
            </a:pPr>
            <a:endParaRPr lang="en-US" sz="1100" b="1"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A. Which samples are natural fibers? Which samples are synthetic fibers?</a:t>
            </a:r>
          </a:p>
          <a:p>
            <a:pPr algn="just">
              <a:defRPr/>
            </a:pPr>
            <a:endParaRPr lang="en-US" sz="20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B. What characteristics can be used to identify unknown fiber samples?</a:t>
            </a:r>
          </a:p>
          <a:p>
            <a:pPr algn="just">
              <a:defRPr/>
            </a:pPr>
            <a:r>
              <a:rPr lang="en-US" sz="2000" dirty="0">
                <a:latin typeface="Times New Roman" pitchFamily="18" charset="0"/>
                <a:cs typeface="Times New Roman" pitchFamily="18" charset="0"/>
              </a:rPr>
              <a:t> </a:t>
            </a:r>
          </a:p>
        </p:txBody>
      </p:sp>
      <p:pic>
        <p:nvPicPr>
          <p:cNvPr id="14340" name="Picture 33" descr="acryl.JPG">
            <a:extLst>
              <a:ext uri="{FF2B5EF4-FFF2-40B4-BE49-F238E27FC236}">
                <a16:creationId xmlns:a16="http://schemas.microsoft.com/office/drawing/2014/main" id="{CFE2C7F6-B464-6B98-C921-1C5C5C0D81E2}"/>
              </a:ext>
            </a:extLst>
          </p:cNvPr>
          <p:cNvPicPr>
            <a:picLocks noChangeAspect="1"/>
          </p:cNvPicPr>
          <p:nvPr/>
        </p:nvPicPr>
        <p:blipFill>
          <a:blip r:embed="rId3">
            <a:extLst>
              <a:ext uri="{28A0092B-C50C-407E-A947-70E740481C1C}">
                <a14:useLocalDpi xmlns:a14="http://schemas.microsoft.com/office/drawing/2010/main" val="0"/>
              </a:ext>
            </a:extLst>
          </a:blip>
          <a:srcRect t="8333" b="9721"/>
          <a:stretch>
            <a:fillRect/>
          </a:stretch>
        </p:blipFill>
        <p:spPr bwMode="auto">
          <a:xfrm>
            <a:off x="304800" y="9144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4" descr="cotton2_100X.JPG">
            <a:extLst>
              <a:ext uri="{FF2B5EF4-FFF2-40B4-BE49-F238E27FC236}">
                <a16:creationId xmlns:a16="http://schemas.microsoft.com/office/drawing/2014/main" id="{EB278BE7-C9C6-BA9F-7BB8-18E957C792CD}"/>
              </a:ext>
            </a:extLst>
          </p:cNvPr>
          <p:cNvPicPr>
            <a:picLocks noChangeAspect="1"/>
          </p:cNvPicPr>
          <p:nvPr/>
        </p:nvPicPr>
        <p:blipFill>
          <a:blip r:embed="rId4">
            <a:extLst>
              <a:ext uri="{28A0092B-C50C-407E-A947-70E740481C1C}">
                <a14:useLocalDpi xmlns:a14="http://schemas.microsoft.com/office/drawing/2010/main" val="0"/>
              </a:ext>
            </a:extLst>
          </a:blip>
          <a:srcRect t="8333" b="9721"/>
          <a:stretch>
            <a:fillRect/>
          </a:stretch>
        </p:blipFill>
        <p:spPr bwMode="auto">
          <a:xfrm>
            <a:off x="3263900" y="914400"/>
            <a:ext cx="2514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6" descr="nylon.JPG">
            <a:extLst>
              <a:ext uri="{FF2B5EF4-FFF2-40B4-BE49-F238E27FC236}">
                <a16:creationId xmlns:a16="http://schemas.microsoft.com/office/drawing/2014/main" id="{1658E5AC-CDC1-43C2-0A62-D66E9E4ED6F2}"/>
              </a:ext>
            </a:extLst>
          </p:cNvPr>
          <p:cNvPicPr>
            <a:picLocks noChangeAspect="1"/>
          </p:cNvPicPr>
          <p:nvPr/>
        </p:nvPicPr>
        <p:blipFill>
          <a:blip r:embed="rId5">
            <a:extLst>
              <a:ext uri="{28A0092B-C50C-407E-A947-70E740481C1C}">
                <a14:useLocalDpi xmlns:a14="http://schemas.microsoft.com/office/drawing/2010/main" val="0"/>
              </a:ext>
            </a:extLst>
          </a:blip>
          <a:srcRect t="8333" b="9721"/>
          <a:stretch>
            <a:fillRect/>
          </a:stretch>
        </p:blipFill>
        <p:spPr bwMode="auto">
          <a:xfrm>
            <a:off x="6172200" y="9144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9" descr="poly.JPG">
            <a:extLst>
              <a:ext uri="{FF2B5EF4-FFF2-40B4-BE49-F238E27FC236}">
                <a16:creationId xmlns:a16="http://schemas.microsoft.com/office/drawing/2014/main" id="{B4BD9490-0EDC-8F95-FD14-14533A8C1947}"/>
              </a:ext>
            </a:extLst>
          </p:cNvPr>
          <p:cNvPicPr>
            <a:picLocks noChangeAspect="1"/>
          </p:cNvPicPr>
          <p:nvPr/>
        </p:nvPicPr>
        <p:blipFill>
          <a:blip r:embed="rId6">
            <a:extLst>
              <a:ext uri="{28A0092B-C50C-407E-A947-70E740481C1C}">
                <a14:useLocalDpi xmlns:a14="http://schemas.microsoft.com/office/drawing/2010/main" val="0"/>
              </a:ext>
            </a:extLst>
          </a:blip>
          <a:srcRect t="8333" b="9721"/>
          <a:stretch>
            <a:fillRect/>
          </a:stretch>
        </p:blipFill>
        <p:spPr bwMode="auto">
          <a:xfrm>
            <a:off x="304800" y="26670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40" descr="rayon2.JPG">
            <a:extLst>
              <a:ext uri="{FF2B5EF4-FFF2-40B4-BE49-F238E27FC236}">
                <a16:creationId xmlns:a16="http://schemas.microsoft.com/office/drawing/2014/main" id="{C4704EFA-94D7-B3D4-0DAE-5670F1B52432}"/>
              </a:ext>
            </a:extLst>
          </p:cNvPr>
          <p:cNvPicPr>
            <a:picLocks noChangeAspect="1"/>
          </p:cNvPicPr>
          <p:nvPr/>
        </p:nvPicPr>
        <p:blipFill>
          <a:blip r:embed="rId7">
            <a:extLst>
              <a:ext uri="{28A0092B-C50C-407E-A947-70E740481C1C}">
                <a14:useLocalDpi xmlns:a14="http://schemas.microsoft.com/office/drawing/2010/main" val="0"/>
              </a:ext>
            </a:extLst>
          </a:blip>
          <a:srcRect l="18384" t="9721" b="23611"/>
          <a:stretch>
            <a:fillRect/>
          </a:stretch>
        </p:blipFill>
        <p:spPr bwMode="auto">
          <a:xfrm>
            <a:off x="3238500" y="2667000"/>
            <a:ext cx="256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3" descr="wool2.JPG">
            <a:extLst>
              <a:ext uri="{FF2B5EF4-FFF2-40B4-BE49-F238E27FC236}">
                <a16:creationId xmlns:a16="http://schemas.microsoft.com/office/drawing/2014/main" id="{2AEB5C82-9750-62B1-BDB4-0DE7466B9659}"/>
              </a:ext>
            </a:extLst>
          </p:cNvPr>
          <p:cNvPicPr>
            <a:picLocks noChangeAspect="1"/>
          </p:cNvPicPr>
          <p:nvPr/>
        </p:nvPicPr>
        <p:blipFill>
          <a:blip r:embed="rId8">
            <a:extLst>
              <a:ext uri="{28A0092B-C50C-407E-A947-70E740481C1C}">
                <a14:useLocalDpi xmlns:a14="http://schemas.microsoft.com/office/drawing/2010/main" val="0"/>
              </a:ext>
            </a:extLst>
          </a:blip>
          <a:srcRect t="8333" b="9721"/>
          <a:stretch>
            <a:fillRect/>
          </a:stretch>
        </p:blipFill>
        <p:spPr bwMode="auto">
          <a:xfrm>
            <a:off x="6172200" y="26670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0">
            <a:extLst>
              <a:ext uri="{FF2B5EF4-FFF2-40B4-BE49-F238E27FC236}">
                <a16:creationId xmlns:a16="http://schemas.microsoft.com/office/drawing/2014/main" id="{C847F17C-F141-865B-ABC6-1962435DA874}"/>
              </a:ext>
            </a:extLst>
          </p:cNvPr>
          <p:cNvSpPr>
            <a:spLocks noChangeArrowheads="1"/>
          </p:cNvSpPr>
          <p:nvPr/>
        </p:nvSpPr>
        <p:spPr bwMode="auto">
          <a:xfrm>
            <a:off x="230187" y="676275"/>
            <a:ext cx="684803" cy="923330"/>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A</a:t>
            </a:r>
          </a:p>
        </p:txBody>
      </p:sp>
      <p:sp>
        <p:nvSpPr>
          <p:cNvPr id="18" name="Rectangle 31">
            <a:extLst>
              <a:ext uri="{FF2B5EF4-FFF2-40B4-BE49-F238E27FC236}">
                <a16:creationId xmlns:a16="http://schemas.microsoft.com/office/drawing/2014/main" id="{17361AB3-28F3-C208-0B89-B1A38C0AAA5A}"/>
              </a:ext>
            </a:extLst>
          </p:cNvPr>
          <p:cNvSpPr>
            <a:spLocks noChangeArrowheads="1"/>
          </p:cNvSpPr>
          <p:nvPr/>
        </p:nvSpPr>
        <p:spPr bwMode="auto">
          <a:xfrm>
            <a:off x="3125787" y="676275"/>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B</a:t>
            </a:r>
          </a:p>
        </p:txBody>
      </p:sp>
      <p:sp>
        <p:nvSpPr>
          <p:cNvPr id="19" name="Rectangle 32">
            <a:extLst>
              <a:ext uri="{FF2B5EF4-FFF2-40B4-BE49-F238E27FC236}">
                <a16:creationId xmlns:a16="http://schemas.microsoft.com/office/drawing/2014/main" id="{5B5E6CE5-B7F8-168A-24DB-AF9424A92CD9}"/>
              </a:ext>
            </a:extLst>
          </p:cNvPr>
          <p:cNvSpPr>
            <a:spLocks noChangeArrowheads="1"/>
          </p:cNvSpPr>
          <p:nvPr/>
        </p:nvSpPr>
        <p:spPr bwMode="auto">
          <a:xfrm>
            <a:off x="6021387" y="676275"/>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C</a:t>
            </a:r>
          </a:p>
        </p:txBody>
      </p:sp>
      <p:sp>
        <p:nvSpPr>
          <p:cNvPr id="20" name="Rectangle 33">
            <a:extLst>
              <a:ext uri="{FF2B5EF4-FFF2-40B4-BE49-F238E27FC236}">
                <a16:creationId xmlns:a16="http://schemas.microsoft.com/office/drawing/2014/main" id="{B7097570-FA42-2BD1-F0CF-CA7470C60AC3}"/>
              </a:ext>
            </a:extLst>
          </p:cNvPr>
          <p:cNvSpPr>
            <a:spLocks noChangeArrowheads="1"/>
          </p:cNvSpPr>
          <p:nvPr/>
        </p:nvSpPr>
        <p:spPr bwMode="auto">
          <a:xfrm>
            <a:off x="2286000" y="3733800"/>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D</a:t>
            </a:r>
          </a:p>
        </p:txBody>
      </p:sp>
      <p:sp>
        <p:nvSpPr>
          <p:cNvPr id="21" name="Rectangle 34">
            <a:extLst>
              <a:ext uri="{FF2B5EF4-FFF2-40B4-BE49-F238E27FC236}">
                <a16:creationId xmlns:a16="http://schemas.microsoft.com/office/drawing/2014/main" id="{C68FD437-2289-46EA-3A1A-BCF93602A72F}"/>
              </a:ext>
            </a:extLst>
          </p:cNvPr>
          <p:cNvSpPr>
            <a:spLocks noChangeArrowheads="1"/>
          </p:cNvSpPr>
          <p:nvPr/>
        </p:nvSpPr>
        <p:spPr bwMode="auto">
          <a:xfrm>
            <a:off x="5410200" y="3733800"/>
            <a:ext cx="6461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E</a:t>
            </a:r>
          </a:p>
        </p:txBody>
      </p:sp>
      <p:sp>
        <p:nvSpPr>
          <p:cNvPr id="22" name="Rectangle 35">
            <a:extLst>
              <a:ext uri="{FF2B5EF4-FFF2-40B4-BE49-F238E27FC236}">
                <a16:creationId xmlns:a16="http://schemas.microsoft.com/office/drawing/2014/main" id="{C8B1CF73-93F5-2705-4EB5-5F680030CCFB}"/>
              </a:ext>
            </a:extLst>
          </p:cNvPr>
          <p:cNvSpPr>
            <a:spLocks noChangeArrowheads="1"/>
          </p:cNvSpPr>
          <p:nvPr/>
        </p:nvSpPr>
        <p:spPr bwMode="auto">
          <a:xfrm>
            <a:off x="8229600" y="3733800"/>
            <a:ext cx="6080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F</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DFA4F12-F22B-7DC7-436B-1955FE4513B2}"/>
              </a:ext>
            </a:extLst>
          </p:cNvPr>
          <p:cNvSpPr>
            <a:spLocks noGrp="1"/>
          </p:cNvSpPr>
          <p:nvPr>
            <p:ph type="title"/>
          </p:nvPr>
        </p:nvSpPr>
        <p:spPr>
          <a:xfrm>
            <a:off x="0" y="0"/>
            <a:ext cx="9144000" cy="465291"/>
          </a:xfrm>
          <a:solidFill>
            <a:srgbClr val="FFFF00"/>
          </a:solidFill>
        </p:spPr>
        <p:txBody>
          <a:bodyPr/>
          <a:lstStyle/>
          <a:p>
            <a:pPr eaLnBrk="1" hangingPunct="1"/>
            <a:r>
              <a:rPr lang="en-US" altLang="en-US" sz="3200" b="1" dirty="0">
                <a:latin typeface="Times New Roman" panose="02020603050405020304" pitchFamily="18" charset="0"/>
                <a:cs typeface="Times New Roman" panose="02020603050405020304" pitchFamily="18" charset="0"/>
              </a:rPr>
              <a:t>Types of Fibers – Answer Key</a:t>
            </a:r>
          </a:p>
        </p:txBody>
      </p:sp>
      <p:sp>
        <p:nvSpPr>
          <p:cNvPr id="17411" name="TextBox 10">
            <a:extLst>
              <a:ext uri="{FF2B5EF4-FFF2-40B4-BE49-F238E27FC236}">
                <a16:creationId xmlns:a16="http://schemas.microsoft.com/office/drawing/2014/main" id="{C33F5D66-5462-6EB2-CBFE-DBB73D81A782}"/>
              </a:ext>
            </a:extLst>
          </p:cNvPr>
          <p:cNvSpPr txBox="1">
            <a:spLocks noChangeArrowheads="1"/>
          </p:cNvSpPr>
          <p:nvPr/>
        </p:nvSpPr>
        <p:spPr bwMode="auto">
          <a:xfrm>
            <a:off x="581892" y="512619"/>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Acrylic Yarn</a:t>
            </a:r>
          </a:p>
        </p:txBody>
      </p:sp>
      <p:pic>
        <p:nvPicPr>
          <p:cNvPr id="17412" name="Picture 33" descr="acryl.JPG">
            <a:extLst>
              <a:ext uri="{FF2B5EF4-FFF2-40B4-BE49-F238E27FC236}">
                <a16:creationId xmlns:a16="http://schemas.microsoft.com/office/drawing/2014/main" id="{C967D151-46F5-8431-3232-66716F03D2F7}"/>
              </a:ext>
            </a:extLst>
          </p:cNvPr>
          <p:cNvPicPr>
            <a:picLocks noChangeAspect="1"/>
          </p:cNvPicPr>
          <p:nvPr/>
        </p:nvPicPr>
        <p:blipFill>
          <a:blip r:embed="rId3">
            <a:extLst>
              <a:ext uri="{28A0092B-C50C-407E-A947-70E740481C1C}">
                <a14:useLocalDpi xmlns:a14="http://schemas.microsoft.com/office/drawing/2010/main" val="0"/>
              </a:ext>
            </a:extLst>
          </a:blip>
          <a:srcRect t="8333" b="9721"/>
          <a:stretch>
            <a:fillRect/>
          </a:stretch>
        </p:blipFill>
        <p:spPr bwMode="auto">
          <a:xfrm>
            <a:off x="304800" y="9144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4" descr="cotton2_100X.JPG">
            <a:extLst>
              <a:ext uri="{FF2B5EF4-FFF2-40B4-BE49-F238E27FC236}">
                <a16:creationId xmlns:a16="http://schemas.microsoft.com/office/drawing/2014/main" id="{38728BA6-9587-1B82-E803-3E376C0F6DDC}"/>
              </a:ext>
            </a:extLst>
          </p:cNvPr>
          <p:cNvPicPr>
            <a:picLocks noChangeAspect="1"/>
          </p:cNvPicPr>
          <p:nvPr/>
        </p:nvPicPr>
        <p:blipFill>
          <a:blip r:embed="rId4">
            <a:extLst>
              <a:ext uri="{28A0092B-C50C-407E-A947-70E740481C1C}">
                <a14:useLocalDpi xmlns:a14="http://schemas.microsoft.com/office/drawing/2010/main" val="0"/>
              </a:ext>
            </a:extLst>
          </a:blip>
          <a:srcRect t="8333" b="9721"/>
          <a:stretch>
            <a:fillRect/>
          </a:stretch>
        </p:blipFill>
        <p:spPr bwMode="auto">
          <a:xfrm>
            <a:off x="3263900" y="914400"/>
            <a:ext cx="2514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35">
            <a:extLst>
              <a:ext uri="{FF2B5EF4-FFF2-40B4-BE49-F238E27FC236}">
                <a16:creationId xmlns:a16="http://schemas.microsoft.com/office/drawing/2014/main" id="{4861761F-19FD-E7CB-FC77-4D2B19BE3B15}"/>
              </a:ext>
            </a:extLst>
          </p:cNvPr>
          <p:cNvSpPr txBox="1">
            <a:spLocks noChangeArrowheads="1"/>
          </p:cNvSpPr>
          <p:nvPr/>
        </p:nvSpPr>
        <p:spPr bwMode="auto">
          <a:xfrm>
            <a:off x="3502892" y="512619"/>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Cotton Yarn</a:t>
            </a:r>
          </a:p>
        </p:txBody>
      </p:sp>
      <p:pic>
        <p:nvPicPr>
          <p:cNvPr id="17415" name="Picture 36" descr="nylon.JPG">
            <a:extLst>
              <a:ext uri="{FF2B5EF4-FFF2-40B4-BE49-F238E27FC236}">
                <a16:creationId xmlns:a16="http://schemas.microsoft.com/office/drawing/2014/main" id="{70257A32-6E51-244E-D2AE-4EE485D15A5B}"/>
              </a:ext>
            </a:extLst>
          </p:cNvPr>
          <p:cNvPicPr>
            <a:picLocks noChangeAspect="1"/>
          </p:cNvPicPr>
          <p:nvPr/>
        </p:nvPicPr>
        <p:blipFill>
          <a:blip r:embed="rId5">
            <a:extLst>
              <a:ext uri="{28A0092B-C50C-407E-A947-70E740481C1C}">
                <a14:useLocalDpi xmlns:a14="http://schemas.microsoft.com/office/drawing/2010/main" val="0"/>
              </a:ext>
            </a:extLst>
          </a:blip>
          <a:srcRect t="8333" b="9721"/>
          <a:stretch>
            <a:fillRect/>
          </a:stretch>
        </p:blipFill>
        <p:spPr bwMode="auto">
          <a:xfrm>
            <a:off x="6172200" y="9144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37">
            <a:extLst>
              <a:ext uri="{FF2B5EF4-FFF2-40B4-BE49-F238E27FC236}">
                <a16:creationId xmlns:a16="http://schemas.microsoft.com/office/drawing/2014/main" id="{BEE10822-F449-D262-E4E4-32A89E2828C6}"/>
              </a:ext>
            </a:extLst>
          </p:cNvPr>
          <p:cNvSpPr txBox="1">
            <a:spLocks noChangeArrowheads="1"/>
          </p:cNvSpPr>
          <p:nvPr/>
        </p:nvSpPr>
        <p:spPr bwMode="auto">
          <a:xfrm>
            <a:off x="6525492" y="512619"/>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Nylon Rope</a:t>
            </a:r>
          </a:p>
        </p:txBody>
      </p:sp>
      <p:pic>
        <p:nvPicPr>
          <p:cNvPr id="17417" name="Picture 39" descr="poly.JPG">
            <a:extLst>
              <a:ext uri="{FF2B5EF4-FFF2-40B4-BE49-F238E27FC236}">
                <a16:creationId xmlns:a16="http://schemas.microsoft.com/office/drawing/2014/main" id="{AF5CF109-E81E-AB10-EBF8-761B08E8E495}"/>
              </a:ext>
            </a:extLst>
          </p:cNvPr>
          <p:cNvPicPr>
            <a:picLocks noChangeAspect="1"/>
          </p:cNvPicPr>
          <p:nvPr/>
        </p:nvPicPr>
        <p:blipFill>
          <a:blip r:embed="rId6">
            <a:extLst>
              <a:ext uri="{28A0092B-C50C-407E-A947-70E740481C1C}">
                <a14:useLocalDpi xmlns:a14="http://schemas.microsoft.com/office/drawing/2010/main" val="0"/>
              </a:ext>
            </a:extLst>
          </a:blip>
          <a:srcRect t="8333" b="9721"/>
          <a:stretch>
            <a:fillRect/>
          </a:stretch>
        </p:blipFill>
        <p:spPr bwMode="auto">
          <a:xfrm>
            <a:off x="304800" y="26670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40" descr="rayon2.JPG">
            <a:extLst>
              <a:ext uri="{FF2B5EF4-FFF2-40B4-BE49-F238E27FC236}">
                <a16:creationId xmlns:a16="http://schemas.microsoft.com/office/drawing/2014/main" id="{BC9FCEB5-C7FA-F903-63EF-4EF2DCBEC362}"/>
              </a:ext>
            </a:extLst>
          </p:cNvPr>
          <p:cNvPicPr>
            <a:picLocks noChangeAspect="1"/>
          </p:cNvPicPr>
          <p:nvPr/>
        </p:nvPicPr>
        <p:blipFill>
          <a:blip r:embed="rId7">
            <a:extLst>
              <a:ext uri="{28A0092B-C50C-407E-A947-70E740481C1C}">
                <a14:useLocalDpi xmlns:a14="http://schemas.microsoft.com/office/drawing/2010/main" val="0"/>
              </a:ext>
            </a:extLst>
          </a:blip>
          <a:srcRect l="18384" t="9721" b="23611"/>
          <a:stretch>
            <a:fillRect/>
          </a:stretch>
        </p:blipFill>
        <p:spPr bwMode="auto">
          <a:xfrm>
            <a:off x="3238500" y="2667000"/>
            <a:ext cx="256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43" descr="wool2.JPG">
            <a:extLst>
              <a:ext uri="{FF2B5EF4-FFF2-40B4-BE49-F238E27FC236}">
                <a16:creationId xmlns:a16="http://schemas.microsoft.com/office/drawing/2014/main" id="{B3CF7BCC-459F-1E29-A1D6-EBEE46B8F6BB}"/>
              </a:ext>
            </a:extLst>
          </p:cNvPr>
          <p:cNvPicPr>
            <a:picLocks noChangeAspect="1"/>
          </p:cNvPicPr>
          <p:nvPr/>
        </p:nvPicPr>
        <p:blipFill>
          <a:blip r:embed="rId8">
            <a:extLst>
              <a:ext uri="{28A0092B-C50C-407E-A947-70E740481C1C}">
                <a14:useLocalDpi xmlns:a14="http://schemas.microsoft.com/office/drawing/2010/main" val="0"/>
              </a:ext>
            </a:extLst>
          </a:blip>
          <a:srcRect t="8333" b="9721"/>
          <a:stretch>
            <a:fillRect/>
          </a:stretch>
        </p:blipFill>
        <p:spPr bwMode="auto">
          <a:xfrm>
            <a:off x="6172200" y="26670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44">
            <a:extLst>
              <a:ext uri="{FF2B5EF4-FFF2-40B4-BE49-F238E27FC236}">
                <a16:creationId xmlns:a16="http://schemas.microsoft.com/office/drawing/2014/main" id="{B1E0B892-4339-C330-1727-E509B0CB08D3}"/>
              </a:ext>
            </a:extLst>
          </p:cNvPr>
          <p:cNvSpPr txBox="1">
            <a:spLocks noChangeArrowheads="1"/>
          </p:cNvSpPr>
          <p:nvPr/>
        </p:nvSpPr>
        <p:spPr bwMode="auto">
          <a:xfrm>
            <a:off x="90733" y="4275427"/>
            <a:ext cx="28727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Polyester Yarn</a:t>
            </a:r>
          </a:p>
        </p:txBody>
      </p:sp>
      <p:sp>
        <p:nvSpPr>
          <p:cNvPr id="17421" name="TextBox 45">
            <a:extLst>
              <a:ext uri="{FF2B5EF4-FFF2-40B4-BE49-F238E27FC236}">
                <a16:creationId xmlns:a16="http://schemas.microsoft.com/office/drawing/2014/main" id="{0E0DD621-08C9-74BF-99AD-E1D64A578854}"/>
              </a:ext>
            </a:extLst>
          </p:cNvPr>
          <p:cNvSpPr txBox="1">
            <a:spLocks noChangeArrowheads="1"/>
          </p:cNvSpPr>
          <p:nvPr/>
        </p:nvSpPr>
        <p:spPr bwMode="auto">
          <a:xfrm>
            <a:off x="3490913" y="4310062"/>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Rayon Rope</a:t>
            </a:r>
          </a:p>
        </p:txBody>
      </p:sp>
      <p:sp>
        <p:nvSpPr>
          <p:cNvPr id="17422" name="TextBox 46">
            <a:extLst>
              <a:ext uri="{FF2B5EF4-FFF2-40B4-BE49-F238E27FC236}">
                <a16:creationId xmlns:a16="http://schemas.microsoft.com/office/drawing/2014/main" id="{E773724A-A258-A55C-1B96-A42E79B2D46B}"/>
              </a:ext>
            </a:extLst>
          </p:cNvPr>
          <p:cNvSpPr txBox="1">
            <a:spLocks noChangeArrowheads="1"/>
          </p:cNvSpPr>
          <p:nvPr/>
        </p:nvSpPr>
        <p:spPr bwMode="auto">
          <a:xfrm>
            <a:off x="6553200" y="4310063"/>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Wool Yarn</a:t>
            </a:r>
          </a:p>
        </p:txBody>
      </p:sp>
      <p:sp>
        <p:nvSpPr>
          <p:cNvPr id="16" name="Rectangle 30">
            <a:extLst>
              <a:ext uri="{FF2B5EF4-FFF2-40B4-BE49-F238E27FC236}">
                <a16:creationId xmlns:a16="http://schemas.microsoft.com/office/drawing/2014/main" id="{C911BB7D-70E0-B488-0AD3-09F728D75609}"/>
              </a:ext>
            </a:extLst>
          </p:cNvPr>
          <p:cNvSpPr>
            <a:spLocks noChangeArrowheads="1"/>
          </p:cNvSpPr>
          <p:nvPr/>
        </p:nvSpPr>
        <p:spPr bwMode="auto">
          <a:xfrm>
            <a:off x="76200" y="533400"/>
            <a:ext cx="684803" cy="923330"/>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A</a:t>
            </a:r>
          </a:p>
        </p:txBody>
      </p:sp>
      <p:sp>
        <p:nvSpPr>
          <p:cNvPr id="17" name="Rectangle 31">
            <a:extLst>
              <a:ext uri="{FF2B5EF4-FFF2-40B4-BE49-F238E27FC236}">
                <a16:creationId xmlns:a16="http://schemas.microsoft.com/office/drawing/2014/main" id="{ED95AA56-3C34-690B-53FA-52CE5DE02069}"/>
              </a:ext>
            </a:extLst>
          </p:cNvPr>
          <p:cNvSpPr>
            <a:spLocks noChangeArrowheads="1"/>
          </p:cNvSpPr>
          <p:nvPr/>
        </p:nvSpPr>
        <p:spPr bwMode="auto">
          <a:xfrm>
            <a:off x="2971800" y="533400"/>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B</a:t>
            </a:r>
          </a:p>
        </p:txBody>
      </p:sp>
      <p:sp>
        <p:nvSpPr>
          <p:cNvPr id="18" name="Rectangle 32">
            <a:extLst>
              <a:ext uri="{FF2B5EF4-FFF2-40B4-BE49-F238E27FC236}">
                <a16:creationId xmlns:a16="http://schemas.microsoft.com/office/drawing/2014/main" id="{EDC691B4-1094-4D55-5365-E99E33DCCCA0}"/>
              </a:ext>
            </a:extLst>
          </p:cNvPr>
          <p:cNvSpPr>
            <a:spLocks noChangeArrowheads="1"/>
          </p:cNvSpPr>
          <p:nvPr/>
        </p:nvSpPr>
        <p:spPr bwMode="auto">
          <a:xfrm>
            <a:off x="5867400" y="533400"/>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C</a:t>
            </a:r>
          </a:p>
        </p:txBody>
      </p:sp>
      <p:sp>
        <p:nvSpPr>
          <p:cNvPr id="19" name="Rectangle 33">
            <a:extLst>
              <a:ext uri="{FF2B5EF4-FFF2-40B4-BE49-F238E27FC236}">
                <a16:creationId xmlns:a16="http://schemas.microsoft.com/office/drawing/2014/main" id="{37BAAA97-DA59-DB9C-9DE3-EEEE38F221BB}"/>
              </a:ext>
            </a:extLst>
          </p:cNvPr>
          <p:cNvSpPr>
            <a:spLocks noChangeArrowheads="1"/>
          </p:cNvSpPr>
          <p:nvPr/>
        </p:nvSpPr>
        <p:spPr bwMode="auto">
          <a:xfrm>
            <a:off x="2516187" y="3800475"/>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D</a:t>
            </a:r>
          </a:p>
        </p:txBody>
      </p:sp>
      <p:sp>
        <p:nvSpPr>
          <p:cNvPr id="20" name="Rectangle 34">
            <a:extLst>
              <a:ext uri="{FF2B5EF4-FFF2-40B4-BE49-F238E27FC236}">
                <a16:creationId xmlns:a16="http://schemas.microsoft.com/office/drawing/2014/main" id="{63B7F5CC-CE2E-4304-BE5E-CE990815A2A0}"/>
              </a:ext>
            </a:extLst>
          </p:cNvPr>
          <p:cNvSpPr>
            <a:spLocks noChangeArrowheads="1"/>
          </p:cNvSpPr>
          <p:nvPr/>
        </p:nvSpPr>
        <p:spPr bwMode="auto">
          <a:xfrm>
            <a:off x="5564187" y="3800475"/>
            <a:ext cx="6461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E</a:t>
            </a:r>
          </a:p>
        </p:txBody>
      </p:sp>
      <p:sp>
        <p:nvSpPr>
          <p:cNvPr id="21" name="Rectangle 35">
            <a:extLst>
              <a:ext uri="{FF2B5EF4-FFF2-40B4-BE49-F238E27FC236}">
                <a16:creationId xmlns:a16="http://schemas.microsoft.com/office/drawing/2014/main" id="{E41876A5-D683-EA72-7E8F-014060A48648}"/>
              </a:ext>
            </a:extLst>
          </p:cNvPr>
          <p:cNvSpPr>
            <a:spLocks noChangeArrowheads="1"/>
          </p:cNvSpPr>
          <p:nvPr/>
        </p:nvSpPr>
        <p:spPr bwMode="auto">
          <a:xfrm>
            <a:off x="8383587" y="3800475"/>
            <a:ext cx="6080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F</a:t>
            </a:r>
          </a:p>
        </p:txBody>
      </p:sp>
      <p:sp>
        <p:nvSpPr>
          <p:cNvPr id="2" name="TextBox 24">
            <a:extLst>
              <a:ext uri="{FF2B5EF4-FFF2-40B4-BE49-F238E27FC236}">
                <a16:creationId xmlns:a16="http://schemas.microsoft.com/office/drawing/2014/main" id="{CB4C79BD-C841-219E-5649-79D86988126B}"/>
              </a:ext>
            </a:extLst>
          </p:cNvPr>
          <p:cNvSpPr txBox="1">
            <a:spLocks noChangeArrowheads="1"/>
          </p:cNvSpPr>
          <p:nvPr/>
        </p:nvSpPr>
        <p:spPr bwMode="auto">
          <a:xfrm>
            <a:off x="195263" y="4647605"/>
            <a:ext cx="8534400" cy="2369880"/>
          </a:xfrm>
          <a:prstGeom prst="rect">
            <a:avLst/>
          </a:prstGeom>
          <a:noFill/>
          <a:ln w="9525">
            <a:noFill/>
            <a:miter lim="800000"/>
            <a:headEnd/>
            <a:tailEnd/>
          </a:ln>
        </p:spPr>
        <p:txBody>
          <a:bodyPr>
            <a:spAutoFit/>
          </a:bodyPr>
          <a:lstStyle/>
          <a:p>
            <a:pPr algn="just">
              <a:defRPr/>
            </a:pPr>
            <a:endParaRPr lang="en-US" sz="1200" b="1" dirty="0">
              <a:latin typeface="Times New Roman" pitchFamily="18" charset="0"/>
              <a:cs typeface="Times New Roman" pitchFamily="18" charset="0"/>
            </a:endParaRPr>
          </a:p>
          <a:p>
            <a:pPr algn="just">
              <a:defRPr/>
            </a:pPr>
            <a:r>
              <a:rPr lang="en-US" sz="2400" dirty="0">
                <a:latin typeface="Times New Roman" pitchFamily="18" charset="0"/>
                <a:cs typeface="Times New Roman" pitchFamily="18" charset="0"/>
              </a:rPr>
              <a:t>A. Which samples are natural fibers?  </a:t>
            </a:r>
          </a:p>
          <a:p>
            <a:pPr algn="just">
              <a:defRPr/>
            </a:pPr>
            <a:r>
              <a:rPr lang="en-US" sz="2400" dirty="0">
                <a:latin typeface="Times New Roman" pitchFamily="18" charset="0"/>
                <a:cs typeface="Times New Roman" pitchFamily="18" charset="0"/>
              </a:rPr>
              <a:t>    Which samples are synthetic fibers?</a:t>
            </a:r>
          </a:p>
          <a:p>
            <a:pPr algn="just">
              <a:defRPr/>
            </a:pPr>
            <a:endParaRPr lang="en-US" sz="1100" dirty="0">
              <a:latin typeface="Times New Roman" pitchFamily="18" charset="0"/>
              <a:cs typeface="Times New Roman" pitchFamily="18" charset="0"/>
            </a:endParaRPr>
          </a:p>
          <a:p>
            <a:pPr algn="just">
              <a:defRPr/>
            </a:pPr>
            <a:r>
              <a:rPr lang="en-US" sz="2400" dirty="0">
                <a:latin typeface="Times New Roman" pitchFamily="18" charset="0"/>
                <a:cs typeface="Times New Roman" pitchFamily="18" charset="0"/>
              </a:rPr>
              <a:t>B. What characteristics can be used to identify unknown fiber samples?</a:t>
            </a:r>
          </a:p>
          <a:p>
            <a:pPr algn="just">
              <a:defRPr/>
            </a:pPr>
            <a:r>
              <a:rPr lang="en-US" sz="2400" dirty="0">
                <a:latin typeface="Times New Roman" pitchFamily="18" charset="0"/>
                <a:cs typeface="Times New Roman" pitchFamily="18" charset="0"/>
              </a:rPr>
              <a:t> </a:t>
            </a:r>
          </a:p>
        </p:txBody>
      </p:sp>
      <p:sp>
        <p:nvSpPr>
          <p:cNvPr id="3" name="TextBox 10">
            <a:extLst>
              <a:ext uri="{FF2B5EF4-FFF2-40B4-BE49-F238E27FC236}">
                <a16:creationId xmlns:a16="http://schemas.microsoft.com/office/drawing/2014/main" id="{E2468AE3-074D-B8AF-FB27-5E2CCD42AE34}"/>
              </a:ext>
            </a:extLst>
          </p:cNvPr>
          <p:cNvSpPr txBox="1">
            <a:spLocks noChangeArrowheads="1"/>
          </p:cNvSpPr>
          <p:nvPr/>
        </p:nvSpPr>
        <p:spPr bwMode="auto">
          <a:xfrm>
            <a:off x="4840958" y="4797772"/>
            <a:ext cx="42576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Cotton, Wool</a:t>
            </a:r>
          </a:p>
        </p:txBody>
      </p:sp>
      <p:sp>
        <p:nvSpPr>
          <p:cNvPr id="4" name="TextBox 10">
            <a:extLst>
              <a:ext uri="{FF2B5EF4-FFF2-40B4-BE49-F238E27FC236}">
                <a16:creationId xmlns:a16="http://schemas.microsoft.com/office/drawing/2014/main" id="{FD2E5616-439A-2060-36B9-C3827E2673D3}"/>
              </a:ext>
            </a:extLst>
          </p:cNvPr>
          <p:cNvSpPr txBox="1">
            <a:spLocks noChangeArrowheads="1"/>
          </p:cNvSpPr>
          <p:nvPr/>
        </p:nvSpPr>
        <p:spPr bwMode="auto">
          <a:xfrm>
            <a:off x="4953000" y="5207713"/>
            <a:ext cx="42576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Acrylic, nylon, polyester, rayon</a:t>
            </a:r>
          </a:p>
        </p:txBody>
      </p:sp>
      <p:sp>
        <p:nvSpPr>
          <p:cNvPr id="5" name="TextBox 10">
            <a:extLst>
              <a:ext uri="{FF2B5EF4-FFF2-40B4-BE49-F238E27FC236}">
                <a16:creationId xmlns:a16="http://schemas.microsoft.com/office/drawing/2014/main" id="{51884E6C-4CBA-206C-736D-ACB8DF59F3EB}"/>
              </a:ext>
            </a:extLst>
          </p:cNvPr>
          <p:cNvSpPr txBox="1">
            <a:spLocks noChangeArrowheads="1"/>
          </p:cNvSpPr>
          <p:nvPr/>
        </p:nvSpPr>
        <p:spPr bwMode="auto">
          <a:xfrm>
            <a:off x="1583531" y="6178194"/>
            <a:ext cx="71461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What did you say?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3097"/>
            <a:ext cx="8875059" cy="694282"/>
          </a:xfrm>
          <a:noFill/>
        </p:spPr>
        <p:txBody>
          <a:bodyPr/>
          <a:lstStyle/>
          <a:p>
            <a:pPr algn="l" eaLnBrk="1" hangingPunct="1"/>
            <a:r>
              <a:rPr lang="en-US" sz="2800" b="1" dirty="0">
                <a:solidFill>
                  <a:srgbClr val="FF0000"/>
                </a:solidFill>
                <a:latin typeface="Comic Sans MS" panose="030F0702030302020204" pitchFamily="66" charset="0"/>
              </a:rPr>
              <a:t>#3 </a:t>
            </a:r>
            <a:r>
              <a:rPr lang="en-US" sz="2800" b="1" dirty="0">
                <a:latin typeface="Comic Sans MS" panose="030F0702030302020204" pitchFamily="66" charset="0"/>
              </a:rPr>
              <a:t>- Collecting Trace Evidence</a:t>
            </a:r>
          </a:p>
        </p:txBody>
      </p:sp>
      <p:sp>
        <p:nvSpPr>
          <p:cNvPr id="13" name="Text Box 6">
            <a:extLst>
              <a:ext uri="{FF2B5EF4-FFF2-40B4-BE49-F238E27FC236}">
                <a16:creationId xmlns:a16="http://schemas.microsoft.com/office/drawing/2014/main" id="{8203C8F4-137F-48C1-BDFE-A79F3876AF45}"/>
              </a:ext>
            </a:extLst>
          </p:cNvPr>
          <p:cNvSpPr txBox="1">
            <a:spLocks noChangeArrowheads="1"/>
          </p:cNvSpPr>
          <p:nvPr/>
        </p:nvSpPr>
        <p:spPr bwMode="auto">
          <a:xfrm>
            <a:off x="2581767" y="863995"/>
            <a:ext cx="6284259" cy="138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u="sng" dirty="0">
                <a:solidFill>
                  <a:srgbClr val="FF0000"/>
                </a:solidFill>
                <a:latin typeface="Times New Roman" panose="02020603050405020304" pitchFamily="18" charset="0"/>
              </a:rPr>
              <a:t>Visually examine </a:t>
            </a:r>
            <a:r>
              <a:rPr lang="en-US" altLang="en-US" sz="2800" b="1" dirty="0">
                <a:latin typeface="Times New Roman" panose="02020603050405020304" pitchFamily="18" charset="0"/>
              </a:rPr>
              <a:t>the item with magnifying glasses, lights, and cameras (photos). </a:t>
            </a:r>
          </a:p>
        </p:txBody>
      </p:sp>
      <p:pic>
        <p:nvPicPr>
          <p:cNvPr id="4" name="Picture 3">
            <a:extLst>
              <a:ext uri="{FF2B5EF4-FFF2-40B4-BE49-F238E27FC236}">
                <a16:creationId xmlns:a16="http://schemas.microsoft.com/office/drawing/2014/main" id="{875D166A-358A-4EE5-9612-4DDD743B2D75}"/>
              </a:ext>
            </a:extLst>
          </p:cNvPr>
          <p:cNvPicPr>
            <a:picLocks noChangeAspect="1"/>
          </p:cNvPicPr>
          <p:nvPr/>
        </p:nvPicPr>
        <p:blipFill rotWithShape="1">
          <a:blip r:embed="rId3"/>
          <a:srcRect t="14045" b="8521"/>
          <a:stretch/>
        </p:blipFill>
        <p:spPr>
          <a:xfrm>
            <a:off x="453931" y="696995"/>
            <a:ext cx="2031985" cy="1627307"/>
          </a:xfrm>
          <a:prstGeom prst="rect">
            <a:avLst/>
          </a:prstGeom>
        </p:spPr>
      </p:pic>
      <p:pic>
        <p:nvPicPr>
          <p:cNvPr id="6" name="Picture 5">
            <a:extLst>
              <a:ext uri="{FF2B5EF4-FFF2-40B4-BE49-F238E27FC236}">
                <a16:creationId xmlns:a16="http://schemas.microsoft.com/office/drawing/2014/main" id="{E8065F30-E3A4-4B04-B6FF-559DA6CCDE50}"/>
              </a:ext>
            </a:extLst>
          </p:cNvPr>
          <p:cNvPicPr>
            <a:picLocks noChangeAspect="1"/>
          </p:cNvPicPr>
          <p:nvPr/>
        </p:nvPicPr>
        <p:blipFill rotWithShape="1">
          <a:blip r:embed="rId4"/>
          <a:srcRect r="7120"/>
          <a:stretch/>
        </p:blipFill>
        <p:spPr>
          <a:xfrm>
            <a:off x="453931" y="2252872"/>
            <a:ext cx="2031985" cy="1686730"/>
          </a:xfrm>
          <a:prstGeom prst="rect">
            <a:avLst/>
          </a:prstGeom>
        </p:spPr>
      </p:pic>
      <p:sp>
        <p:nvSpPr>
          <p:cNvPr id="30" name="Text Box 6">
            <a:extLst>
              <a:ext uri="{FF2B5EF4-FFF2-40B4-BE49-F238E27FC236}">
                <a16:creationId xmlns:a16="http://schemas.microsoft.com/office/drawing/2014/main" id="{5F1C2B21-95D5-4781-9C44-D11AD7B9BCB5}"/>
              </a:ext>
            </a:extLst>
          </p:cNvPr>
          <p:cNvSpPr txBox="1">
            <a:spLocks noChangeArrowheads="1"/>
          </p:cNvSpPr>
          <p:nvPr/>
        </p:nvSpPr>
        <p:spPr bwMode="auto">
          <a:xfrm>
            <a:off x="2581767" y="2418338"/>
            <a:ext cx="6297102" cy="95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u="sng" dirty="0">
                <a:solidFill>
                  <a:srgbClr val="FF0000"/>
                </a:solidFill>
                <a:latin typeface="Times New Roman" panose="02020603050405020304" pitchFamily="18" charset="0"/>
              </a:rPr>
              <a:t>Scrape clothing/items</a:t>
            </a:r>
            <a:r>
              <a:rPr lang="en-US" altLang="en-US" sz="2800" b="1" dirty="0">
                <a:latin typeface="Times New Roman" panose="02020603050405020304" pitchFamily="18" charset="0"/>
              </a:rPr>
              <a:t>, </a:t>
            </a:r>
            <a:r>
              <a:rPr lang="en-US" altLang="en-US" sz="2800" b="1" u="sng" dirty="0">
                <a:solidFill>
                  <a:srgbClr val="FF0000"/>
                </a:solidFill>
                <a:latin typeface="Times New Roman" panose="02020603050405020304" pitchFamily="18" charset="0"/>
              </a:rPr>
              <a:t>use tape </a:t>
            </a:r>
            <a:r>
              <a:rPr lang="en-US" altLang="en-US" sz="2800" b="1" dirty="0">
                <a:latin typeface="Times New Roman" panose="02020603050405020304" pitchFamily="18" charset="0"/>
              </a:rPr>
              <a:t>to lift hairs and fibers, or other methods.  </a:t>
            </a:r>
          </a:p>
        </p:txBody>
      </p:sp>
      <p:pic>
        <p:nvPicPr>
          <p:cNvPr id="8" name="Picture 7">
            <a:extLst>
              <a:ext uri="{FF2B5EF4-FFF2-40B4-BE49-F238E27FC236}">
                <a16:creationId xmlns:a16="http://schemas.microsoft.com/office/drawing/2014/main" id="{20E16C07-E777-40A1-883E-2655F47E3C11}"/>
              </a:ext>
            </a:extLst>
          </p:cNvPr>
          <p:cNvPicPr>
            <a:picLocks noChangeAspect="1"/>
          </p:cNvPicPr>
          <p:nvPr/>
        </p:nvPicPr>
        <p:blipFill rotWithShape="1">
          <a:blip r:embed="rId5"/>
          <a:srcRect b="22532"/>
          <a:stretch/>
        </p:blipFill>
        <p:spPr>
          <a:xfrm>
            <a:off x="470071" y="3608090"/>
            <a:ext cx="2015845" cy="1630530"/>
          </a:xfrm>
          <a:prstGeom prst="rect">
            <a:avLst/>
          </a:prstGeom>
        </p:spPr>
      </p:pic>
      <p:sp>
        <p:nvSpPr>
          <p:cNvPr id="31" name="Text Box 6">
            <a:extLst>
              <a:ext uri="{FF2B5EF4-FFF2-40B4-BE49-F238E27FC236}">
                <a16:creationId xmlns:a16="http://schemas.microsoft.com/office/drawing/2014/main" id="{573275C6-0B67-48DB-BAEC-7210A1A27CF8}"/>
              </a:ext>
            </a:extLst>
          </p:cNvPr>
          <p:cNvSpPr txBox="1">
            <a:spLocks noChangeArrowheads="1"/>
          </p:cNvSpPr>
          <p:nvPr/>
        </p:nvSpPr>
        <p:spPr bwMode="auto">
          <a:xfrm>
            <a:off x="2581766" y="3800043"/>
            <a:ext cx="6246159" cy="138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u="sng" dirty="0">
                <a:solidFill>
                  <a:srgbClr val="FF0000"/>
                </a:solidFill>
                <a:latin typeface="Times New Roman" panose="02020603050405020304" pitchFamily="18" charset="0"/>
              </a:rPr>
              <a:t>Gather evidence</a:t>
            </a:r>
            <a:r>
              <a:rPr lang="en-US" altLang="en-US" sz="2800" b="1" dirty="0">
                <a:solidFill>
                  <a:srgbClr val="FF0000"/>
                </a:solidFill>
                <a:latin typeface="Times New Roman" panose="02020603050405020304" pitchFamily="18" charset="0"/>
              </a:rPr>
              <a:t> </a:t>
            </a:r>
            <a:r>
              <a:rPr lang="en-US" altLang="en-US" sz="2800" b="1" dirty="0">
                <a:latin typeface="Times New Roman" panose="02020603050405020304" pitchFamily="18" charset="0"/>
              </a:rPr>
              <a:t>in paper folds, envelopes, and other accepted containers.</a:t>
            </a:r>
          </a:p>
        </p:txBody>
      </p:sp>
      <p:pic>
        <p:nvPicPr>
          <p:cNvPr id="7" name="Picture 6" descr="A red and white play button&#10;&#10;Description automatically generated">
            <a:hlinkClick r:id="rId6"/>
            <a:extLst>
              <a:ext uri="{FF2B5EF4-FFF2-40B4-BE49-F238E27FC236}">
                <a16:creationId xmlns:a16="http://schemas.microsoft.com/office/drawing/2014/main" id="{73E3156C-D97A-7AB7-8964-C5F5CB9E6D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5297765"/>
            <a:ext cx="1843088" cy="1352688"/>
          </a:xfrm>
          <a:prstGeom prst="rect">
            <a:avLst/>
          </a:prstGeom>
        </p:spPr>
      </p:pic>
      <p:sp>
        <p:nvSpPr>
          <p:cNvPr id="2" name="Rectangle 1">
            <a:extLst>
              <a:ext uri="{FF2B5EF4-FFF2-40B4-BE49-F238E27FC236}">
                <a16:creationId xmlns:a16="http://schemas.microsoft.com/office/drawing/2014/main" id="{B203E448-D520-8375-F7C6-BCDAD4309814}"/>
              </a:ext>
            </a:extLst>
          </p:cNvPr>
          <p:cNvSpPr/>
          <p:nvPr/>
        </p:nvSpPr>
        <p:spPr>
          <a:xfrm>
            <a:off x="2609164" y="879450"/>
            <a:ext cx="6218761" cy="1423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E97F6C09-8443-720D-7238-9070A57E6095}"/>
              </a:ext>
            </a:extLst>
          </p:cNvPr>
          <p:cNvSpPr/>
          <p:nvPr/>
        </p:nvSpPr>
        <p:spPr>
          <a:xfrm>
            <a:off x="2568494" y="2246267"/>
            <a:ext cx="6218761" cy="1423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0D57B860-97B1-88A5-38FE-63AD8247787C}"/>
              </a:ext>
            </a:extLst>
          </p:cNvPr>
          <p:cNvSpPr/>
          <p:nvPr/>
        </p:nvSpPr>
        <p:spPr>
          <a:xfrm>
            <a:off x="2595464" y="3748325"/>
            <a:ext cx="6218761" cy="1423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1525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A87FC2A-4E1B-C851-4F70-BA62C113311F}"/>
              </a:ext>
            </a:extLst>
          </p:cNvPr>
          <p:cNvSpPr>
            <a:spLocks noGrp="1" noChangeArrowheads="1"/>
          </p:cNvSpPr>
          <p:nvPr>
            <p:ph type="title"/>
          </p:nvPr>
        </p:nvSpPr>
        <p:spPr>
          <a:xfrm>
            <a:off x="0" y="17124"/>
            <a:ext cx="9144000" cy="516276"/>
          </a:xfrm>
          <a:solidFill>
            <a:srgbClr val="FFFF00"/>
          </a:solidFill>
        </p:spPr>
        <p:txBody>
          <a:bodyPr/>
          <a:lstStyle/>
          <a:p>
            <a:pPr algn="l"/>
            <a:r>
              <a:rPr lang="en-US" altLang="en-US" sz="3200" b="1" dirty="0">
                <a:latin typeface="Times New Roman" panose="02020603050405020304" pitchFamily="18" charset="0"/>
              </a:rPr>
              <a:t>#4 - Trace Evidence Examples</a:t>
            </a:r>
          </a:p>
        </p:txBody>
      </p:sp>
      <p:sp>
        <p:nvSpPr>
          <p:cNvPr id="20485" name="Text Box 5">
            <a:extLst>
              <a:ext uri="{FF2B5EF4-FFF2-40B4-BE49-F238E27FC236}">
                <a16:creationId xmlns:a16="http://schemas.microsoft.com/office/drawing/2014/main" id="{BB0A758D-602C-F74A-FA10-E89B023B3D43}"/>
              </a:ext>
            </a:extLst>
          </p:cNvPr>
          <p:cNvSpPr txBox="1">
            <a:spLocks noChangeArrowheads="1"/>
          </p:cNvSpPr>
          <p:nvPr/>
        </p:nvSpPr>
        <p:spPr bwMode="auto">
          <a:xfrm>
            <a:off x="2895600" y="6613525"/>
            <a:ext cx="624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p>
        </p:txBody>
      </p:sp>
      <p:sp>
        <p:nvSpPr>
          <p:cNvPr id="20487" name="Text Box 7">
            <a:extLst>
              <a:ext uri="{FF2B5EF4-FFF2-40B4-BE49-F238E27FC236}">
                <a16:creationId xmlns:a16="http://schemas.microsoft.com/office/drawing/2014/main" id="{48A7413E-DE70-A909-CDDE-AF99A59513F4}"/>
              </a:ext>
            </a:extLst>
          </p:cNvPr>
          <p:cNvSpPr txBox="1">
            <a:spLocks noChangeArrowheads="1"/>
          </p:cNvSpPr>
          <p:nvPr/>
        </p:nvSpPr>
        <p:spPr bwMode="auto">
          <a:xfrm>
            <a:off x="76200" y="609600"/>
            <a:ext cx="7391400" cy="433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Paint</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Paint is examined with microscopes and several analytic instruments to determine its layer chemical composition. There are forty thousand different types of paint classified in a database available to police.  It can be transferred from one vehicle to another in an accident, a paint chip left at the crime scene can be used to determine the make and model of the vehicle it came from, or paint transferred from a window to a suspect’s tool in a break and entry can place that tool at the crime scene. </a:t>
            </a:r>
          </a:p>
          <a:p>
            <a:r>
              <a:rPr lang="en-US" altLang="en-US" sz="1200" dirty="0">
                <a:latin typeface="Times New Roman" panose="02020603050405020304" pitchFamily="18" charset="0"/>
              </a:rPr>
              <a:t> </a:t>
            </a:r>
            <a:endParaRPr lang="en-US" altLang="en-US" sz="1200" b="1" dirty="0">
              <a:latin typeface="Times New Roman" panose="02020603050405020304" pitchFamily="18" charset="0"/>
            </a:endParaRPr>
          </a:p>
          <a:p>
            <a:r>
              <a:rPr lang="en-US" altLang="en-US" sz="2400" b="1" dirty="0">
                <a:latin typeface="Times New Roman" panose="02020603050405020304" pitchFamily="18" charset="0"/>
              </a:rPr>
              <a:t>Explosives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Sample of the explosive, the device, or other debris are submitted to the Trace Unit. These items are then analyzed with chemical spot tests and analytical instrumentation to determine their chemical make-up to help identify which type of explosive was used. These results can then be compared to any evidence found in the suspect’s possession. </a:t>
            </a:r>
          </a:p>
        </p:txBody>
      </p:sp>
      <p:pic>
        <p:nvPicPr>
          <p:cNvPr id="2" name="Picture 2">
            <a:extLst>
              <a:ext uri="{FF2B5EF4-FFF2-40B4-BE49-F238E27FC236}">
                <a16:creationId xmlns:a16="http://schemas.microsoft.com/office/drawing/2014/main" id="{87B4017B-078B-AEE0-E329-BBF63A5F2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684" b="43238"/>
          <a:stretch/>
        </p:blipFill>
        <p:spPr bwMode="auto">
          <a:xfrm>
            <a:off x="7610422" y="3319628"/>
            <a:ext cx="1381177" cy="163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38CEE20A-F499-6E66-FFC6-BC038EFDD8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68" t="50000" r="63359" b="17092"/>
          <a:stretch/>
        </p:blipFill>
        <p:spPr bwMode="auto">
          <a:xfrm>
            <a:off x="7657961" y="990600"/>
            <a:ext cx="133363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7D37B604-1BAD-CF45-D6D9-7A7290953AEA}"/>
              </a:ext>
            </a:extLst>
          </p:cNvPr>
          <p:cNvSpPr txBox="1">
            <a:spLocks noChangeArrowheads="1"/>
          </p:cNvSpPr>
          <p:nvPr/>
        </p:nvSpPr>
        <p:spPr bwMode="auto">
          <a:xfrm>
            <a:off x="76200" y="5201349"/>
            <a:ext cx="7162800" cy="129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Dust &amp; Dirt</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Soil evidence can reveal where a person has been, where they live, where they work, and if they have pets. Other debris in the sample and pollen can reveal where a person has been (outside).</a:t>
            </a:r>
          </a:p>
        </p:txBody>
      </p:sp>
      <p:pic>
        <p:nvPicPr>
          <p:cNvPr id="5" name="Picture 8">
            <a:extLst>
              <a:ext uri="{FF2B5EF4-FFF2-40B4-BE49-F238E27FC236}">
                <a16:creationId xmlns:a16="http://schemas.microsoft.com/office/drawing/2014/main" id="{7DFA3D9F-EE29-5923-5159-43FFBE4B27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467" t="2875" r="5173" b="5173"/>
          <a:stretch>
            <a:fillRect/>
          </a:stretch>
        </p:blipFill>
        <p:spPr bwMode="auto">
          <a:xfrm>
            <a:off x="7283157" y="5236027"/>
            <a:ext cx="1752396" cy="136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a:extLst>
              <a:ext uri="{FF2B5EF4-FFF2-40B4-BE49-F238E27FC236}">
                <a16:creationId xmlns:a16="http://schemas.microsoft.com/office/drawing/2014/main" id="{A081FA70-8E7F-9C85-B093-517FE3DBA189}"/>
              </a:ext>
            </a:extLst>
          </p:cNvPr>
          <p:cNvSpPr txBox="1">
            <a:spLocks noChangeArrowheads="1"/>
          </p:cNvSpPr>
          <p:nvPr/>
        </p:nvSpPr>
        <p:spPr bwMode="auto">
          <a:xfrm>
            <a:off x="2895600" y="6613525"/>
            <a:ext cx="624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p>
        </p:txBody>
      </p:sp>
      <p:sp>
        <p:nvSpPr>
          <p:cNvPr id="21508" name="Text Box 4">
            <a:extLst>
              <a:ext uri="{FF2B5EF4-FFF2-40B4-BE49-F238E27FC236}">
                <a16:creationId xmlns:a16="http://schemas.microsoft.com/office/drawing/2014/main" id="{46B1746F-884D-B2BA-2FC3-C343FE1A53C0}"/>
              </a:ext>
            </a:extLst>
          </p:cNvPr>
          <p:cNvSpPr txBox="1">
            <a:spLocks noChangeArrowheads="1"/>
          </p:cNvSpPr>
          <p:nvPr/>
        </p:nvSpPr>
        <p:spPr bwMode="auto">
          <a:xfrm>
            <a:off x="228600" y="119063"/>
            <a:ext cx="6553200" cy="29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altLang="en-US" sz="2400" b="1" dirty="0">
                <a:latin typeface="Times New Roman" panose="02020603050405020304" pitchFamily="18" charset="0"/>
              </a:rPr>
              <a:t>Glass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In car accidents, fragments of glass can be embedded in a victims’ hair or clothing. In break and entries, suspects often get glass fragments on their clothing.  Glass particles can be compared to particles collected from the crime scene to determine if they have a common origin. Glass tint, thickness, UV fluorescence, density, and refractive index can all be used to match glass samples to glass found at a crime scene. Reconstructing a pane of glass may help determine the direction of the impact or sequence of impacts may be determined.</a:t>
            </a:r>
            <a:endParaRPr lang="en-US" altLang="en-US" b="1" dirty="0">
              <a:latin typeface="Times New Roman" panose="02020603050405020304" pitchFamily="18" charset="0"/>
            </a:endParaRPr>
          </a:p>
        </p:txBody>
      </p:sp>
      <p:grpSp>
        <p:nvGrpSpPr>
          <p:cNvPr id="21515" name="Group 11">
            <a:extLst>
              <a:ext uri="{FF2B5EF4-FFF2-40B4-BE49-F238E27FC236}">
                <a16:creationId xmlns:a16="http://schemas.microsoft.com/office/drawing/2014/main" id="{4605CCEA-7732-6F36-5D68-AC5932679D11}"/>
              </a:ext>
            </a:extLst>
          </p:cNvPr>
          <p:cNvGrpSpPr>
            <a:grpSpLocks/>
          </p:cNvGrpSpPr>
          <p:nvPr/>
        </p:nvGrpSpPr>
        <p:grpSpPr bwMode="auto">
          <a:xfrm>
            <a:off x="6804917" y="251773"/>
            <a:ext cx="2133600" cy="2689225"/>
            <a:chOff x="4464" y="336"/>
            <a:chExt cx="1152" cy="1694"/>
          </a:xfrm>
        </p:grpSpPr>
        <p:pic>
          <p:nvPicPr>
            <p:cNvPr id="21513" name="Picture 9">
              <a:extLst>
                <a:ext uri="{FF2B5EF4-FFF2-40B4-BE49-F238E27FC236}">
                  <a16:creationId xmlns:a16="http://schemas.microsoft.com/office/drawing/2014/main" id="{9D0848C5-E929-E0A2-C33B-C43D97DA6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 y="336"/>
              <a:ext cx="1074"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4" name="Text Box 10">
              <a:extLst>
                <a:ext uri="{FF2B5EF4-FFF2-40B4-BE49-F238E27FC236}">
                  <a16:creationId xmlns:a16="http://schemas.microsoft.com/office/drawing/2014/main" id="{417F4C39-EADE-2A2D-74C7-018B49AC9D92}"/>
                </a:ext>
              </a:extLst>
            </p:cNvPr>
            <p:cNvSpPr txBox="1">
              <a:spLocks noChangeArrowheads="1"/>
            </p:cNvSpPr>
            <p:nvPr/>
          </p:nvSpPr>
          <p:spPr bwMode="auto">
            <a:xfrm>
              <a:off x="4464" y="1296"/>
              <a:ext cx="1152" cy="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just">
                <a:spcBef>
                  <a:spcPct val="50000"/>
                </a:spcBef>
              </a:pPr>
              <a:r>
                <a:rPr lang="en-US" altLang="en-US" sz="1200" dirty="0">
                  <a:latin typeface="Times New Roman" panose="02020603050405020304" pitchFamily="18" charset="0"/>
                </a:rPr>
                <a:t>The pattern of cracks in a windshield fracture can reveal information about speed, occupant position, and angle of impact. </a:t>
              </a:r>
            </a:p>
            <a:p>
              <a:pPr algn="ctr">
                <a:spcBef>
                  <a:spcPct val="50000"/>
                </a:spcBef>
              </a:pPr>
              <a:r>
                <a:rPr lang="en-US" altLang="en-US" sz="700" dirty="0">
                  <a:latin typeface="Times New Roman" panose="02020603050405020304" pitchFamily="18" charset="0"/>
                </a:rPr>
                <a:t>http://www.mtcforensics.com/investigation.html</a:t>
              </a:r>
            </a:p>
          </p:txBody>
        </p:sp>
      </p:grpSp>
      <p:sp>
        <p:nvSpPr>
          <p:cNvPr id="3" name="Text Box 4">
            <a:extLst>
              <a:ext uri="{FF2B5EF4-FFF2-40B4-BE49-F238E27FC236}">
                <a16:creationId xmlns:a16="http://schemas.microsoft.com/office/drawing/2014/main" id="{7D8113F0-14A9-05A0-25E9-61F1E73307C6}"/>
              </a:ext>
            </a:extLst>
          </p:cNvPr>
          <p:cNvSpPr txBox="1">
            <a:spLocks noChangeArrowheads="1"/>
          </p:cNvSpPr>
          <p:nvPr/>
        </p:nvSpPr>
        <p:spPr bwMode="auto">
          <a:xfrm>
            <a:off x="180342" y="3784138"/>
            <a:ext cx="5330031" cy="267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Physical (Fracture) Matches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When an object breaks, tape is torn, or something is cut, two unique edges are formed. These edges can be compared by the naked eye, and under high magnification to see if they fit together like puzzle pieces and were part of the same object. If the edges fit together, they are said to physically match one another, and investigators know that the two objects were at one time a single object. </a:t>
            </a:r>
          </a:p>
        </p:txBody>
      </p:sp>
      <p:pic>
        <p:nvPicPr>
          <p:cNvPr id="5122" name="Picture 2" descr="Trace Evidence Analysis | New Jersey State Police">
            <a:hlinkClick r:id="rId3"/>
            <a:extLst>
              <a:ext uri="{FF2B5EF4-FFF2-40B4-BE49-F238E27FC236}">
                <a16:creationId xmlns:a16="http://schemas.microsoft.com/office/drawing/2014/main" id="{96F4847F-3F73-5CBC-C359-F4FE7ABDB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3106" y="4068068"/>
            <a:ext cx="3315381" cy="2109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a:extLst>
              <a:ext uri="{FF2B5EF4-FFF2-40B4-BE49-F238E27FC236}">
                <a16:creationId xmlns:a16="http://schemas.microsoft.com/office/drawing/2014/main" id="{A081FA70-8E7F-9C85-B093-517FE3DBA189}"/>
              </a:ext>
            </a:extLst>
          </p:cNvPr>
          <p:cNvSpPr txBox="1">
            <a:spLocks noChangeArrowheads="1"/>
          </p:cNvSpPr>
          <p:nvPr/>
        </p:nvSpPr>
        <p:spPr bwMode="auto">
          <a:xfrm>
            <a:off x="2895600" y="6613525"/>
            <a:ext cx="624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p>
        </p:txBody>
      </p:sp>
      <p:sp>
        <p:nvSpPr>
          <p:cNvPr id="21511" name="Text Box 7">
            <a:extLst>
              <a:ext uri="{FF2B5EF4-FFF2-40B4-BE49-F238E27FC236}">
                <a16:creationId xmlns:a16="http://schemas.microsoft.com/office/drawing/2014/main" id="{253C84DA-C17C-9019-0DFC-7B1CF31321B5}"/>
              </a:ext>
            </a:extLst>
          </p:cNvPr>
          <p:cNvSpPr txBox="1">
            <a:spLocks noChangeArrowheads="1"/>
          </p:cNvSpPr>
          <p:nvPr/>
        </p:nvSpPr>
        <p:spPr bwMode="auto">
          <a:xfrm>
            <a:off x="152400" y="76200"/>
            <a:ext cx="7162800" cy="184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Firearms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Characteristics of ammunition, components and residue are examined to find matches.  Bullets are never removed from their holes. The whole surrounding surface is cut out.  Gunshot residue (GSR) from the hand or face needs to be done within six hours, and a lab can compare it with target residue.</a:t>
            </a:r>
          </a:p>
        </p:txBody>
      </p:sp>
      <p:pic>
        <p:nvPicPr>
          <p:cNvPr id="3" name="Picture 12">
            <a:extLst>
              <a:ext uri="{FF2B5EF4-FFF2-40B4-BE49-F238E27FC236}">
                <a16:creationId xmlns:a16="http://schemas.microsoft.com/office/drawing/2014/main" id="{0C120523-BCA4-A8F4-8F88-A0AFEDB6D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384" y="228600"/>
            <a:ext cx="1664074" cy="17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B6AECA40-0401-578D-87AD-D19AFB64E465}"/>
              </a:ext>
            </a:extLst>
          </p:cNvPr>
          <p:cNvSpPr txBox="1">
            <a:spLocks noChangeArrowheads="1"/>
          </p:cNvSpPr>
          <p:nvPr/>
        </p:nvSpPr>
        <p:spPr bwMode="auto">
          <a:xfrm>
            <a:off x="152400" y="2133600"/>
            <a:ext cx="86868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altLang="en-US" sz="2400" b="1" dirty="0">
                <a:latin typeface="Times New Roman" panose="02020603050405020304" pitchFamily="18" charset="0"/>
              </a:rPr>
              <a:t>Wounds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Wounds can often be matched to weapons, tool marks on the weapon, or at least the weapon's size, shape, and length. </a:t>
            </a:r>
            <a:r>
              <a:rPr lang="en-US" altLang="en-US" i="1" dirty="0">
                <a:latin typeface="Times New Roman" panose="02020603050405020304" pitchFamily="18" charset="0"/>
              </a:rPr>
              <a:t>Wound pattern analysis</a:t>
            </a:r>
            <a:r>
              <a:rPr lang="en-US" altLang="en-US" dirty="0">
                <a:latin typeface="Times New Roman" panose="02020603050405020304" pitchFamily="18" charset="0"/>
              </a:rPr>
              <a:t> is a special technique that often provides clues to how a crime was committed or characteristics of the suspect (left-handed, right-handed, height, etc.) </a:t>
            </a:r>
          </a:p>
        </p:txBody>
      </p:sp>
      <p:sp>
        <p:nvSpPr>
          <p:cNvPr id="12" name="Text Box 3">
            <a:extLst>
              <a:ext uri="{FF2B5EF4-FFF2-40B4-BE49-F238E27FC236}">
                <a16:creationId xmlns:a16="http://schemas.microsoft.com/office/drawing/2014/main" id="{45238764-2749-6FB5-1D7B-67EAEB1A3976}"/>
              </a:ext>
            </a:extLst>
          </p:cNvPr>
          <p:cNvSpPr txBox="1">
            <a:spLocks noChangeArrowheads="1"/>
          </p:cNvSpPr>
          <p:nvPr/>
        </p:nvSpPr>
        <p:spPr bwMode="auto">
          <a:xfrm>
            <a:off x="152400" y="4114068"/>
            <a:ext cx="7010400" cy="184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Biological Materials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Semen, saliva, sweat, and blood can usually be found in spatters, drops or stains and can be fresh, coagulated or in dried form. Bodily fluids, such as vomit, can be found at scenes and used to test for alcohol, drugs, and poisons. Cigarette butts may contain dried saliva. Semen containing sperm is particularly valuable for DNA analysis </a:t>
            </a:r>
          </a:p>
        </p:txBody>
      </p:sp>
      <p:pic>
        <p:nvPicPr>
          <p:cNvPr id="13" name="Picture 6">
            <a:extLst>
              <a:ext uri="{FF2B5EF4-FFF2-40B4-BE49-F238E27FC236}">
                <a16:creationId xmlns:a16="http://schemas.microsoft.com/office/drawing/2014/main" id="{B5B34FE9-A70D-7C09-D803-EB7EEBC0E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491" y="51054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10004FA5-C7CD-E3F2-5CB6-913CC79F4F6B}"/>
              </a:ext>
            </a:extLst>
          </p:cNvPr>
          <p:cNvPicPr>
            <a:picLocks noChangeAspect="1"/>
          </p:cNvPicPr>
          <p:nvPr/>
        </p:nvPicPr>
        <p:blipFill>
          <a:blip r:embed="rId4"/>
          <a:stretch>
            <a:fillRect/>
          </a:stretch>
        </p:blipFill>
        <p:spPr>
          <a:xfrm>
            <a:off x="7296782" y="3842684"/>
            <a:ext cx="1694818" cy="1183579"/>
          </a:xfrm>
          <a:prstGeom prst="rect">
            <a:avLst/>
          </a:prstGeom>
        </p:spPr>
      </p:pic>
    </p:spTree>
    <p:extLst>
      <p:ext uri="{BB962C8B-B14F-4D97-AF65-F5344CB8AC3E}">
        <p14:creationId xmlns:p14="http://schemas.microsoft.com/office/powerpoint/2010/main" val="351579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E57B13F8-DF23-B86C-5F43-00621DBEC936}"/>
              </a:ext>
            </a:extLst>
          </p:cNvPr>
          <p:cNvSpPr txBox="1">
            <a:spLocks noChangeArrowheads="1"/>
          </p:cNvSpPr>
          <p:nvPr/>
        </p:nvSpPr>
        <p:spPr bwMode="auto">
          <a:xfrm>
            <a:off x="2895600" y="6613525"/>
            <a:ext cx="624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p>
        </p:txBody>
      </p:sp>
      <p:grpSp>
        <p:nvGrpSpPr>
          <p:cNvPr id="4" name="Group 8">
            <a:extLst>
              <a:ext uri="{FF2B5EF4-FFF2-40B4-BE49-F238E27FC236}">
                <a16:creationId xmlns:a16="http://schemas.microsoft.com/office/drawing/2014/main" id="{837DA4B1-875A-17F6-55AE-450E24148FAF}"/>
              </a:ext>
            </a:extLst>
          </p:cNvPr>
          <p:cNvGrpSpPr>
            <a:grpSpLocks/>
          </p:cNvGrpSpPr>
          <p:nvPr/>
        </p:nvGrpSpPr>
        <p:grpSpPr bwMode="auto">
          <a:xfrm>
            <a:off x="152400" y="152400"/>
            <a:ext cx="8496300" cy="1571625"/>
            <a:chOff x="144" y="1104"/>
            <a:chExt cx="5352" cy="990"/>
          </a:xfrm>
        </p:grpSpPr>
        <p:sp>
          <p:nvSpPr>
            <p:cNvPr id="5" name="Text Box 5">
              <a:extLst>
                <a:ext uri="{FF2B5EF4-FFF2-40B4-BE49-F238E27FC236}">
                  <a16:creationId xmlns:a16="http://schemas.microsoft.com/office/drawing/2014/main" id="{23016C6F-CA5F-1AB0-8232-D3C3355F7952}"/>
                </a:ext>
              </a:extLst>
            </p:cNvPr>
            <p:cNvSpPr txBox="1">
              <a:spLocks noChangeArrowheads="1"/>
            </p:cNvSpPr>
            <p:nvPr/>
          </p:nvSpPr>
          <p:spPr bwMode="auto">
            <a:xfrm>
              <a:off x="144" y="1105"/>
              <a:ext cx="4272"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just"/>
              <a:r>
                <a:rPr lang="en-US" altLang="en-US" sz="2400" b="1" dirty="0">
                  <a:latin typeface="Times New Roman" panose="02020603050405020304" pitchFamily="18" charset="0"/>
                </a:rPr>
                <a:t>Bite Marks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Each of the thirty-two teeth in humans is unique due to age and wear. Bites can tell how quickly the offender subdued the victim and can often be matched to dental records.   Microscopic examination can reveal tiny details to help match a bite mark to a suspect.</a:t>
              </a:r>
              <a:endParaRPr lang="en-US" altLang="en-US" dirty="0"/>
            </a:p>
          </p:txBody>
        </p:sp>
        <p:pic>
          <p:nvPicPr>
            <p:cNvPr id="6" name="Picture 7">
              <a:extLst>
                <a:ext uri="{FF2B5EF4-FFF2-40B4-BE49-F238E27FC236}">
                  <a16:creationId xmlns:a16="http://schemas.microsoft.com/office/drawing/2014/main" id="{15A007F5-85FE-2C05-AD9D-2A36CF57D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1104"/>
              <a:ext cx="1080" cy="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 Box 5">
            <a:extLst>
              <a:ext uri="{FF2B5EF4-FFF2-40B4-BE49-F238E27FC236}">
                <a16:creationId xmlns:a16="http://schemas.microsoft.com/office/drawing/2014/main" id="{B04E6158-7DEF-8A4E-66B4-8A3B77AA2AB8}"/>
              </a:ext>
            </a:extLst>
          </p:cNvPr>
          <p:cNvSpPr txBox="1">
            <a:spLocks noChangeArrowheads="1"/>
          </p:cNvSpPr>
          <p:nvPr/>
        </p:nvSpPr>
        <p:spPr bwMode="auto">
          <a:xfrm>
            <a:off x="190500" y="3916362"/>
            <a:ext cx="8763000" cy="240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altLang="en-US" sz="2400" b="1" dirty="0">
                <a:latin typeface="Times New Roman" panose="02020603050405020304" pitchFamily="18" charset="0"/>
              </a:rPr>
              <a:t>Shoeprints &amp; Tire prints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Impressions from crime scenes can be photographed, lifted, or cast with dental stone to compare to suspect shoes or tires.  Impressions can be three-dimensional when left in snow or soft soil, or they can be two-dimensional when a dirty, bloody, or other impression is left on a hard surface.   Footwear impressions can lead to identification of a suspect because of the treads on the shoes that are worn down to each persons walking style. There may also be accidental scratches, nicks and cuts are left on the bottom of your shoe. Tires undergo the exact same changes making them unique as well. </a:t>
            </a:r>
            <a:endParaRPr lang="en-US" altLang="en-US" dirty="0"/>
          </a:p>
        </p:txBody>
      </p:sp>
      <p:grpSp>
        <p:nvGrpSpPr>
          <p:cNvPr id="8" name="Group 7">
            <a:extLst>
              <a:ext uri="{FF2B5EF4-FFF2-40B4-BE49-F238E27FC236}">
                <a16:creationId xmlns:a16="http://schemas.microsoft.com/office/drawing/2014/main" id="{5354BAB0-384C-447F-344D-32D3CEA95A95}"/>
              </a:ext>
            </a:extLst>
          </p:cNvPr>
          <p:cNvGrpSpPr>
            <a:grpSpLocks/>
          </p:cNvGrpSpPr>
          <p:nvPr/>
        </p:nvGrpSpPr>
        <p:grpSpPr bwMode="auto">
          <a:xfrm>
            <a:off x="152400" y="1828800"/>
            <a:ext cx="8786813" cy="1830388"/>
            <a:chOff x="96" y="48"/>
            <a:chExt cx="5535" cy="1153"/>
          </a:xfrm>
        </p:grpSpPr>
        <p:sp>
          <p:nvSpPr>
            <p:cNvPr id="9" name="Text Box 3">
              <a:extLst>
                <a:ext uri="{FF2B5EF4-FFF2-40B4-BE49-F238E27FC236}">
                  <a16:creationId xmlns:a16="http://schemas.microsoft.com/office/drawing/2014/main" id="{D8F067F3-496D-A72B-698A-896E916A498C}"/>
                </a:ext>
              </a:extLst>
            </p:cNvPr>
            <p:cNvSpPr txBox="1">
              <a:spLocks noChangeArrowheads="1"/>
            </p:cNvSpPr>
            <p:nvPr/>
          </p:nvSpPr>
          <p:spPr bwMode="auto">
            <a:xfrm>
              <a:off x="96" y="48"/>
              <a:ext cx="4224" cy="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altLang="en-US" sz="2400" b="1" dirty="0">
                  <a:latin typeface="Times New Roman" panose="02020603050405020304" pitchFamily="18" charset="0"/>
                </a:rPr>
                <a:t>Tool Marks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When a tool is made and used, tiny nicks and chips begin to form, which adds unique characteristics to its blade and edges. Tools may also pick up traces of substances it came in contact with. Tool marks can be found at break and enters, robberies and other crime scenes where tools where used.</a:t>
              </a:r>
            </a:p>
          </p:txBody>
        </p:sp>
        <p:pic>
          <p:nvPicPr>
            <p:cNvPr id="10" name="Picture 6">
              <a:extLst>
                <a:ext uri="{FF2B5EF4-FFF2-40B4-BE49-F238E27FC236}">
                  <a16:creationId xmlns:a16="http://schemas.microsoft.com/office/drawing/2014/main" id="{52E6D136-DD9C-2F35-3F3B-4A729268F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44"/>
              <a:ext cx="1311" cy="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6985</TotalTime>
  <Words>4827</Words>
  <Application>Microsoft Office PowerPoint</Application>
  <PresentationFormat>On-screen Show (4:3)</PresentationFormat>
  <Paragraphs>451</Paragraphs>
  <Slides>42</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 Black</vt:lpstr>
      <vt:lpstr>Arial</vt:lpstr>
      <vt:lpstr>Arial Black</vt:lpstr>
      <vt:lpstr>Arial Narrow</vt:lpstr>
      <vt:lpstr>Comic Sans MS</vt:lpstr>
      <vt:lpstr>Cooper Black</vt:lpstr>
      <vt:lpstr>Gill Sans Nova Ultra Bold</vt:lpstr>
      <vt:lpstr>GTPressura</vt:lpstr>
      <vt:lpstr>Kievit</vt:lpstr>
      <vt:lpstr>Times New Roman</vt:lpstr>
      <vt:lpstr>Default Design</vt:lpstr>
      <vt:lpstr>PowerPoint Presentation</vt:lpstr>
      <vt:lpstr>PowerPoint Presentation</vt:lpstr>
      <vt:lpstr>PowerPoint Presentation</vt:lpstr>
      <vt:lpstr>Part A:  Microscopic Evidence</vt:lpstr>
      <vt:lpstr>#3 - Collecting Trace Evidence</vt:lpstr>
      <vt:lpstr>#4 - Trace Evidence Examples</vt:lpstr>
      <vt:lpstr>PowerPoint Presentation</vt:lpstr>
      <vt:lpstr>PowerPoint Presentation</vt:lpstr>
      <vt:lpstr>PowerPoint Presentation</vt:lpstr>
      <vt:lpstr>We will get a closer look at hair evidence later in this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C: Hair Structure</vt:lpstr>
      <vt:lpstr>PowerPoint Presentation</vt:lpstr>
      <vt:lpstr>PowerPoint Presentation</vt:lpstr>
      <vt:lpstr>How is a hair like a pencil?</vt:lpstr>
      <vt:lpstr>PowerPoint Presentation</vt:lpstr>
      <vt:lpstr>PowerPoint Presentation</vt:lpstr>
      <vt:lpstr>PowerPoint Presentation</vt:lpstr>
      <vt:lpstr>PowerPoint Presentation</vt:lpstr>
      <vt:lpstr>PowerPoint Presentation</vt:lpstr>
      <vt:lpstr>PowerPoint Presentation</vt:lpstr>
      <vt:lpstr>Can you identify the animal hairs shown?</vt:lpstr>
      <vt:lpstr>Can you identify the animal hairs shown?</vt:lpstr>
      <vt:lpstr>Can you identify the animal hairs shown?</vt:lpstr>
      <vt:lpstr>PowerPoint Presentation</vt:lpstr>
      <vt:lpstr>Can you identify the animal hairs shown?</vt:lpstr>
      <vt:lpstr>Can you identify the animal hairs shown?</vt:lpstr>
      <vt:lpstr>Can you identify the animal hairs shown?</vt:lpstr>
      <vt:lpstr>Part C: Fiber Evidence</vt:lpstr>
      <vt:lpstr>Types of Fibers</vt:lpstr>
      <vt:lpstr>PowerPoint Presentation</vt:lpstr>
      <vt:lpstr>Try It: Can you identify the types of fibers shown?</vt:lpstr>
      <vt:lpstr>Types of Fibers – Answer 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Tracy Trimpe</dc:creator>
  <cp:lastModifiedBy>Tracy Tomm</cp:lastModifiedBy>
  <cp:revision>521</cp:revision>
  <cp:lastPrinted>2023-04-25T13:11:52Z</cp:lastPrinted>
  <dcterms:created xsi:type="dcterms:W3CDTF">2006-07-31T19:56:27Z</dcterms:created>
  <dcterms:modified xsi:type="dcterms:W3CDTF">2024-02-02T01:03:08Z</dcterms:modified>
</cp:coreProperties>
</file>