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88" r:id="rId2"/>
    <p:sldId id="271" r:id="rId3"/>
    <p:sldId id="275" r:id="rId4"/>
    <p:sldId id="286" r:id="rId5"/>
    <p:sldId id="317" r:id="rId6"/>
    <p:sldId id="593" r:id="rId7"/>
    <p:sldId id="600" r:id="rId8"/>
    <p:sldId id="277" r:id="rId9"/>
    <p:sldId id="278" r:id="rId10"/>
    <p:sldId id="295" r:id="rId11"/>
    <p:sldId id="318" r:id="rId12"/>
    <p:sldId id="599" r:id="rId13"/>
    <p:sldId id="598" r:id="rId14"/>
    <p:sldId id="303" r:id="rId15"/>
    <p:sldId id="601"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4660"/>
  </p:normalViewPr>
  <p:slideViewPr>
    <p:cSldViewPr>
      <p:cViewPr varScale="1">
        <p:scale>
          <a:sx n="93" d="100"/>
          <a:sy n="93" d="100"/>
        </p:scale>
        <p:origin x="8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034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5462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423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476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558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3F362D-EDB6-4B74-8146-834886438481}"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965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4FFCB3B-AB37-4865-9BD4-96807B54B18F}"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3296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4eIEiGacRXMsDyuUxiEsSM2m4YOAtIlfmD4O4YsLdPI/edit?usp=sharing" TargetMode="External"/><Relationship Id="rId5" Type="http://schemas.openxmlformats.org/officeDocument/2006/relationships/hyperlink" Target="https://docs.google.com/presentation/d/14QpxIdbjv8hXIOGug5pkuWNbU6z8Hbq41-6q8DJACPs/edit?usp=sharing" TargetMode="Externa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ciencespot.net/Pages/rdss_forsci.html"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ruffle.r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helpfulprofessor.com/circumstantial-evidence-examp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x6fRH5MLBI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qbiometrix.com/media_center_video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facialcomposites.com/"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5">
            <a:extLst>
              <a:ext uri="{FF2B5EF4-FFF2-40B4-BE49-F238E27FC236}">
                <a16:creationId xmlns:a16="http://schemas.microsoft.com/office/drawing/2014/main" id="{4350D404-F427-7A5A-6344-B73F1E6D4AEA}"/>
              </a:ext>
            </a:extLst>
          </p:cNvPr>
          <p:cNvSpPr txBox="1">
            <a:spLocks noChangeArrowheads="1"/>
          </p:cNvSpPr>
          <p:nvPr/>
        </p:nvSpPr>
        <p:spPr bwMode="auto">
          <a:xfrm>
            <a:off x="1936587" y="2079286"/>
            <a:ext cx="6934199" cy="1938992"/>
          </a:xfrm>
          <a:prstGeom prst="rect">
            <a:avLst/>
          </a:prstGeom>
          <a:solidFill>
            <a:schemeClr val="tx1"/>
          </a:solidFill>
          <a:ln w="9525">
            <a:noFill/>
            <a:miter lim="800000"/>
            <a:headEnd/>
            <a:tailEnd/>
          </a:ln>
        </p:spPr>
        <p:txBody>
          <a:bodyPr wrap="square">
            <a:spAutoFit/>
          </a:bodyPr>
          <a:lstStyle/>
          <a:p>
            <a:pPr algn="ctr">
              <a:spcBef>
                <a:spcPct val="50000"/>
              </a:spcBef>
            </a:pPr>
            <a:r>
              <a:rPr lang="en-US" sz="6000" dirty="0">
                <a:solidFill>
                  <a:srgbClr val="FFFF00"/>
                </a:solidFill>
                <a:latin typeface="Gill Sans Nova Ultra Bold" panose="020B0B02020104020203" pitchFamily="34" charset="0"/>
              </a:rPr>
              <a:t>Power of Evidence</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9" name="TextBox 8">
            <a:extLst>
              <a:ext uri="{FF2B5EF4-FFF2-40B4-BE49-F238E27FC236}">
                <a16:creationId xmlns:a16="http://schemas.microsoft.com/office/drawing/2014/main" id="{B398EDFA-EEB7-F1BE-60BB-1058E18FCE23}"/>
              </a:ext>
            </a:extLst>
          </p:cNvPr>
          <p:cNvSpPr txBox="1"/>
          <p:nvPr/>
        </p:nvSpPr>
        <p:spPr>
          <a:xfrm>
            <a:off x="2057400" y="4915276"/>
            <a:ext cx="6705600" cy="646331"/>
          </a:xfrm>
          <a:prstGeom prst="rect">
            <a:avLst/>
          </a:prstGeom>
          <a:noFill/>
        </p:spPr>
        <p:txBody>
          <a:bodyPr wrap="square" rtlCol="0">
            <a:spAutoFit/>
          </a:bodyPr>
          <a:lstStyle/>
          <a:p>
            <a:r>
              <a:rPr lang="en-US" i="1" dirty="0">
                <a:solidFill>
                  <a:srgbClr val="FFFF00"/>
                </a:solidFill>
              </a:rPr>
              <a:t>Topics include types of evidence, including physical, testimonial, </a:t>
            </a:r>
            <a:r>
              <a:rPr lang="en-US" i="1">
                <a:solidFill>
                  <a:srgbClr val="FFFF00"/>
                </a:solidFill>
              </a:rPr>
              <a:t>and circumstantial</a:t>
            </a:r>
            <a:endParaRPr lang="en-US" i="1" dirty="0">
              <a:solidFill>
                <a:srgbClr val="FFFF00"/>
              </a:solidFill>
            </a:endParaRPr>
          </a:p>
        </p:txBody>
      </p:sp>
      <p:sp>
        <p:nvSpPr>
          <p:cNvPr id="3" name="TextBox 2">
            <a:extLst>
              <a:ext uri="{FF2B5EF4-FFF2-40B4-BE49-F238E27FC236}">
                <a16:creationId xmlns:a16="http://schemas.microsoft.com/office/drawing/2014/main" id="{23E5D657-330A-E84F-D5E3-084920588FD4}"/>
              </a:ext>
            </a:extLst>
          </p:cNvPr>
          <p:cNvSpPr txBox="1"/>
          <p:nvPr/>
        </p:nvSpPr>
        <p:spPr>
          <a:xfrm>
            <a:off x="-4876800" y="0"/>
            <a:ext cx="4788887" cy="7740581"/>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(second part of the Crime Scenes Basics unit) are available at </a:t>
            </a:r>
            <a:r>
              <a:rPr lang="en-US" sz="1400" dirty="0">
                <a:hlinkClick r:id="rId5"/>
              </a:rPr>
              <a:t>https://docs.google.com/presentation/d/14QpxIdbjv8hXIOGug5pkuWNbU6z8Hbq41-6q8DJACPs/edit?usp=sharing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6"/>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7"/>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8"/>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7"/>
              </a:rPr>
              <a:t>https://sciencespot.net/Pages/classforsci.html</a:t>
            </a:r>
            <a:r>
              <a:rPr lang="en-US" sz="1400" dirty="0"/>
              <a:t> .</a:t>
            </a:r>
          </a:p>
          <a:p>
            <a:endParaRPr lang="en-US" sz="1400" dirty="0"/>
          </a:p>
        </p:txBody>
      </p:sp>
    </p:spTree>
    <p:extLst>
      <p:ext uri="{BB962C8B-B14F-4D97-AF65-F5344CB8AC3E}">
        <p14:creationId xmlns:p14="http://schemas.microsoft.com/office/powerpoint/2010/main" val="412385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0463" y="914400"/>
            <a:ext cx="8143074" cy="4800600"/>
          </a:xfrm>
          <a:prstGeom prst="rect">
            <a:avLst/>
          </a:prstGeom>
        </p:spPr>
      </p:pic>
      <p:sp>
        <p:nvSpPr>
          <p:cNvPr id="3" name="Rectangle 2"/>
          <p:cNvSpPr/>
          <p:nvPr/>
        </p:nvSpPr>
        <p:spPr>
          <a:xfrm>
            <a:off x="957663" y="1676400"/>
            <a:ext cx="609600" cy="2133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8839200" cy="646331"/>
          </a:xfrm>
          <a:prstGeom prst="rect">
            <a:avLst/>
          </a:prstGeom>
          <a:noFill/>
        </p:spPr>
        <p:txBody>
          <a:bodyPr wrap="square" rtlCol="0">
            <a:spAutoFit/>
          </a:bodyPr>
          <a:lstStyle/>
          <a:p>
            <a:r>
              <a:rPr lang="en-US" b="1" i="1" dirty="0"/>
              <a:t>Art of Crime Detection – </a:t>
            </a:r>
            <a:r>
              <a:rPr lang="en-US" i="1" dirty="0"/>
              <a:t>Use the arrows to move up and down the list.  Click S to submit your composite and find out if you are correct (or close enough).</a:t>
            </a:r>
          </a:p>
        </p:txBody>
      </p:sp>
      <p:sp>
        <p:nvSpPr>
          <p:cNvPr id="6" name="TextBox 5">
            <a:extLst>
              <a:ext uri="{FF2B5EF4-FFF2-40B4-BE49-F238E27FC236}">
                <a16:creationId xmlns:a16="http://schemas.microsoft.com/office/drawing/2014/main" id="{3EC1B8F7-3687-D38C-8846-6AD4EA2E254C}"/>
              </a:ext>
            </a:extLst>
          </p:cNvPr>
          <p:cNvSpPr txBox="1"/>
          <p:nvPr/>
        </p:nvSpPr>
        <p:spPr>
          <a:xfrm>
            <a:off x="-4191002" y="83532"/>
            <a:ext cx="4191000" cy="3785652"/>
          </a:xfrm>
          <a:prstGeom prst="rect">
            <a:avLst/>
          </a:prstGeom>
          <a:noFill/>
        </p:spPr>
        <p:txBody>
          <a:bodyPr wrap="square">
            <a:spAutoFit/>
          </a:bodyPr>
          <a:lstStyle/>
          <a:p>
            <a:r>
              <a:rPr lang="en-US" sz="1600" dirty="0"/>
              <a:t>The link for this activity is listed on my Forensic Science Links page at </a:t>
            </a:r>
            <a:r>
              <a:rPr lang="en-US" sz="1600" dirty="0">
                <a:hlinkClick r:id="rId3"/>
              </a:rPr>
              <a:t>https://sciencespot.net/Pages/rdss_forsci.html</a:t>
            </a:r>
            <a:r>
              <a:rPr lang="en-US" sz="1600" dirty="0"/>
              <a:t> </a:t>
            </a:r>
          </a:p>
          <a:p>
            <a:endParaRPr lang="en-US" sz="1600" dirty="0"/>
          </a:p>
          <a:p>
            <a:r>
              <a:rPr lang="en-US" sz="1600" dirty="0"/>
              <a:t>If you do not have access to FACES, this website is available online if your district allows the Ruffle extension for Chrome browsers at </a:t>
            </a:r>
            <a:r>
              <a:rPr lang="en-US" sz="1600" dirty="0">
                <a:hlinkClick r:id="rId4"/>
              </a:rPr>
              <a:t>https://ruffle.rs/</a:t>
            </a:r>
            <a:r>
              <a:rPr lang="en-US" sz="1600" dirty="0"/>
              <a:t>.  The extension allows you to utilize flash-based programs from the past!  </a:t>
            </a:r>
          </a:p>
          <a:p>
            <a:endParaRPr lang="en-US" sz="1600" dirty="0"/>
          </a:p>
          <a:p>
            <a:r>
              <a:rPr lang="en-US" sz="1600" dirty="0"/>
              <a:t>This activity does not have as many features as the pricy version, but it is great for exploring facial composites. </a:t>
            </a:r>
          </a:p>
        </p:txBody>
      </p:sp>
    </p:spTree>
    <p:extLst>
      <p:ext uri="{BB962C8B-B14F-4D97-AF65-F5344CB8AC3E}">
        <p14:creationId xmlns:p14="http://schemas.microsoft.com/office/powerpoint/2010/main" val="396665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2" name="Rectangle 3">
            <a:extLst>
              <a:ext uri="{FF2B5EF4-FFF2-40B4-BE49-F238E27FC236}">
                <a16:creationId xmlns:a16="http://schemas.microsoft.com/office/drawing/2014/main" id="{B09098AF-C810-3193-32F6-20C8FB0DE3B5}"/>
              </a:ext>
            </a:extLst>
          </p:cNvPr>
          <p:cNvSpPr txBox="1">
            <a:spLocks noChangeArrowheads="1"/>
          </p:cNvSpPr>
          <p:nvPr/>
        </p:nvSpPr>
        <p:spPr bwMode="auto">
          <a:xfrm>
            <a:off x="495300" y="59156"/>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FontTx/>
              <a:buNone/>
            </a:pPr>
            <a:r>
              <a:rPr lang="en-US" sz="2400" b="1" kern="0" dirty="0">
                <a:latin typeface="Times New Roman" pitchFamily="18" charset="0"/>
              </a:rPr>
              <a:t>4. </a:t>
            </a:r>
            <a:r>
              <a:rPr lang="en-US" sz="2400" b="1" kern="0" dirty="0">
                <a:latin typeface="Times New Roman" pitchFamily="18" charset="0"/>
                <a:cs typeface="Times New Roman" pitchFamily="18" charset="0"/>
              </a:rPr>
              <a:t>Circumstantial</a:t>
            </a:r>
            <a:r>
              <a:rPr lang="en-US" sz="2400" kern="0" dirty="0">
                <a:latin typeface="Times New Roman" pitchFamily="18" charset="0"/>
                <a:cs typeface="Times New Roman" pitchFamily="18" charset="0"/>
              </a:rPr>
              <a:t> evidence refers to indirect evidence that tends to establish a conclusion by inference (not a direct link)</a:t>
            </a:r>
          </a:p>
        </p:txBody>
      </p:sp>
      <p:sp>
        <p:nvSpPr>
          <p:cNvPr id="7" name="Rectangle 3">
            <a:extLst>
              <a:ext uri="{FF2B5EF4-FFF2-40B4-BE49-F238E27FC236}">
                <a16:creationId xmlns:a16="http://schemas.microsoft.com/office/drawing/2014/main" id="{37B80EF1-C6D5-D312-AAE7-AF3E4754B7E2}"/>
              </a:ext>
            </a:extLst>
          </p:cNvPr>
          <p:cNvSpPr txBox="1">
            <a:spLocks noChangeArrowheads="1"/>
          </p:cNvSpPr>
          <p:nvPr/>
        </p:nvSpPr>
        <p:spPr bwMode="auto">
          <a:xfrm>
            <a:off x="484170" y="976981"/>
            <a:ext cx="8153400" cy="5808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FontTx/>
              <a:buNone/>
            </a:pPr>
            <a:r>
              <a:rPr lang="en-US" sz="2400" b="1" kern="0" dirty="0">
                <a:latin typeface="Times New Roman" pitchFamily="18" charset="0"/>
              </a:rPr>
              <a:t>Examples:</a:t>
            </a:r>
            <a:endParaRPr lang="en-US" sz="2400" kern="0" dirty="0">
              <a:latin typeface="Times New Roman" pitchFamily="18" charset="0"/>
              <a:cs typeface="Times New Roman" pitchFamily="18" charset="0"/>
            </a:endParaRP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The search history of a person suspected of poisoning someone may show he/she was looking for information, but it does not mean that person is the one who did the crime.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Two people may work at the same location, but does not mean that one harmed the other one.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 person’s fingerprints, vehicle, or footprint may be found at a crime scene, but it does prove they did the crime.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 store employee (who never stayed late) starts staying later to help close a store, which coincides with missing cash or valuables.  </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An eyewitness reports hearing a story at a local café that relates to a recent crime.  The conversation does not prove a crime, but can help make connections between suspects.</a:t>
            </a:r>
          </a:p>
          <a:p>
            <a:pPr algn="just" eaLnBrk="1" hangingPunct="1">
              <a:buFont typeface="Wingdings" panose="05000000000000000000" pitchFamily="2" charset="2"/>
              <a:buChar char="§"/>
            </a:pPr>
            <a:endParaRPr lang="en-US" sz="2000" kern="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C4FF9ED7-0601-0AAA-61AE-7628388C5463}"/>
              </a:ext>
            </a:extLst>
          </p:cNvPr>
          <p:cNvSpPr txBox="1"/>
          <p:nvPr/>
        </p:nvSpPr>
        <p:spPr>
          <a:xfrm>
            <a:off x="609600" y="6324600"/>
            <a:ext cx="8305800" cy="369332"/>
          </a:xfrm>
          <a:prstGeom prst="rect">
            <a:avLst/>
          </a:prstGeom>
          <a:noFill/>
        </p:spPr>
        <p:txBody>
          <a:bodyPr wrap="square">
            <a:spAutoFit/>
          </a:bodyPr>
          <a:lstStyle/>
          <a:p>
            <a:pPr marL="0" indent="0" algn="just" eaLnBrk="1" hangingPunct="1">
              <a:buNone/>
            </a:pPr>
            <a:r>
              <a:rPr lang="en-US" sz="1800" kern="0" dirty="0">
                <a:latin typeface="Times New Roman" pitchFamily="18" charset="0"/>
                <a:cs typeface="Times New Roman" pitchFamily="18" charset="0"/>
              </a:rPr>
              <a:t>Go to </a:t>
            </a:r>
            <a:r>
              <a:rPr lang="en-US" sz="1800" kern="0" dirty="0">
                <a:latin typeface="Times New Roman" pitchFamily="18" charset="0"/>
                <a:cs typeface="Times New Roman" pitchFamily="18" charset="0"/>
                <a:hlinkClick r:id="rId2"/>
              </a:rPr>
              <a:t>https://helpfulprofessor.com/circumstantial-evidence-examples/</a:t>
            </a:r>
            <a:r>
              <a:rPr lang="en-US" sz="1800" kern="0" dirty="0">
                <a:latin typeface="Times New Roman" pitchFamily="18" charset="0"/>
                <a:cs typeface="Times New Roman" pitchFamily="18" charset="0"/>
              </a:rPr>
              <a:t> for more details.</a:t>
            </a:r>
          </a:p>
        </p:txBody>
      </p:sp>
      <p:grpSp>
        <p:nvGrpSpPr>
          <p:cNvPr id="3" name="Group 2">
            <a:extLst>
              <a:ext uri="{FF2B5EF4-FFF2-40B4-BE49-F238E27FC236}">
                <a16:creationId xmlns:a16="http://schemas.microsoft.com/office/drawing/2014/main" id="{4B509492-75A7-C3D5-0454-659C51941577}"/>
              </a:ext>
            </a:extLst>
          </p:cNvPr>
          <p:cNvGrpSpPr/>
          <p:nvPr/>
        </p:nvGrpSpPr>
        <p:grpSpPr>
          <a:xfrm>
            <a:off x="838200" y="121414"/>
            <a:ext cx="2057401" cy="394942"/>
            <a:chOff x="796995" y="360462"/>
            <a:chExt cx="3089205" cy="394942"/>
          </a:xfrm>
        </p:grpSpPr>
        <p:sp>
          <p:nvSpPr>
            <p:cNvPr id="4" name="Rectangle 3">
              <a:extLst>
                <a:ext uri="{FF2B5EF4-FFF2-40B4-BE49-F238E27FC236}">
                  <a16:creationId xmlns:a16="http://schemas.microsoft.com/office/drawing/2014/main" id="{6A9CDAB1-397D-784E-5919-4F087806B432}"/>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8193D7EF-9192-0B2A-7547-C80023650E78}"/>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91B7B528-A9D9-8677-4AAC-26818F4EAC5F}"/>
              </a:ext>
            </a:extLst>
          </p:cNvPr>
          <p:cNvSpPr/>
          <p:nvPr/>
        </p:nvSpPr>
        <p:spPr>
          <a:xfrm>
            <a:off x="892140" y="1447800"/>
            <a:ext cx="794706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6FFCDC6E-3191-F40A-650F-C913E72AF4F9}"/>
              </a:ext>
            </a:extLst>
          </p:cNvPr>
          <p:cNvSpPr/>
          <p:nvPr/>
        </p:nvSpPr>
        <p:spPr>
          <a:xfrm>
            <a:off x="914401" y="2421356"/>
            <a:ext cx="7947060" cy="62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D79D9E61-455D-0FF7-7012-F84553D5A94B}"/>
              </a:ext>
            </a:extLst>
          </p:cNvPr>
          <p:cNvSpPr/>
          <p:nvPr/>
        </p:nvSpPr>
        <p:spPr>
          <a:xfrm>
            <a:off x="922106" y="3107156"/>
            <a:ext cx="7947060" cy="62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40450781-4D41-7824-C833-057782E03B37}"/>
              </a:ext>
            </a:extLst>
          </p:cNvPr>
          <p:cNvSpPr/>
          <p:nvPr/>
        </p:nvSpPr>
        <p:spPr>
          <a:xfrm>
            <a:off x="914400" y="3792956"/>
            <a:ext cx="7947060" cy="62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95420EAA-47D0-3ABF-DBC2-88B2BC7DDD52}"/>
              </a:ext>
            </a:extLst>
          </p:cNvPr>
          <p:cNvSpPr/>
          <p:nvPr/>
        </p:nvSpPr>
        <p:spPr>
          <a:xfrm>
            <a:off x="914400" y="4495800"/>
            <a:ext cx="794706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353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18851" y="103908"/>
            <a:ext cx="8458200" cy="1724891"/>
          </a:xfrm>
        </p:spPr>
        <p:txBody>
          <a:bodyPr/>
          <a:lstStyle/>
          <a:p>
            <a:pPr marL="0" indent="1588" algn="just" eaLnBrk="1" hangingPunct="1">
              <a:buNone/>
            </a:pPr>
            <a:r>
              <a:rPr lang="en-US" sz="2400" b="1" dirty="0">
                <a:latin typeface="Times New Roman" panose="02020603050405020304" pitchFamily="18" charset="0"/>
                <a:cs typeface="Times New Roman" panose="02020603050405020304" pitchFamily="18" charset="0"/>
              </a:rPr>
              <a:t>5. Physical</a:t>
            </a:r>
            <a:r>
              <a:rPr lang="en-US" sz="2400" dirty="0">
                <a:latin typeface="Times New Roman" panose="02020603050405020304" pitchFamily="18" charset="0"/>
                <a:cs typeface="Times New Roman" panose="02020603050405020304" pitchFamily="18" charset="0"/>
              </a:rPr>
              <a:t> evidence refers to any material items that would be present at the crime scene, on the victims, or found in a suspect’s possession. It includes all materials that can be tested, examined, and used for comparison.  </a:t>
            </a:r>
          </a:p>
          <a:p>
            <a:pPr marL="0" indent="1588" algn="just" eaLnBrk="1" hangingPunct="1">
              <a:buNone/>
            </a:pPr>
            <a:endParaRPr lang="en-US" sz="2400" dirty="0">
              <a:latin typeface="Times New Roman" panose="02020603050405020304" pitchFamily="18" charset="0"/>
              <a:cs typeface="Times New Roman" panose="02020603050405020304" pitchFamily="18" charset="0"/>
            </a:endParaRPr>
          </a:p>
          <a:p>
            <a:pPr marL="0" indent="1588" algn="just" eaLnBrk="1" hangingPunct="1">
              <a:buNone/>
            </a:pPr>
            <a:r>
              <a:rPr lang="en-US" sz="2400" dirty="0">
                <a:latin typeface="Times New Roman" panose="02020603050405020304" pitchFamily="18" charset="0"/>
                <a:cs typeface="Times New Roman" panose="02020603050405020304" pitchFamily="18" charset="0"/>
              </a:rPr>
              <a:t>6.  Fill in the blanks to describe each type of physical evidence.</a:t>
            </a:r>
          </a:p>
        </p:txBody>
      </p:sp>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6" name="Text Box 2">
            <a:extLst>
              <a:ext uri="{FF2B5EF4-FFF2-40B4-BE49-F238E27FC236}">
                <a16:creationId xmlns:a16="http://schemas.microsoft.com/office/drawing/2014/main" id="{E9D37C22-D70C-4414-8D85-87699DA74C34}"/>
              </a:ext>
            </a:extLst>
          </p:cNvPr>
          <p:cNvSpPr txBox="1">
            <a:spLocks noChangeArrowheads="1"/>
          </p:cNvSpPr>
          <p:nvPr/>
        </p:nvSpPr>
        <p:spPr bwMode="auto">
          <a:xfrm>
            <a:off x="869025" y="2590800"/>
            <a:ext cx="7757851" cy="4062651"/>
          </a:xfrm>
          <a:prstGeom prst="rect">
            <a:avLst/>
          </a:prstGeom>
          <a:noFill/>
          <a:ln w="9525">
            <a:noFill/>
            <a:miter lim="800000"/>
            <a:headEnd/>
            <a:tailEnd/>
          </a:ln>
        </p:spPr>
        <p:txBody>
          <a:bodyPr wrap="square">
            <a:spAutoFit/>
          </a:bodyPr>
          <a:lstStyle/>
          <a:p>
            <a:pPr algn="just">
              <a:spcBef>
                <a:spcPct val="25000"/>
              </a:spcBef>
            </a:pPr>
            <a:r>
              <a:rPr lang="en-US" sz="2400" b="1" i="1" dirty="0">
                <a:latin typeface="Arial Narrow" panose="020B0606020202030204" pitchFamily="34" charset="0"/>
              </a:rPr>
              <a:t>Chemistry</a:t>
            </a:r>
            <a:r>
              <a:rPr lang="en-US" sz="2400" i="1" dirty="0">
                <a:latin typeface="Arial Narrow" panose="020B0606020202030204" pitchFamily="34" charset="0"/>
              </a:rPr>
              <a:t> –Evidence from fires, explosions, paints, and glass as well as controlled &amp; illegal substances</a:t>
            </a:r>
          </a:p>
          <a:p>
            <a:pPr algn="just">
              <a:spcBef>
                <a:spcPct val="25000"/>
              </a:spcBef>
            </a:pPr>
            <a:r>
              <a:rPr lang="en-US" sz="2400" b="1" i="1" dirty="0">
                <a:latin typeface="Arial Narrow" panose="020B0606020202030204" pitchFamily="34" charset="0"/>
              </a:rPr>
              <a:t>Microscopy </a:t>
            </a:r>
            <a:r>
              <a:rPr lang="en-US" sz="2400" i="1" dirty="0">
                <a:latin typeface="Arial Narrow" panose="020B0606020202030204" pitchFamily="34" charset="0"/>
              </a:rPr>
              <a:t>– Microscopic (or </a:t>
            </a:r>
            <a:r>
              <a:rPr lang="en-US" sz="2400" b="1" i="1" dirty="0">
                <a:latin typeface="Arial Narrow" panose="020B0606020202030204" pitchFamily="34" charset="0"/>
              </a:rPr>
              <a:t>trace</a:t>
            </a:r>
            <a:r>
              <a:rPr lang="en-US" sz="2400" i="1" dirty="0">
                <a:latin typeface="Arial Narrow" panose="020B0606020202030204" pitchFamily="34" charset="0"/>
              </a:rPr>
              <a:t>) evidence, such as hairs, fibers, woods, soils, building materials, insulation and other materials.</a:t>
            </a:r>
          </a:p>
          <a:p>
            <a:pPr algn="just">
              <a:spcBef>
                <a:spcPct val="25000"/>
              </a:spcBef>
            </a:pPr>
            <a:r>
              <a:rPr lang="en-US" sz="2400" b="1" i="1" dirty="0">
                <a:latin typeface="Arial Narrow" panose="020B0606020202030204" pitchFamily="34" charset="0"/>
              </a:rPr>
              <a:t>Biology/DNA</a:t>
            </a:r>
            <a:r>
              <a:rPr lang="en-US" sz="2400" i="1" dirty="0">
                <a:latin typeface="Arial Narrow" panose="020B0606020202030204" pitchFamily="34" charset="0"/>
              </a:rPr>
              <a:t> – Analysis of body fluids and dried stains such as blood, semen, and saliva; DNA analysis may help to identify persons involved in a crime.</a:t>
            </a:r>
          </a:p>
          <a:p>
            <a:pPr algn="just">
              <a:spcBef>
                <a:spcPct val="25000"/>
              </a:spcBef>
            </a:pPr>
            <a:r>
              <a:rPr lang="en-US" sz="2400" b="1" i="1" dirty="0">
                <a:latin typeface="Arial Narrow" panose="020B0606020202030204" pitchFamily="34" charset="0"/>
              </a:rPr>
              <a:t>Toxicology</a:t>
            </a:r>
            <a:r>
              <a:rPr lang="en-US" sz="2400" i="1" dirty="0">
                <a:latin typeface="Arial Narrow" panose="020B0606020202030204" pitchFamily="34" charset="0"/>
              </a:rPr>
              <a:t> –Body fluids and tissues to determine the presence of drugs and poisons.</a:t>
            </a:r>
          </a:p>
        </p:txBody>
      </p:sp>
      <p:grpSp>
        <p:nvGrpSpPr>
          <p:cNvPr id="2" name="Group 1">
            <a:extLst>
              <a:ext uri="{FF2B5EF4-FFF2-40B4-BE49-F238E27FC236}">
                <a16:creationId xmlns:a16="http://schemas.microsoft.com/office/drawing/2014/main" id="{BDAD55A9-947E-9CF8-52FA-3B1BEB733983}"/>
              </a:ext>
            </a:extLst>
          </p:cNvPr>
          <p:cNvGrpSpPr/>
          <p:nvPr/>
        </p:nvGrpSpPr>
        <p:grpSpPr>
          <a:xfrm>
            <a:off x="914400" y="121414"/>
            <a:ext cx="1143000" cy="394942"/>
            <a:chOff x="796995" y="360462"/>
            <a:chExt cx="3089205" cy="394942"/>
          </a:xfrm>
        </p:grpSpPr>
        <p:sp>
          <p:nvSpPr>
            <p:cNvPr id="3" name="Rectangle 2">
              <a:extLst>
                <a:ext uri="{FF2B5EF4-FFF2-40B4-BE49-F238E27FC236}">
                  <a16:creationId xmlns:a16="http://schemas.microsoft.com/office/drawing/2014/main" id="{B8CA06D1-D4D5-D266-A6D6-827BFED9C8CC}"/>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a:extLst>
                <a:ext uri="{FF2B5EF4-FFF2-40B4-BE49-F238E27FC236}">
                  <a16:creationId xmlns:a16="http://schemas.microsoft.com/office/drawing/2014/main" id="{AD8D44CE-57CD-5854-5491-782F1C3EFCE4}"/>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9F2919C-DE9F-BDBB-DE20-0D8689A8C14E}"/>
              </a:ext>
            </a:extLst>
          </p:cNvPr>
          <p:cNvGrpSpPr/>
          <p:nvPr/>
        </p:nvGrpSpPr>
        <p:grpSpPr>
          <a:xfrm>
            <a:off x="533401" y="2667000"/>
            <a:ext cx="1676400" cy="394942"/>
            <a:chOff x="796995" y="360462"/>
            <a:chExt cx="3089205" cy="394942"/>
          </a:xfrm>
        </p:grpSpPr>
        <p:sp>
          <p:nvSpPr>
            <p:cNvPr id="8" name="Rectangle 7">
              <a:extLst>
                <a:ext uri="{FF2B5EF4-FFF2-40B4-BE49-F238E27FC236}">
                  <a16:creationId xmlns:a16="http://schemas.microsoft.com/office/drawing/2014/main" id="{AA3B0396-F34F-26BD-0A4C-35E1032C4B4B}"/>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a:extLst>
                <a:ext uri="{FF2B5EF4-FFF2-40B4-BE49-F238E27FC236}">
                  <a16:creationId xmlns:a16="http://schemas.microsoft.com/office/drawing/2014/main" id="{0FF40499-E8AB-7617-6183-4B67FF629476}"/>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B58E136-E5C0-2B3F-8185-A9A7C2F4FF4D}"/>
              </a:ext>
            </a:extLst>
          </p:cNvPr>
          <p:cNvGrpSpPr/>
          <p:nvPr/>
        </p:nvGrpSpPr>
        <p:grpSpPr>
          <a:xfrm>
            <a:off x="514411" y="3429000"/>
            <a:ext cx="1923989" cy="394942"/>
            <a:chOff x="796995" y="360462"/>
            <a:chExt cx="3089205" cy="394942"/>
          </a:xfrm>
        </p:grpSpPr>
        <p:sp>
          <p:nvSpPr>
            <p:cNvPr id="11" name="Rectangle 10">
              <a:extLst>
                <a:ext uri="{FF2B5EF4-FFF2-40B4-BE49-F238E27FC236}">
                  <a16:creationId xmlns:a16="http://schemas.microsoft.com/office/drawing/2014/main" id="{29B85471-F877-6310-C0E2-041AB1FB38D6}"/>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22DF2DC9-2617-9137-BB6F-D193069AB638}"/>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F6E97B2-8E88-4092-002F-2E0FDBA827E1}"/>
              </a:ext>
            </a:extLst>
          </p:cNvPr>
          <p:cNvGrpSpPr/>
          <p:nvPr/>
        </p:nvGrpSpPr>
        <p:grpSpPr>
          <a:xfrm>
            <a:off x="4724400" y="3505200"/>
            <a:ext cx="619874" cy="394942"/>
            <a:chOff x="796995" y="360462"/>
            <a:chExt cx="3089205" cy="394942"/>
          </a:xfrm>
        </p:grpSpPr>
        <p:sp>
          <p:nvSpPr>
            <p:cNvPr id="14" name="Rectangle 13">
              <a:extLst>
                <a:ext uri="{FF2B5EF4-FFF2-40B4-BE49-F238E27FC236}">
                  <a16:creationId xmlns:a16="http://schemas.microsoft.com/office/drawing/2014/main" id="{179E319C-2F98-8963-80CE-02DE3B72B864}"/>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5" name="Straight Connector 14">
              <a:extLst>
                <a:ext uri="{FF2B5EF4-FFF2-40B4-BE49-F238E27FC236}">
                  <a16:creationId xmlns:a16="http://schemas.microsoft.com/office/drawing/2014/main" id="{24F94E86-2C45-D5CB-B482-E58E9D2DF8B4}"/>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86486BE-ADAD-3FF2-A121-F6736C33A7F8}"/>
              </a:ext>
            </a:extLst>
          </p:cNvPr>
          <p:cNvGrpSpPr/>
          <p:nvPr/>
        </p:nvGrpSpPr>
        <p:grpSpPr>
          <a:xfrm>
            <a:off x="627308" y="4629831"/>
            <a:ext cx="1963492" cy="394942"/>
            <a:chOff x="796995" y="360462"/>
            <a:chExt cx="3089205" cy="394942"/>
          </a:xfrm>
        </p:grpSpPr>
        <p:sp>
          <p:nvSpPr>
            <p:cNvPr id="17" name="Rectangle 16">
              <a:extLst>
                <a:ext uri="{FF2B5EF4-FFF2-40B4-BE49-F238E27FC236}">
                  <a16:creationId xmlns:a16="http://schemas.microsoft.com/office/drawing/2014/main" id="{7F27D86F-D023-57EA-B797-2E59CA08EFD4}"/>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Connector 17">
              <a:extLst>
                <a:ext uri="{FF2B5EF4-FFF2-40B4-BE49-F238E27FC236}">
                  <a16:creationId xmlns:a16="http://schemas.microsoft.com/office/drawing/2014/main" id="{C83CA892-30C1-C02A-B637-DE497D7381FC}"/>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3420DBE-A587-A7A7-8CA9-B4C07A50BCB0}"/>
              </a:ext>
            </a:extLst>
          </p:cNvPr>
          <p:cNvGrpSpPr/>
          <p:nvPr/>
        </p:nvGrpSpPr>
        <p:grpSpPr>
          <a:xfrm>
            <a:off x="540074" y="5830662"/>
            <a:ext cx="1822126" cy="394942"/>
            <a:chOff x="796995" y="360462"/>
            <a:chExt cx="3089205" cy="394942"/>
          </a:xfrm>
        </p:grpSpPr>
        <p:sp>
          <p:nvSpPr>
            <p:cNvPr id="20" name="Rectangle 19">
              <a:extLst>
                <a:ext uri="{FF2B5EF4-FFF2-40B4-BE49-F238E27FC236}">
                  <a16:creationId xmlns:a16="http://schemas.microsoft.com/office/drawing/2014/main" id="{8BAC1C7B-FC59-FA22-E368-687388E39641}"/>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593A2B83-BC50-B3C4-E4CE-FA055DF10EB4}"/>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2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6" name="Text Box 2">
            <a:extLst>
              <a:ext uri="{FF2B5EF4-FFF2-40B4-BE49-F238E27FC236}">
                <a16:creationId xmlns:a16="http://schemas.microsoft.com/office/drawing/2014/main" id="{E9D37C22-D70C-4414-8D85-87699DA74C34}"/>
              </a:ext>
            </a:extLst>
          </p:cNvPr>
          <p:cNvSpPr txBox="1">
            <a:spLocks noChangeArrowheads="1"/>
          </p:cNvSpPr>
          <p:nvPr/>
        </p:nvSpPr>
        <p:spPr bwMode="auto">
          <a:xfrm>
            <a:off x="685800" y="76200"/>
            <a:ext cx="8205496" cy="3600986"/>
          </a:xfrm>
          <a:prstGeom prst="rect">
            <a:avLst/>
          </a:prstGeom>
          <a:noFill/>
          <a:ln w="9525">
            <a:noFill/>
            <a:miter lim="800000"/>
            <a:headEnd/>
            <a:tailEnd/>
          </a:ln>
        </p:spPr>
        <p:txBody>
          <a:bodyPr wrap="square">
            <a:spAutoFit/>
          </a:bodyPr>
          <a:lstStyle/>
          <a:p>
            <a:pPr algn="just">
              <a:spcBef>
                <a:spcPct val="25000"/>
              </a:spcBef>
            </a:pPr>
            <a:r>
              <a:rPr lang="en-US" sz="2400" b="1" i="1" dirty="0">
                <a:latin typeface="Arial Narrow" panose="020B0606020202030204" pitchFamily="34" charset="0"/>
              </a:rPr>
              <a:t>Latent Prints</a:t>
            </a:r>
            <a:r>
              <a:rPr lang="en-US" sz="2400" i="1" dirty="0">
                <a:latin typeface="Arial Narrow" panose="020B0606020202030204" pitchFamily="34" charset="0"/>
              </a:rPr>
              <a:t> - Identification and comparison of fingerprints or other hidden impressions from sources like feet, shoes, ears, lips or the tread on vehicle tires. </a:t>
            </a:r>
          </a:p>
          <a:p>
            <a:pPr algn="just">
              <a:spcBef>
                <a:spcPct val="25000"/>
              </a:spcBef>
            </a:pPr>
            <a:r>
              <a:rPr lang="en-US" sz="2400" b="1" i="1" dirty="0">
                <a:latin typeface="Arial Narrow" panose="020B0606020202030204" pitchFamily="34" charset="0"/>
              </a:rPr>
              <a:t>Ballistics (Firearms) </a:t>
            </a:r>
            <a:r>
              <a:rPr lang="en-US" sz="2400" i="1" dirty="0">
                <a:latin typeface="Arial Narrow" panose="020B0606020202030204" pitchFamily="34" charset="0"/>
              </a:rPr>
              <a:t>– Study of bullets and ammunition through the comparison of fired bullets, cartridges, guns, and gunpowder patterns on people and objects.</a:t>
            </a:r>
          </a:p>
          <a:p>
            <a:pPr algn="just">
              <a:spcBef>
                <a:spcPct val="25000"/>
              </a:spcBef>
            </a:pPr>
            <a:r>
              <a:rPr lang="en-US" sz="2400" b="1" i="1" dirty="0">
                <a:latin typeface="Arial Narrow" panose="020B0606020202030204" pitchFamily="34" charset="0"/>
              </a:rPr>
              <a:t>Toolmarks</a:t>
            </a:r>
            <a:r>
              <a:rPr lang="en-US" sz="2400" i="1" dirty="0">
                <a:latin typeface="Arial Narrow" panose="020B0606020202030204" pitchFamily="34" charset="0"/>
              </a:rPr>
              <a:t> – Examines marks left by tools on objects at a crime scene or on a victim, such as a hammer used to break a door or a screwdriver used to pick a lock.</a:t>
            </a:r>
          </a:p>
        </p:txBody>
      </p:sp>
      <p:grpSp>
        <p:nvGrpSpPr>
          <p:cNvPr id="2" name="Group 1">
            <a:extLst>
              <a:ext uri="{FF2B5EF4-FFF2-40B4-BE49-F238E27FC236}">
                <a16:creationId xmlns:a16="http://schemas.microsoft.com/office/drawing/2014/main" id="{48A764FC-7373-D1BC-B4E8-ED6598AB469D}"/>
              </a:ext>
            </a:extLst>
          </p:cNvPr>
          <p:cNvGrpSpPr/>
          <p:nvPr/>
        </p:nvGrpSpPr>
        <p:grpSpPr>
          <a:xfrm>
            <a:off x="533400" y="76200"/>
            <a:ext cx="1905000" cy="394942"/>
            <a:chOff x="796995" y="360462"/>
            <a:chExt cx="3089205" cy="394942"/>
          </a:xfrm>
        </p:grpSpPr>
        <p:sp>
          <p:nvSpPr>
            <p:cNvPr id="3" name="Rectangle 2">
              <a:extLst>
                <a:ext uri="{FF2B5EF4-FFF2-40B4-BE49-F238E27FC236}">
                  <a16:creationId xmlns:a16="http://schemas.microsoft.com/office/drawing/2014/main" id="{893DAFE8-EFFC-09A6-C9AA-8246F5354A08}"/>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a:extLst>
                <a:ext uri="{FF2B5EF4-FFF2-40B4-BE49-F238E27FC236}">
                  <a16:creationId xmlns:a16="http://schemas.microsoft.com/office/drawing/2014/main" id="{E1B8D349-939C-983F-14D1-84A8D2471913}"/>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8AC3770-C9B8-4574-1DC0-A74357F37770}"/>
              </a:ext>
            </a:extLst>
          </p:cNvPr>
          <p:cNvGrpSpPr/>
          <p:nvPr/>
        </p:nvGrpSpPr>
        <p:grpSpPr>
          <a:xfrm>
            <a:off x="552510" y="1295400"/>
            <a:ext cx="2724089" cy="394942"/>
            <a:chOff x="796995" y="360462"/>
            <a:chExt cx="3089205" cy="394942"/>
          </a:xfrm>
        </p:grpSpPr>
        <p:sp>
          <p:nvSpPr>
            <p:cNvPr id="8" name="Rectangle 7">
              <a:extLst>
                <a:ext uri="{FF2B5EF4-FFF2-40B4-BE49-F238E27FC236}">
                  <a16:creationId xmlns:a16="http://schemas.microsoft.com/office/drawing/2014/main" id="{74B052AC-8730-D3A3-3E85-D73CEF57AEE0}"/>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a:extLst>
                <a:ext uri="{FF2B5EF4-FFF2-40B4-BE49-F238E27FC236}">
                  <a16:creationId xmlns:a16="http://schemas.microsoft.com/office/drawing/2014/main" id="{51EE14E8-5930-D7AD-2977-56B913917DE3}"/>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078DA6A-6C68-20B3-57C9-B8E023EAAFE6}"/>
              </a:ext>
            </a:extLst>
          </p:cNvPr>
          <p:cNvGrpSpPr/>
          <p:nvPr/>
        </p:nvGrpSpPr>
        <p:grpSpPr>
          <a:xfrm>
            <a:off x="618811" y="2486293"/>
            <a:ext cx="1438589" cy="394942"/>
            <a:chOff x="796995" y="360462"/>
            <a:chExt cx="3089205" cy="394942"/>
          </a:xfrm>
        </p:grpSpPr>
        <p:sp>
          <p:nvSpPr>
            <p:cNvPr id="11" name="Rectangle 10">
              <a:extLst>
                <a:ext uri="{FF2B5EF4-FFF2-40B4-BE49-F238E27FC236}">
                  <a16:creationId xmlns:a16="http://schemas.microsoft.com/office/drawing/2014/main" id="{807B3B8B-B850-463D-3240-D3109AE48CC6}"/>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AC8796AD-04C7-A5A0-450C-16A09E9D3F32}"/>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9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52400"/>
            <a:ext cx="8686800" cy="6705600"/>
          </a:xfrm>
        </p:spPr>
        <p:txBody>
          <a:bodyPr/>
          <a:lstStyle/>
          <a:p>
            <a:pPr marL="0" indent="3175" algn="just" eaLnBrk="1" hangingPunct="1">
              <a:spcBef>
                <a:spcPts val="0"/>
              </a:spcBef>
              <a:buNone/>
            </a:pPr>
            <a:r>
              <a:rPr lang="en-US" sz="2400" b="1" kern="0" dirty="0">
                <a:latin typeface="Times New Roman" pitchFamily="18" charset="0"/>
              </a:rPr>
              <a:t>6. Identify each type of evidence as  testimonial (T), physical (P), or circumstantial (C).  Some may have more than once answer.</a:t>
            </a:r>
          </a:p>
          <a:p>
            <a:pPr marL="0" indent="3175" algn="just" eaLnBrk="1" hangingPunct="1">
              <a:spcBef>
                <a:spcPts val="0"/>
              </a:spcBef>
              <a:buNone/>
            </a:pPr>
            <a:endParaRPr lang="en-US" sz="1000" kern="0" dirty="0">
              <a:latin typeface="Times New Roman" pitchFamily="18" charset="0"/>
            </a:endParaRPr>
          </a:p>
          <a:p>
            <a:pPr marL="0" indent="0" eaLnBrk="1" hangingPunct="1">
              <a:spcBef>
                <a:spcPts val="300"/>
              </a:spcBef>
              <a:spcAft>
                <a:spcPts val="300"/>
              </a:spcAft>
              <a:buNone/>
            </a:pPr>
            <a:r>
              <a:rPr lang="en-US" sz="1800" i="1" kern="0" dirty="0">
                <a:latin typeface="Times New Roman" pitchFamily="18" charset="0"/>
              </a:rPr>
              <a:t>______   </a:t>
            </a:r>
            <a:r>
              <a:rPr lang="en-US" sz="2400" i="1" kern="0" dirty="0">
                <a:latin typeface="Times New Roman" pitchFamily="18" charset="0"/>
              </a:rPr>
              <a:t>Suspect’s statement of what happened during the crime</a:t>
            </a:r>
          </a:p>
          <a:p>
            <a:pPr marL="0" indent="0" eaLnBrk="1" hangingPunct="1">
              <a:spcBef>
                <a:spcPts val="300"/>
              </a:spcBef>
              <a:spcAft>
                <a:spcPts val="300"/>
              </a:spcAft>
              <a:buNone/>
            </a:pPr>
            <a:r>
              <a:rPr lang="en-US" sz="2400" i="1" kern="0" dirty="0">
                <a:latin typeface="Times New Roman" pitchFamily="18" charset="0"/>
              </a:rPr>
              <a:t>_____  Blood droplets found on a weapon		 </a:t>
            </a:r>
          </a:p>
          <a:p>
            <a:pPr marL="0" indent="0" eaLnBrk="1" hangingPunct="1">
              <a:spcBef>
                <a:spcPts val="300"/>
              </a:spcBef>
              <a:spcAft>
                <a:spcPts val="300"/>
              </a:spcAft>
              <a:buNone/>
            </a:pPr>
            <a:r>
              <a:rPr lang="en-US" sz="2400" i="1" kern="0" dirty="0">
                <a:latin typeface="Times New Roman" pitchFamily="18" charset="0"/>
              </a:rPr>
              <a:t>_____  The suspect and victim worked at the same  company</a:t>
            </a:r>
          </a:p>
          <a:p>
            <a:pPr marL="0" indent="0" eaLnBrk="1" hangingPunct="1">
              <a:spcBef>
                <a:spcPts val="300"/>
              </a:spcBef>
              <a:spcAft>
                <a:spcPts val="300"/>
              </a:spcAft>
              <a:buNone/>
            </a:pPr>
            <a:r>
              <a:rPr lang="en-US" sz="2400" i="1" kern="0" dirty="0">
                <a:latin typeface="Times New Roman" pitchFamily="18" charset="0"/>
              </a:rPr>
              <a:t>_____  A person’s accounts of an accident between a car &amp; truck	</a:t>
            </a:r>
          </a:p>
          <a:p>
            <a:pPr marL="0" indent="0" eaLnBrk="1" hangingPunct="1">
              <a:spcBef>
                <a:spcPts val="300"/>
              </a:spcBef>
              <a:spcAft>
                <a:spcPts val="300"/>
              </a:spcAft>
              <a:buNone/>
            </a:pPr>
            <a:r>
              <a:rPr lang="en-US" sz="2400" i="1" kern="0" dirty="0">
                <a:latin typeface="Times New Roman" pitchFamily="18" charset="0"/>
              </a:rPr>
              <a:t>_____  Victim’s written report of an attack or crime</a:t>
            </a:r>
          </a:p>
          <a:p>
            <a:pPr marL="0" indent="0" eaLnBrk="1" hangingPunct="1">
              <a:spcBef>
                <a:spcPts val="300"/>
              </a:spcBef>
              <a:spcAft>
                <a:spcPts val="300"/>
              </a:spcAft>
              <a:buFontTx/>
              <a:buNone/>
            </a:pPr>
            <a:r>
              <a:rPr lang="en-US" sz="2400" i="1" kern="0" dirty="0">
                <a:latin typeface="Times New Roman" pitchFamily="18" charset="0"/>
              </a:rPr>
              <a:t>_____  A video segment from a surveillance camera where the 	  	  crime occurred.</a:t>
            </a:r>
            <a:endParaRPr lang="en-US" sz="2400" i="1" kern="0" dirty="0">
              <a:latin typeface="Times New Roman" pitchFamily="18" charset="0"/>
              <a:cs typeface="Times New Roman" pitchFamily="18" charset="0"/>
            </a:endParaRPr>
          </a:p>
          <a:p>
            <a:pPr marL="0" indent="0" eaLnBrk="1" hangingPunct="1">
              <a:spcBef>
                <a:spcPts val="300"/>
              </a:spcBef>
              <a:spcAft>
                <a:spcPts val="300"/>
              </a:spcAft>
              <a:buFontTx/>
              <a:buNone/>
            </a:pPr>
            <a:r>
              <a:rPr lang="en-US" sz="2400" i="1" kern="0" dirty="0">
                <a:latin typeface="Times New Roman" pitchFamily="18" charset="0"/>
              </a:rPr>
              <a:t>_____  Hairs &amp; fibers found on a victim’s coat matched to a suspect.</a:t>
            </a:r>
          </a:p>
          <a:p>
            <a:pPr marL="0" indent="0" eaLnBrk="1" hangingPunct="1">
              <a:spcBef>
                <a:spcPts val="300"/>
              </a:spcBef>
              <a:spcAft>
                <a:spcPts val="300"/>
              </a:spcAft>
              <a:buFontTx/>
              <a:buNone/>
            </a:pPr>
            <a:r>
              <a:rPr lang="en-US" sz="2400" i="1" kern="0" dirty="0">
                <a:latin typeface="Times New Roman" pitchFamily="18" charset="0"/>
                <a:cs typeface="Times New Roman" pitchFamily="18" charset="0"/>
              </a:rPr>
              <a:t>_____  A rock from the suspect’s house is the same type of rock 	found at the crime scene.</a:t>
            </a:r>
          </a:p>
          <a:p>
            <a:pPr marL="0" indent="0" eaLnBrk="1" hangingPunct="1">
              <a:spcBef>
                <a:spcPts val="300"/>
              </a:spcBef>
              <a:spcAft>
                <a:spcPts val="300"/>
              </a:spcAft>
              <a:buNone/>
            </a:pPr>
            <a:r>
              <a:rPr lang="en-US" sz="2400" i="1" kern="0" dirty="0">
                <a:latin typeface="Times New Roman" pitchFamily="18" charset="0"/>
              </a:rPr>
              <a:t>_____  A person reports he saw the suspect’s car in the same area  	as the crime.</a:t>
            </a:r>
          </a:p>
          <a:p>
            <a:pPr marL="0" indent="0" eaLnBrk="1" hangingPunct="1">
              <a:spcBef>
                <a:spcPts val="600"/>
              </a:spcBef>
              <a:spcAft>
                <a:spcPts val="600"/>
              </a:spcAft>
              <a:buFontTx/>
              <a:buNone/>
            </a:pPr>
            <a:r>
              <a:rPr lang="en-US" sz="2400" i="1" kern="0" dirty="0">
                <a:latin typeface="Times New Roman" pitchFamily="18" charset="0"/>
                <a:cs typeface="Times New Roman" pitchFamily="18" charset="0"/>
              </a:rPr>
              <a:t>_____</a:t>
            </a:r>
            <a:r>
              <a:rPr lang="en-US" sz="2400" b="1" i="1" kern="0" dirty="0">
                <a:latin typeface="Times New Roman" pitchFamily="18" charset="0"/>
                <a:cs typeface="Times New Roman" pitchFamily="18" charset="0"/>
              </a:rPr>
              <a:t>  </a:t>
            </a:r>
            <a:r>
              <a:rPr lang="en-US" sz="2400" i="1" kern="0" dirty="0">
                <a:latin typeface="Times New Roman" pitchFamily="18" charset="0"/>
                <a:cs typeface="Times New Roman" pitchFamily="18" charset="0"/>
              </a:rPr>
              <a:t>Tire tracks at the crime scene were from a pickup truck.</a:t>
            </a:r>
            <a:endParaRPr lang="en-US" sz="2800" dirty="0">
              <a:latin typeface="Times New Roman" pitchFamily="18" charset="0"/>
            </a:endParaRPr>
          </a:p>
        </p:txBody>
      </p:sp>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Tree>
    <p:extLst>
      <p:ext uri="{BB962C8B-B14F-4D97-AF65-F5344CB8AC3E}">
        <p14:creationId xmlns:p14="http://schemas.microsoft.com/office/powerpoint/2010/main" val="259209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52400"/>
            <a:ext cx="8686800" cy="6705600"/>
          </a:xfrm>
        </p:spPr>
        <p:txBody>
          <a:bodyPr/>
          <a:lstStyle/>
          <a:p>
            <a:pPr marL="0" indent="3175" algn="just" eaLnBrk="1" hangingPunct="1">
              <a:spcBef>
                <a:spcPts val="0"/>
              </a:spcBef>
              <a:buNone/>
            </a:pPr>
            <a:r>
              <a:rPr lang="en-US" sz="2400" b="1" kern="0" dirty="0">
                <a:latin typeface="Times New Roman" pitchFamily="18" charset="0"/>
              </a:rPr>
              <a:t>6. Identify each type of evidence as  testimonial (T), physical (P), or circumstantial (C).  Some may have more than once answer.</a:t>
            </a:r>
          </a:p>
          <a:p>
            <a:pPr marL="0" indent="3175" algn="just" eaLnBrk="1" hangingPunct="1">
              <a:spcBef>
                <a:spcPts val="0"/>
              </a:spcBef>
              <a:buNone/>
            </a:pPr>
            <a:endParaRPr lang="en-US" sz="1000" kern="0" dirty="0">
              <a:latin typeface="Times New Roman" pitchFamily="18" charset="0"/>
            </a:endParaRPr>
          </a:p>
          <a:p>
            <a:pPr marL="0" indent="0" eaLnBrk="1" hangingPunct="1">
              <a:spcBef>
                <a:spcPts val="300"/>
              </a:spcBef>
              <a:spcAft>
                <a:spcPts val="300"/>
              </a:spcAft>
              <a:buNone/>
            </a:pPr>
            <a:r>
              <a:rPr lang="en-US" sz="1800" i="1" kern="0" dirty="0">
                <a:latin typeface="Times New Roman" pitchFamily="18" charset="0"/>
              </a:rPr>
              <a:t>______   </a:t>
            </a:r>
            <a:r>
              <a:rPr lang="en-US" sz="2400" i="1" kern="0" dirty="0">
                <a:latin typeface="Times New Roman" pitchFamily="18" charset="0"/>
              </a:rPr>
              <a:t>Suspect’s statement of what happened during the crime</a:t>
            </a:r>
          </a:p>
          <a:p>
            <a:pPr marL="0" indent="0" eaLnBrk="1" hangingPunct="1">
              <a:spcBef>
                <a:spcPts val="300"/>
              </a:spcBef>
              <a:spcAft>
                <a:spcPts val="300"/>
              </a:spcAft>
              <a:buNone/>
            </a:pPr>
            <a:r>
              <a:rPr lang="en-US" sz="2400" i="1" kern="0" dirty="0">
                <a:latin typeface="Times New Roman" pitchFamily="18" charset="0"/>
              </a:rPr>
              <a:t>_____  Blood droplets found on a weapon		 </a:t>
            </a:r>
          </a:p>
          <a:p>
            <a:pPr marL="0" indent="0" eaLnBrk="1" hangingPunct="1">
              <a:spcBef>
                <a:spcPts val="300"/>
              </a:spcBef>
              <a:spcAft>
                <a:spcPts val="300"/>
              </a:spcAft>
              <a:buNone/>
            </a:pPr>
            <a:r>
              <a:rPr lang="en-US" sz="2400" i="1" kern="0" dirty="0">
                <a:latin typeface="Times New Roman" pitchFamily="18" charset="0"/>
              </a:rPr>
              <a:t>_____  The suspect and victim worked at the same  company</a:t>
            </a:r>
          </a:p>
          <a:p>
            <a:pPr marL="0" indent="0" eaLnBrk="1" hangingPunct="1">
              <a:spcBef>
                <a:spcPts val="300"/>
              </a:spcBef>
              <a:spcAft>
                <a:spcPts val="300"/>
              </a:spcAft>
              <a:buNone/>
            </a:pPr>
            <a:r>
              <a:rPr lang="en-US" sz="2400" i="1" kern="0" dirty="0">
                <a:latin typeface="Times New Roman" pitchFamily="18" charset="0"/>
              </a:rPr>
              <a:t>_____  A person’s accounts of an accident between a car &amp; truck	</a:t>
            </a:r>
          </a:p>
          <a:p>
            <a:pPr marL="0" indent="0" eaLnBrk="1" hangingPunct="1">
              <a:spcBef>
                <a:spcPts val="300"/>
              </a:spcBef>
              <a:spcAft>
                <a:spcPts val="300"/>
              </a:spcAft>
              <a:buNone/>
            </a:pPr>
            <a:r>
              <a:rPr lang="en-US" sz="2400" i="1" kern="0" dirty="0">
                <a:latin typeface="Times New Roman" pitchFamily="18" charset="0"/>
              </a:rPr>
              <a:t>_____  Victim’s written report of an attack or crime</a:t>
            </a:r>
          </a:p>
          <a:p>
            <a:pPr marL="0" indent="0" eaLnBrk="1" hangingPunct="1">
              <a:spcBef>
                <a:spcPts val="300"/>
              </a:spcBef>
              <a:spcAft>
                <a:spcPts val="300"/>
              </a:spcAft>
              <a:buFontTx/>
              <a:buNone/>
            </a:pPr>
            <a:r>
              <a:rPr lang="en-US" sz="2400" i="1" kern="0" dirty="0">
                <a:latin typeface="Times New Roman" pitchFamily="18" charset="0"/>
              </a:rPr>
              <a:t>_____  A video segment from a surveillance camera where the 	  	  crime occurred.</a:t>
            </a:r>
            <a:endParaRPr lang="en-US" sz="2400" i="1" kern="0" dirty="0">
              <a:latin typeface="Times New Roman" pitchFamily="18" charset="0"/>
              <a:cs typeface="Times New Roman" pitchFamily="18" charset="0"/>
            </a:endParaRPr>
          </a:p>
          <a:p>
            <a:pPr marL="0" indent="0" eaLnBrk="1" hangingPunct="1">
              <a:spcBef>
                <a:spcPts val="300"/>
              </a:spcBef>
              <a:spcAft>
                <a:spcPts val="300"/>
              </a:spcAft>
              <a:buFontTx/>
              <a:buNone/>
            </a:pPr>
            <a:r>
              <a:rPr lang="en-US" sz="2400" i="1" kern="0" dirty="0">
                <a:latin typeface="Times New Roman" pitchFamily="18" charset="0"/>
              </a:rPr>
              <a:t>_____  Hairs &amp; fibers found on a victim’s coat matched to a suspect.</a:t>
            </a:r>
          </a:p>
          <a:p>
            <a:pPr marL="0" indent="0" eaLnBrk="1" hangingPunct="1">
              <a:spcBef>
                <a:spcPts val="300"/>
              </a:spcBef>
              <a:spcAft>
                <a:spcPts val="300"/>
              </a:spcAft>
              <a:buFontTx/>
              <a:buNone/>
            </a:pPr>
            <a:r>
              <a:rPr lang="en-US" sz="2400" i="1" kern="0" dirty="0">
                <a:latin typeface="Times New Roman" pitchFamily="18" charset="0"/>
                <a:cs typeface="Times New Roman" pitchFamily="18" charset="0"/>
              </a:rPr>
              <a:t>_____  A rock from the suspect’s house is the same type of rock 	found at the crime scene.</a:t>
            </a:r>
          </a:p>
          <a:p>
            <a:pPr marL="0" indent="0" eaLnBrk="1" hangingPunct="1">
              <a:spcBef>
                <a:spcPts val="300"/>
              </a:spcBef>
              <a:spcAft>
                <a:spcPts val="300"/>
              </a:spcAft>
              <a:buNone/>
            </a:pPr>
            <a:r>
              <a:rPr lang="en-US" sz="2400" i="1" kern="0" dirty="0">
                <a:latin typeface="Times New Roman" pitchFamily="18" charset="0"/>
              </a:rPr>
              <a:t>_____  A person reports he saw the suspect’s car in the same area  	as the crime.</a:t>
            </a:r>
          </a:p>
          <a:p>
            <a:pPr marL="0" indent="0" eaLnBrk="1" hangingPunct="1">
              <a:spcBef>
                <a:spcPts val="600"/>
              </a:spcBef>
              <a:spcAft>
                <a:spcPts val="600"/>
              </a:spcAft>
              <a:buFontTx/>
              <a:buNone/>
            </a:pPr>
            <a:r>
              <a:rPr lang="en-US" sz="2400" b="1" i="1" kern="0" dirty="0">
                <a:latin typeface="Times New Roman" pitchFamily="18" charset="0"/>
                <a:cs typeface="Times New Roman" pitchFamily="18" charset="0"/>
              </a:rPr>
              <a:t>_____  </a:t>
            </a:r>
            <a:r>
              <a:rPr lang="en-US" sz="2400" i="1" kern="0" dirty="0">
                <a:latin typeface="Times New Roman" pitchFamily="18" charset="0"/>
                <a:cs typeface="Times New Roman" pitchFamily="18" charset="0"/>
              </a:rPr>
              <a:t>Tire tracks at the crime scene were from a pickup truck.</a:t>
            </a:r>
            <a:endParaRPr lang="en-US" sz="2800" dirty="0">
              <a:latin typeface="Times New Roman" pitchFamily="18" charset="0"/>
            </a:endParaRPr>
          </a:p>
        </p:txBody>
      </p:sp>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4" name="Rectangle 3">
            <a:extLst>
              <a:ext uri="{FF2B5EF4-FFF2-40B4-BE49-F238E27FC236}">
                <a16:creationId xmlns:a16="http://schemas.microsoft.com/office/drawing/2014/main" id="{64B4DF39-395A-49A1-A2DC-7D7F90255357}"/>
              </a:ext>
            </a:extLst>
          </p:cNvPr>
          <p:cNvSpPr/>
          <p:nvPr/>
        </p:nvSpPr>
        <p:spPr>
          <a:xfrm>
            <a:off x="696666" y="954849"/>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6" name="Rectangle 5">
            <a:extLst>
              <a:ext uri="{FF2B5EF4-FFF2-40B4-BE49-F238E27FC236}">
                <a16:creationId xmlns:a16="http://schemas.microsoft.com/office/drawing/2014/main" id="{1E72492C-0F1C-463A-965C-C1979DD44C3E}"/>
              </a:ext>
            </a:extLst>
          </p:cNvPr>
          <p:cNvSpPr/>
          <p:nvPr/>
        </p:nvSpPr>
        <p:spPr>
          <a:xfrm>
            <a:off x="690886" y="1485619"/>
            <a:ext cx="446295" cy="584775"/>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p:txBody>
      </p:sp>
      <p:sp>
        <p:nvSpPr>
          <p:cNvPr id="7" name="Rectangle 6">
            <a:extLst>
              <a:ext uri="{FF2B5EF4-FFF2-40B4-BE49-F238E27FC236}">
                <a16:creationId xmlns:a16="http://schemas.microsoft.com/office/drawing/2014/main" id="{4EAA7FD1-059B-4A4D-BC94-0A5BE555924E}"/>
              </a:ext>
            </a:extLst>
          </p:cNvPr>
          <p:cNvSpPr/>
          <p:nvPr/>
        </p:nvSpPr>
        <p:spPr>
          <a:xfrm>
            <a:off x="680080" y="1866782"/>
            <a:ext cx="467907" cy="584775"/>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p:txBody>
      </p:sp>
      <p:sp>
        <p:nvSpPr>
          <p:cNvPr id="8" name="Rectangle 7">
            <a:extLst>
              <a:ext uri="{FF2B5EF4-FFF2-40B4-BE49-F238E27FC236}">
                <a16:creationId xmlns:a16="http://schemas.microsoft.com/office/drawing/2014/main" id="{8A9E06AC-B13F-4114-A7C1-0182EF6173D7}"/>
              </a:ext>
            </a:extLst>
          </p:cNvPr>
          <p:cNvSpPr/>
          <p:nvPr/>
        </p:nvSpPr>
        <p:spPr>
          <a:xfrm>
            <a:off x="696666" y="2335525"/>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9" name="Rectangle 8">
            <a:extLst>
              <a:ext uri="{FF2B5EF4-FFF2-40B4-BE49-F238E27FC236}">
                <a16:creationId xmlns:a16="http://schemas.microsoft.com/office/drawing/2014/main" id="{9C29E19B-578A-41EE-8C60-731E19CA7820}"/>
              </a:ext>
            </a:extLst>
          </p:cNvPr>
          <p:cNvSpPr/>
          <p:nvPr/>
        </p:nvSpPr>
        <p:spPr>
          <a:xfrm>
            <a:off x="684643" y="3167226"/>
            <a:ext cx="458780"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p:txBody>
      </p:sp>
      <p:sp>
        <p:nvSpPr>
          <p:cNvPr id="10" name="Rectangle 9">
            <a:extLst>
              <a:ext uri="{FF2B5EF4-FFF2-40B4-BE49-F238E27FC236}">
                <a16:creationId xmlns:a16="http://schemas.microsoft.com/office/drawing/2014/main" id="{5B8EAFC0-7815-472C-ACAE-2E463950FA4F}"/>
              </a:ext>
            </a:extLst>
          </p:cNvPr>
          <p:cNvSpPr/>
          <p:nvPr/>
        </p:nvSpPr>
        <p:spPr>
          <a:xfrm>
            <a:off x="388088" y="3980066"/>
            <a:ext cx="1051891"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P&amp;C</a:t>
            </a:r>
          </a:p>
        </p:txBody>
      </p:sp>
      <p:sp>
        <p:nvSpPr>
          <p:cNvPr id="11" name="Rectangle 10">
            <a:extLst>
              <a:ext uri="{FF2B5EF4-FFF2-40B4-BE49-F238E27FC236}">
                <a16:creationId xmlns:a16="http://schemas.microsoft.com/office/drawing/2014/main" id="{3FE81CF5-62BE-4AE8-8BC1-236FEBB8AA44}"/>
              </a:ext>
            </a:extLst>
          </p:cNvPr>
          <p:cNvSpPr/>
          <p:nvPr/>
        </p:nvSpPr>
        <p:spPr>
          <a:xfrm>
            <a:off x="673422" y="4450252"/>
            <a:ext cx="481222"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p:txBody>
      </p:sp>
      <p:sp>
        <p:nvSpPr>
          <p:cNvPr id="12" name="Rectangle 11">
            <a:extLst>
              <a:ext uri="{FF2B5EF4-FFF2-40B4-BE49-F238E27FC236}">
                <a16:creationId xmlns:a16="http://schemas.microsoft.com/office/drawing/2014/main" id="{D1D30E71-4344-454C-9A2A-338DD11D804B}"/>
              </a:ext>
            </a:extLst>
          </p:cNvPr>
          <p:cNvSpPr/>
          <p:nvPr/>
        </p:nvSpPr>
        <p:spPr>
          <a:xfrm>
            <a:off x="400111" y="5189579"/>
            <a:ext cx="1027845"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T&amp;C</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a:extLst>
              <a:ext uri="{FF2B5EF4-FFF2-40B4-BE49-F238E27FC236}">
                <a16:creationId xmlns:a16="http://schemas.microsoft.com/office/drawing/2014/main" id="{FE467E2E-F8D5-40A8-8D2B-51A13248693B}"/>
              </a:ext>
            </a:extLst>
          </p:cNvPr>
          <p:cNvSpPr/>
          <p:nvPr/>
        </p:nvSpPr>
        <p:spPr>
          <a:xfrm>
            <a:off x="696666" y="2760731"/>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14" name="Rectangle 13">
            <a:extLst>
              <a:ext uri="{FF2B5EF4-FFF2-40B4-BE49-F238E27FC236}">
                <a16:creationId xmlns:a16="http://schemas.microsoft.com/office/drawing/2014/main" id="{D65BAFAA-CCC5-445F-98DC-D39E2E705C87}"/>
              </a:ext>
            </a:extLst>
          </p:cNvPr>
          <p:cNvSpPr/>
          <p:nvPr/>
        </p:nvSpPr>
        <p:spPr>
          <a:xfrm>
            <a:off x="388089" y="6023407"/>
            <a:ext cx="1051891"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P&amp;C</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2">
            <a:extLst>
              <a:ext uri="{FF2B5EF4-FFF2-40B4-BE49-F238E27FC236}">
                <a16:creationId xmlns:a16="http://schemas.microsoft.com/office/drawing/2014/main" id="{16938098-D515-48B8-57FB-3AE60B0B7406}"/>
              </a:ext>
            </a:extLst>
          </p:cNvPr>
          <p:cNvSpPr>
            <a:spLocks noGrp="1" noChangeArrowheads="1"/>
          </p:cNvSpPr>
          <p:nvPr>
            <p:ph type="title"/>
          </p:nvPr>
        </p:nvSpPr>
        <p:spPr>
          <a:xfrm>
            <a:off x="6858000" y="1524090"/>
            <a:ext cx="2193857" cy="507831"/>
          </a:xfrm>
          <a:solidFill>
            <a:srgbClr val="FFFF00"/>
          </a:solidFill>
        </p:spPr>
        <p:txBody>
          <a:bodyPr/>
          <a:lstStyle/>
          <a:p>
            <a:pPr eaLnBrk="1" hangingPunct="1"/>
            <a:r>
              <a:rPr lang="en-US" sz="2000" b="1" dirty="0">
                <a:latin typeface="Times New Roman" pitchFamily="18" charset="0"/>
              </a:rPr>
              <a:t>ANSWER KEY</a:t>
            </a:r>
          </a:p>
        </p:txBody>
      </p:sp>
    </p:spTree>
    <p:extLst>
      <p:ext uri="{BB962C8B-B14F-4D97-AF65-F5344CB8AC3E}">
        <p14:creationId xmlns:p14="http://schemas.microsoft.com/office/powerpoint/2010/main" val="31539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7553A60-3312-4524-A8BE-76254D3867A5}"/>
              </a:ext>
            </a:extLst>
          </p:cNvPr>
          <p:cNvSpPr txBox="1">
            <a:spLocks noChangeArrowheads="1"/>
          </p:cNvSpPr>
          <p:nvPr/>
        </p:nvSpPr>
        <p:spPr bwMode="auto">
          <a:xfrm>
            <a:off x="493525" y="1720659"/>
            <a:ext cx="8683010" cy="461665"/>
          </a:xfrm>
          <a:prstGeom prst="rect">
            <a:avLst/>
          </a:prstGeom>
          <a:noFill/>
          <a:ln w="9525">
            <a:noFill/>
            <a:miter lim="800000"/>
            <a:headEnd/>
            <a:tailEnd/>
          </a:ln>
        </p:spPr>
        <p:txBody>
          <a:bodyPr wrap="square">
            <a:spAutoFit/>
          </a:bodyPr>
          <a:lstStyle/>
          <a:p>
            <a:pPr marL="0" indent="0" eaLnBrk="1" hangingPunct="1">
              <a:spcBef>
                <a:spcPts val="0"/>
              </a:spcBef>
              <a:buNone/>
            </a:pPr>
            <a:r>
              <a:rPr lang="en-US" sz="2400" b="1" dirty="0">
                <a:latin typeface="Arial Narrow" panose="020B0606020202030204" pitchFamily="34" charset="0"/>
              </a:rPr>
              <a:t>2. What factors could affect an eyewitness’ account of a crime?  Why?</a:t>
            </a:r>
          </a:p>
        </p:txBody>
      </p:sp>
      <p:sp>
        <p:nvSpPr>
          <p:cNvPr id="7" name="Text Box 5">
            <a:extLst>
              <a:ext uri="{FF2B5EF4-FFF2-40B4-BE49-F238E27FC236}">
                <a16:creationId xmlns:a16="http://schemas.microsoft.com/office/drawing/2014/main" id="{75154CDD-1765-4D5F-AE06-A3D5C3DAA4C7}"/>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8" name="Rectangle 3">
            <a:extLst>
              <a:ext uri="{FF2B5EF4-FFF2-40B4-BE49-F238E27FC236}">
                <a16:creationId xmlns:a16="http://schemas.microsoft.com/office/drawing/2014/main" id="{CAF1044D-A678-4E8F-8968-A3612545DE9D}"/>
              </a:ext>
            </a:extLst>
          </p:cNvPr>
          <p:cNvSpPr>
            <a:spLocks noChangeArrowheads="1"/>
          </p:cNvSpPr>
          <p:nvPr/>
        </p:nvSpPr>
        <p:spPr bwMode="auto">
          <a:xfrm>
            <a:off x="392227" y="0"/>
            <a:ext cx="8751773" cy="365760"/>
          </a:xfrm>
          <a:prstGeom prst="rect">
            <a:avLst/>
          </a:prstGeom>
          <a:solidFill>
            <a:srgbClr val="FF0000"/>
          </a:solidFill>
          <a:ln w="9525">
            <a:noFill/>
            <a:miter lim="800000"/>
            <a:headEnd/>
            <a:tailEnd/>
          </a:ln>
        </p:spPr>
        <p:txBody>
          <a:bodyPr anchor="ctr"/>
          <a:lstStyle/>
          <a:p>
            <a:pPr marL="0" indent="3175" algn="just" eaLnBrk="1" hangingPunct="1">
              <a:spcBef>
                <a:spcPts val="0"/>
              </a:spcBef>
              <a:buFontTx/>
              <a:buNone/>
            </a:pPr>
            <a:r>
              <a:rPr lang="en-US" sz="1600" i="1" kern="0" dirty="0">
                <a:latin typeface="Gill Sans Nova Cond Ultra Bold" panose="020B0B04020104020203" pitchFamily="34" charset="0"/>
              </a:rPr>
              <a:t>Part A: Types of Evidence </a:t>
            </a:r>
          </a:p>
        </p:txBody>
      </p:sp>
      <p:sp>
        <p:nvSpPr>
          <p:cNvPr id="9" name="Rectangle 3">
            <a:extLst>
              <a:ext uri="{FF2B5EF4-FFF2-40B4-BE49-F238E27FC236}">
                <a16:creationId xmlns:a16="http://schemas.microsoft.com/office/drawing/2014/main" id="{F8CD8BD9-47D9-4BC6-BFA7-E5F1813054FE}"/>
              </a:ext>
            </a:extLst>
          </p:cNvPr>
          <p:cNvSpPr txBox="1">
            <a:spLocks noChangeArrowheads="1"/>
          </p:cNvSpPr>
          <p:nvPr/>
        </p:nvSpPr>
        <p:spPr bwMode="auto">
          <a:xfrm>
            <a:off x="585181" y="2300465"/>
            <a:ext cx="2994874" cy="3970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Age  </a:t>
            </a:r>
          </a:p>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Drugs/Alcohol</a:t>
            </a:r>
          </a:p>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Other People</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Type of Crime  </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Length of Crime </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Suspect’s Appearance</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Time of Day</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Familiarity </a:t>
            </a:r>
            <a:endParaRPr lang="en-US" sz="2400" b="1" kern="0" dirty="0">
              <a:latin typeface="Arial Narrow" panose="020B0606020202030204" pitchFamily="34" charset="0"/>
              <a:cs typeface="Times New Roman" pitchFamily="18" charset="0"/>
            </a:endParaRPr>
          </a:p>
        </p:txBody>
      </p:sp>
      <p:sp>
        <p:nvSpPr>
          <p:cNvPr id="16" name="Text Box 2">
            <a:extLst>
              <a:ext uri="{FF2B5EF4-FFF2-40B4-BE49-F238E27FC236}">
                <a16:creationId xmlns:a16="http://schemas.microsoft.com/office/drawing/2014/main" id="{3ED2C5D9-CAD3-4D64-A71F-6177AFB53DB1}"/>
              </a:ext>
            </a:extLst>
          </p:cNvPr>
          <p:cNvSpPr txBox="1">
            <a:spLocks noChangeArrowheads="1"/>
          </p:cNvSpPr>
          <p:nvPr/>
        </p:nvSpPr>
        <p:spPr bwMode="auto">
          <a:xfrm>
            <a:off x="460990" y="391299"/>
            <a:ext cx="7006610" cy="1200329"/>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anose="02020603050405020304" pitchFamily="18" charset="0"/>
                <a:cs typeface="Times New Roman" panose="02020603050405020304" pitchFamily="18" charset="0"/>
              </a:rPr>
              <a:t>1. Testimonial evidence </a:t>
            </a:r>
            <a:r>
              <a:rPr lang="en-US" sz="2400" dirty="0">
                <a:latin typeface="Times New Roman" panose="02020603050405020304" pitchFamily="18" charset="0"/>
                <a:cs typeface="Times New Roman" panose="02020603050405020304" pitchFamily="18" charset="0"/>
              </a:rPr>
              <a:t>includes oral or written statements given to police as well as testimony in court by people who witnessed an event.</a:t>
            </a:r>
          </a:p>
        </p:txBody>
      </p:sp>
      <p:pic>
        <p:nvPicPr>
          <p:cNvPr id="3" name="Picture 2" descr="A red square with a white letter on it&#10;&#10;Description automatically generated with low confidence">
            <a:hlinkClick r:id="rId2"/>
            <a:extLst>
              <a:ext uri="{FF2B5EF4-FFF2-40B4-BE49-F238E27FC236}">
                <a16:creationId xmlns:a16="http://schemas.microsoft.com/office/drawing/2014/main" id="{92FD4412-6D72-4114-A304-9B196C62D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943" y="461963"/>
            <a:ext cx="1293192" cy="949106"/>
          </a:xfrm>
          <a:prstGeom prst="rect">
            <a:avLst/>
          </a:prstGeom>
        </p:spPr>
      </p:pic>
      <p:sp>
        <p:nvSpPr>
          <p:cNvPr id="12" name="Rectangle 3">
            <a:extLst>
              <a:ext uri="{FF2B5EF4-FFF2-40B4-BE49-F238E27FC236}">
                <a16:creationId xmlns:a16="http://schemas.microsoft.com/office/drawing/2014/main" id="{4EC35249-A37D-42C3-A024-86D94274B736}"/>
              </a:ext>
            </a:extLst>
          </p:cNvPr>
          <p:cNvSpPr txBox="1">
            <a:spLocks noChangeArrowheads="1"/>
          </p:cNvSpPr>
          <p:nvPr/>
        </p:nvSpPr>
        <p:spPr bwMode="auto">
          <a:xfrm>
            <a:off x="1266304" y="2320152"/>
            <a:ext cx="2038099"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Young vs. old?</a:t>
            </a:r>
          </a:p>
          <a:p>
            <a:pPr algn="just" eaLnBrk="1" hangingPunct="1">
              <a:spcBef>
                <a:spcPts val="1200"/>
              </a:spcBef>
              <a:spcAft>
                <a:spcPts val="600"/>
              </a:spcAft>
              <a:buNone/>
            </a:pPr>
            <a:endParaRPr lang="en-US" sz="2400" kern="0" dirty="0">
              <a:latin typeface="Arial Narrow" panose="020B0606020202030204" pitchFamily="34" charset="0"/>
              <a:cs typeface="Times New Roman" pitchFamily="18" charset="0"/>
            </a:endParaRPr>
          </a:p>
        </p:txBody>
      </p:sp>
      <p:sp>
        <p:nvSpPr>
          <p:cNvPr id="13" name="Rectangle 3">
            <a:extLst>
              <a:ext uri="{FF2B5EF4-FFF2-40B4-BE49-F238E27FC236}">
                <a16:creationId xmlns:a16="http://schemas.microsoft.com/office/drawing/2014/main" id="{11BC78FF-A273-45CA-B5F7-63E120D6F2A5}"/>
              </a:ext>
            </a:extLst>
          </p:cNvPr>
          <p:cNvSpPr txBox="1">
            <a:spLocks noChangeArrowheads="1"/>
          </p:cNvSpPr>
          <p:nvPr/>
        </p:nvSpPr>
        <p:spPr bwMode="auto">
          <a:xfrm>
            <a:off x="2431549" y="2813629"/>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Impair memory, limited details</a:t>
            </a:r>
            <a:endParaRPr lang="en-US" sz="2400" kern="0" dirty="0">
              <a:latin typeface="Arial Narrow" panose="020B0606020202030204" pitchFamily="34" charset="0"/>
              <a:cs typeface="Times New Roman" pitchFamily="18" charset="0"/>
            </a:endParaRPr>
          </a:p>
        </p:txBody>
      </p:sp>
      <p:sp>
        <p:nvSpPr>
          <p:cNvPr id="17" name="Rectangle 3">
            <a:extLst>
              <a:ext uri="{FF2B5EF4-FFF2-40B4-BE49-F238E27FC236}">
                <a16:creationId xmlns:a16="http://schemas.microsoft.com/office/drawing/2014/main" id="{594F684B-3820-4F9C-95A2-B5BC4EA874D2}"/>
              </a:ext>
            </a:extLst>
          </p:cNvPr>
          <p:cNvSpPr txBox="1">
            <a:spLocks noChangeArrowheads="1"/>
          </p:cNvSpPr>
          <p:nvPr/>
        </p:nvSpPr>
        <p:spPr bwMode="auto">
          <a:xfrm>
            <a:off x="2285354" y="3295316"/>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Influenced by others or media</a:t>
            </a:r>
            <a:endParaRPr lang="en-US" sz="2400" kern="0" dirty="0">
              <a:latin typeface="Arial Narrow" panose="020B0606020202030204" pitchFamily="34" charset="0"/>
              <a:cs typeface="Times New Roman" pitchFamily="18" charset="0"/>
            </a:endParaRPr>
          </a:p>
        </p:txBody>
      </p:sp>
      <p:sp>
        <p:nvSpPr>
          <p:cNvPr id="18" name="Rectangle 3">
            <a:extLst>
              <a:ext uri="{FF2B5EF4-FFF2-40B4-BE49-F238E27FC236}">
                <a16:creationId xmlns:a16="http://schemas.microsoft.com/office/drawing/2014/main" id="{113F84E8-2E3D-4E69-8B7C-2286F6467A75}"/>
              </a:ext>
            </a:extLst>
          </p:cNvPr>
          <p:cNvSpPr txBox="1">
            <a:spLocks noChangeArrowheads="1"/>
          </p:cNvSpPr>
          <p:nvPr/>
        </p:nvSpPr>
        <p:spPr bwMode="auto">
          <a:xfrm>
            <a:off x="2443208" y="3851223"/>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dirty="0">
                <a:latin typeface="Arial Narrow" panose="020B0606020202030204" pitchFamily="34" charset="0"/>
                <a:cs typeface="Times New Roman" pitchFamily="18" charset="0"/>
              </a:rPr>
              <a:t>Nonviolent vs. violent</a:t>
            </a:r>
            <a:endParaRPr lang="en-US" sz="2400" kern="0" dirty="0">
              <a:latin typeface="Arial Narrow" panose="020B0606020202030204" pitchFamily="34" charset="0"/>
              <a:cs typeface="Times New Roman" pitchFamily="18" charset="0"/>
            </a:endParaRPr>
          </a:p>
        </p:txBody>
      </p:sp>
      <p:sp>
        <p:nvSpPr>
          <p:cNvPr id="19" name="Rectangle 3">
            <a:extLst>
              <a:ext uri="{FF2B5EF4-FFF2-40B4-BE49-F238E27FC236}">
                <a16:creationId xmlns:a16="http://schemas.microsoft.com/office/drawing/2014/main" id="{F3ADEBE0-0A12-476C-B5F9-870DFF6BB327}"/>
              </a:ext>
            </a:extLst>
          </p:cNvPr>
          <p:cNvSpPr txBox="1">
            <a:spLocks noChangeArrowheads="1"/>
          </p:cNvSpPr>
          <p:nvPr/>
        </p:nvSpPr>
        <p:spPr bwMode="auto">
          <a:xfrm>
            <a:off x="2586519" y="4421461"/>
            <a:ext cx="7115517"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How long were they able to view the suspect or a scene?</a:t>
            </a:r>
          </a:p>
        </p:txBody>
      </p:sp>
      <p:sp>
        <p:nvSpPr>
          <p:cNvPr id="20" name="Rectangle 3">
            <a:extLst>
              <a:ext uri="{FF2B5EF4-FFF2-40B4-BE49-F238E27FC236}">
                <a16:creationId xmlns:a16="http://schemas.microsoft.com/office/drawing/2014/main" id="{1B6336A2-AB3A-4CB8-9027-3C004620D30E}"/>
              </a:ext>
            </a:extLst>
          </p:cNvPr>
          <p:cNvSpPr txBox="1">
            <a:spLocks noChangeArrowheads="1"/>
          </p:cNvSpPr>
          <p:nvPr/>
        </p:nvSpPr>
        <p:spPr bwMode="auto">
          <a:xfrm>
            <a:off x="3423758" y="4911807"/>
            <a:ext cx="5487361" cy="409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Scars, piercings, tattoos, attractive/unattractive</a:t>
            </a:r>
          </a:p>
        </p:txBody>
      </p:sp>
      <p:sp>
        <p:nvSpPr>
          <p:cNvPr id="21" name="Rectangle 3">
            <a:extLst>
              <a:ext uri="{FF2B5EF4-FFF2-40B4-BE49-F238E27FC236}">
                <a16:creationId xmlns:a16="http://schemas.microsoft.com/office/drawing/2014/main" id="{B55A441B-F7ED-4339-91B2-12E693927777}"/>
              </a:ext>
            </a:extLst>
          </p:cNvPr>
          <p:cNvSpPr txBox="1">
            <a:spLocks noChangeArrowheads="1"/>
          </p:cNvSpPr>
          <p:nvPr/>
        </p:nvSpPr>
        <p:spPr bwMode="auto">
          <a:xfrm>
            <a:off x="2190291" y="5423425"/>
            <a:ext cx="4850226"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Enough light to see scene or suspect?</a:t>
            </a:r>
          </a:p>
        </p:txBody>
      </p:sp>
      <p:sp>
        <p:nvSpPr>
          <p:cNvPr id="22" name="Rectangle 3">
            <a:extLst>
              <a:ext uri="{FF2B5EF4-FFF2-40B4-BE49-F238E27FC236}">
                <a16:creationId xmlns:a16="http://schemas.microsoft.com/office/drawing/2014/main" id="{B13329DA-C03F-41DB-B903-C7AA8D468345}"/>
              </a:ext>
            </a:extLst>
          </p:cNvPr>
          <p:cNvSpPr txBox="1">
            <a:spLocks noChangeArrowheads="1"/>
          </p:cNvSpPr>
          <p:nvPr/>
        </p:nvSpPr>
        <p:spPr bwMode="auto">
          <a:xfrm>
            <a:off x="1998985" y="5941961"/>
            <a:ext cx="6912134" cy="535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1200"/>
              </a:spcBef>
              <a:spcAft>
                <a:spcPts val="600"/>
              </a:spcAft>
              <a:buNone/>
            </a:pPr>
            <a:r>
              <a:rPr lang="en-US" sz="2400" i="1" dirty="0">
                <a:latin typeface="Arial Narrow" panose="020B0606020202030204" pitchFamily="34" charset="0"/>
                <a:cs typeface="Times New Roman" pitchFamily="18" charset="0"/>
              </a:rPr>
              <a:t>Know the suspects, victims, or the scene</a:t>
            </a:r>
          </a:p>
        </p:txBody>
      </p:sp>
      <p:sp>
        <p:nvSpPr>
          <p:cNvPr id="24" name="Rectangle 3">
            <a:extLst>
              <a:ext uri="{FF2B5EF4-FFF2-40B4-BE49-F238E27FC236}">
                <a16:creationId xmlns:a16="http://schemas.microsoft.com/office/drawing/2014/main" id="{86426179-F8EB-4486-9E3E-0B147B39A7E6}"/>
              </a:ext>
            </a:extLst>
          </p:cNvPr>
          <p:cNvSpPr txBox="1">
            <a:spLocks noChangeArrowheads="1"/>
          </p:cNvSpPr>
          <p:nvPr/>
        </p:nvSpPr>
        <p:spPr bwMode="auto">
          <a:xfrm>
            <a:off x="6057919" y="2586532"/>
            <a:ext cx="3018324" cy="153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1200"/>
              </a:spcBef>
              <a:spcAft>
                <a:spcPts val="600"/>
              </a:spcAft>
              <a:buNone/>
            </a:pPr>
            <a:r>
              <a:rPr lang="en-US" sz="2200" b="1" i="1" dirty="0">
                <a:solidFill>
                  <a:srgbClr val="0070C0"/>
                </a:solidFill>
                <a:latin typeface="Arial Narrow" panose="020B0606020202030204" pitchFamily="34" charset="0"/>
                <a:cs typeface="Times New Roman" pitchFamily="18" charset="0"/>
              </a:rPr>
              <a:t>True or false? </a:t>
            </a:r>
            <a:br>
              <a:rPr lang="en-US" sz="2200" b="1" i="1" dirty="0">
                <a:solidFill>
                  <a:srgbClr val="0070C0"/>
                </a:solidFill>
                <a:latin typeface="Arial Narrow" panose="020B0606020202030204" pitchFamily="34" charset="0"/>
                <a:cs typeface="Times New Roman" pitchFamily="18" charset="0"/>
              </a:rPr>
            </a:br>
            <a:r>
              <a:rPr lang="en-US" sz="2200" b="1" i="1" dirty="0">
                <a:solidFill>
                  <a:srgbClr val="0070C0"/>
                </a:solidFill>
                <a:latin typeface="Arial Narrow" panose="020B0606020202030204" pitchFamily="34" charset="0"/>
                <a:cs typeface="Times New Roman" pitchFamily="18" charset="0"/>
              </a:rPr>
              <a:t>Eyewitness testimony is one of the most reliable types of evidence. </a:t>
            </a:r>
          </a:p>
        </p:txBody>
      </p:sp>
      <p:sp>
        <p:nvSpPr>
          <p:cNvPr id="4" name="TextBox 3">
            <a:extLst>
              <a:ext uri="{FF2B5EF4-FFF2-40B4-BE49-F238E27FC236}">
                <a16:creationId xmlns:a16="http://schemas.microsoft.com/office/drawing/2014/main" id="{1A8B3D42-C11C-8D8C-02BE-1D66F5B6B8BD}"/>
              </a:ext>
            </a:extLst>
          </p:cNvPr>
          <p:cNvSpPr txBox="1"/>
          <p:nvPr/>
        </p:nvSpPr>
        <p:spPr>
          <a:xfrm>
            <a:off x="5455052" y="15596"/>
            <a:ext cx="3886200" cy="369332"/>
          </a:xfrm>
          <a:prstGeom prst="rect">
            <a:avLst/>
          </a:prstGeom>
          <a:noFill/>
        </p:spPr>
        <p:txBody>
          <a:bodyPr wrap="square" rtlCol="0">
            <a:spAutoFit/>
          </a:bodyPr>
          <a:lstStyle/>
          <a:p>
            <a:pPr algn="ctr"/>
            <a:r>
              <a:rPr lang="en-US" b="1" dirty="0">
                <a:solidFill>
                  <a:schemeClr val="bg1"/>
                </a:solidFill>
                <a:highlight>
                  <a:srgbClr val="FF0000"/>
                </a:highlight>
              </a:rPr>
              <a:t>Click to reveal answers</a:t>
            </a:r>
          </a:p>
        </p:txBody>
      </p:sp>
      <p:sp>
        <p:nvSpPr>
          <p:cNvPr id="6" name="Rectangle 5">
            <a:extLst>
              <a:ext uri="{FF2B5EF4-FFF2-40B4-BE49-F238E27FC236}">
                <a16:creationId xmlns:a16="http://schemas.microsoft.com/office/drawing/2014/main" id="{86749A53-74AB-5AFD-3189-99A7F3808F26}"/>
              </a:ext>
            </a:extLst>
          </p:cNvPr>
          <p:cNvSpPr/>
          <p:nvPr/>
        </p:nvSpPr>
        <p:spPr>
          <a:xfrm>
            <a:off x="619995" y="2374418"/>
            <a:ext cx="257124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F47CD5FB-6ABB-F18B-3F99-7E845C6B46E7}"/>
              </a:ext>
            </a:extLst>
          </p:cNvPr>
          <p:cNvSpPr/>
          <p:nvPr/>
        </p:nvSpPr>
        <p:spPr>
          <a:xfrm>
            <a:off x="650559" y="2843313"/>
            <a:ext cx="521619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F40AE74C-C539-7014-BFD7-142D9AD2CF1F}"/>
              </a:ext>
            </a:extLst>
          </p:cNvPr>
          <p:cNvSpPr/>
          <p:nvPr/>
        </p:nvSpPr>
        <p:spPr>
          <a:xfrm>
            <a:off x="622305" y="3356003"/>
            <a:ext cx="509269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4F96E61E-9267-785B-D17F-E5A5361DE4C4}"/>
              </a:ext>
            </a:extLst>
          </p:cNvPr>
          <p:cNvSpPr/>
          <p:nvPr/>
        </p:nvSpPr>
        <p:spPr>
          <a:xfrm>
            <a:off x="622305" y="3885094"/>
            <a:ext cx="448309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CD567BC3-FE1D-38DE-F23C-0160DF8E9E16}"/>
              </a:ext>
            </a:extLst>
          </p:cNvPr>
          <p:cNvSpPr/>
          <p:nvPr/>
        </p:nvSpPr>
        <p:spPr>
          <a:xfrm>
            <a:off x="585181" y="4395168"/>
            <a:ext cx="8489350" cy="492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FE93A044-9D15-3B11-E73A-9FBB043D1C89}"/>
              </a:ext>
            </a:extLst>
          </p:cNvPr>
          <p:cNvSpPr/>
          <p:nvPr/>
        </p:nvSpPr>
        <p:spPr>
          <a:xfrm>
            <a:off x="679481" y="4912341"/>
            <a:ext cx="8396762" cy="43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4BF510FA-6138-D335-DF82-4BA23EFB5BEB}"/>
              </a:ext>
            </a:extLst>
          </p:cNvPr>
          <p:cNvSpPr/>
          <p:nvPr/>
        </p:nvSpPr>
        <p:spPr>
          <a:xfrm>
            <a:off x="609265" y="5473707"/>
            <a:ext cx="8396762" cy="43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65CA7697-EDBE-5261-AE8B-DA917EA8AFB6}"/>
              </a:ext>
            </a:extLst>
          </p:cNvPr>
          <p:cNvSpPr/>
          <p:nvPr/>
        </p:nvSpPr>
        <p:spPr>
          <a:xfrm>
            <a:off x="636649" y="5945244"/>
            <a:ext cx="8396762" cy="43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CD0AF547-2B1F-A8BD-6B5A-7609FEB1E4F4}"/>
              </a:ext>
            </a:extLst>
          </p:cNvPr>
          <p:cNvSpPr/>
          <p:nvPr/>
        </p:nvSpPr>
        <p:spPr>
          <a:xfrm>
            <a:off x="6144277" y="2648425"/>
            <a:ext cx="2766842" cy="1520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B64B0C6B-AD66-0212-5275-A46571218CA7}"/>
              </a:ext>
            </a:extLst>
          </p:cNvPr>
          <p:cNvSpPr txBox="1"/>
          <p:nvPr/>
        </p:nvSpPr>
        <p:spPr>
          <a:xfrm rot="1437835">
            <a:off x="7818543" y="2474878"/>
            <a:ext cx="1227643" cy="400110"/>
          </a:xfrm>
          <a:prstGeom prst="rect">
            <a:avLst/>
          </a:prstGeom>
          <a:noFill/>
        </p:spPr>
        <p:txBody>
          <a:bodyPr wrap="square" rtlCol="0">
            <a:spAutoFit/>
          </a:bodyPr>
          <a:lstStyle/>
          <a:p>
            <a:r>
              <a:rPr lang="en-US" sz="2000" b="1" dirty="0">
                <a:solidFill>
                  <a:srgbClr val="FF0000"/>
                </a:solidFill>
              </a:rPr>
              <a:t>FALSE</a:t>
            </a:r>
            <a:endParaRPr lang="en-US" b="1" dirty="0">
              <a:solidFill>
                <a:srgbClr val="FF0000"/>
              </a:solidFill>
            </a:endParaRPr>
          </a:p>
        </p:txBody>
      </p:sp>
      <p:sp>
        <p:nvSpPr>
          <p:cNvPr id="29" name="Rectangle 28">
            <a:extLst>
              <a:ext uri="{FF2B5EF4-FFF2-40B4-BE49-F238E27FC236}">
                <a16:creationId xmlns:a16="http://schemas.microsoft.com/office/drawing/2014/main" id="{AEC4A322-9431-C36F-9226-33A7D580D7C5}"/>
              </a:ext>
            </a:extLst>
          </p:cNvPr>
          <p:cNvSpPr/>
          <p:nvPr/>
        </p:nvSpPr>
        <p:spPr>
          <a:xfrm rot="1624010">
            <a:off x="7890324" y="2468814"/>
            <a:ext cx="891895" cy="3980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3" name="Group 32">
            <a:extLst>
              <a:ext uri="{FF2B5EF4-FFF2-40B4-BE49-F238E27FC236}">
                <a16:creationId xmlns:a16="http://schemas.microsoft.com/office/drawing/2014/main" id="{1B17169B-A60F-18BA-AA02-1365E84BE201}"/>
              </a:ext>
            </a:extLst>
          </p:cNvPr>
          <p:cNvGrpSpPr/>
          <p:nvPr/>
        </p:nvGrpSpPr>
        <p:grpSpPr>
          <a:xfrm>
            <a:off x="796995" y="360462"/>
            <a:ext cx="3089205" cy="394942"/>
            <a:chOff x="796995" y="360462"/>
            <a:chExt cx="3089205" cy="394942"/>
          </a:xfrm>
        </p:grpSpPr>
        <p:sp>
          <p:nvSpPr>
            <p:cNvPr id="30" name="Rectangle 29">
              <a:extLst>
                <a:ext uri="{FF2B5EF4-FFF2-40B4-BE49-F238E27FC236}">
                  <a16:creationId xmlns:a16="http://schemas.microsoft.com/office/drawing/2014/main" id="{7AE3FAF5-A466-EEC9-76A0-95509F4B3154}"/>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2" name="Straight Connector 31">
              <a:extLst>
                <a:ext uri="{FF2B5EF4-FFF2-40B4-BE49-F238E27FC236}">
                  <a16:creationId xmlns:a16="http://schemas.microsoft.com/office/drawing/2014/main" id="{14FD614C-D274-7A99-CFD0-6F2FEC53A903}"/>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23" grpId="0" animBg="1"/>
      <p:bldP spid="25" grpId="0" animBg="1"/>
      <p:bldP spid="26" grpId="0" animBg="1"/>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62000"/>
          </a:xfrm>
          <a:solidFill>
            <a:srgbClr val="FFFF00"/>
          </a:solidFill>
        </p:spPr>
        <p:txBody>
          <a:bodyPr/>
          <a:lstStyle/>
          <a:p>
            <a:pPr eaLnBrk="1" hangingPunct="1"/>
            <a:r>
              <a:rPr lang="en-US" sz="3200" b="1" dirty="0">
                <a:latin typeface="Times New Roman" pitchFamily="18" charset="0"/>
              </a:rPr>
              <a:t>Eyewitness Challenge</a:t>
            </a:r>
          </a:p>
        </p:txBody>
      </p:sp>
      <p:sp>
        <p:nvSpPr>
          <p:cNvPr id="12291" name="Rectangle 3"/>
          <p:cNvSpPr>
            <a:spLocks noGrp="1" noChangeArrowheads="1"/>
          </p:cNvSpPr>
          <p:nvPr>
            <p:ph type="body" idx="1"/>
          </p:nvPr>
        </p:nvSpPr>
        <p:spPr>
          <a:xfrm>
            <a:off x="381000" y="1066800"/>
            <a:ext cx="8229600" cy="5029200"/>
          </a:xfrm>
        </p:spPr>
        <p:txBody>
          <a:bodyPr/>
          <a:lstStyle/>
          <a:p>
            <a:pPr algn="just" eaLnBrk="1" hangingPunct="1"/>
            <a:r>
              <a:rPr lang="en-US" sz="2800" dirty="0">
                <a:latin typeface="Times New Roman" pitchFamily="18" charset="0"/>
              </a:rPr>
              <a:t>Let’s test your eyewitness skills!</a:t>
            </a:r>
          </a:p>
          <a:p>
            <a:pPr algn="just" eaLnBrk="1" hangingPunct="1"/>
            <a:r>
              <a:rPr lang="en-US" sz="2800" dirty="0">
                <a:latin typeface="Times New Roman" pitchFamily="18" charset="0"/>
              </a:rPr>
              <a:t>You will have </a:t>
            </a:r>
            <a:r>
              <a:rPr lang="en-US" sz="2800" u="sng" dirty="0">
                <a:latin typeface="Times New Roman" pitchFamily="18" charset="0"/>
              </a:rPr>
              <a:t>1 minute </a:t>
            </a:r>
            <a:r>
              <a:rPr lang="en-US" sz="2800" dirty="0">
                <a:latin typeface="Times New Roman" pitchFamily="18" charset="0"/>
              </a:rPr>
              <a:t>to study the photograph of a crime scene on the next slide.  </a:t>
            </a:r>
          </a:p>
          <a:p>
            <a:pPr algn="just" eaLnBrk="1" hangingPunct="1"/>
            <a:r>
              <a:rPr lang="en-US" sz="2800" dirty="0">
                <a:latin typeface="Times New Roman" pitchFamily="18" charset="0"/>
              </a:rPr>
              <a:t>Try to pay attention to details as you will be asked 10 questions about the crime scene!</a:t>
            </a:r>
          </a:p>
          <a:p>
            <a:pPr algn="just" eaLnBrk="1" hangingPunct="1"/>
            <a:r>
              <a:rPr lang="en-US" sz="2800" dirty="0">
                <a:latin typeface="Times New Roman" pitchFamily="18" charset="0"/>
              </a:rPr>
              <a:t>You are </a:t>
            </a:r>
            <a:r>
              <a:rPr lang="en-US" sz="2800" u="sng" dirty="0">
                <a:latin typeface="Times New Roman" pitchFamily="18" charset="0"/>
              </a:rPr>
              <a:t>not allowed to write anything down until after the time is up</a:t>
            </a:r>
            <a:r>
              <a:rPr lang="en-US" sz="2800" dirty="0">
                <a:latin typeface="Times New Roman" pitchFamily="18" charset="0"/>
              </a:rPr>
              <a:t>.</a:t>
            </a:r>
          </a:p>
          <a:p>
            <a:pPr algn="just" eaLnBrk="1" hangingPunct="1"/>
            <a:r>
              <a:rPr lang="en-US" sz="2800" dirty="0">
                <a:latin typeface="Times New Roman" pitchFamily="18" charset="0"/>
              </a:rPr>
              <a:t>Ready?  </a:t>
            </a:r>
          </a:p>
        </p:txBody>
      </p:sp>
      <p:pic>
        <p:nvPicPr>
          <p:cNvPr id="12292" name="Picture 7" descr="MCj04377970000[1]"/>
          <p:cNvPicPr>
            <a:picLocks noChangeAspect="1" noChangeArrowheads="1"/>
          </p:cNvPicPr>
          <p:nvPr/>
        </p:nvPicPr>
        <p:blipFill>
          <a:blip r:embed="rId3" cstate="print"/>
          <a:srcRect/>
          <a:stretch>
            <a:fillRect/>
          </a:stretch>
        </p:blipFill>
        <p:spPr bwMode="auto">
          <a:xfrm>
            <a:off x="5257800" y="4648200"/>
            <a:ext cx="2118300"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35010" t="32865" r="36357" b="20158"/>
          <a:stretch/>
        </p:blipFill>
        <p:spPr bwMode="auto">
          <a:xfrm>
            <a:off x="1143000" y="0"/>
            <a:ext cx="7315200" cy="6865793"/>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70E73-6793-DF88-BF8D-D45E0CB4D209}"/>
              </a:ext>
            </a:extLst>
          </p:cNvPr>
          <p:cNvPicPr>
            <a:picLocks noChangeAspect="1"/>
          </p:cNvPicPr>
          <p:nvPr/>
        </p:nvPicPr>
        <p:blipFill>
          <a:blip r:embed="rId3"/>
          <a:stretch>
            <a:fillRect/>
          </a:stretch>
        </p:blipFill>
        <p:spPr>
          <a:xfrm>
            <a:off x="473353" y="1219200"/>
            <a:ext cx="8237934" cy="5143946"/>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DDC7C3B6-5EBE-80BB-115C-F80D448B3B62}"/>
              </a:ext>
            </a:extLst>
          </p:cNvPr>
          <p:cNvSpPr/>
          <p:nvPr/>
        </p:nvSpPr>
        <p:spPr>
          <a:xfrm>
            <a:off x="7467600" y="494854"/>
            <a:ext cx="609600" cy="87035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0" y="76200"/>
            <a:ext cx="9144000" cy="685800"/>
          </a:xfrm>
          <a:solidFill>
            <a:srgbClr val="FFFF00"/>
          </a:solidFill>
          <a:ln>
            <a:solidFill>
              <a:schemeClr val="tx1"/>
            </a:solidFill>
          </a:ln>
        </p:spPr>
        <p:txBody>
          <a:bodyPr/>
          <a:lstStyle/>
          <a:p>
            <a:pPr eaLnBrk="1" hangingPunct="1"/>
            <a:r>
              <a:rPr lang="en-US" sz="3200" b="1" dirty="0">
                <a:latin typeface="Times New Roman" pitchFamily="18" charset="0"/>
              </a:rPr>
              <a:t>Answer the questions on the notes SILENTLY.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2800" b="1" dirty="0">
                <a:latin typeface="Times New Roman" pitchFamily="18" charset="0"/>
              </a:rPr>
              <a:t>Answer each question below.  NO TALKING!</a:t>
            </a:r>
          </a:p>
        </p:txBody>
      </p:sp>
      <p:sp>
        <p:nvSpPr>
          <p:cNvPr id="6" name="TextBox 5"/>
          <p:cNvSpPr txBox="1"/>
          <p:nvPr/>
        </p:nvSpPr>
        <p:spPr>
          <a:xfrm>
            <a:off x="48986" y="762000"/>
            <a:ext cx="8915400" cy="6201698"/>
          </a:xfrm>
          <a:prstGeom prst="rect">
            <a:avLst/>
          </a:prstGeom>
          <a:noFill/>
        </p:spPr>
        <p:txBody>
          <a:bodyPr wrap="square" rtlCol="0">
            <a:spAutoFit/>
          </a:bodyPr>
          <a:lstStyle/>
          <a:p>
            <a:r>
              <a:rPr lang="en-US" sz="2400" dirty="0">
                <a:latin typeface="Arial Narrow" panose="020B0606020202030204" pitchFamily="34" charset="0"/>
                <a:cs typeface="Times New Roman" pitchFamily="18" charset="0"/>
              </a:rPr>
              <a:t>1. What color coffee mug was in the picture?    Blue       Red     </a:t>
            </a:r>
            <a:r>
              <a:rPr lang="en-US" sz="2400" dirty="0">
                <a:latin typeface="Arial Narrow" panose="020B0606020202030204" pitchFamily="34" charset="0"/>
                <a:cs typeface="Times New Roman" pitchFamily="18" charset="0"/>
                <a:sym typeface="Wingdings"/>
              </a:rPr>
              <a:t>Y</a:t>
            </a:r>
            <a:r>
              <a:rPr lang="en-US" sz="2400" dirty="0">
                <a:latin typeface="Arial Narrow" panose="020B0606020202030204" pitchFamily="34" charset="0"/>
                <a:cs typeface="Times New Roman" pitchFamily="18" charset="0"/>
              </a:rPr>
              <a:t>ellow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2. When was the deadline?     Yesterday       Today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Tomorrow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3. What time was on the clock on the wall?    10:40        11:05       1:55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4. How many sticky notes were on the whiteboard?        4       6     8</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5. Which of these was NOT in the picture?    Stapler       Trash Can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Printer</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6. What was the name on the plaque on the desk?    Bill       Brian       Conner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7. What color was the victim's shirt?      Black        Blue        Red</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8. How many plants were in the picture?      None         One         Two    </a:t>
            </a:r>
            <a:br>
              <a:rPr lang="en-US" sz="2400" dirty="0">
                <a:latin typeface="Arial Narrow" panose="020B0606020202030204" pitchFamily="34" charset="0"/>
                <a:cs typeface="Times New Roman" pitchFamily="18" charset="0"/>
              </a:rPr>
            </a:br>
            <a:endParaRPr lang="en-US" sz="11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9. The marker in the drawer was:       Red           Blue        Green           </a:t>
            </a:r>
            <a:br>
              <a:rPr lang="en-US" sz="2400" dirty="0">
                <a:latin typeface="Arial Narrow" panose="020B0606020202030204" pitchFamily="34" charset="0"/>
                <a:cs typeface="Times New Roman" pitchFamily="18" charset="0"/>
              </a:rPr>
            </a:br>
            <a:endParaRPr lang="en-US" sz="14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10. The book was:      On a box       In the trash can       Under the desk</a:t>
            </a:r>
          </a:p>
          <a:p>
            <a:endParaRPr lang="en-US" sz="2400" dirty="0">
              <a:latin typeface="Arial Narrow" panose="020B0606020202030204" pitchFamily="34" charset="0"/>
              <a:cs typeface="Times New Roman" pitchFamily="18" charset="0"/>
            </a:endParaRPr>
          </a:p>
        </p:txBody>
      </p:sp>
      <p:sp>
        <p:nvSpPr>
          <p:cNvPr id="17" name="TextBox 16"/>
          <p:cNvSpPr txBox="1"/>
          <p:nvPr/>
        </p:nvSpPr>
        <p:spPr>
          <a:xfrm>
            <a:off x="65315" y="6858000"/>
            <a:ext cx="5181600" cy="553998"/>
          </a:xfrm>
          <a:prstGeom prst="rect">
            <a:avLst/>
          </a:prstGeom>
          <a:noFill/>
        </p:spPr>
        <p:txBody>
          <a:bodyPr wrap="square" rtlCol="0">
            <a:spAutoFit/>
          </a:bodyPr>
          <a:lstStyle/>
          <a:p>
            <a:r>
              <a:rPr lang="en-US" sz="1200" dirty="0"/>
              <a:t>Source: http://forensics.rice.edu/html/picture_begin.html</a:t>
            </a:r>
          </a:p>
          <a:p>
            <a:endParaRPr lang="en-US" dirty="0"/>
          </a:p>
        </p:txBody>
      </p:sp>
    </p:spTree>
    <p:extLst>
      <p:ext uri="{BB962C8B-B14F-4D97-AF65-F5344CB8AC3E}">
        <p14:creationId xmlns:p14="http://schemas.microsoft.com/office/powerpoint/2010/main" val="33484891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a:solidFill>
            <a:srgbClr val="FFFF00"/>
          </a:solidFill>
        </p:spPr>
        <p:txBody>
          <a:bodyPr/>
          <a:lstStyle/>
          <a:p>
            <a:pPr algn="l" eaLnBrk="1" hangingPunct="1"/>
            <a:r>
              <a:rPr lang="en-US" sz="2800" b="1" dirty="0">
                <a:latin typeface="Times New Roman" pitchFamily="18" charset="0"/>
              </a:rPr>
              <a:t>The answers are:</a:t>
            </a:r>
          </a:p>
        </p:txBody>
      </p:sp>
      <p:sp>
        <p:nvSpPr>
          <p:cNvPr id="6" name="TextBox 5"/>
          <p:cNvSpPr txBox="1"/>
          <p:nvPr/>
        </p:nvSpPr>
        <p:spPr>
          <a:xfrm>
            <a:off x="48986" y="762000"/>
            <a:ext cx="8915400" cy="6201698"/>
          </a:xfrm>
          <a:prstGeom prst="rect">
            <a:avLst/>
          </a:prstGeom>
          <a:noFill/>
        </p:spPr>
        <p:txBody>
          <a:bodyPr wrap="square" rtlCol="0">
            <a:spAutoFit/>
          </a:bodyPr>
          <a:lstStyle/>
          <a:p>
            <a:r>
              <a:rPr lang="en-US" sz="2400" dirty="0">
                <a:latin typeface="Arial Narrow" panose="020B0606020202030204" pitchFamily="34" charset="0"/>
                <a:cs typeface="Times New Roman" pitchFamily="18" charset="0"/>
              </a:rPr>
              <a:t>1. What color coffee mug was in the picture?    Blue       Red     </a:t>
            </a:r>
            <a:r>
              <a:rPr lang="en-US" sz="2400" dirty="0">
                <a:latin typeface="Arial Narrow" panose="020B0606020202030204" pitchFamily="34" charset="0"/>
                <a:cs typeface="Times New Roman" pitchFamily="18" charset="0"/>
                <a:sym typeface="Wingdings"/>
              </a:rPr>
              <a:t>Y</a:t>
            </a:r>
            <a:r>
              <a:rPr lang="en-US" sz="2400" dirty="0">
                <a:latin typeface="Arial Narrow" panose="020B0606020202030204" pitchFamily="34" charset="0"/>
                <a:cs typeface="Times New Roman" pitchFamily="18" charset="0"/>
              </a:rPr>
              <a:t>ellow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2. When was the deadline?     Yesterday       Today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Tomorrow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3. What time was on the clock on the wall?    10:40        11:05       1:55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4. How many sticky notes were on the whiteboard?        4       6     8</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5. Which of these was NOT in the picture?    Stapler       Trash Can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Printer</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6. What was the name on the plaque on the desk?    Bill       Brian       Conner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7. What color was the victim's shirt?      Black        Blue        Red</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8. How many plants were in the picture?      None         One         Two    </a:t>
            </a:r>
            <a:br>
              <a:rPr lang="en-US" sz="2400" dirty="0">
                <a:latin typeface="Arial Narrow" panose="020B0606020202030204" pitchFamily="34" charset="0"/>
                <a:cs typeface="Times New Roman" pitchFamily="18" charset="0"/>
              </a:rPr>
            </a:br>
            <a:endParaRPr lang="en-US" sz="11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9. The marker in the drawer was:       Red           Blue        Green           </a:t>
            </a:r>
            <a:br>
              <a:rPr lang="en-US" sz="2400" dirty="0">
                <a:latin typeface="Arial Narrow" panose="020B0606020202030204" pitchFamily="34" charset="0"/>
                <a:cs typeface="Times New Roman" pitchFamily="18" charset="0"/>
              </a:rPr>
            </a:br>
            <a:endParaRPr lang="en-US" sz="14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10. The book was:      On a box       In the trash can       Under the desk</a:t>
            </a:r>
          </a:p>
          <a:p>
            <a:endParaRPr lang="en-US" sz="2400" dirty="0">
              <a:latin typeface="Arial Narrow" panose="020B0606020202030204" pitchFamily="34" charset="0"/>
              <a:cs typeface="Times New Roman" pitchFamily="18" charset="0"/>
            </a:endParaRPr>
          </a:p>
        </p:txBody>
      </p:sp>
      <p:sp>
        <p:nvSpPr>
          <p:cNvPr id="7" name="Rounded Rectangle 6"/>
          <p:cNvSpPr/>
          <p:nvPr/>
        </p:nvSpPr>
        <p:spPr>
          <a:xfrm>
            <a:off x="7070271" y="816428"/>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47557" y="1371600"/>
            <a:ext cx="9906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10300" y="1953986"/>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822621" y="2596834"/>
            <a:ext cx="4953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29200" y="3220670"/>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67500" y="3793672"/>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05450" y="4400550"/>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200900" y="5011292"/>
            <a:ext cx="762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00800" y="5559880"/>
            <a:ext cx="10668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6146159"/>
            <a:ext cx="1295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315" y="6858000"/>
            <a:ext cx="5181600" cy="553998"/>
          </a:xfrm>
          <a:prstGeom prst="rect">
            <a:avLst/>
          </a:prstGeom>
          <a:noFill/>
        </p:spPr>
        <p:txBody>
          <a:bodyPr wrap="square" rtlCol="0">
            <a:spAutoFit/>
          </a:bodyPr>
          <a:lstStyle/>
          <a:p>
            <a:r>
              <a:rPr lang="en-US" sz="1200" dirty="0"/>
              <a:t>Source: http://forensics.rice.edu/html/picture_begin.html</a:t>
            </a:r>
          </a:p>
          <a:p>
            <a:endParaRPr lang="en-US" dirty="0"/>
          </a:p>
        </p:txBody>
      </p:sp>
    </p:spTree>
    <p:extLst>
      <p:ext uri="{BB962C8B-B14F-4D97-AF65-F5344CB8AC3E}">
        <p14:creationId xmlns:p14="http://schemas.microsoft.com/office/powerpoint/2010/main" val="557477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68362"/>
          </a:xfrm>
          <a:solidFill>
            <a:srgbClr val="FFFF00"/>
          </a:solidFill>
        </p:spPr>
        <p:txBody>
          <a:bodyPr/>
          <a:lstStyle/>
          <a:p>
            <a:pPr eaLnBrk="1" hangingPunct="1"/>
            <a:r>
              <a:rPr lang="en-US" sz="4000" b="1" dirty="0">
                <a:latin typeface="Times New Roman" pitchFamily="18" charset="0"/>
              </a:rPr>
              <a:t>Facial Composites</a:t>
            </a:r>
          </a:p>
        </p:txBody>
      </p:sp>
      <p:sp>
        <p:nvSpPr>
          <p:cNvPr id="40963" name="Text Box 3"/>
          <p:cNvSpPr txBox="1">
            <a:spLocks noChangeArrowheads="1"/>
          </p:cNvSpPr>
          <p:nvPr/>
        </p:nvSpPr>
        <p:spPr bwMode="auto">
          <a:xfrm>
            <a:off x="590550" y="1143000"/>
            <a:ext cx="8401050"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3. Investigators use software to work with eyewitnesses to create </a:t>
            </a:r>
            <a:r>
              <a:rPr lang="en-US" sz="2400" b="1" dirty="0">
                <a:latin typeface="Times New Roman" pitchFamily="18" charset="0"/>
              </a:rPr>
              <a:t>facial composites</a:t>
            </a:r>
            <a:r>
              <a:rPr lang="en-US" sz="2400" dirty="0">
                <a:latin typeface="Times New Roman" pitchFamily="18" charset="0"/>
              </a:rPr>
              <a:t> for people involved in a crime or a missing person’s case.  </a:t>
            </a:r>
          </a:p>
        </p:txBody>
      </p:sp>
      <p:sp>
        <p:nvSpPr>
          <p:cNvPr id="40964" name="Text Box 4"/>
          <p:cNvSpPr txBox="1">
            <a:spLocks noChangeArrowheads="1"/>
          </p:cNvSpPr>
          <p:nvPr/>
        </p:nvSpPr>
        <p:spPr bwMode="auto">
          <a:xfrm>
            <a:off x="798470" y="4339109"/>
            <a:ext cx="7945459" cy="1754326"/>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The composite may be shared  </a:t>
            </a:r>
            <a:r>
              <a:rPr lang="en-US" sz="2400" b="1" u="sng" dirty="0">
                <a:latin typeface="Times New Roman" pitchFamily="18" charset="0"/>
              </a:rPr>
              <a:t>internally</a:t>
            </a:r>
            <a:r>
              <a:rPr lang="en-US" sz="2400" dirty="0">
                <a:latin typeface="Times New Roman" pitchFamily="18" charset="0"/>
              </a:rPr>
              <a:t> to assist officers in identifying the suspect.</a:t>
            </a:r>
          </a:p>
          <a:p>
            <a:pPr algn="just">
              <a:spcBef>
                <a:spcPct val="50000"/>
              </a:spcBef>
            </a:pPr>
            <a:r>
              <a:rPr lang="en-US" sz="2400" dirty="0">
                <a:latin typeface="Times New Roman" pitchFamily="18" charset="0"/>
              </a:rPr>
              <a:t>They may also be shared </a:t>
            </a:r>
            <a:r>
              <a:rPr lang="en-US" sz="2400" b="1" u="sng" dirty="0">
                <a:latin typeface="Times New Roman" pitchFamily="18" charset="0"/>
              </a:rPr>
              <a:t>externally</a:t>
            </a:r>
            <a:r>
              <a:rPr lang="en-US" sz="2400" dirty="0">
                <a:latin typeface="Times New Roman" pitchFamily="18" charset="0"/>
              </a:rPr>
              <a:t> through local media (radio, TV, and newspaper) to solicit leads from citizens.</a:t>
            </a:r>
          </a:p>
        </p:txBody>
      </p:sp>
      <p:sp>
        <p:nvSpPr>
          <p:cNvPr id="3" name="Text Box 5">
            <a:extLst>
              <a:ext uri="{FF2B5EF4-FFF2-40B4-BE49-F238E27FC236}">
                <a16:creationId xmlns:a16="http://schemas.microsoft.com/office/drawing/2014/main" id="{FA89615A-B249-9957-0F82-F5241EBE6C8F}"/>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pic>
        <p:nvPicPr>
          <p:cNvPr id="6" name="Picture 5">
            <a:extLst>
              <a:ext uri="{FF2B5EF4-FFF2-40B4-BE49-F238E27FC236}">
                <a16:creationId xmlns:a16="http://schemas.microsoft.com/office/drawing/2014/main" id="{0ADD7DFA-470F-1B42-F6F6-E6DF97266996}"/>
              </a:ext>
            </a:extLst>
          </p:cNvPr>
          <p:cNvPicPr>
            <a:picLocks noChangeAspect="1"/>
          </p:cNvPicPr>
          <p:nvPr/>
        </p:nvPicPr>
        <p:blipFill>
          <a:blip r:embed="rId3"/>
          <a:stretch>
            <a:fillRect/>
          </a:stretch>
        </p:blipFill>
        <p:spPr>
          <a:xfrm>
            <a:off x="3184658" y="2286000"/>
            <a:ext cx="3212834" cy="1787272"/>
          </a:xfrm>
          <a:prstGeom prst="rect">
            <a:avLst/>
          </a:prstGeom>
        </p:spPr>
      </p:pic>
      <p:grpSp>
        <p:nvGrpSpPr>
          <p:cNvPr id="2" name="Group 1">
            <a:extLst>
              <a:ext uri="{FF2B5EF4-FFF2-40B4-BE49-F238E27FC236}">
                <a16:creationId xmlns:a16="http://schemas.microsoft.com/office/drawing/2014/main" id="{269E4FD1-E4A7-3B1B-B33B-CDB1D3AC38AC}"/>
              </a:ext>
            </a:extLst>
          </p:cNvPr>
          <p:cNvGrpSpPr/>
          <p:nvPr/>
        </p:nvGrpSpPr>
        <p:grpSpPr>
          <a:xfrm>
            <a:off x="571817" y="1556268"/>
            <a:ext cx="2476183" cy="394942"/>
            <a:chOff x="796995" y="360462"/>
            <a:chExt cx="3089205" cy="394942"/>
          </a:xfrm>
        </p:grpSpPr>
        <p:sp>
          <p:nvSpPr>
            <p:cNvPr id="4" name="Rectangle 3">
              <a:extLst>
                <a:ext uri="{FF2B5EF4-FFF2-40B4-BE49-F238E27FC236}">
                  <a16:creationId xmlns:a16="http://schemas.microsoft.com/office/drawing/2014/main" id="{A65C465A-EEEF-9026-27DC-2590F25BA668}"/>
                </a:ext>
              </a:extLst>
            </p:cNvPr>
            <p:cNvSpPr/>
            <p:nvPr/>
          </p:nvSpPr>
          <p:spPr>
            <a:xfrm>
              <a:off x="796995" y="360462"/>
              <a:ext cx="3089205" cy="394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DA03A778-A187-2420-DBAE-E94A3BF4784A}"/>
                </a:ext>
              </a:extLst>
            </p:cNvPr>
            <p:cNvCxnSpPr/>
            <p:nvPr/>
          </p:nvCxnSpPr>
          <p:spPr>
            <a:xfrm>
              <a:off x="838200" y="72622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743200" y="1536174"/>
            <a:ext cx="7162800" cy="3785652"/>
          </a:xfrm>
          <a:prstGeom prst="rect">
            <a:avLst/>
          </a:prstGeom>
          <a:noFill/>
          <a:ln w="9525">
            <a:noFill/>
            <a:miter lim="800000"/>
            <a:headEnd/>
            <a:tailEnd/>
          </a:ln>
        </p:spPr>
        <p:txBody>
          <a:bodyPr>
            <a:spAutoFit/>
          </a:bodyPr>
          <a:lstStyle/>
          <a:p>
            <a:r>
              <a:rPr lang="en-US" sz="2000" dirty="0">
                <a:latin typeface="Times New Roman" pitchFamily="18" charset="0"/>
              </a:rPr>
              <a:t>The shape of the face</a:t>
            </a:r>
          </a:p>
          <a:p>
            <a:r>
              <a:rPr lang="en-US" sz="2000" dirty="0">
                <a:latin typeface="Times New Roman" pitchFamily="18" charset="0"/>
              </a:rPr>
              <a:t>The shape of the jaw</a:t>
            </a:r>
          </a:p>
          <a:p>
            <a:r>
              <a:rPr lang="en-US" sz="2000" dirty="0">
                <a:latin typeface="Times New Roman" pitchFamily="18" charset="0"/>
              </a:rPr>
              <a:t>The shape of the eyes</a:t>
            </a:r>
          </a:p>
          <a:p>
            <a:r>
              <a:rPr lang="en-US" sz="2000" dirty="0">
                <a:latin typeface="Times New Roman" pitchFamily="18" charset="0"/>
              </a:rPr>
              <a:t>The shape of the nose</a:t>
            </a:r>
          </a:p>
          <a:p>
            <a:r>
              <a:rPr lang="en-US" sz="2000" dirty="0">
                <a:latin typeface="Times New Roman" pitchFamily="18" charset="0"/>
              </a:rPr>
              <a:t>The width of the neck</a:t>
            </a:r>
          </a:p>
          <a:p>
            <a:r>
              <a:rPr lang="en-US" sz="2000" dirty="0">
                <a:latin typeface="Times New Roman" pitchFamily="18" charset="0"/>
              </a:rPr>
              <a:t>The shape &amp; protrusion of the ears</a:t>
            </a:r>
          </a:p>
          <a:p>
            <a:r>
              <a:rPr lang="en-US" sz="2000" dirty="0">
                <a:latin typeface="Times New Roman" pitchFamily="18" charset="0"/>
              </a:rPr>
              <a:t>The presence of facial piercing</a:t>
            </a:r>
          </a:p>
          <a:p>
            <a:r>
              <a:rPr lang="en-US" sz="2000" dirty="0">
                <a:latin typeface="Times New Roman" pitchFamily="18" charset="0"/>
              </a:rPr>
              <a:t>The presence of facial hair, its color,  &amp; location</a:t>
            </a:r>
          </a:p>
          <a:p>
            <a:r>
              <a:rPr lang="en-US" sz="2000" dirty="0">
                <a:latin typeface="Times New Roman" pitchFamily="18" charset="0"/>
              </a:rPr>
              <a:t>The presence of facial markings, such  as scars or tattoos</a:t>
            </a:r>
          </a:p>
          <a:p>
            <a:r>
              <a:rPr lang="en-US" sz="2000" dirty="0">
                <a:latin typeface="Times New Roman" pitchFamily="18" charset="0"/>
              </a:rPr>
              <a:t>Forehead or other facial lines</a:t>
            </a:r>
          </a:p>
          <a:p>
            <a:r>
              <a:rPr lang="en-US" sz="2000" dirty="0">
                <a:latin typeface="Times New Roman" pitchFamily="18" charset="0"/>
              </a:rPr>
              <a:t>The presence of eyeglasses or sunglasses</a:t>
            </a:r>
          </a:p>
          <a:p>
            <a:r>
              <a:rPr lang="en-US" sz="2000" dirty="0">
                <a:latin typeface="Times New Roman" pitchFamily="18" charset="0"/>
              </a:rPr>
              <a:t>The length, color, &amp; texture of the person’s hair</a:t>
            </a:r>
          </a:p>
        </p:txBody>
      </p:sp>
      <p:pic>
        <p:nvPicPr>
          <p:cNvPr id="16388" name="Picture 5">
            <a:hlinkClick r:id="rId3"/>
          </p:cNvPr>
          <p:cNvPicPr>
            <a:picLocks noChangeAspect="1" noChangeArrowheads="1"/>
          </p:cNvPicPr>
          <p:nvPr/>
        </p:nvPicPr>
        <p:blipFill rotWithShape="1">
          <a:blip r:embed="rId4" cstate="print"/>
          <a:srcRect l="32405" t="-1469" r="33165" b="1469"/>
          <a:stretch/>
        </p:blipFill>
        <p:spPr bwMode="auto">
          <a:xfrm>
            <a:off x="1219200" y="3355007"/>
            <a:ext cx="1295400" cy="1609725"/>
          </a:xfrm>
          <a:prstGeom prst="rect">
            <a:avLst/>
          </a:prstGeom>
          <a:noFill/>
          <a:ln w="9525">
            <a:noFill/>
            <a:miter lim="800000"/>
            <a:headEnd/>
            <a:tailEnd/>
          </a:ln>
        </p:spPr>
      </p:pic>
      <p:sp>
        <p:nvSpPr>
          <p:cNvPr id="43015" name="WordArt 7"/>
          <p:cNvSpPr>
            <a:spLocks noChangeArrowheads="1" noChangeShapeType="1" noTextEdit="1"/>
          </p:cNvSpPr>
          <p:nvPr/>
        </p:nvSpPr>
        <p:spPr bwMode="auto">
          <a:xfrm>
            <a:off x="2514600" y="5705334"/>
            <a:ext cx="6324600" cy="6858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chemeClr val="hlink"/>
                </a:solidFill>
                <a:latin typeface="Arial"/>
                <a:cs typeface="Arial"/>
              </a:rPr>
              <a:t>Let's give it a try!</a:t>
            </a:r>
          </a:p>
        </p:txBody>
      </p:sp>
      <p:grpSp>
        <p:nvGrpSpPr>
          <p:cNvPr id="4" name="Group 5">
            <a:extLst>
              <a:ext uri="{FF2B5EF4-FFF2-40B4-BE49-F238E27FC236}">
                <a16:creationId xmlns:a16="http://schemas.microsoft.com/office/drawing/2014/main" id="{E9797E0A-ECE6-1AC2-62E9-D0ADF9B31A48}"/>
              </a:ext>
            </a:extLst>
          </p:cNvPr>
          <p:cNvGrpSpPr>
            <a:grpSpLocks/>
          </p:cNvGrpSpPr>
          <p:nvPr/>
        </p:nvGrpSpPr>
        <p:grpSpPr bwMode="auto">
          <a:xfrm>
            <a:off x="122129" y="83805"/>
            <a:ext cx="8863013" cy="1590675"/>
            <a:chOff x="988" y="1917"/>
            <a:chExt cx="5583" cy="1002"/>
          </a:xfrm>
        </p:grpSpPr>
        <p:pic>
          <p:nvPicPr>
            <p:cNvPr id="5" name="Picture 6">
              <a:extLst>
                <a:ext uri="{FF2B5EF4-FFF2-40B4-BE49-F238E27FC236}">
                  <a16:creationId xmlns:a16="http://schemas.microsoft.com/office/drawing/2014/main" id="{F91DC656-928A-CFAC-228B-A025E7AC9A1E}"/>
                </a:ext>
              </a:extLst>
            </p:cNvPr>
            <p:cNvPicPr>
              <a:picLocks noChangeAspect="1" noChangeArrowheads="1"/>
            </p:cNvPicPr>
            <p:nvPr/>
          </p:nvPicPr>
          <p:blipFill>
            <a:blip r:embed="rId5" cstate="print"/>
            <a:srcRect/>
            <a:stretch>
              <a:fillRect/>
            </a:stretch>
          </p:blipFill>
          <p:spPr bwMode="auto">
            <a:xfrm>
              <a:off x="988" y="1937"/>
              <a:ext cx="1392" cy="982"/>
            </a:xfrm>
            <a:prstGeom prst="rect">
              <a:avLst/>
            </a:prstGeom>
            <a:noFill/>
            <a:ln w="9525">
              <a:noFill/>
              <a:miter lim="800000"/>
              <a:headEnd/>
              <a:tailEnd/>
            </a:ln>
          </p:spPr>
        </p:pic>
        <p:sp>
          <p:nvSpPr>
            <p:cNvPr id="6" name="Text Box 7">
              <a:extLst>
                <a:ext uri="{FF2B5EF4-FFF2-40B4-BE49-F238E27FC236}">
                  <a16:creationId xmlns:a16="http://schemas.microsoft.com/office/drawing/2014/main" id="{D38BED2F-A0D8-4296-C256-00CDA87A80F2}"/>
                </a:ext>
              </a:extLst>
            </p:cNvPr>
            <p:cNvSpPr txBox="1">
              <a:spLocks noChangeArrowheads="1"/>
            </p:cNvSpPr>
            <p:nvPr/>
          </p:nvSpPr>
          <p:spPr bwMode="auto">
            <a:xfrm>
              <a:off x="2495" y="1917"/>
              <a:ext cx="4076" cy="931"/>
            </a:xfrm>
            <a:prstGeom prst="rect">
              <a:avLst/>
            </a:prstGeom>
            <a:noFill/>
            <a:ln w="9525">
              <a:noFill/>
              <a:miter lim="800000"/>
              <a:headEnd/>
              <a:tailEnd/>
            </a:ln>
          </p:spPr>
          <p:txBody>
            <a:bodyPr wrap="square">
              <a:spAutoFit/>
            </a:bodyPr>
            <a:lstStyle/>
            <a:p>
              <a:pPr algn="just">
                <a:spcBef>
                  <a:spcPct val="50000"/>
                </a:spcBef>
              </a:pPr>
              <a:r>
                <a:rPr lang="en-US" sz="2000" b="1" dirty="0">
                  <a:latin typeface="Times New Roman" pitchFamily="18" charset="0"/>
                </a:rPr>
                <a:t>FACES Challenge: You will have a chance to try to create a facial composite.  </a:t>
              </a:r>
            </a:p>
            <a:p>
              <a:pPr algn="just">
                <a:spcBef>
                  <a:spcPct val="50000"/>
                </a:spcBef>
              </a:pPr>
              <a:r>
                <a:rPr lang="en-US" sz="2000" b="1" dirty="0">
                  <a:latin typeface="Times New Roman" pitchFamily="18" charset="0"/>
                </a:rPr>
                <a:t>You will need to pay close attention to the following features: </a:t>
              </a:r>
            </a:p>
          </p:txBody>
        </p:sp>
      </p:grpSp>
      <p:sp>
        <p:nvSpPr>
          <p:cNvPr id="7" name="TextBox 6">
            <a:extLst>
              <a:ext uri="{FF2B5EF4-FFF2-40B4-BE49-F238E27FC236}">
                <a16:creationId xmlns:a16="http://schemas.microsoft.com/office/drawing/2014/main" id="{8751C762-33C6-34CD-1A3A-A99D2B889AA7}"/>
              </a:ext>
            </a:extLst>
          </p:cNvPr>
          <p:cNvSpPr txBox="1"/>
          <p:nvPr/>
        </p:nvSpPr>
        <p:spPr>
          <a:xfrm>
            <a:off x="-4191002" y="83532"/>
            <a:ext cx="4191000" cy="2554545"/>
          </a:xfrm>
          <a:prstGeom prst="rect">
            <a:avLst/>
          </a:prstGeom>
          <a:noFill/>
        </p:spPr>
        <p:txBody>
          <a:bodyPr wrap="square">
            <a:spAutoFit/>
          </a:bodyPr>
          <a:lstStyle/>
          <a:p>
            <a:r>
              <a:rPr lang="en-US" sz="1600" dirty="0"/>
              <a:t>The FACES software is available for purchase from </a:t>
            </a:r>
            <a:r>
              <a:rPr lang="en-US" sz="1600" dirty="0">
                <a:hlinkClick r:id="rId6"/>
              </a:rPr>
              <a:t>https://facialcomposites.com/</a:t>
            </a:r>
            <a:r>
              <a:rPr lang="en-US" sz="1600" dirty="0"/>
              <a:t> I use it as a whole-class activity.  They have random options that will create a composite.  You can customize the amount of time they get to view the “suspect” and how many different features you want to use, which can be used to challenge your class to pick the right parts to make a match.   It is a bit pricy, but the students love this activity!</a:t>
            </a:r>
          </a:p>
        </p:txBody>
      </p:sp>
      <p:pic>
        <p:nvPicPr>
          <p:cNvPr id="8" name="Picture 5">
            <a:hlinkClick r:id="rId3"/>
            <a:extLst>
              <a:ext uri="{FF2B5EF4-FFF2-40B4-BE49-F238E27FC236}">
                <a16:creationId xmlns:a16="http://schemas.microsoft.com/office/drawing/2014/main" id="{ACBFE83D-66C9-57E2-B4A6-0449D246BDD2}"/>
              </a:ext>
            </a:extLst>
          </p:cNvPr>
          <p:cNvPicPr>
            <a:picLocks noChangeAspect="1" noChangeArrowheads="1"/>
          </p:cNvPicPr>
          <p:nvPr/>
        </p:nvPicPr>
        <p:blipFill rotWithShape="1">
          <a:blip r:embed="rId4" cstate="print"/>
          <a:srcRect l="66835"/>
          <a:stretch/>
        </p:blipFill>
        <p:spPr bwMode="auto">
          <a:xfrm>
            <a:off x="169971" y="4794547"/>
            <a:ext cx="1247775" cy="1609725"/>
          </a:xfrm>
          <a:prstGeom prst="rect">
            <a:avLst/>
          </a:prstGeom>
          <a:noFill/>
          <a:ln w="9525">
            <a:noFill/>
            <a:miter lim="800000"/>
            <a:headEnd/>
            <a:tailEnd/>
          </a:ln>
        </p:spPr>
      </p:pic>
      <p:pic>
        <p:nvPicPr>
          <p:cNvPr id="9" name="Picture 5">
            <a:hlinkClick r:id="rId3"/>
            <a:extLst>
              <a:ext uri="{FF2B5EF4-FFF2-40B4-BE49-F238E27FC236}">
                <a16:creationId xmlns:a16="http://schemas.microsoft.com/office/drawing/2014/main" id="{437664B2-B203-CE90-FD10-3E119D335B36}"/>
              </a:ext>
            </a:extLst>
          </p:cNvPr>
          <p:cNvPicPr>
            <a:picLocks noChangeAspect="1" noChangeArrowheads="1"/>
          </p:cNvPicPr>
          <p:nvPr/>
        </p:nvPicPr>
        <p:blipFill rotWithShape="1">
          <a:blip r:embed="rId4" cstate="print"/>
          <a:srcRect l="-679" t="-1469" r="66248" b="1469"/>
          <a:stretch/>
        </p:blipFill>
        <p:spPr bwMode="auto">
          <a:xfrm>
            <a:off x="122346" y="1833214"/>
            <a:ext cx="1295400"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2055</Words>
  <Application>Microsoft Office PowerPoint</Application>
  <PresentationFormat>On-screen Show (4:3)</PresentationFormat>
  <Paragraphs>177</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Gill Sans Nova Cond Ultra Bold</vt:lpstr>
      <vt:lpstr>Gill Sans Nova Ultra Bold</vt:lpstr>
      <vt:lpstr>Times New Roman</vt:lpstr>
      <vt:lpstr>Wingdings</vt:lpstr>
      <vt:lpstr>Default Design</vt:lpstr>
      <vt:lpstr>PowerPoint Presentation</vt:lpstr>
      <vt:lpstr>PowerPoint Presentation</vt:lpstr>
      <vt:lpstr>Eyewitness Challenge</vt:lpstr>
      <vt:lpstr>PowerPoint Presentation</vt:lpstr>
      <vt:lpstr>Answer the questions on the notes SILENTLY.  </vt:lpstr>
      <vt:lpstr>Answer each question below.  NO TALKING!</vt:lpstr>
      <vt:lpstr>The answers are:</vt:lpstr>
      <vt:lpstr>Facial Composites</vt:lpstr>
      <vt:lpstr>PowerPoint Presentation</vt:lpstr>
      <vt:lpstr>PowerPoint Presentation</vt:lpstr>
      <vt:lpstr>PowerPoint Presentation</vt:lpstr>
      <vt:lpstr>PowerPoint Presentation</vt:lpstr>
      <vt:lpstr>PowerPoint Presentation</vt:lpstr>
      <vt:lpstr>PowerPoint Presentation</vt:lpstr>
      <vt:lpstr>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502</cp:revision>
  <cp:lastPrinted>2023-04-25T13:11:52Z</cp:lastPrinted>
  <dcterms:created xsi:type="dcterms:W3CDTF">2006-07-31T19:56:27Z</dcterms:created>
  <dcterms:modified xsi:type="dcterms:W3CDTF">2024-02-02T01:03:25Z</dcterms:modified>
</cp:coreProperties>
</file>