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589" r:id="rId2"/>
    <p:sldId id="258" r:id="rId3"/>
    <p:sldId id="596" r:id="rId4"/>
    <p:sldId id="590" r:id="rId5"/>
    <p:sldId id="597" r:id="rId6"/>
    <p:sldId id="599" r:id="rId7"/>
    <p:sldId id="263" r:id="rId8"/>
    <p:sldId id="265" r:id="rId9"/>
    <p:sldId id="598" r:id="rId10"/>
    <p:sldId id="268" r:id="rId11"/>
    <p:sldId id="264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69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77FB2F-7233-FF5A-6B05-33BFAEEBC6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03B50C-6DC4-D322-5096-9D66D8DD4F4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C0B3FC6-C1D0-43A0-A3CF-86B8C6F1B531}" type="datetimeFigureOut">
              <a:rPr lang="en-US"/>
              <a:pPr>
                <a:defRPr/>
              </a:pPr>
              <a:t>1/26/2024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EAAE4C2-97D6-93A7-35E8-97D9615499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DBA3A28-A7FF-A899-6CBF-20E59D085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22389D-0911-A0F2-E67E-3282D354CD5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382A1-4CEE-DC1E-463A-A8FF0FE471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FBF7319-C4E8-4B92-8A31-B7B8FC5568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96417F75-67FF-87B4-A3A5-6473EC3940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8241E4B4-FCCE-1EF1-F0B3-7A7CF82F77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059338A8-2220-DA6D-8B66-F6323D8FB3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84BE09-C22D-43DC-9E3A-DF19CEA34747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8C31B-C11F-BA1C-DC49-F469EF339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3CB7E-5523-42BA-97CA-37C809A44AAB}" type="datetimeFigureOut">
              <a:rPr lang="en-US"/>
              <a:pPr>
                <a:defRPr/>
              </a:pPr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09EAE-0609-7B18-5516-D2E6ED678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25214-C2A0-6433-2ED7-DEC9A2B53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279D4-6ACE-4074-9085-01779AEB76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426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FC867-0F5B-A6FA-60E5-BBF44C30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17E8C-6E11-4DED-BA29-5F5CCBFA8818}" type="datetimeFigureOut">
              <a:rPr lang="en-US"/>
              <a:pPr>
                <a:defRPr/>
              </a:pPr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313D8-90FF-2AEC-68FC-C6E099FEC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24940-131F-1703-6945-21AC01246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F96F4-A869-4D37-B3E1-3FB7E3A60D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49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376DA-2F37-E88C-849E-A29F4C6CA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24988-A73A-404A-9BC0-5292A0AD7803}" type="datetimeFigureOut">
              <a:rPr lang="en-US"/>
              <a:pPr>
                <a:defRPr/>
              </a:pPr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9A79E-B230-AABD-635D-C2C528CEB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3766E-EC3E-9309-ED49-06B21A6FB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54C74-AC4F-4AB4-8850-51BA0F699F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10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67060-FEEC-6663-9926-8A179365C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60498-917D-4D08-BD88-3E8BA7341482}" type="datetimeFigureOut">
              <a:rPr lang="en-US"/>
              <a:pPr>
                <a:defRPr/>
              </a:pPr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2D887-21F7-8778-0807-EF3FDFB59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9BFAC-E246-2528-6754-AB5A8059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EEDFA-9764-468C-AA16-195449350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10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22999-86DC-04EA-54B6-27F9F144C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B1658-838A-45BB-9F36-FABD5CAED3ED}" type="datetimeFigureOut">
              <a:rPr lang="en-US"/>
              <a:pPr>
                <a:defRPr/>
              </a:pPr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7E624-F287-2637-288B-4C944623B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4FA2D-F3AD-09E9-AFFA-E2A84D10D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20AEC-0D89-4A7F-A6F2-179C012E56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51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E8D118-5283-C1AB-F03D-CC0CE7CC2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E4CD5-6E41-4D15-ADAD-54AA63418654}" type="datetimeFigureOut">
              <a:rPr lang="en-US"/>
              <a:pPr>
                <a:defRPr/>
              </a:pPr>
              <a:t>1/26/2024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1CDDAB-DF05-A9EC-1828-FBB56C8AA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A16CE5-CC57-5516-50E4-D42AE4845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0625D-9201-468F-8ECE-B0CC4973E1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77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6BDB747-BB78-954D-51AA-1243BF70F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D516E-3B83-47A9-990D-E7CB974BD1F2}" type="datetimeFigureOut">
              <a:rPr lang="en-US"/>
              <a:pPr>
                <a:defRPr/>
              </a:pPr>
              <a:t>1/26/2024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18BC13D-F835-89AE-6E5F-466670977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95AA61C-3515-A801-C549-B23E4652E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7D6AE-7D6E-42DB-99FB-F73A13F87E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932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22D397C-25EA-32EB-EF50-AF6F874D8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F0CE3-BFA7-467F-A102-09414D378CC6}" type="datetimeFigureOut">
              <a:rPr lang="en-US"/>
              <a:pPr>
                <a:defRPr/>
              </a:pPr>
              <a:t>1/26/2024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D3B300D-F7FA-51E5-1612-416598C6B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C486D8-BE82-767C-A630-E180BB162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BB37D-80C9-4016-A007-59BC753466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124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EF4E1E4-BBD6-69E9-A339-7F292C3DE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F5BE7-F446-40A7-99F3-7AD72993F073}" type="datetimeFigureOut">
              <a:rPr lang="en-US"/>
              <a:pPr>
                <a:defRPr/>
              </a:pPr>
              <a:t>1/26/2024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591FD84-78D3-5CD8-142C-CB6F14B54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282DBD2-8CEB-CC04-E3EC-35DDAA66E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1A214-6BB3-498D-AE94-CC57E4BA43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451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3C9B94-85A7-59F0-A53D-A8FED65A2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5B5AA-3EBB-4780-B187-10712F427DB9}" type="datetimeFigureOut">
              <a:rPr lang="en-US"/>
              <a:pPr>
                <a:defRPr/>
              </a:pPr>
              <a:t>1/26/2024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E4BBC30-8F91-14B5-C62F-72F6A3EF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5C11C5-6B59-0816-4F97-9A19DA943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ABE98-F227-4388-99DD-F33BF535C9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553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F66B324-347C-7A3A-A293-C4D6693F7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5B809-B352-4476-A17F-0906CF5E9498}" type="datetimeFigureOut">
              <a:rPr lang="en-US"/>
              <a:pPr>
                <a:defRPr/>
              </a:pPr>
              <a:t>1/26/2024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A2B4AE1-B060-4974-71BD-84319A83F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B647CF-9168-E4BC-4604-1CC2095E6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D8AB6-C5DE-484B-AAC0-C126771D79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870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F1329E0-E511-467F-DF74-78AD3C21E5F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D1CFFCA-643F-899E-4EBE-C7931A3B5A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B866C-956D-7544-6379-CE97BF733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953AEE-F0FF-4276-8B20-065723D88F5E}" type="datetimeFigureOut">
              <a:rPr lang="en-US"/>
              <a:pPr>
                <a:defRPr/>
              </a:pPr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46C10-9E8A-6892-8A26-B5D7D05193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5A917-68C1-DD9F-4534-E4BE19EF66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69609D1-4483-4F9D-9EB1-EA0DF89C56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document/d/15wxjmL-uHQPXDKOxmZXtU_gxy9dphEuyC1P4jzP-9mA/edit?usp=sharing" TargetMode="External"/><Relationship Id="rId3" Type="http://schemas.openxmlformats.org/officeDocument/2006/relationships/hyperlink" Target="https://lupinepublishers.com/forensic-and-genetics-journal/classification.php" TargetMode="External"/><Relationship Id="rId7" Type="http://schemas.openxmlformats.org/officeDocument/2006/relationships/hyperlink" Target="https://sciencespot.net/Pages/classforsci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presentation/d/14eIEiGacRXMsDyuUxiEsSM2m4YOAtIlfmD4O4YsLdPI/edit?usp=sharing" TargetMode="External"/><Relationship Id="rId5" Type="http://schemas.openxmlformats.org/officeDocument/2006/relationships/hyperlink" Target="https://docs.google.com/presentation/d/1kxLyg_FGisErEb48PhBpV1bAOslyKG3gaoNxLtWR6II/edit?usp=sharing" TargetMode="External"/><Relationship Id="rId4" Type="http://schemas.openxmlformats.org/officeDocument/2006/relationships/hyperlink" Target="https://creativecommons.org/licenses/by/3.0/" TargetMode="Externa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ext.maine.edu/images/FlyLife.jp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hyperlink" Target="https://forensicbites.org/2020/03/06/identifying-forensic-sciences-first-responder-the-blow-fly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eb.archive.org/web/20210224050005/https:/www.pbs.org/wnet/nature/crime-scene-creatures-interactive-determine-the-time-of-death/4390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hyperlink" Target="http://www.youtube.com/watch?v=PLJsXnTIS6Q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Measuring-maggot-mass-temperature_fig2_27733085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jeffersonbass.com/video_body_farm_tour.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0BF28B0-71B7-6393-0F72-4C13905DAD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alphaModFix/>
          </a:blip>
          <a:srcRect t="-1094" b="-1"/>
          <a:stretch/>
        </p:blipFill>
        <p:spPr>
          <a:xfrm rot="5400000">
            <a:off x="-2277274" y="2884697"/>
            <a:ext cx="6217920" cy="1663372"/>
          </a:xfrm>
          <a:prstGeom prst="rect">
            <a:avLst/>
          </a:prstGeom>
        </p:spPr>
      </p:pic>
      <p:sp>
        <p:nvSpPr>
          <p:cNvPr id="3075" name="TextBox 6">
            <a:extLst>
              <a:ext uri="{FF2B5EF4-FFF2-40B4-BE49-F238E27FC236}">
                <a16:creationId xmlns:a16="http://schemas.microsoft.com/office/drawing/2014/main" id="{2F62E52A-9B93-F23D-FCD9-665E08370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7772400"/>
            <a:ext cx="10058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hlinkClick r:id="rId3" tooltip="https://lupinepublishers.com/forensic-and-genetics-journal/classification.php"/>
              </a:rPr>
              <a:t>This Photo</a:t>
            </a:r>
            <a:r>
              <a:rPr lang="en-US" altLang="en-US" sz="900">
                <a:latin typeface="Arial" panose="020B0604020202020204" pitchFamily="34" charset="0"/>
              </a:rPr>
              <a:t> by Unknown Author is licensed under </a:t>
            </a:r>
            <a:r>
              <a:rPr lang="en-US" altLang="en-US" sz="900">
                <a:latin typeface="Arial" panose="020B0604020202020204" pitchFamily="34" charset="0"/>
                <a:hlinkClick r:id="rId4" tooltip="https://creativecommons.org/licenses/by/3.0/"/>
              </a:rPr>
              <a:t>CC BY</a:t>
            </a:r>
            <a:endParaRPr lang="en-US" altLang="en-US" sz="900">
              <a:latin typeface="Arial" panose="020B0604020202020204" pitchFamily="34" charset="0"/>
            </a:endParaRPr>
          </a:p>
        </p:txBody>
      </p:sp>
      <p:sp>
        <p:nvSpPr>
          <p:cNvPr id="3076" name="Text Box 5">
            <a:extLst>
              <a:ext uri="{FF2B5EF4-FFF2-40B4-BE49-F238E27FC236}">
                <a16:creationId xmlns:a16="http://schemas.microsoft.com/office/drawing/2014/main" id="{4C8CC444-BBD1-3867-AAD8-CF0420F46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solidFill>
            <a:srgbClr val="A0A043"/>
          </a:solidFill>
          <a:ln w="9525">
            <a:solidFill>
              <a:srgbClr val="A0A04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Gill Sans Nova Ultra Bold" panose="020B0B02020104020203" pitchFamily="34" charset="0"/>
              </a:rPr>
              <a:t>CSI Unit Training Materials</a:t>
            </a:r>
          </a:p>
        </p:txBody>
      </p:sp>
      <p:sp>
        <p:nvSpPr>
          <p:cNvPr id="3077" name="Text Box 8">
            <a:extLst>
              <a:ext uri="{FF2B5EF4-FFF2-40B4-BE49-F238E27FC236}">
                <a16:creationId xmlns:a16="http://schemas.microsoft.com/office/drawing/2014/main" id="{C4C4112A-0E21-5A7F-5269-417AFC7B060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80256" y="5750719"/>
            <a:ext cx="2209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i="1">
                <a:latin typeface="Times New Roman" panose="02020603050405020304" pitchFamily="18" charset="0"/>
              </a:rPr>
              <a:t>T. Tomm Updated 2023 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1">
                <a:latin typeface="Times New Roman" panose="02020603050405020304" pitchFamily="18" charset="0"/>
              </a:rPr>
              <a:t>https://sciencespot.net</a:t>
            </a:r>
          </a:p>
        </p:txBody>
      </p:sp>
      <p:sp>
        <p:nvSpPr>
          <p:cNvPr id="3078" name="TextBox 10">
            <a:extLst>
              <a:ext uri="{FF2B5EF4-FFF2-40B4-BE49-F238E27FC236}">
                <a16:creationId xmlns:a16="http://schemas.microsoft.com/office/drawing/2014/main" id="{55E043D3-5010-8341-ABD1-42585A13E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876800" y="0"/>
            <a:ext cx="4789487" cy="752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</a:rPr>
              <a:t>Teacher Notes: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The student digital slides for this unit are available at </a:t>
            </a:r>
            <a:r>
              <a:rPr lang="en-US" altLang="en-US" sz="1400" dirty="0">
                <a:latin typeface="Arial" panose="020B0604020202020204" pitchFamily="34" charset="0"/>
                <a:hlinkClick r:id="rId5"/>
              </a:rPr>
              <a:t>https://docs.google.com/presentation/d/1kxLyg_FGisErEb48PhBpV1bAOslyKG3gaoNxLtWR6II/edit?usp=sharing</a:t>
            </a:r>
            <a:endParaRPr lang="en-US" altLang="en-US" sz="1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1" dirty="0">
                <a:latin typeface="Arial" panose="020B0604020202020204" pitchFamily="34" charset="0"/>
              </a:rPr>
              <a:t>IMPORTANT:  Make a copy of the student notebook before you assign it on your </a:t>
            </a:r>
            <a:r>
              <a:rPr lang="en-US" altLang="en-US" sz="1400" i="1" dirty="0" err="1">
                <a:latin typeface="Arial" panose="020B0604020202020204" pitchFamily="34" charset="0"/>
              </a:rPr>
              <a:t>LMS</a:t>
            </a:r>
            <a:r>
              <a:rPr lang="en-US" altLang="en-US" sz="1400" i="1" dirty="0">
                <a:latin typeface="Arial" panose="020B0604020202020204" pitchFamily="34" charset="0"/>
              </a:rPr>
              <a:t>.  It is view-only and I am not able to approve access for your students. </a:t>
            </a:r>
            <a:endParaRPr lang="en-US" altLang="en-US" sz="1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The FULL digital notebook (with all the slides for the digital lessons and activities) is available at </a:t>
            </a:r>
            <a:r>
              <a:rPr lang="en-US" altLang="en-US" sz="1400" dirty="0">
                <a:latin typeface="Arial" panose="020B0604020202020204" pitchFamily="34" charset="0"/>
                <a:hlinkClick r:id="rId6"/>
              </a:rPr>
              <a:t>https://docs.google.com/presentation/d/14eIEiGacRXMsDyuUxiEsSM2m4YOAtIlfmD4O4YsLdPI/edit?usp=sharing</a:t>
            </a:r>
            <a:r>
              <a:rPr lang="en-US" altLang="en-US" sz="1400" dirty="0">
                <a:latin typeface="Arial" panose="020B0604020202020204" pitchFamily="34" charset="0"/>
              </a:rPr>
              <a:t>.  It is set up for standard paper (8.5x11) in landscape mode for easier printing when needed.  Paper versions are available for this unit on my Forensic Science page at </a:t>
            </a:r>
            <a:r>
              <a:rPr lang="en-US" altLang="en-US" sz="1400" dirty="0">
                <a:latin typeface="Arial" panose="020B0604020202020204" pitchFamily="34" charset="0"/>
                <a:hlinkClick r:id="rId7"/>
              </a:rPr>
              <a:t>https://sciencespot.net/Pages/classforsci.html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br>
              <a:rPr lang="en-US" altLang="en-US" sz="1400" dirty="0">
                <a:latin typeface="Arial" panose="020B0604020202020204" pitchFamily="34" charset="0"/>
              </a:rPr>
            </a:br>
            <a:endParaRPr lang="en-US" altLang="en-US" sz="1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A DRAFT of the general outline of the digital lessons (with corresponding slide #s for the student notebook) is available at </a:t>
            </a:r>
            <a:r>
              <a:rPr lang="en-US" altLang="en-US" sz="1400" dirty="0">
                <a:latin typeface="Arial" panose="020B0604020202020204" pitchFamily="34" charset="0"/>
                <a:hlinkClick r:id="rId8"/>
              </a:rPr>
              <a:t>https://docs.google.com/document/d/15wxjmL-uHQPXDKOxmZXtU_gxy9dphEuyC1P4jzP-9mA/edit?usp=sharing</a:t>
            </a:r>
            <a:r>
              <a:rPr lang="en-US" altLang="en-US" sz="1400" dirty="0">
                <a:latin typeface="Arial" panose="020B0604020202020204" pitchFamily="34" charset="0"/>
              </a:rPr>
              <a:t> .  It is based on 44-minute class periods with 7</a:t>
            </a:r>
            <a:r>
              <a:rPr lang="en-US" altLang="en-US" sz="1400" baseline="30000" dirty="0">
                <a:latin typeface="Arial" panose="020B0604020202020204" pitchFamily="34" charset="0"/>
              </a:rPr>
              <a:t>th</a:t>
            </a:r>
            <a:r>
              <a:rPr lang="en-US" altLang="en-US" sz="1400" dirty="0">
                <a:latin typeface="Arial" panose="020B0604020202020204" pitchFamily="34" charset="0"/>
              </a:rPr>
              <a:t> &amp; 8</a:t>
            </a:r>
            <a:r>
              <a:rPr lang="en-US" altLang="en-US" sz="1400" baseline="30000" dirty="0">
                <a:latin typeface="Arial" panose="020B0604020202020204" pitchFamily="34" charset="0"/>
              </a:rPr>
              <a:t>th</a:t>
            </a:r>
            <a:r>
              <a:rPr lang="en-US" altLang="en-US" sz="1400" dirty="0">
                <a:latin typeface="Arial" panose="020B0604020202020204" pitchFamily="34" charset="0"/>
              </a:rPr>
              <a:t> grade students.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Preview presentations before using with your classes as many slides have animations and links you will need to use.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I do Science Starters at the beginning of each class period.  A collection of starters for Forensics is available on my lessons plans page at </a:t>
            </a:r>
            <a:r>
              <a:rPr lang="en-US" altLang="en-US" sz="1400" dirty="0">
                <a:latin typeface="Arial" panose="020B0604020202020204" pitchFamily="34" charset="0"/>
                <a:hlinkClick r:id="rId7"/>
              </a:rPr>
              <a:t>https://sciencespot.net/Pages/classforsci.html</a:t>
            </a:r>
            <a:r>
              <a:rPr lang="en-US" altLang="en-US" sz="1400" dirty="0">
                <a:latin typeface="Arial" panose="020B0604020202020204" pitchFamily="34" charset="0"/>
              </a:rPr>
              <a:t>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latin typeface="Arial" panose="020B0604020202020204" pitchFamily="34" charset="0"/>
            </a:endParaRPr>
          </a:p>
        </p:txBody>
      </p:sp>
      <p:pic>
        <p:nvPicPr>
          <p:cNvPr id="3079" name="Picture 2" descr="C:\Users\Tracy\AppData\Local\Microsoft\Windows\Temporary Internet Files\Content.IE5\R7YBRGGQ\MCj04380210000[1].png">
            <a:extLst>
              <a:ext uri="{FF2B5EF4-FFF2-40B4-BE49-F238E27FC236}">
                <a16:creationId xmlns:a16="http://schemas.microsoft.com/office/drawing/2014/main" id="{0243E497-1DA6-7DE1-36F3-80029B6DD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0" b="12000"/>
          <a:stretch>
            <a:fillRect/>
          </a:stretch>
        </p:blipFill>
        <p:spPr bwMode="auto">
          <a:xfrm>
            <a:off x="2052638" y="4300538"/>
            <a:ext cx="350043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WordArt 5">
            <a:extLst>
              <a:ext uri="{FF2B5EF4-FFF2-40B4-BE49-F238E27FC236}">
                <a16:creationId xmlns:a16="http://schemas.microsoft.com/office/drawing/2014/main" id="{5D952FF6-8132-B1B6-978F-BDAFCEC155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928688"/>
            <a:ext cx="6858000" cy="2120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31"/>
              </a:avLst>
            </a:prstTxWarp>
          </a:bodyPr>
          <a:lstStyle/>
          <a:p>
            <a:pPr algn="ctr"/>
            <a:r>
              <a:rPr lang="en-US" sz="36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53735"/>
                </a:solidFill>
                <a:latin typeface="Cooper Black" panose="0208090404030B020404" pitchFamily="18" charset="0"/>
              </a:rPr>
              <a:t>Forensic Entomology</a:t>
            </a:r>
          </a:p>
        </p:txBody>
      </p:sp>
      <p:sp>
        <p:nvSpPr>
          <p:cNvPr id="3081" name="WordArt 5">
            <a:extLst>
              <a:ext uri="{FF2B5EF4-FFF2-40B4-BE49-F238E27FC236}">
                <a16:creationId xmlns:a16="http://schemas.microsoft.com/office/drawing/2014/main" id="{621A3427-E249-276C-2282-3A4D1D3D23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2667000"/>
            <a:ext cx="63627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53735"/>
                </a:solidFill>
                <a:latin typeface="Cooper Black" panose="0208090404030B020404" pitchFamily="18" charset="0"/>
              </a:rPr>
              <a:t>Insects as Evidence</a:t>
            </a:r>
          </a:p>
        </p:txBody>
      </p:sp>
      <p:sp>
        <p:nvSpPr>
          <p:cNvPr id="3082" name="TextBox 5">
            <a:extLst>
              <a:ext uri="{FF2B5EF4-FFF2-40B4-BE49-F238E27FC236}">
                <a16:creationId xmlns:a16="http://schemas.microsoft.com/office/drawing/2014/main" id="{8597FF09-3DC6-DD6E-0A9C-BF3EAA16F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0238" y="5370513"/>
            <a:ext cx="3200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Warning: Some material in this presentation and related videos may be too graphic for some people.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2">
            <a:extLst>
              <a:ext uri="{FF2B5EF4-FFF2-40B4-BE49-F238E27FC236}">
                <a16:creationId xmlns:a16="http://schemas.microsoft.com/office/drawing/2014/main" id="{74C1CC95-5DB7-F7DB-4823-069B7809B8BD}"/>
              </a:ext>
            </a:extLst>
          </p:cNvPr>
          <p:cNvGrpSpPr>
            <a:grpSpLocks/>
          </p:cNvGrpSpPr>
          <p:nvPr/>
        </p:nvGrpSpPr>
        <p:grpSpPr bwMode="auto">
          <a:xfrm>
            <a:off x="1984375" y="1334181"/>
            <a:ext cx="3595688" cy="3778250"/>
            <a:chOff x="5181600" y="1600200"/>
            <a:chExt cx="3595254" cy="3778668"/>
          </a:xfrm>
        </p:grpSpPr>
        <p:pic>
          <p:nvPicPr>
            <p:cNvPr id="14356" name="Picture 2">
              <a:extLst>
                <a:ext uri="{FF2B5EF4-FFF2-40B4-BE49-F238E27FC236}">
                  <a16:creationId xmlns:a16="http://schemas.microsoft.com/office/drawing/2014/main" id="{252FE5FC-BB09-20F5-BB6D-10D831C95B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1752600"/>
              <a:ext cx="3595254" cy="356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7" name="TextBox 16">
              <a:extLst>
                <a:ext uri="{FF2B5EF4-FFF2-40B4-BE49-F238E27FC236}">
                  <a16:creationId xmlns:a16="http://schemas.microsoft.com/office/drawing/2014/main" id="{A2928D0D-D0CE-59C9-A5DA-4F07A3525D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2819400"/>
              <a:ext cx="3810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4358" name="TextBox 17">
              <a:extLst>
                <a:ext uri="{FF2B5EF4-FFF2-40B4-BE49-F238E27FC236}">
                  <a16:creationId xmlns:a16="http://schemas.microsoft.com/office/drawing/2014/main" id="{FA11DB6C-15DA-2753-9E25-939B20F7DF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0" y="3048000"/>
              <a:ext cx="3810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4359" name="TextBox 18">
              <a:extLst>
                <a:ext uri="{FF2B5EF4-FFF2-40B4-BE49-F238E27FC236}">
                  <a16:creationId xmlns:a16="http://schemas.microsoft.com/office/drawing/2014/main" id="{BA18CFC7-7144-BA44-814E-3FC5DEAE7B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1600200"/>
              <a:ext cx="3810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4360" name="TextBox 19">
              <a:extLst>
                <a:ext uri="{FF2B5EF4-FFF2-40B4-BE49-F238E27FC236}">
                  <a16:creationId xmlns:a16="http://schemas.microsoft.com/office/drawing/2014/main" id="{1DB97F08-6A73-A46B-C9F5-51F4FF311F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4313904"/>
              <a:ext cx="5334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4361" name="TextBox 20">
              <a:extLst>
                <a:ext uri="{FF2B5EF4-FFF2-40B4-BE49-F238E27FC236}">
                  <a16:creationId xmlns:a16="http://schemas.microsoft.com/office/drawing/2014/main" id="{21F38173-9E99-AC9A-479C-94B76FF3EA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0" y="5009536"/>
              <a:ext cx="6858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4362" name="TextBox 21">
              <a:extLst>
                <a:ext uri="{FF2B5EF4-FFF2-40B4-BE49-F238E27FC236}">
                  <a16:creationId xmlns:a16="http://schemas.microsoft.com/office/drawing/2014/main" id="{0FEBBE3B-CD97-1C31-10C8-D3EC3FD307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9600" y="4114800"/>
              <a:ext cx="533400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997299B-94D4-5CE0-769C-13CCCDE2AD60}"/>
              </a:ext>
            </a:extLst>
          </p:cNvPr>
          <p:cNvSpPr/>
          <p:nvPr/>
        </p:nvSpPr>
        <p:spPr>
          <a:xfrm>
            <a:off x="27781" y="6635345"/>
            <a:ext cx="9088437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Images: </a:t>
            </a:r>
            <a:r>
              <a:rPr lang="en-US" sz="1050" dirty="0">
                <a:latin typeface="Times New Roman" pitchFamily="18" charset="0"/>
                <a:cs typeface="Times New Roman" pitchFamily="18" charset="0"/>
                <a:hlinkClick r:id="rId3"/>
              </a:rPr>
              <a:t>http://www.umext.maine.edu/images/FlyLife.jpg</a:t>
            </a:r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050" dirty="0">
                <a:latin typeface="Times New Roman" pitchFamily="18" charset="0"/>
                <a:cs typeface="Times New Roman" pitchFamily="18" charset="0"/>
                <a:hlinkClick r:id="rId4"/>
              </a:rPr>
              <a:t>https://forensicbites.org/2020/03/06/identifying-forensic-sciences-first-responder-the-blow-fly/</a:t>
            </a:r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6149" name="TextBox 4">
            <a:extLst>
              <a:ext uri="{FF2B5EF4-FFF2-40B4-BE49-F238E27FC236}">
                <a16:creationId xmlns:a16="http://schemas.microsoft.com/office/drawing/2014/main" id="{8116909D-0BCC-55BA-C910-5C7D18C75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113" y="1088118"/>
            <a:ext cx="3298826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Adults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emerge from pupa cases after 6-8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days.</a:t>
            </a:r>
          </a:p>
        </p:txBody>
      </p:sp>
      <p:sp>
        <p:nvSpPr>
          <p:cNvPr id="6150" name="TextBox 6">
            <a:extLst>
              <a:ext uri="{FF2B5EF4-FFF2-40B4-BE49-F238E27FC236}">
                <a16:creationId xmlns:a16="http://schemas.microsoft.com/office/drawing/2014/main" id="{29EFB964-C4E3-A3F2-9F78-99E3F2CE8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3716" y="249317"/>
            <a:ext cx="40735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Adults lay eggs within minutes of an animal’s death.  They find natural openings (nose, eyes, mouth, ears, etc.) or openings caused by wounds.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C21DE7-E4EB-9F31-08EC-CF5C4CF60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463" y="1364343"/>
            <a:ext cx="1368425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Adult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3E4F6B-2288-3A3B-F1D0-4047EFF22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2362881"/>
            <a:ext cx="1143000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Eggs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143095-1F56-A4B8-F0AF-8ED33F24A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2091418"/>
            <a:ext cx="152400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Pupa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35D9BF-B6F4-D6C9-4AF9-E165333DE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3008993"/>
            <a:ext cx="2947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Eggs hatch 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into larva in 12-24 hours.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14CFA-246E-3FD5-8A42-314E7FDD0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263" y="3750356"/>
            <a:ext cx="1146175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Larva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2151FEB-E92E-DCE5-45F3-26E87F10F7C4}"/>
              </a:ext>
            </a:extLst>
          </p:cNvPr>
          <p:cNvGrpSpPr>
            <a:grpSpLocks/>
          </p:cNvGrpSpPr>
          <p:nvPr/>
        </p:nvGrpSpPr>
        <p:grpSpPr bwMode="auto">
          <a:xfrm>
            <a:off x="1482725" y="3424918"/>
            <a:ext cx="4403725" cy="1657350"/>
            <a:chOff x="1482944" y="3508501"/>
            <a:chExt cx="4403709" cy="1657748"/>
          </a:xfrm>
        </p:grpSpPr>
        <p:sp>
          <p:nvSpPr>
            <p:cNvPr id="14353" name="TextBox 15">
              <a:extLst>
                <a:ext uri="{FF2B5EF4-FFF2-40B4-BE49-F238E27FC236}">
                  <a16:creationId xmlns:a16="http://schemas.microsoft.com/office/drawing/2014/main" id="{913462F6-9F6F-FE6E-452A-DEDA6709EF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3923" y="3818297"/>
              <a:ext cx="102273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en-US" sz="2400" b="1" baseline="30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</a:t>
              </a: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Instar</a:t>
              </a:r>
            </a:p>
          </p:txBody>
        </p:sp>
        <p:sp>
          <p:nvSpPr>
            <p:cNvPr id="14354" name="TextBox 5">
              <a:extLst>
                <a:ext uri="{FF2B5EF4-FFF2-40B4-BE49-F238E27FC236}">
                  <a16:creationId xmlns:a16="http://schemas.microsoft.com/office/drawing/2014/main" id="{53A782EA-1079-A659-7794-917EE1B44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7231" y="4704584"/>
              <a:ext cx="15621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2400" b="1" baseline="30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nd</a:t>
              </a: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Instar</a:t>
              </a:r>
            </a:p>
          </p:txBody>
        </p:sp>
        <p:sp>
          <p:nvSpPr>
            <p:cNvPr id="14355" name="TextBox 22">
              <a:extLst>
                <a:ext uri="{FF2B5EF4-FFF2-40B4-BE49-F238E27FC236}">
                  <a16:creationId xmlns:a16="http://schemas.microsoft.com/office/drawing/2014/main" id="{B971ED46-B1EE-CE21-463A-997DD02E8E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2944" y="3508501"/>
              <a:ext cx="109797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en-US" sz="2400" b="1" baseline="30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rd</a:t>
              </a: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Instar</a:t>
              </a:r>
              <a:endPara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TextBox 8">
            <a:extLst>
              <a:ext uri="{FF2B5EF4-FFF2-40B4-BE49-F238E27FC236}">
                <a16:creationId xmlns:a16="http://schemas.microsoft.com/office/drawing/2014/main" id="{B0C7BB4D-AE47-A05F-B89E-300C9756F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0770" y="4511562"/>
            <a:ext cx="40608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Fly larva (called maggots) 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molt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shed their exoskeletons many times as they grow larger.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8EC0CC-5EC6-F63A-6F02-9C8674FABC8C}"/>
              </a:ext>
            </a:extLst>
          </p:cNvPr>
          <p:cNvSpPr txBox="1"/>
          <p:nvPr/>
        </p:nvSpPr>
        <p:spPr>
          <a:xfrm>
            <a:off x="0" y="0"/>
            <a:ext cx="4648200" cy="70802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Blowfly Life Cycle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CF37B52-9617-0188-D65A-46B00EC4FCC5}"/>
              </a:ext>
            </a:extLst>
          </p:cNvPr>
          <p:cNvGrpSpPr>
            <a:grpSpLocks/>
          </p:cNvGrpSpPr>
          <p:nvPr/>
        </p:nvGrpSpPr>
        <p:grpSpPr bwMode="auto">
          <a:xfrm>
            <a:off x="-11113" y="3351347"/>
            <a:ext cx="4270375" cy="2700556"/>
            <a:chOff x="29625" y="3773946"/>
            <a:chExt cx="4269646" cy="2699535"/>
          </a:xfrm>
        </p:grpSpPr>
        <p:sp>
          <p:nvSpPr>
            <p:cNvPr id="14351" name="TextBox 8">
              <a:extLst>
                <a:ext uri="{FF2B5EF4-FFF2-40B4-BE49-F238E27FC236}">
                  <a16:creationId xmlns:a16="http://schemas.microsoft.com/office/drawing/2014/main" id="{C1698C27-3D25-289A-E370-FFC3C895DA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25" y="5273523"/>
              <a:ext cx="4269646" cy="1199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</a:t>
              </a:r>
              <a:r>
                <a:rPr lang="en-US" alt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length</a:t>
              </a:r>
              <a:r>
                <a:rPr lang="en-US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of a larva can </a:t>
              </a:r>
              <a:br>
                <a:rPr lang="en-US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 helpful to determine the </a:t>
              </a:r>
              <a:br>
                <a:rPr lang="en-US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age if the species is known. </a:t>
              </a:r>
            </a:p>
          </p:txBody>
        </p:sp>
        <p:pic>
          <p:nvPicPr>
            <p:cNvPr id="14352" name="Picture 28">
              <a:extLst>
                <a:ext uri="{FF2B5EF4-FFF2-40B4-BE49-F238E27FC236}">
                  <a16:creationId xmlns:a16="http://schemas.microsoft.com/office/drawing/2014/main" id="{EBAFE192-544E-EFBD-6319-F91CF17B8F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47"/>
            <a:stretch>
              <a:fillRect/>
            </a:stretch>
          </p:blipFill>
          <p:spPr bwMode="auto">
            <a:xfrm>
              <a:off x="191189" y="3773946"/>
              <a:ext cx="1281374" cy="1453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65E71307-8BDD-D55F-0145-8BED7AA41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6132" y="5779549"/>
            <a:ext cx="63879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Different fly species </a:t>
            </a:r>
            <a:r>
              <a:rPr lang="en-US" altLang="en-US" sz="2400" b="1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Different timelines </a:t>
            </a:r>
            <a:br>
              <a:rPr lang="en-US" altLang="en-US" sz="2400" b="1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altLang="en-US" sz="2400" b="1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(even with temperatures staying the same)</a:t>
            </a:r>
            <a:endParaRPr lang="en-US" altLang="en-US" sz="2400" b="1" i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/>
      <p:bldP spid="11" grpId="0" animBg="1"/>
      <p:bldP spid="12" grpId="0" animBg="1"/>
      <p:bldP spid="12" grpId="1" animBg="1"/>
      <p:bldP spid="13" grpId="0" animBg="1"/>
      <p:bldP spid="5" grpId="0"/>
      <p:bldP spid="3" grpId="0" animBg="1"/>
      <p:bldP spid="3" grpId="1" animBg="1"/>
      <p:bldP spid="24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>
            <a:extLst>
              <a:ext uri="{FF2B5EF4-FFF2-40B4-BE49-F238E27FC236}">
                <a16:creationId xmlns:a16="http://schemas.microsoft.com/office/drawing/2014/main" id="{70213809-FD74-241B-890E-65337176F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638800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hlinkClick r:id="rId2"/>
              </a:rPr>
              <a:t>https://web.archive.org/web/20210224050005/https://www.pbs.org/wnet/nature/crime-scene-creatures-interactive-determine-the-time-of-death/4390/</a:t>
            </a:r>
            <a:endParaRPr lang="en-US" altLang="en-US" sz="12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Flash-Based Activity </a:t>
            </a:r>
            <a:r>
              <a:rPr lang="en-US" altLang="en-US" sz="1200">
                <a:sym typeface="Wingdings" panose="05000000000000000000" pitchFamily="2" charset="2"/>
              </a:rPr>
              <a:t> May only be completed if your district allows access to the Ruffle extension for Chrome.</a:t>
            </a:r>
            <a:endParaRPr lang="en-US" altLang="en-US" sz="1200"/>
          </a:p>
        </p:txBody>
      </p:sp>
      <p:pic>
        <p:nvPicPr>
          <p:cNvPr id="17411" name="Picture 2">
            <a:hlinkClick r:id="rId2"/>
            <a:extLst>
              <a:ext uri="{FF2B5EF4-FFF2-40B4-BE49-F238E27FC236}">
                <a16:creationId xmlns:a16="http://schemas.microsoft.com/office/drawing/2014/main" id="{C46D5709-D12C-C3F9-96FA-691A7A892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2" t="38889" r="35764" b="20833"/>
          <a:stretch>
            <a:fillRect/>
          </a:stretch>
        </p:blipFill>
        <p:spPr bwMode="auto">
          <a:xfrm>
            <a:off x="1752600" y="1371600"/>
            <a:ext cx="573881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3">
            <a:extLst>
              <a:ext uri="{FF2B5EF4-FFF2-40B4-BE49-F238E27FC236}">
                <a16:creationId xmlns:a16="http://schemas.microsoft.com/office/drawing/2014/main" id="{C3090905-4549-AFCE-FC5A-D2907C4EA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81000"/>
            <a:ext cx="6934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Let’s give it a try 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2">
            <a:extLst>
              <a:ext uri="{FF2B5EF4-FFF2-40B4-BE49-F238E27FC236}">
                <a16:creationId xmlns:a16="http://schemas.microsoft.com/office/drawing/2014/main" id="{AC99B497-5C0C-C7BC-9137-91601E362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47638"/>
            <a:ext cx="8153400" cy="44545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FORENSIC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ENTOMOLOGISTS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apply their knowledge of entomology to provide information for criminal investigations, which may include:</a:t>
            </a:r>
          </a:p>
          <a:p>
            <a:pPr eaLnBrk="1" hangingPunct="1">
              <a:defRPr/>
            </a:pPr>
            <a:endParaRPr lang="en-US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Identification of insects at various stages of their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cycle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such as eggs, larva, pupa, and adults.</a:t>
            </a:r>
          </a:p>
          <a:p>
            <a:pPr algn="just" eaLnBrk="1" hangingPunct="1">
              <a:defRPr/>
            </a:pPr>
            <a:endParaRPr lang="en-US" alt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preservation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insects used as evidence.</a:t>
            </a:r>
          </a:p>
          <a:p>
            <a:pPr algn="just" eaLnBrk="1" hangingPunct="1">
              <a:defRPr/>
            </a:pPr>
            <a:endParaRPr lang="en-US" alt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Estimating the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postmortem interval or PMI,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is the time between death and the discovery of the body.</a:t>
            </a:r>
          </a:p>
          <a:p>
            <a:pPr algn="just" eaLnBrk="1" hangingPunct="1">
              <a:defRPr/>
            </a:pPr>
            <a:endParaRPr lang="en-US" alt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Testifying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court to explain insect-related evidence found at a crime scene.</a:t>
            </a:r>
          </a:p>
        </p:txBody>
      </p:sp>
      <p:sp>
        <p:nvSpPr>
          <p:cNvPr id="3076" name="TextBox 4">
            <a:extLst>
              <a:ext uri="{FF2B5EF4-FFF2-40B4-BE49-F238E27FC236}">
                <a16:creationId xmlns:a16="http://schemas.microsoft.com/office/drawing/2014/main" id="{17CF1C30-3BF3-5ADB-F580-9CC22AF0A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13" y="5295900"/>
            <a:ext cx="5032375" cy="13223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Did you know? Maggots can be used to test a corpse for the presence of poisons or drugs. Some drugs can speed up or slow down the insect’s development. </a:t>
            </a:r>
          </a:p>
        </p:txBody>
      </p:sp>
      <p:pic>
        <p:nvPicPr>
          <p:cNvPr id="3077" name="Picture 2" descr="C:\Users\Tracy\AppData\Local\Microsoft\Windows\Temporary Internet Files\Content.IE5\MVUAFM5M\MCj04260680000[1].wmf">
            <a:hlinkClick r:id="rId2"/>
            <a:extLst>
              <a:ext uri="{FF2B5EF4-FFF2-40B4-BE49-F238E27FC236}">
                <a16:creationId xmlns:a16="http://schemas.microsoft.com/office/drawing/2014/main" id="{632CF33F-866D-4D43-9E16-893FC2E9A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4876800"/>
            <a:ext cx="10699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5">
            <a:extLst>
              <a:ext uri="{FF2B5EF4-FFF2-40B4-BE49-F238E27FC236}">
                <a16:creationId xmlns:a16="http://schemas.microsoft.com/office/drawing/2014/main" id="{23F46299-8306-D21D-A711-97E20CB4B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153150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Cool Jobs: Forensic Entomology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Discovery Video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2B88FB-C2B1-511E-333E-7754A6D7389F}"/>
              </a:ext>
            </a:extLst>
          </p:cNvPr>
          <p:cNvSpPr txBox="1"/>
          <p:nvPr/>
        </p:nvSpPr>
        <p:spPr>
          <a:xfrm rot="16200000">
            <a:off x="-3099594" y="3124994"/>
            <a:ext cx="6834188" cy="584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Forensic Entomology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>
            <a:extLst>
              <a:ext uri="{FF2B5EF4-FFF2-40B4-BE49-F238E27FC236}">
                <a16:creationId xmlns:a16="http://schemas.microsoft.com/office/drawing/2014/main" id="{E8DF0826-5A7A-308E-6DA5-D35AE03AE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82550"/>
            <a:ext cx="8153400" cy="320857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Estimating the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POSTMORTEM INTERVAL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the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between death and discovery of the corpse, is based on several factors including insect evidence.   </a:t>
            </a:r>
          </a:p>
          <a:p>
            <a:pPr algn="just" eaLnBrk="1" hangingPunct="1">
              <a:defRPr/>
            </a:pPr>
            <a:endParaRPr lang="en-US" alt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WEATHER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data, such as the daily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(highs/lows),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HUMIDITY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 period of time 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the body was discovered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time the 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insect evidence was collected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helpful in determining the rate at which decomposition occurs in a corpse.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43CC35-0A71-18A3-8DE9-89C8D3704586}"/>
              </a:ext>
            </a:extLst>
          </p:cNvPr>
          <p:cNvSpPr txBox="1"/>
          <p:nvPr/>
        </p:nvSpPr>
        <p:spPr>
          <a:xfrm rot="16200000">
            <a:off x="-3068637" y="3094037"/>
            <a:ext cx="6834188" cy="64611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PMI: Weather Data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9ABEE3-5E0A-1F67-DC8B-F18B207BC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206" y="3400677"/>
            <a:ext cx="2576228" cy="2965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5" name="TextBox 12">
            <a:extLst>
              <a:ext uri="{FF2B5EF4-FFF2-40B4-BE49-F238E27FC236}">
                <a16:creationId xmlns:a16="http://schemas.microsoft.com/office/drawing/2014/main" id="{39264386-758B-ABE0-0A55-41FE2A66A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357063"/>
            <a:ext cx="5916612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Investigators will also note: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air temperature, 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 surface temperature, 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of the area between the body and the ground, 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of the soil under the body, and 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temperature inside any maggot masses, such as the one shown in the image.  </a:t>
            </a:r>
          </a:p>
          <a:p>
            <a:pPr algn="just" eaLnBrk="1" hangingPunct="1"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6" name="TextBox 14">
            <a:extLst>
              <a:ext uri="{FF2B5EF4-FFF2-40B4-BE49-F238E27FC236}">
                <a16:creationId xmlns:a16="http://schemas.microsoft.com/office/drawing/2014/main" id="{57F939E4-44DB-E84D-92DA-B29283130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580188"/>
            <a:ext cx="8372475" cy="2619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050" dirty="0"/>
              <a:t>Image: </a:t>
            </a:r>
            <a:r>
              <a:rPr lang="en-US" altLang="en-US" sz="1050" dirty="0">
                <a:hlinkClick r:id="rId3"/>
              </a:rPr>
              <a:t>https://www.researchgate.net/figure/Measuring-maggot-mass-temperature_fig2_277330856</a:t>
            </a:r>
            <a:r>
              <a:rPr lang="en-US" altLang="en-US" sz="1050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DA2AE1E0-FC35-8521-B627-44E15DBF3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5" t="43056" r="22743" b="19444"/>
          <a:stretch>
            <a:fillRect/>
          </a:stretch>
        </p:blipFill>
        <p:spPr bwMode="auto">
          <a:xfrm>
            <a:off x="990600" y="1741488"/>
            <a:ext cx="7527925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8C9DBBE8-AEFC-37E2-92E7-919C3585B972}"/>
              </a:ext>
            </a:extLst>
          </p:cNvPr>
          <p:cNvSpPr/>
          <p:nvPr/>
        </p:nvSpPr>
        <p:spPr>
          <a:xfrm>
            <a:off x="1676400" y="2329488"/>
            <a:ext cx="680737" cy="2706456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174" name="TextBox 7">
            <a:extLst>
              <a:ext uri="{FF2B5EF4-FFF2-40B4-BE49-F238E27FC236}">
                <a16:creationId xmlns:a16="http://schemas.microsoft.com/office/drawing/2014/main" id="{87392DDA-0635-B890-8CF5-B69C2DE1E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01613"/>
            <a:ext cx="80883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Species succession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or the progression of insect life found on a corpse, follows a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pattern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The insect species found on a corpse will vary depending on its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which may provide further clues about the PMI.</a:t>
            </a:r>
          </a:p>
        </p:txBody>
      </p:sp>
      <p:sp>
        <p:nvSpPr>
          <p:cNvPr id="7175" name="TextBox 8">
            <a:extLst>
              <a:ext uri="{FF2B5EF4-FFF2-40B4-BE49-F238E27FC236}">
                <a16:creationId xmlns:a16="http://schemas.microsoft.com/office/drawing/2014/main" id="{9E30DAD6-D74B-8746-F897-E372701F3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778500"/>
            <a:ext cx="8191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chart, which type of insects would you expect to find on a corpse with a PMI of 5 months?</a:t>
            </a:r>
          </a:p>
        </p:txBody>
      </p:sp>
      <p:sp>
        <p:nvSpPr>
          <p:cNvPr id="7176" name="TextBox 9">
            <a:extLst>
              <a:ext uri="{FF2B5EF4-FFF2-40B4-BE49-F238E27FC236}">
                <a16:creationId xmlns:a16="http://schemas.microsoft.com/office/drawing/2014/main" id="{E80B3484-3155-8F09-90D5-51B798CF8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6132513"/>
            <a:ext cx="3217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Dermestid Beetles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AE2B30-DA91-10AD-C89D-853EBF4777B4}"/>
              </a:ext>
            </a:extLst>
          </p:cNvPr>
          <p:cNvSpPr txBox="1"/>
          <p:nvPr/>
        </p:nvSpPr>
        <p:spPr>
          <a:xfrm rot="16200000">
            <a:off x="-3068637" y="3094037"/>
            <a:ext cx="6834188" cy="64611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PMI: Species Succession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>
            <a:extLst>
              <a:ext uri="{FF2B5EF4-FFF2-40B4-BE49-F238E27FC236}">
                <a16:creationId xmlns:a16="http://schemas.microsoft.com/office/drawing/2014/main" id="{12FFF753-0FBE-E81F-E9AB-66BF80840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82550"/>
            <a:ext cx="81534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factors may play be considered in estimating the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POSTMORTEM INTERVAL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such as: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presence of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corpse may accelerate or slow down the time needed for an insect’s life cycle.</a:t>
            </a:r>
          </a:p>
          <a:p>
            <a:pPr lvl="1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corpse itself may change the time it takes insects to find it, such as if it was wrapped in a material, in a closed room, exposed to outside conditions, etc.</a:t>
            </a:r>
          </a:p>
          <a:p>
            <a:pPr lvl="1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Other insect species, such as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predatory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insects, may affect the development of the collected species or eaten some species as prey.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C9369D-A41A-2036-2B56-244667763E7C}"/>
              </a:ext>
            </a:extLst>
          </p:cNvPr>
          <p:cNvSpPr txBox="1"/>
          <p:nvPr/>
        </p:nvSpPr>
        <p:spPr>
          <a:xfrm rot="16200000">
            <a:off x="-3068637" y="3094037"/>
            <a:ext cx="6834188" cy="64611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PMI: Other Factors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7F7BEA4B-C82F-380A-3A37-64F65E8AC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181600"/>
            <a:ext cx="5791200" cy="16303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Did you know… </a:t>
            </a:r>
            <a:r>
              <a:rPr lang="en-US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The “Body Farm” in Knoxville, TN is a university research facility to investigate human decomposition under various conditions in order to understand the factors which affect its rate.</a:t>
            </a:r>
            <a:br>
              <a:rPr lang="en-US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i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en-US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 Click the image to learn more</a:t>
            </a:r>
            <a:endParaRPr lang="en-US" altLang="en-US" sz="2000"/>
          </a:p>
        </p:txBody>
      </p:sp>
      <p:pic>
        <p:nvPicPr>
          <p:cNvPr id="7" name="Picture 2">
            <a:hlinkClick r:id="rId2"/>
            <a:extLst>
              <a:ext uri="{FF2B5EF4-FFF2-40B4-BE49-F238E27FC236}">
                <a16:creationId xmlns:a16="http://schemas.microsoft.com/office/drawing/2014/main" id="{7202BD90-17DA-CDD7-98AF-D158E1BEC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5257800"/>
            <a:ext cx="2386012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>
            <a:extLst>
              <a:ext uri="{FF2B5EF4-FFF2-40B4-BE49-F238E27FC236}">
                <a16:creationId xmlns:a16="http://schemas.microsoft.com/office/drawing/2014/main" id="{C7DA9E89-ACED-6BC6-628F-4F36D25E5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456" y="120429"/>
            <a:ext cx="80030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developmental rates of many fly and beetle species are relatively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predictable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can be used as an “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insect clock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to determine the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larva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(maggot or grub) as well as estimates for eggs and pupas.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25BD65-5238-F8CA-5A0F-BB51108ED0B7}"/>
              </a:ext>
            </a:extLst>
          </p:cNvPr>
          <p:cNvSpPr/>
          <p:nvPr/>
        </p:nvSpPr>
        <p:spPr>
          <a:xfrm>
            <a:off x="76200" y="6629400"/>
            <a:ext cx="8991600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Images: http://www.insectinvestigations.com/aboutfe.htm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78D2EF-1D13-EB5B-4C99-45EEB45A2718}"/>
              </a:ext>
            </a:extLst>
          </p:cNvPr>
          <p:cNvSpPr txBox="1"/>
          <p:nvPr/>
        </p:nvSpPr>
        <p:spPr>
          <a:xfrm rot="16200000">
            <a:off x="-3068637" y="3094037"/>
            <a:ext cx="6834188" cy="64611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PMI: Insect Evidence</a:t>
            </a:r>
          </a:p>
        </p:txBody>
      </p:sp>
      <p:pic>
        <p:nvPicPr>
          <p:cNvPr id="8198" name="Picture 2">
            <a:extLst>
              <a:ext uri="{FF2B5EF4-FFF2-40B4-BE49-F238E27FC236}">
                <a16:creationId xmlns:a16="http://schemas.microsoft.com/office/drawing/2014/main" id="{59AC30CB-A0C9-3408-9D67-D26B7F198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684" y="2638494"/>
            <a:ext cx="2111375" cy="150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3">
            <a:extLst>
              <a:ext uri="{FF2B5EF4-FFF2-40B4-BE49-F238E27FC236}">
                <a16:creationId xmlns:a16="http://schemas.microsoft.com/office/drawing/2014/main" id="{C55A932B-C0E1-F206-993D-683C3E852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270" y="3958203"/>
            <a:ext cx="1504203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7">
            <a:extLst>
              <a:ext uri="{FF2B5EF4-FFF2-40B4-BE49-F238E27FC236}">
                <a16:creationId xmlns:a16="http://schemas.microsoft.com/office/drawing/2014/main" id="{657F18B1-9D3D-8518-6BE8-86FD5165E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710535"/>
            <a:ext cx="2532743" cy="46166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Carrion Beetle</a:t>
            </a:r>
          </a:p>
        </p:txBody>
      </p:sp>
      <p:sp>
        <p:nvSpPr>
          <p:cNvPr id="8201" name="TextBox 2">
            <a:extLst>
              <a:ext uri="{FF2B5EF4-FFF2-40B4-BE49-F238E27FC236}">
                <a16:creationId xmlns:a16="http://schemas.microsoft.com/office/drawing/2014/main" id="{69AC8846-ACD2-7AE1-2279-F8216DA5A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370" y="2043085"/>
            <a:ext cx="5381284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insects are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ectothermic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(“cold blooded”), the rate of their development is highly influenced by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insect’s internal body temperature must be warmed up to its critical level in order to become active. </a:t>
            </a:r>
          </a:p>
          <a:p>
            <a:pPr algn="just">
              <a:spcBef>
                <a:spcPct val="0"/>
              </a:spcBef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Temperatures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70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will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speed up the development process, while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temperatures will cause it to slow down.</a:t>
            </a:r>
          </a:p>
        </p:txBody>
      </p:sp>
      <p:sp>
        <p:nvSpPr>
          <p:cNvPr id="8202" name="TextBox 4">
            <a:extLst>
              <a:ext uri="{FF2B5EF4-FFF2-40B4-BE49-F238E27FC236}">
                <a16:creationId xmlns:a16="http://schemas.microsoft.com/office/drawing/2014/main" id="{DB0ACAE1-2F38-B19F-FE91-FF44F5F99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3271" y="2156773"/>
            <a:ext cx="1600200" cy="46196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Blow Fly</a:t>
            </a:r>
          </a:p>
        </p:txBody>
      </p:sp>
    </p:spTree>
    <p:extLst>
      <p:ext uri="{BB962C8B-B14F-4D97-AF65-F5344CB8AC3E}">
        <p14:creationId xmlns:p14="http://schemas.microsoft.com/office/powerpoint/2010/main" val="870645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F2CD0C-950C-9761-62F3-8FF804728E88}"/>
              </a:ext>
            </a:extLst>
          </p:cNvPr>
          <p:cNvSpPr txBox="1"/>
          <p:nvPr/>
        </p:nvSpPr>
        <p:spPr>
          <a:xfrm>
            <a:off x="0" y="0"/>
            <a:ext cx="9144000" cy="70802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Examples of Diptera (Flies)</a:t>
            </a:r>
          </a:p>
        </p:txBody>
      </p:sp>
      <p:sp>
        <p:nvSpPr>
          <p:cNvPr id="9219" name="Rectangle 8">
            <a:extLst>
              <a:ext uri="{FF2B5EF4-FFF2-40B4-BE49-F238E27FC236}">
                <a16:creationId xmlns:a16="http://schemas.microsoft.com/office/drawing/2014/main" id="{4E22D3B1-5ED6-AA3D-9F49-2B071D5BF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4" y="6353176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Informational Source: http://naturalsciences.org/files/documents/csi_tg_overview.doc</a:t>
            </a:r>
            <a:br>
              <a:rPr lang="en-US" alt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Images: Top Left - http://www.scienceinschool.org/repository/images/issue2forensic3_large.jpg, Middle-Left: http://forensicfact.files.wordpress.com/2008/04/blowfly053.jpg,  </a:t>
            </a:r>
            <a:br>
              <a:rPr lang="en-US" alt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Right - http://users.usachoice.net/~swb/forensics/P1.jpg, Bottom - http://www.deathonline.net/decomposition/corpse_fauna/flies/index.htm</a:t>
            </a:r>
            <a:br>
              <a:rPr lang="en-US" alt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5">
            <a:extLst>
              <a:ext uri="{FF2B5EF4-FFF2-40B4-BE49-F238E27FC236}">
                <a16:creationId xmlns:a16="http://schemas.microsoft.com/office/drawing/2014/main" id="{43D8461B-6831-A43F-20C4-5414422C1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0" r="40810" b="9610"/>
          <a:stretch>
            <a:fillRect/>
          </a:stretch>
        </p:blipFill>
        <p:spPr bwMode="auto">
          <a:xfrm>
            <a:off x="6370186" y="899544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12">
            <a:extLst>
              <a:ext uri="{FF2B5EF4-FFF2-40B4-BE49-F238E27FC236}">
                <a16:creationId xmlns:a16="http://schemas.microsoft.com/office/drawing/2014/main" id="{4EF34DE5-87DB-12D7-3846-A7C604006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9186" y="2728344"/>
            <a:ext cx="25146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Flesh Fly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(Sarcophagidae) </a:t>
            </a:r>
            <a:b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triped thorax</a:t>
            </a:r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E9481C0D-3AC1-73BF-90D0-03E48993F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0" b="17532"/>
          <a:stretch>
            <a:fillRect/>
          </a:stretch>
        </p:blipFill>
        <p:spPr bwMode="auto">
          <a:xfrm>
            <a:off x="3765211" y="906887"/>
            <a:ext cx="23177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14">
            <a:extLst>
              <a:ext uri="{FF2B5EF4-FFF2-40B4-BE49-F238E27FC236}">
                <a16:creationId xmlns:a16="http://schemas.microsoft.com/office/drawing/2014/main" id="{292E372A-C1A3-1C59-6ADA-D2230C57F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0586" y="2735687"/>
            <a:ext cx="26670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Blow &amp; Greenbottle Flies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Calliphoridae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Metallic thorax and abdomen</a:t>
            </a:r>
          </a:p>
        </p:txBody>
      </p:sp>
      <p:pic>
        <p:nvPicPr>
          <p:cNvPr id="9224" name="Picture 3">
            <a:extLst>
              <a:ext uri="{FF2B5EF4-FFF2-40B4-BE49-F238E27FC236}">
                <a16:creationId xmlns:a16="http://schemas.microsoft.com/office/drawing/2014/main" id="{37D2E13C-4682-2DF4-96C6-BD8844661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5" r="20319" b="48801"/>
          <a:stretch>
            <a:fillRect/>
          </a:stretch>
        </p:blipFill>
        <p:spPr bwMode="auto">
          <a:xfrm>
            <a:off x="4648200" y="4173481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Box 16">
            <a:extLst>
              <a:ext uri="{FF2B5EF4-FFF2-40B4-BE49-F238E27FC236}">
                <a16:creationId xmlns:a16="http://schemas.microsoft.com/office/drawing/2014/main" id="{F53251E3-020E-E967-6FE1-191E72605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5675710"/>
            <a:ext cx="2438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House Fly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(Muscidae)</a:t>
            </a:r>
          </a:p>
        </p:txBody>
      </p:sp>
      <p:pic>
        <p:nvPicPr>
          <p:cNvPr id="9226" name="Picture 4">
            <a:extLst>
              <a:ext uri="{FF2B5EF4-FFF2-40B4-BE49-F238E27FC236}">
                <a16:creationId xmlns:a16="http://schemas.microsoft.com/office/drawing/2014/main" id="{5FB823B1-3D24-3B67-4654-CD134C877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03" y="4051640"/>
            <a:ext cx="2381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Box 18">
            <a:extLst>
              <a:ext uri="{FF2B5EF4-FFF2-40B4-BE49-F238E27FC236}">
                <a16:creationId xmlns:a16="http://schemas.microsoft.com/office/drawing/2014/main" id="{0764F929-4F21-7C07-897E-85968A5DC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728" y="5728040"/>
            <a:ext cx="2438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Cheese Skipper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(Piophilidae)</a:t>
            </a:r>
          </a:p>
        </p:txBody>
      </p:sp>
      <p:sp>
        <p:nvSpPr>
          <p:cNvPr id="9228" name="TextBox 19">
            <a:extLst>
              <a:ext uri="{FF2B5EF4-FFF2-40B4-BE49-F238E27FC236}">
                <a16:creationId xmlns:a16="http://schemas.microsoft.com/office/drawing/2014/main" id="{72DFB574-5A67-66C7-8C55-92D1A7AEC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100" y="879644"/>
            <a:ext cx="2667000" cy="8302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Early Stage Decomposition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9" name="TextBox 20">
            <a:extLst>
              <a:ext uri="{FF2B5EF4-FFF2-40B4-BE49-F238E27FC236}">
                <a16:creationId xmlns:a16="http://schemas.microsoft.com/office/drawing/2014/main" id="{DB379D95-27ED-7EE8-FE5D-490E83E8D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5436" y="5089014"/>
            <a:ext cx="2667000" cy="8302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 Stage Decomposition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30" name="Picture 2">
            <a:extLst>
              <a:ext uri="{FF2B5EF4-FFF2-40B4-BE49-F238E27FC236}">
                <a16:creationId xmlns:a16="http://schemas.microsoft.com/office/drawing/2014/main" id="{3181D48C-5579-CE4F-6F99-72A6B6865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00" y="1946444"/>
            <a:ext cx="251460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1" name="TextBox 15">
            <a:extLst>
              <a:ext uri="{FF2B5EF4-FFF2-40B4-BE49-F238E27FC236}">
                <a16:creationId xmlns:a16="http://schemas.microsoft.com/office/drawing/2014/main" id="{46106629-6B25-C55B-5642-A3437DBF4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100" y="4080044"/>
            <a:ext cx="266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Life Cycle of a Calliphoridae Fly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ED16DB-09D6-15EA-F7B3-2C5300F91ABC}"/>
              </a:ext>
            </a:extLst>
          </p:cNvPr>
          <p:cNvSpPr txBox="1"/>
          <p:nvPr/>
        </p:nvSpPr>
        <p:spPr>
          <a:xfrm rot="16200000">
            <a:off x="-3094037" y="3094037"/>
            <a:ext cx="6834188" cy="64611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PMI: Insect Evidence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432439-D2AC-CE83-6C3D-25A069697C4D}"/>
              </a:ext>
            </a:extLst>
          </p:cNvPr>
          <p:cNvSpPr txBox="1"/>
          <p:nvPr/>
        </p:nvSpPr>
        <p:spPr>
          <a:xfrm>
            <a:off x="0" y="0"/>
            <a:ext cx="9144000" cy="70802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Examples of Coleoptera (Beetles)</a:t>
            </a:r>
          </a:p>
        </p:txBody>
      </p:sp>
      <p:sp>
        <p:nvSpPr>
          <p:cNvPr id="10243" name="Rectangle 8">
            <a:extLst>
              <a:ext uri="{FF2B5EF4-FFF2-40B4-BE49-F238E27FC236}">
                <a16:creationId xmlns:a16="http://schemas.microsoft.com/office/drawing/2014/main" id="{0F989051-5A86-B649-391B-897C0F43A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" y="6507163"/>
            <a:ext cx="8763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Informational Source: http://naturalsciences.org/files/documents/csi_tg_overview.doc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Images: http://www.cals.ncsu.edu/course/ent425/library/spotid/coleoptera/coleoptera.html  &amp; http://www.forensicflies.com/beetles.htm</a:t>
            </a:r>
          </a:p>
        </p:txBody>
      </p:sp>
      <p:sp>
        <p:nvSpPr>
          <p:cNvPr id="10244" name="TextBox 12">
            <a:extLst>
              <a:ext uri="{FF2B5EF4-FFF2-40B4-BE49-F238E27FC236}">
                <a16:creationId xmlns:a16="http://schemas.microsoft.com/office/drawing/2014/main" id="{0789868C-0254-075E-A6D5-34C4FB4FE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629" y="2702068"/>
            <a:ext cx="32766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Carrion Beetles</a:t>
            </a:r>
            <a:r>
              <a:rPr lang="en-US" altLang="en-US" sz="1600" b="1"/>
              <a:t> (</a:t>
            </a:r>
            <a:r>
              <a:rPr lang="en-US" altLang="en-US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Silphidae)</a:t>
            </a:r>
            <a:br>
              <a:rPr lang="en-US" altLang="en-US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Adults &amp; larvae feed on fly larvae</a:t>
            </a:r>
          </a:p>
        </p:txBody>
      </p:sp>
      <p:sp>
        <p:nvSpPr>
          <p:cNvPr id="10245" name="TextBox 9">
            <a:extLst>
              <a:ext uri="{FF2B5EF4-FFF2-40B4-BE49-F238E27FC236}">
                <a16:creationId xmlns:a16="http://schemas.microsoft.com/office/drawing/2014/main" id="{3DABAA0A-E4EE-34D9-99BA-65AD7E8B9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4986" y="838200"/>
            <a:ext cx="487680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to Late Stage Decomposition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6" name="TextBox 10">
            <a:extLst>
              <a:ext uri="{FF2B5EF4-FFF2-40B4-BE49-F238E27FC236}">
                <a16:creationId xmlns:a16="http://schemas.microsoft.com/office/drawing/2014/main" id="{B449C3D7-B6D5-0049-8426-BAB91F426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229" y="3867191"/>
            <a:ext cx="4089171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 Stage Decomposition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47" name="Group 21">
            <a:extLst>
              <a:ext uri="{FF2B5EF4-FFF2-40B4-BE49-F238E27FC236}">
                <a16:creationId xmlns:a16="http://schemas.microsoft.com/office/drawing/2014/main" id="{90A09CA8-5E58-E612-537D-4E80BF545D4F}"/>
              </a:ext>
            </a:extLst>
          </p:cNvPr>
          <p:cNvGrpSpPr>
            <a:grpSpLocks/>
          </p:cNvGrpSpPr>
          <p:nvPr/>
        </p:nvGrpSpPr>
        <p:grpSpPr bwMode="auto">
          <a:xfrm>
            <a:off x="4685858" y="1382713"/>
            <a:ext cx="1676400" cy="2046287"/>
            <a:chOff x="4267200" y="1298973"/>
            <a:chExt cx="1676400" cy="2046624"/>
          </a:xfrm>
        </p:grpSpPr>
        <p:sp>
          <p:nvSpPr>
            <p:cNvPr id="10262" name="TextBox 14">
              <a:extLst>
                <a:ext uri="{FF2B5EF4-FFF2-40B4-BE49-F238E27FC236}">
                  <a16:creationId xmlns:a16="http://schemas.microsoft.com/office/drawing/2014/main" id="{2687B6A4-9E3A-80DE-E5BA-28AC7F5200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2514600"/>
              <a:ext cx="16764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Rove Beetles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en-US" sz="16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Staphylinidae</a:t>
              </a:r>
              <a:r>
                <a:rPr lang="en-US" altLang="en-US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Predator of fly eggs</a:t>
              </a:r>
            </a:p>
          </p:txBody>
        </p:sp>
        <p:pic>
          <p:nvPicPr>
            <p:cNvPr id="10263" name="Picture 2">
              <a:extLst>
                <a:ext uri="{FF2B5EF4-FFF2-40B4-BE49-F238E27FC236}">
                  <a16:creationId xmlns:a16="http://schemas.microsoft.com/office/drawing/2014/main" id="{8653CCC2-B13B-C40E-DADE-6E10F64062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511040" y="1211630"/>
              <a:ext cx="1188720" cy="1363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8" name="TextBox 11">
            <a:extLst>
              <a:ext uri="{FF2B5EF4-FFF2-40B4-BE49-F238E27FC236}">
                <a16:creationId xmlns:a16="http://schemas.microsoft.com/office/drawing/2014/main" id="{1F1D45F1-E8CE-8A63-CCD6-03E175966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348" y="838200"/>
            <a:ext cx="2300961" cy="83099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Stage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Decomposition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49" name="Group 19">
            <a:extLst>
              <a:ext uri="{FF2B5EF4-FFF2-40B4-BE49-F238E27FC236}">
                <a16:creationId xmlns:a16="http://schemas.microsoft.com/office/drawing/2014/main" id="{FE581573-0B00-8D99-FE1D-6C412112FD7F}"/>
              </a:ext>
            </a:extLst>
          </p:cNvPr>
          <p:cNvGrpSpPr>
            <a:grpSpLocks/>
          </p:cNvGrpSpPr>
          <p:nvPr/>
        </p:nvGrpSpPr>
        <p:grpSpPr bwMode="auto">
          <a:xfrm>
            <a:off x="940029" y="1635268"/>
            <a:ext cx="2971800" cy="1096962"/>
            <a:chOff x="152400" y="1219200"/>
            <a:chExt cx="2971800" cy="1097280"/>
          </a:xfrm>
        </p:grpSpPr>
        <p:pic>
          <p:nvPicPr>
            <p:cNvPr id="10260" name="Picture 3">
              <a:extLst>
                <a:ext uri="{FF2B5EF4-FFF2-40B4-BE49-F238E27FC236}">
                  <a16:creationId xmlns:a16="http://schemas.microsoft.com/office/drawing/2014/main" id="{77F16D97-4EE2-D447-73C8-9046A5DDB0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219200"/>
              <a:ext cx="1427687" cy="1097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1" name="Picture 4">
              <a:extLst>
                <a:ext uri="{FF2B5EF4-FFF2-40B4-BE49-F238E27FC236}">
                  <a16:creationId xmlns:a16="http://schemas.microsoft.com/office/drawing/2014/main" id="{D958010F-73BE-B2CC-7BB0-5C4E2DA533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219200"/>
              <a:ext cx="1524000" cy="1097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50" name="Picture 5">
            <a:extLst>
              <a:ext uri="{FF2B5EF4-FFF2-40B4-BE49-F238E27FC236}">
                <a16:creationId xmlns:a16="http://schemas.microsoft.com/office/drawing/2014/main" id="{1C329BE9-75D6-BBA6-7372-B9B8D8767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83" y="4417905"/>
            <a:ext cx="16192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6">
            <a:extLst>
              <a:ext uri="{FF2B5EF4-FFF2-40B4-BE49-F238E27FC236}">
                <a16:creationId xmlns:a16="http://schemas.microsoft.com/office/drawing/2014/main" id="{EE8717EC-C6E9-1C5A-2BFC-BA4C3709D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733" y="4417905"/>
            <a:ext cx="169862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TextBox 16">
            <a:extLst>
              <a:ext uri="{FF2B5EF4-FFF2-40B4-BE49-F238E27FC236}">
                <a16:creationId xmlns:a16="http://schemas.microsoft.com/office/drawing/2014/main" id="{0D2B3AF7-4820-BEEE-696F-105D5F7F0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5133" y="5637105"/>
            <a:ext cx="28956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Hide Beetles </a:t>
            </a:r>
            <a:b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Scarabidae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Usually the last to arrive</a:t>
            </a:r>
          </a:p>
        </p:txBody>
      </p:sp>
      <p:grpSp>
        <p:nvGrpSpPr>
          <p:cNvPr id="10253" name="Group 20">
            <a:extLst>
              <a:ext uri="{FF2B5EF4-FFF2-40B4-BE49-F238E27FC236}">
                <a16:creationId xmlns:a16="http://schemas.microsoft.com/office/drawing/2014/main" id="{278C81AE-B477-181F-BC46-CC3ED931105E}"/>
              </a:ext>
            </a:extLst>
          </p:cNvPr>
          <p:cNvGrpSpPr>
            <a:grpSpLocks/>
          </p:cNvGrpSpPr>
          <p:nvPr/>
        </p:nvGrpSpPr>
        <p:grpSpPr bwMode="auto">
          <a:xfrm>
            <a:off x="6514658" y="1382713"/>
            <a:ext cx="1905000" cy="2046287"/>
            <a:chOff x="7086600" y="1298972"/>
            <a:chExt cx="1905000" cy="2046625"/>
          </a:xfrm>
        </p:grpSpPr>
        <p:pic>
          <p:nvPicPr>
            <p:cNvPr id="10258" name="Picture 7">
              <a:extLst>
                <a:ext uri="{FF2B5EF4-FFF2-40B4-BE49-F238E27FC236}">
                  <a16:creationId xmlns:a16="http://schemas.microsoft.com/office/drawing/2014/main" id="{98752D0B-F582-CE99-4AA1-344EC6EC6E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5328" y="1298972"/>
              <a:ext cx="1787545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9" name="TextBox 18">
              <a:extLst>
                <a:ext uri="{FF2B5EF4-FFF2-40B4-BE49-F238E27FC236}">
                  <a16:creationId xmlns:a16="http://schemas.microsoft.com/office/drawing/2014/main" id="{AEFD8C2E-216E-6369-9FAB-101E42087B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2514600"/>
              <a:ext cx="19050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Clown Beetles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en-US" sz="16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Histeridae</a:t>
              </a:r>
              <a:r>
                <a:rPr lang="en-US" altLang="en-US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Predator of fly eggs</a:t>
              </a:r>
            </a:p>
          </p:txBody>
        </p:sp>
      </p:grpSp>
      <p:sp>
        <p:nvSpPr>
          <p:cNvPr id="10254" name="TextBox 22">
            <a:extLst>
              <a:ext uri="{FF2B5EF4-FFF2-40B4-BE49-F238E27FC236}">
                <a16:creationId xmlns:a16="http://schemas.microsoft.com/office/drawing/2014/main" id="{CED90423-1533-A5A4-4A8C-B0B883204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4944" y="4773377"/>
            <a:ext cx="263071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 &amp; Checkered </a:t>
            </a:r>
            <a:b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Beetles 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Cleridae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Predator of flies &amp; beetles;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feed on dead tissue</a:t>
            </a:r>
          </a:p>
        </p:txBody>
      </p:sp>
      <p:pic>
        <p:nvPicPr>
          <p:cNvPr id="10256" name="Picture 8">
            <a:extLst>
              <a:ext uri="{FF2B5EF4-FFF2-40B4-BE49-F238E27FC236}">
                <a16:creationId xmlns:a16="http://schemas.microsoft.com/office/drawing/2014/main" id="{992CE79F-A69D-0F7C-C419-E01B9AF99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190" y="4398834"/>
            <a:ext cx="14509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9">
            <a:extLst>
              <a:ext uri="{FF2B5EF4-FFF2-40B4-BE49-F238E27FC236}">
                <a16:creationId xmlns:a16="http://schemas.microsoft.com/office/drawing/2014/main" id="{11881C24-4624-2456-1E52-2053C1A0C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820" y="3778844"/>
            <a:ext cx="15906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AAE674-60C6-B7D8-0215-A5D4579445FB}"/>
              </a:ext>
            </a:extLst>
          </p:cNvPr>
          <p:cNvSpPr txBox="1"/>
          <p:nvPr/>
        </p:nvSpPr>
        <p:spPr>
          <a:xfrm rot="16200000">
            <a:off x="-3094037" y="3094037"/>
            <a:ext cx="6834188" cy="64611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PMI: Insect Evidence</a:t>
            </a:r>
          </a:p>
        </p:txBody>
      </p:sp>
      <p:sp>
        <p:nvSpPr>
          <p:cNvPr id="10255" name="TextBox 23">
            <a:extLst>
              <a:ext uri="{FF2B5EF4-FFF2-40B4-BE49-F238E27FC236}">
                <a16:creationId xmlns:a16="http://schemas.microsoft.com/office/drawing/2014/main" id="{8D79ACE5-A912-185E-F6E2-8E191133B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829" y="5695992"/>
            <a:ext cx="28956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 Beetles </a:t>
            </a:r>
            <a:b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Dermestidae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Feed on dried skin &amp; tissues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6">
            <a:extLst>
              <a:ext uri="{FF2B5EF4-FFF2-40B4-BE49-F238E27FC236}">
                <a16:creationId xmlns:a16="http://schemas.microsoft.com/office/drawing/2014/main" id="{13734670-8D64-CA71-7FF2-09A01A1EF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461963"/>
            <a:ext cx="4616450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Insects with a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COMPLETE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life cycle have four stages: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EGG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LARVA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PUPA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ADULT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Examples: Butterflies, bees, ants, flies, and beetles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E0B721-160C-19DA-F3EA-B4CCB647EF19}"/>
              </a:ext>
            </a:extLst>
          </p:cNvPr>
          <p:cNvSpPr txBox="1"/>
          <p:nvPr/>
        </p:nvSpPr>
        <p:spPr>
          <a:xfrm rot="16200000">
            <a:off x="-3094037" y="3094037"/>
            <a:ext cx="6834188" cy="64611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Types of  Metamorphosis</a:t>
            </a:r>
          </a:p>
        </p:txBody>
      </p:sp>
      <p:pic>
        <p:nvPicPr>
          <p:cNvPr id="12292" name="Picture 2" descr="Metamorphosis Diagram | Quizlet">
            <a:extLst>
              <a:ext uri="{FF2B5EF4-FFF2-40B4-BE49-F238E27FC236}">
                <a16:creationId xmlns:a16="http://schemas.microsoft.com/office/drawing/2014/main" id="{91ACD98A-74C3-11F6-02AB-4B9A347ED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3" t="22221" r="2499" b="8913"/>
          <a:stretch>
            <a:fillRect/>
          </a:stretch>
        </p:blipFill>
        <p:spPr bwMode="auto">
          <a:xfrm>
            <a:off x="5638800" y="-41275"/>
            <a:ext cx="3271838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>
            <a:extLst>
              <a:ext uri="{FF2B5EF4-FFF2-40B4-BE49-F238E27FC236}">
                <a16:creationId xmlns:a16="http://schemas.microsoft.com/office/drawing/2014/main" id="{32776828-315B-4D87-E33D-0A0207092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10232">
            <a:off x="5006975" y="1114425"/>
            <a:ext cx="7588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EBE3E13-4FBF-A291-E282-566E58BB407D}"/>
              </a:ext>
            </a:extLst>
          </p:cNvPr>
          <p:cNvGrpSpPr>
            <a:grpSpLocks/>
          </p:cNvGrpSpPr>
          <p:nvPr/>
        </p:nvGrpSpPr>
        <p:grpSpPr bwMode="auto">
          <a:xfrm>
            <a:off x="911225" y="3200400"/>
            <a:ext cx="7758113" cy="3429000"/>
            <a:chOff x="911526" y="3200400"/>
            <a:chExt cx="7758055" cy="3429000"/>
          </a:xfrm>
        </p:grpSpPr>
        <p:sp>
          <p:nvSpPr>
            <p:cNvPr id="12295" name="TextBox 6">
              <a:extLst>
                <a:ext uri="{FF2B5EF4-FFF2-40B4-BE49-F238E27FC236}">
                  <a16:creationId xmlns:a16="http://schemas.microsoft.com/office/drawing/2014/main" id="{6D850054-DE36-4BA7-4BF7-81BAE8138A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359" y="4038600"/>
              <a:ext cx="4722222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Insects with an </a:t>
              </a: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INCOMPLETE</a:t>
              </a: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life cycle with three stages: </a:t>
              </a: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EGG</a:t>
              </a: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NYMPH</a:t>
              </a: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, and </a:t>
              </a: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ADULT</a:t>
              </a: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Examples: Grasshoppers, true bugs, crickets, roaches, and cicadas.</a:t>
              </a:r>
              <a:endPara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296" name="Picture 2" descr="Metamorphosis Diagram | Quizlet">
              <a:extLst>
                <a:ext uri="{FF2B5EF4-FFF2-40B4-BE49-F238E27FC236}">
                  <a16:creationId xmlns:a16="http://schemas.microsoft.com/office/drawing/2014/main" id="{5C13C642-9B29-3A35-4B65-8F925CB01F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2221" r="48767" b="8913"/>
            <a:stretch>
              <a:fillRect/>
            </a:stretch>
          </p:blipFill>
          <p:spPr bwMode="auto">
            <a:xfrm>
              <a:off x="911526" y="3200400"/>
              <a:ext cx="3014062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7" name="Picture 4">
              <a:extLst>
                <a:ext uri="{FF2B5EF4-FFF2-40B4-BE49-F238E27FC236}">
                  <a16:creationId xmlns:a16="http://schemas.microsoft.com/office/drawing/2014/main" id="{61311308-1272-178A-5000-AEFDE68BF9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258822" flipH="1" flipV="1">
              <a:off x="3252584" y="3742610"/>
              <a:ext cx="759418" cy="679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1506</Words>
  <Application>Microsoft Office PowerPoint</Application>
  <PresentationFormat>On-screen Show (4:3)</PresentationFormat>
  <Paragraphs>129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Cooper Black</vt:lpstr>
      <vt:lpstr>Gill Sans Nova Ultra Bold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Tracy</dc:creator>
  <cp:lastModifiedBy>Tracy Tomm</cp:lastModifiedBy>
  <cp:revision>144</cp:revision>
  <dcterms:created xsi:type="dcterms:W3CDTF">2009-03-03T23:31:29Z</dcterms:created>
  <dcterms:modified xsi:type="dcterms:W3CDTF">2024-01-26T19:57:03Z</dcterms:modified>
</cp:coreProperties>
</file>