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8" r:id="rId4"/>
    <p:sldId id="269" r:id="rId5"/>
    <p:sldId id="26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 autoAdjust="0"/>
    <p:restoredTop sz="94622" autoAdjust="0"/>
  </p:normalViewPr>
  <p:slideViewPr>
    <p:cSldViewPr>
      <p:cViewPr varScale="1">
        <p:scale>
          <a:sx n="88" d="100"/>
          <a:sy n="88" d="100"/>
        </p:scale>
        <p:origin x="12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49155-57B7-45D0-B575-0A2C55309863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02D8E-5A9A-476E-9029-F579F574A1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15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E0A78-BE4C-4586-8DF4-9A9F41919659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20DA4-0DF0-420F-8028-7CB31C581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07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20DA4-0DF0-420F-8028-7CB31C5816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8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46D6E-B541-413E-B9F2-63074E2845EF}" type="datetimeFigureOut">
              <a:rPr lang="en-US" smtClean="0"/>
              <a:pPr/>
              <a:t>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FF5BE-7F56-49D6-A094-EC826E678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ciencespot.net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ixabay.com/en/negative-strip-black-roll-cinema-34025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pbs.org/video/crime-scene-creatures-kecgt7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420621"/>
            <a:ext cx="7467600" cy="53340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T. Tomm 2009   Updated 2024    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https://sciencespot.net/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6" name="Picture 2" descr="C:\Users\Tracy\AppData\Local\Microsoft\Windows\Temporary Internet Files\Content.IE5\R7YBRGGQ\MCj04380210000[1].png"/>
          <p:cNvPicPr>
            <a:picLocks noChangeAspect="1" noChangeArrowheads="1"/>
          </p:cNvPicPr>
          <p:nvPr/>
        </p:nvPicPr>
        <p:blipFill>
          <a:blip r:embed="rId3" cstate="print"/>
          <a:srcRect t="14000" b="12000"/>
          <a:stretch>
            <a:fillRect/>
          </a:stretch>
        </p:blipFill>
        <p:spPr bwMode="auto">
          <a:xfrm>
            <a:off x="2971800" y="1600200"/>
            <a:ext cx="3501081" cy="2590800"/>
          </a:xfrm>
          <a:prstGeom prst="rect">
            <a:avLst/>
          </a:prstGeom>
          <a:noFill/>
        </p:spPr>
      </p:pic>
      <p:sp>
        <p:nvSpPr>
          <p:cNvPr id="1029" name="WordArt 5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229600" cy="441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30"/>
              </a:avLst>
            </a:prstTxWarp>
          </a:bodyPr>
          <a:lstStyle/>
          <a:p>
            <a:pPr algn="ctr" rtl="0"/>
            <a:r>
              <a:rPr lang="en-US" sz="3600" kern="10" spc="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/>
                <a:latin typeface="Cooper Black"/>
              </a:rPr>
              <a:t>Crime Scene </a:t>
            </a:r>
            <a:br>
              <a:rPr lang="en-US" sz="3600" kern="10" spc="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/>
                <a:latin typeface="Cooper Black"/>
              </a:rPr>
            </a:br>
            <a:r>
              <a:rPr lang="en-US" sz="3600" kern="10" spc="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/>
                <a:latin typeface="Cooper Black"/>
              </a:rPr>
              <a:t>Creatures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0A95FB-577B-1399-BB37-E85287766E41}"/>
              </a:ext>
            </a:extLst>
          </p:cNvPr>
          <p:cNvSpPr txBox="1"/>
          <p:nvPr/>
        </p:nvSpPr>
        <p:spPr>
          <a:xfrm>
            <a:off x="2209800" y="5410200"/>
            <a:ext cx="65552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Video available at </a:t>
            </a:r>
            <a:br>
              <a:rPr lang="en-US" dirty="0">
                <a:hlinkClick r:id="rId4"/>
              </a:rPr>
            </a:br>
            <a:r>
              <a:rPr lang="en-US" dirty="0">
                <a:hlinkClick r:id="rId4"/>
              </a:rPr>
              <a:t>https://www.pbs.org/video/crime-scene-creatures-kecgt7/</a:t>
            </a:r>
            <a:r>
              <a:rPr lang="en-US" dirty="0"/>
              <a:t> </a:t>
            </a:r>
          </a:p>
        </p:txBody>
      </p:sp>
      <p:pic>
        <p:nvPicPr>
          <p:cNvPr id="5" name="Picture 4" descr="A white lines on a black background&#10;&#10;Description automatically generated">
            <a:extLst>
              <a:ext uri="{FF2B5EF4-FFF2-40B4-BE49-F238E27FC236}">
                <a16:creationId xmlns:a16="http://schemas.microsoft.com/office/drawing/2014/main" id="{0CF27DF0-118D-E7BC-545F-4A3A5920180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228600" y="5105400"/>
            <a:ext cx="1839686" cy="13261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28600"/>
            <a:ext cx="876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What animal was used as for the corpse?  Why?</a:t>
            </a:r>
            <a:b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400" dirty="0">
              <a:effectLst/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Why are flies good to use as evidence?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5400" dirty="0">
              <a:effectLst/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need to know to use flies as evidence?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800" dirty="0">
              <a:effectLst/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What factors affect the development of a fly?  How?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09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PIG – most similar to humans in composition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DE834F-E23E-DE71-1382-94E3DDA0C629}"/>
              </a:ext>
            </a:extLst>
          </p:cNvPr>
          <p:cNvSpPr txBox="1"/>
          <p:nvPr/>
        </p:nvSpPr>
        <p:spPr>
          <a:xfrm>
            <a:off x="533400" y="16764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Their life cycle has a set timetable that can be used to provide details regarding the time between death and discovery.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F82ED5-7A03-2074-1DA6-4CDED10C8B6B}"/>
              </a:ext>
            </a:extLst>
          </p:cNvPr>
          <p:cNvSpPr txBox="1"/>
          <p:nvPr/>
        </p:nvSpPr>
        <p:spPr>
          <a:xfrm>
            <a:off x="495300" y="2920704"/>
            <a:ext cx="8305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Fly species, temperature , humidity, &amp; the way someone dies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C7D979-0D4B-5483-1048-75C6E37FBF8B}"/>
              </a:ext>
            </a:extLst>
          </p:cNvPr>
          <p:cNvSpPr txBox="1"/>
          <p:nvPr/>
        </p:nvSpPr>
        <p:spPr>
          <a:xfrm>
            <a:off x="190500" y="4228743"/>
            <a:ext cx="89154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1" dirty="0"/>
              <a:t>Corpse covered in vegetation - </a:t>
            </a:r>
            <a:r>
              <a:rPr lang="en-US" sz="2000" b="1" i="1" dirty="0">
                <a:solidFill>
                  <a:srgbClr val="FF0000"/>
                </a:solidFill>
              </a:rPr>
              <a:t>Delays development up to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b="1" i="1" dirty="0">
                <a:solidFill>
                  <a:srgbClr val="FF0000"/>
                </a:solidFill>
              </a:rPr>
              <a:t>24 hours</a:t>
            </a:r>
            <a:endParaRPr lang="en-US" sz="2000" i="1" dirty="0">
              <a:solidFill>
                <a:srgbClr val="FF0000"/>
              </a:solidFill>
            </a:endParaRPr>
          </a:p>
          <a:p>
            <a:endParaRPr lang="en-US" sz="700" i="1" dirty="0"/>
          </a:p>
          <a:p>
            <a:r>
              <a:rPr lang="en-US" sz="2000" i="1" dirty="0"/>
              <a:t>Carbon Monoxide</a:t>
            </a:r>
            <a:r>
              <a:rPr lang="en-US" sz="2000" b="1" i="1" dirty="0"/>
              <a:t>/</a:t>
            </a:r>
            <a:r>
              <a:rPr lang="en-US" sz="2000" i="1" dirty="0"/>
              <a:t>Automobile </a:t>
            </a:r>
            <a:r>
              <a:rPr lang="en-US" sz="2000" b="1" i="1" dirty="0"/>
              <a:t>– </a:t>
            </a:r>
            <a:r>
              <a:rPr lang="en-US" sz="2000" b="1" i="1" dirty="0">
                <a:solidFill>
                  <a:srgbClr val="FF0000"/>
                </a:solidFill>
              </a:rPr>
              <a:t>Speeds up process by acting as  greenhouse</a:t>
            </a:r>
            <a:endParaRPr lang="en-US" sz="2000" i="1" dirty="0">
              <a:solidFill>
                <a:srgbClr val="FF0000"/>
              </a:solidFill>
            </a:endParaRPr>
          </a:p>
          <a:p>
            <a:endParaRPr lang="en-US" sz="700" i="1" dirty="0"/>
          </a:p>
          <a:p>
            <a:r>
              <a:rPr lang="en-US" sz="2000" i="1" dirty="0"/>
              <a:t>Buried corpse - </a:t>
            </a:r>
            <a:r>
              <a:rPr lang="en-US" sz="2000" b="1" i="1" dirty="0">
                <a:solidFill>
                  <a:srgbClr val="FF0000"/>
                </a:solidFill>
              </a:rPr>
              <a:t>Buried below 40 cm – No insect activity</a:t>
            </a:r>
            <a:endParaRPr lang="en-US" sz="2000" i="1" dirty="0">
              <a:solidFill>
                <a:srgbClr val="FF0000"/>
              </a:solidFill>
            </a:endParaRPr>
          </a:p>
          <a:p>
            <a:endParaRPr lang="en-US" sz="900" i="1" dirty="0"/>
          </a:p>
          <a:p>
            <a:r>
              <a:rPr lang="en-US" sz="2000" i="1" dirty="0"/>
              <a:t>Two Fly Species Together</a:t>
            </a:r>
            <a:r>
              <a:rPr lang="en-US" sz="2000" b="1" i="1" dirty="0"/>
              <a:t> - </a:t>
            </a:r>
            <a:r>
              <a:rPr lang="en-US" sz="2000" b="1" i="1" dirty="0">
                <a:solidFill>
                  <a:srgbClr val="FF0000"/>
                </a:solidFill>
              </a:rPr>
              <a:t>Predator can cause prey fly species to leave corpse early</a:t>
            </a:r>
            <a:endParaRPr lang="en-US" sz="2000" i="1" dirty="0">
              <a:solidFill>
                <a:srgbClr val="FF0000"/>
              </a:solidFill>
            </a:endParaRPr>
          </a:p>
          <a:p>
            <a:endParaRPr lang="en-US" sz="700" i="1" dirty="0"/>
          </a:p>
          <a:p>
            <a:r>
              <a:rPr lang="en-US" sz="2000" i="1" dirty="0"/>
              <a:t>Corpse wrapped in blankets</a:t>
            </a:r>
            <a:r>
              <a:rPr lang="en-US" sz="2000" b="1" i="1" dirty="0"/>
              <a:t> - </a:t>
            </a:r>
            <a:r>
              <a:rPr lang="en-US" sz="2000" b="1" i="1" dirty="0">
                <a:solidFill>
                  <a:srgbClr val="FF0000"/>
                </a:solidFill>
              </a:rPr>
              <a:t>Delays development up to 2 ½ to 3 days</a:t>
            </a:r>
            <a:endParaRPr lang="en-US" sz="2000" i="1" dirty="0">
              <a:solidFill>
                <a:srgbClr val="FF0000"/>
              </a:solidFill>
            </a:endParaRPr>
          </a:p>
          <a:p>
            <a:r>
              <a:rPr lang="en-US" sz="2000" i="1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286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2400" dirty="0"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“evidence” might animals leave after visiting a corpse?   </a:t>
            </a: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Explain using at least 3 specific examples.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B24F3D-0B7D-2CA1-01BE-1153D5003B60}"/>
              </a:ext>
            </a:extLst>
          </p:cNvPr>
          <p:cNvSpPr txBox="1"/>
          <p:nvPr/>
        </p:nvSpPr>
        <p:spPr>
          <a:xfrm>
            <a:off x="228600" y="1219200"/>
            <a:ext cx="2133600" cy="5516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Crows -</a:t>
            </a:r>
            <a:endParaRPr lang="en-US" sz="2400" b="1" i="1" dirty="0"/>
          </a:p>
          <a:p>
            <a:endParaRPr lang="en-US" sz="2400" b="1" dirty="0"/>
          </a:p>
          <a:p>
            <a:endParaRPr lang="en-US" sz="1100" b="1" dirty="0"/>
          </a:p>
          <a:p>
            <a:r>
              <a:rPr lang="en-US" sz="2400" b="1" dirty="0"/>
              <a:t>Buzzards –</a:t>
            </a:r>
          </a:p>
          <a:p>
            <a:endParaRPr lang="en-US" b="1" i="1" dirty="0"/>
          </a:p>
          <a:p>
            <a:endParaRPr lang="en-US" sz="1050" b="1" dirty="0"/>
          </a:p>
          <a:p>
            <a:r>
              <a:rPr lang="en-US" sz="2400" b="1" dirty="0"/>
              <a:t>Fox -</a:t>
            </a:r>
            <a:endParaRPr lang="en-US" sz="2400" b="1" i="1" dirty="0"/>
          </a:p>
          <a:p>
            <a:endParaRPr lang="en-US" sz="1400" b="1" dirty="0"/>
          </a:p>
          <a:p>
            <a:r>
              <a:rPr lang="en-US" sz="2400" b="1" dirty="0"/>
              <a:t>Hedgehogs -</a:t>
            </a:r>
            <a:endParaRPr lang="en-US" sz="2400" b="1" i="1" dirty="0"/>
          </a:p>
          <a:p>
            <a:endParaRPr lang="en-US" sz="1400" b="1" dirty="0"/>
          </a:p>
          <a:p>
            <a:r>
              <a:rPr lang="en-US" sz="2400" b="1" dirty="0"/>
              <a:t>Rats -</a:t>
            </a:r>
            <a:endParaRPr lang="en-US" sz="2400" b="1" i="1" dirty="0"/>
          </a:p>
          <a:p>
            <a:r>
              <a:rPr lang="en-US" sz="2800" b="1" dirty="0"/>
              <a:t> </a:t>
            </a:r>
            <a:endParaRPr lang="en-US" sz="3600" b="1" dirty="0"/>
          </a:p>
          <a:p>
            <a:r>
              <a:rPr lang="en-US" sz="2400" b="1" dirty="0"/>
              <a:t>Raccoons –</a:t>
            </a:r>
          </a:p>
          <a:p>
            <a:endParaRPr lang="en-US" sz="2400" b="1" i="1" dirty="0"/>
          </a:p>
          <a:p>
            <a:r>
              <a:rPr lang="en-US" sz="1100" b="1" dirty="0"/>
              <a:t>	</a:t>
            </a:r>
            <a:endParaRPr lang="en-US" sz="2400" b="1" dirty="0"/>
          </a:p>
          <a:p>
            <a:r>
              <a:rPr lang="en-US" sz="2400" b="1" dirty="0"/>
              <a:t>Coyotes/Dogs -</a:t>
            </a:r>
            <a:endParaRPr lang="en-US" sz="2400" b="1" i="1" dirty="0"/>
          </a:p>
          <a:p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AAF62-1534-4EAE-96E6-0F239B8E447C}"/>
              </a:ext>
            </a:extLst>
          </p:cNvPr>
          <p:cNvSpPr txBox="1"/>
          <p:nvPr/>
        </p:nvSpPr>
        <p:spPr>
          <a:xfrm>
            <a:off x="1219200" y="1178303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Gouges out eyes and makes it look like they were injured before death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7AD070-2D49-8502-CC34-41CD68BB7704}"/>
              </a:ext>
            </a:extLst>
          </p:cNvPr>
          <p:cNvSpPr txBox="1"/>
          <p:nvPr/>
        </p:nvSpPr>
        <p:spPr>
          <a:xfrm>
            <a:off x="1676400" y="2071968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Can leave marks that look like stab wounds or other damage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D36E36-DAF1-57A7-A9AB-29C833CEFBBA}"/>
              </a:ext>
            </a:extLst>
          </p:cNvPr>
          <p:cNvSpPr/>
          <p:nvPr/>
        </p:nvSpPr>
        <p:spPr>
          <a:xfrm>
            <a:off x="1022759" y="2895853"/>
            <a:ext cx="746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Can crush bones that could be interpreted as injuries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5C8639-4C95-31AB-8F4A-D9287AF37F47}"/>
              </a:ext>
            </a:extLst>
          </p:cNvPr>
          <p:cNvSpPr/>
          <p:nvPr/>
        </p:nvSpPr>
        <p:spPr>
          <a:xfrm>
            <a:off x="1905000" y="3493371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Eat the maggots (evidence)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9983CC-910A-224D-8757-29AC87E67AC6}"/>
              </a:ext>
            </a:extLst>
          </p:cNvPr>
          <p:cNvSpPr/>
          <p:nvPr/>
        </p:nvSpPr>
        <p:spPr>
          <a:xfrm>
            <a:off x="1066800" y="405266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Leave gnaw marks on bones and chew into the bones to get to the fat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8D95AD-CFC8-BCCB-9758-083721C52443}"/>
              </a:ext>
            </a:extLst>
          </p:cNvPr>
          <p:cNvSpPr/>
          <p:nvPr/>
        </p:nvSpPr>
        <p:spPr>
          <a:xfrm>
            <a:off x="1776844" y="4862875"/>
            <a:ext cx="731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Leave entry holes in the corpse and then come back to eat the maggots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F8D101A-2598-930E-0FBB-3A69AA574DA9}"/>
              </a:ext>
            </a:extLst>
          </p:cNvPr>
          <p:cNvSpPr/>
          <p:nvPr/>
        </p:nvSpPr>
        <p:spPr>
          <a:xfrm>
            <a:off x="2242457" y="5784003"/>
            <a:ext cx="6662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Chew on body and leave marks that can be interpreted the wrong way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0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543" y="166092"/>
            <a:ext cx="876300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600"/>
              </a:spcBef>
            </a:pP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What could each type of evidence tell investigators?</a:t>
            </a:r>
            <a:endParaRPr lang="en-US" sz="2400" dirty="0"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3038" marR="0" algn="just">
              <a:spcBef>
                <a:spcPts val="1800"/>
              </a:spcBef>
              <a:spcAft>
                <a:spcPts val="1800"/>
              </a:spcAft>
            </a:pP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DNA </a:t>
            </a:r>
          </a:p>
          <a:p>
            <a:pPr marL="173038" marR="0" algn="just">
              <a:lnSpc>
                <a:spcPct val="2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Diatoms </a:t>
            </a:r>
          </a:p>
          <a:p>
            <a:pPr marL="173038" marR="0" algn="just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Accelerants </a:t>
            </a:r>
          </a:p>
          <a:p>
            <a:pPr marL="173038" marR="0" algn="just">
              <a:lnSpc>
                <a:spcPct val="200000"/>
              </a:lnSpc>
              <a:spcBef>
                <a:spcPts val="1800"/>
              </a:spcBef>
              <a:spcAft>
                <a:spcPts val="1800"/>
              </a:spcAft>
            </a:pPr>
            <a:r>
              <a:rPr lang="en-US" sz="2400" dirty="0">
                <a:effectLst/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Pool cue</a:t>
            </a:r>
          </a:p>
          <a:p>
            <a:pPr marL="173038" marR="0">
              <a:spcBef>
                <a:spcPts val="1800"/>
              </a:spcBef>
              <a:spcAft>
                <a:spcPts val="1800"/>
              </a:spcAft>
            </a:pPr>
            <a:r>
              <a:rPr lang="en-US" sz="2400" dirty="0"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Bullet </a:t>
            </a:r>
            <a:br>
              <a:rPr lang="en-US" sz="2400" dirty="0"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Wounds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4E5174-BC2B-00D4-0C8D-9345A5FFCD15}"/>
              </a:ext>
            </a:extLst>
          </p:cNvPr>
          <p:cNvSpPr/>
          <p:nvPr/>
        </p:nvSpPr>
        <p:spPr>
          <a:xfrm>
            <a:off x="1529443" y="784606"/>
            <a:ext cx="731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The DNA from some fruits or seeds can be linked back to a specific plant that they came from.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30D9D1-FA41-0CF9-D756-426F3B2C8663}"/>
              </a:ext>
            </a:extLst>
          </p:cNvPr>
          <p:cNvSpPr/>
          <p:nvPr/>
        </p:nvSpPr>
        <p:spPr>
          <a:xfrm>
            <a:off x="1529443" y="1845434"/>
            <a:ext cx="7467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Since diatoms grow in specific places, finding these on a victim or suspect can be linked to a specific body of water.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72F1BE-E732-7A86-2606-05CFD47321AA}"/>
              </a:ext>
            </a:extLst>
          </p:cNvPr>
          <p:cNvSpPr/>
          <p:nvPr/>
        </p:nvSpPr>
        <p:spPr>
          <a:xfrm>
            <a:off x="1529443" y="4953000"/>
            <a:ext cx="73478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As they eat the flesh around the bullet wound, the metals from the bullet become concentrated in their bodies and then tested to determine what kind of metals are present. 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58BCE1-78E7-EEBB-36F9-A6BFA3832846}"/>
              </a:ext>
            </a:extLst>
          </p:cNvPr>
          <p:cNvSpPr/>
          <p:nvPr/>
        </p:nvSpPr>
        <p:spPr>
          <a:xfrm>
            <a:off x="1529443" y="2925214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Chemical compounds often used to start fires can be detected by canines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061C5A-6E28-6869-4539-DF118B3F18E6}"/>
              </a:ext>
            </a:extLst>
          </p:cNvPr>
          <p:cNvSpPr/>
          <p:nvPr/>
        </p:nvSpPr>
        <p:spPr>
          <a:xfrm>
            <a:off x="1529443" y="3979960"/>
            <a:ext cx="7429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The wood from the pool cue matched the wood in a splinter that was found in a murder victim. 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17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1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228600"/>
            <a:ext cx="876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ahnschrift Condensed" panose="020B0502040204020203" pitchFamily="34" charset="0"/>
              </a:rPr>
              <a:t>7. How was a toolbox used to solve a crime?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4000" dirty="0">
              <a:latin typeface="Bahnschrift Condensed" panose="020B0502040204020203" pitchFamily="34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Bahnschrift Condensed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E49B9E-7937-0822-3210-69605CB223EC}"/>
              </a:ext>
            </a:extLst>
          </p:cNvPr>
          <p:cNvSpPr/>
          <p:nvPr/>
        </p:nvSpPr>
        <p:spPr>
          <a:xfrm>
            <a:off x="364671" y="897404"/>
            <a:ext cx="59599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The toolbox contained a corpse, an ant nest, and a pupa case of a solider fly.  </a:t>
            </a:r>
          </a:p>
          <a:p>
            <a:endParaRPr lang="en-US" sz="2400" b="1" i="1" dirty="0">
              <a:solidFill>
                <a:srgbClr val="FF0000"/>
              </a:solidFill>
            </a:endParaRPr>
          </a:p>
          <a:p>
            <a:r>
              <a:rPr lang="en-US" sz="2400" b="1" i="1" dirty="0">
                <a:solidFill>
                  <a:srgbClr val="FF0000"/>
                </a:solidFill>
              </a:rPr>
              <a:t>The life cycle of the long-legged ant is approximately 12 months.  </a:t>
            </a:r>
          </a:p>
          <a:p>
            <a:endParaRPr lang="en-US" sz="2400" b="1" i="1" dirty="0">
              <a:solidFill>
                <a:srgbClr val="FF0000"/>
              </a:solidFill>
            </a:endParaRPr>
          </a:p>
          <a:p>
            <a:r>
              <a:rPr lang="en-US" sz="2400" b="1" i="1" dirty="0">
                <a:solidFill>
                  <a:srgbClr val="FF0000"/>
                </a:solidFill>
              </a:rPr>
              <a:t>The soldier fly’s life cycle in approximately 3 months.  </a:t>
            </a:r>
          </a:p>
          <a:p>
            <a:endParaRPr lang="en-US" sz="2400" b="1" i="1" dirty="0">
              <a:solidFill>
                <a:srgbClr val="FF0000"/>
              </a:solidFill>
            </a:endParaRPr>
          </a:p>
          <a:p>
            <a:r>
              <a:rPr lang="en-US" sz="2400" b="1" i="1" dirty="0">
                <a:solidFill>
                  <a:srgbClr val="FF0000"/>
                </a:solidFill>
              </a:rPr>
              <a:t>Adding these 2 together gives us an estimate of approximately 15 months for the corpse inside.</a:t>
            </a:r>
          </a:p>
        </p:txBody>
      </p:sp>
      <p:pic>
        <p:nvPicPr>
          <p:cNvPr id="14" name="Picture 8" descr="http://upload.wikimedia.org/wikipedia/commons/4/42/Hermetia_illucens_Black_soldier_fly_edit1.jpg">
            <a:extLst>
              <a:ext uri="{FF2B5EF4-FFF2-40B4-BE49-F238E27FC236}">
                <a16:creationId xmlns:a16="http://schemas.microsoft.com/office/drawing/2014/main" id="{D9CAD7DA-F02A-78CA-6AEB-383C804BB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7643" y="3456214"/>
            <a:ext cx="2743200" cy="1828800"/>
          </a:xfrm>
          <a:prstGeom prst="rect">
            <a:avLst/>
          </a:prstGeom>
          <a:noFill/>
        </p:spPr>
      </p:pic>
      <p:pic>
        <p:nvPicPr>
          <p:cNvPr id="15" name="Picture 10" descr="http://wc.pima.edu/%7Ebfiero/tucsonecology/animals/Images/arw_haan_01.jpg">
            <a:extLst>
              <a:ext uri="{FF2B5EF4-FFF2-40B4-BE49-F238E27FC236}">
                <a16:creationId xmlns:a16="http://schemas.microsoft.com/office/drawing/2014/main" id="{FC3BFF68-C3BF-927C-7B55-0EB6B24FF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8286" t="21239" r="10857" b="5605"/>
          <a:stretch>
            <a:fillRect/>
          </a:stretch>
        </p:blipFill>
        <p:spPr bwMode="auto">
          <a:xfrm>
            <a:off x="6362700" y="685800"/>
            <a:ext cx="25908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95796" y="1223917"/>
            <a:ext cx="61959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 used to determine the time of the killing.</a:t>
            </a:r>
          </a:p>
          <a:p>
            <a:r>
              <a:rPr lang="en-US" sz="2400" dirty="0"/>
              <a:t>	</a:t>
            </a:r>
          </a:p>
          <a:p>
            <a:r>
              <a:rPr lang="en-US" sz="2400" b="1" dirty="0"/>
              <a:t>- </a:t>
            </a:r>
            <a:r>
              <a:rPr lang="en-US" sz="2400" dirty="0"/>
              <a:t>could have tied his car to the location.</a:t>
            </a:r>
          </a:p>
          <a:p>
            <a:r>
              <a:rPr lang="en-US" sz="2400" dirty="0"/>
              <a:t>- could have backed it up.</a:t>
            </a:r>
          </a:p>
          <a:p>
            <a:r>
              <a:rPr lang="en-US" sz="2400" dirty="0"/>
              <a:t>	</a:t>
            </a:r>
          </a:p>
          <a:p>
            <a:r>
              <a:rPr lang="en-US" sz="2400" b="1" dirty="0"/>
              <a:t> - </a:t>
            </a:r>
            <a:r>
              <a:rPr lang="en-US" sz="2400" dirty="0"/>
              <a:t>could link him to the river.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- Could have found the murder weapon with the gasoline </a:t>
            </a:r>
            <a:r>
              <a:rPr lang="en-US" sz="2400"/>
              <a:t>on it. </a:t>
            </a:r>
            <a:endParaRPr lang="en-US" sz="2400" dirty="0"/>
          </a:p>
          <a:p>
            <a:endParaRPr lang="en-US" sz="2400" b="1" dirty="0"/>
          </a:p>
          <a:p>
            <a:r>
              <a:rPr lang="en-US" sz="2400" b="1" dirty="0"/>
              <a:t>- </a:t>
            </a:r>
            <a:r>
              <a:rPr lang="en-US" sz="2400" dirty="0"/>
              <a:t>from the weapon could be matched to other evidence.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2599" y="1223917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FLIES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843" y="2011233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FRUIT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396" y="233448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POLLEN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7284" y="310335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DIATOMS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855" y="38143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DOG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8443" y="4909701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WOOD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7E6543-77FD-F729-3B8C-AAAADA4EDDE2}"/>
              </a:ext>
            </a:extLst>
          </p:cNvPr>
          <p:cNvSpPr txBox="1"/>
          <p:nvPr/>
        </p:nvSpPr>
        <p:spPr>
          <a:xfrm>
            <a:off x="152400" y="2286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What "evidence" did the scientist leave behind?  How was each one used to connect him to the crime?</a:t>
            </a:r>
          </a:p>
        </p:txBody>
      </p:sp>
      <p:pic>
        <p:nvPicPr>
          <p:cNvPr id="11" name="Picture 2" descr="http://www.pestguard1.co.uk/wp-content/uploads/anthrenus-verbasci.jpg">
            <a:extLst>
              <a:ext uri="{FF2B5EF4-FFF2-40B4-BE49-F238E27FC236}">
                <a16:creationId xmlns:a16="http://schemas.microsoft.com/office/drawing/2014/main" id="{77649BE3-13AC-05EC-019F-A358A039D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8000" t="9816" r="6000" b="11656"/>
          <a:stretch>
            <a:fillRect/>
          </a:stretch>
        </p:blipFill>
        <p:spPr bwMode="auto">
          <a:xfrm>
            <a:off x="5715000" y="5660571"/>
            <a:ext cx="32766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603</Words>
  <Application>Microsoft Office PowerPoint</Application>
  <PresentationFormat>On-screen Show (4:3)</PresentationFormat>
  <Paragraphs>86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Bahnschrift Condensed</vt:lpstr>
      <vt:lpstr>Calibri</vt:lpstr>
      <vt:lpstr>Cooper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</dc:creator>
  <cp:lastModifiedBy>Tracy Tomm</cp:lastModifiedBy>
  <cp:revision>195</cp:revision>
  <dcterms:created xsi:type="dcterms:W3CDTF">2009-03-03T23:31:29Z</dcterms:created>
  <dcterms:modified xsi:type="dcterms:W3CDTF">2024-01-26T23:52:54Z</dcterms:modified>
</cp:coreProperties>
</file>