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5" r:id="rId3"/>
    <p:sldId id="266" r:id="rId4"/>
    <p:sldId id="260" r:id="rId5"/>
    <p:sldId id="26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245"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CE0A78-BE4C-4586-8DF4-9A9F41919659}" type="datetimeFigureOut">
              <a:rPr lang="en-US" smtClean="0"/>
              <a:pPr/>
              <a:t>1/26/2024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820DA4-0DF0-420F-8028-7CB31C5816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F746D6E-B541-413E-B9F2-63074E2845EF}"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FF5BE-7F56-49D6-A094-EC826E6781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746D6E-B541-413E-B9F2-63074E2845EF}"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FF5BE-7F56-49D6-A094-EC826E6781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746D6E-B541-413E-B9F2-63074E2845EF}"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FF5BE-7F56-49D6-A094-EC826E6781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746D6E-B541-413E-B9F2-63074E2845EF}"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FF5BE-7F56-49D6-A094-EC826E6781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746D6E-B541-413E-B9F2-63074E2845EF}"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FF5BE-7F56-49D6-A094-EC826E6781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746D6E-B541-413E-B9F2-63074E2845EF}" type="datetimeFigureOut">
              <a:rPr lang="en-US" smtClean="0"/>
              <a:pPr/>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FF5BE-7F56-49D6-A094-EC826E6781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746D6E-B541-413E-B9F2-63074E2845EF}" type="datetimeFigureOut">
              <a:rPr lang="en-US" smtClean="0"/>
              <a:pPr/>
              <a:t>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AFF5BE-7F56-49D6-A094-EC826E6781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746D6E-B541-413E-B9F2-63074E2845EF}" type="datetimeFigureOut">
              <a:rPr lang="en-US" smtClean="0"/>
              <a:pPr/>
              <a:t>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AFF5BE-7F56-49D6-A094-EC826E6781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746D6E-B541-413E-B9F2-63074E2845EF}" type="datetimeFigureOut">
              <a:rPr lang="en-US" smtClean="0"/>
              <a:pPr/>
              <a:t>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AFF5BE-7F56-49D6-A094-EC826E6781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746D6E-B541-413E-B9F2-63074E2845EF}" type="datetimeFigureOut">
              <a:rPr lang="en-US" smtClean="0"/>
              <a:pPr/>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FF5BE-7F56-49D6-A094-EC826E67817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746D6E-B541-413E-B9F2-63074E2845EF}" type="datetimeFigureOut">
              <a:rPr lang="en-US" smtClean="0"/>
              <a:pPr/>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FF5BE-7F56-49D6-A094-EC826E6781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46D6E-B541-413E-B9F2-63074E2845EF}" type="datetimeFigureOut">
              <a:rPr lang="en-US" smtClean="0"/>
              <a:pPr/>
              <a:t>1/26/2024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AFF5BE-7F56-49D6-A094-EC826E67817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cs.google.com/presentation/d/1j-iPsx9WndEeUqGxJwAxJEnUuKPEh7NBrgPSnAlH_ro/edit?usp=sharing"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docs.google.com/document/d/15wxjmL-uHQPXDKOxmZXtU_gxy9dphEuyC1P4jzP-9mA/edit?usp=sharing" TargetMode="External"/><Relationship Id="rId5" Type="http://schemas.openxmlformats.org/officeDocument/2006/relationships/hyperlink" Target="https://sciencespot.net/Pages/classforsci.html" TargetMode="External"/><Relationship Id="rId4" Type="http://schemas.openxmlformats.org/officeDocument/2006/relationships/hyperlink" Target="https://docs.google.com/presentation/d/14eIEiGacRXMsDyuUxiEsSM2m4YOAtIlfmD4O4YsLdPI/edit?usp=sharin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50429" y="6475750"/>
            <a:ext cx="2971800" cy="304800"/>
          </a:xfrm>
        </p:spPr>
        <p:txBody>
          <a:bodyPr>
            <a:normAutofit/>
          </a:bodyPr>
          <a:lstStyle/>
          <a:p>
            <a:r>
              <a:rPr lang="en-US" sz="1200" b="1" dirty="0">
                <a:solidFill>
                  <a:schemeClr val="tx1"/>
                </a:solidFill>
                <a:latin typeface="Times New Roman" pitchFamily="18" charset="0"/>
                <a:cs typeface="Times New Roman" pitchFamily="18" charset="0"/>
              </a:rPr>
              <a:t>T. Tomm 2014 https//sciencespot.net/</a:t>
            </a:r>
          </a:p>
        </p:txBody>
      </p:sp>
      <p:sp>
        <p:nvSpPr>
          <p:cNvPr id="1029" name="WordArt 5"/>
          <p:cNvSpPr>
            <a:spLocks noChangeArrowheads="1" noChangeShapeType="1" noTextEdit="1"/>
          </p:cNvSpPr>
          <p:nvPr/>
        </p:nvSpPr>
        <p:spPr bwMode="auto">
          <a:xfrm>
            <a:off x="381000" y="685800"/>
            <a:ext cx="8382000" cy="3429000"/>
          </a:xfrm>
          <a:prstGeom prst="rect">
            <a:avLst/>
          </a:prstGeom>
        </p:spPr>
        <p:txBody>
          <a:bodyPr wrap="none" fromWordArt="1">
            <a:prstTxWarp prst="textPlain">
              <a:avLst>
                <a:gd name="adj" fmla="val 49730"/>
              </a:avLst>
            </a:prstTxWarp>
          </a:bodyPr>
          <a:lstStyle/>
          <a:p>
            <a:pPr algn="ctr" rtl="0"/>
            <a:r>
              <a:rPr lang="en-US" sz="3600" kern="10" spc="0" dirty="0">
                <a:ln w="38100">
                  <a:solidFill>
                    <a:srgbClr val="000000"/>
                  </a:solidFill>
                  <a:round/>
                  <a:headEnd/>
                  <a:tailEnd/>
                </a:ln>
                <a:solidFill>
                  <a:schemeClr val="accent2">
                    <a:lumMod val="75000"/>
                  </a:schemeClr>
                </a:solidFill>
                <a:effectLst/>
                <a:latin typeface="Cooper Black"/>
              </a:rPr>
              <a:t>Chicken Farm</a:t>
            </a:r>
          </a:p>
        </p:txBody>
      </p:sp>
      <p:sp>
        <p:nvSpPr>
          <p:cNvPr id="9" name="TextBox 8"/>
          <p:cNvSpPr txBox="1"/>
          <p:nvPr/>
        </p:nvSpPr>
        <p:spPr>
          <a:xfrm>
            <a:off x="2895600" y="4724400"/>
            <a:ext cx="5638800" cy="1446550"/>
          </a:xfrm>
          <a:prstGeom prst="rect">
            <a:avLst/>
          </a:prstGeom>
          <a:noFill/>
        </p:spPr>
        <p:txBody>
          <a:bodyPr wrap="square" rtlCol="0">
            <a:spAutoFit/>
          </a:bodyPr>
          <a:lstStyle/>
          <a:p>
            <a:pPr algn="ctr"/>
            <a:r>
              <a:rPr lang="en-US" sz="4400" b="1" dirty="0">
                <a:latin typeface="Times New Roman" pitchFamily="18" charset="0"/>
                <a:cs typeface="Times New Roman" pitchFamily="18" charset="0"/>
              </a:rPr>
              <a:t>Forensic Entomology Investigation</a:t>
            </a:r>
          </a:p>
        </p:txBody>
      </p:sp>
      <p:pic>
        <p:nvPicPr>
          <p:cNvPr id="4098" name="Picture 2" descr="http://imagenes.es.sftcdn.net/es/scrn/6654000/6654274/chicken-story-2-01-535x535.png?key=api"/>
          <p:cNvPicPr>
            <a:picLocks noChangeAspect="1" noChangeArrowheads="1"/>
          </p:cNvPicPr>
          <p:nvPr/>
        </p:nvPicPr>
        <p:blipFill>
          <a:blip r:embed="rId2"/>
          <a:srcRect/>
          <a:stretch>
            <a:fillRect/>
          </a:stretch>
        </p:blipFill>
        <p:spPr bwMode="auto">
          <a:xfrm>
            <a:off x="228600" y="3962399"/>
            <a:ext cx="2895600" cy="2895601"/>
          </a:xfrm>
          <a:prstGeom prst="rect">
            <a:avLst/>
          </a:prstGeom>
          <a:noFill/>
        </p:spPr>
      </p:pic>
      <p:sp>
        <p:nvSpPr>
          <p:cNvPr id="5" name="TextBox 4">
            <a:extLst>
              <a:ext uri="{FF2B5EF4-FFF2-40B4-BE49-F238E27FC236}">
                <a16:creationId xmlns:a16="http://schemas.microsoft.com/office/drawing/2014/main" id="{3C733C1E-C76E-7297-826B-FD20EBE2B783}"/>
              </a:ext>
            </a:extLst>
          </p:cNvPr>
          <p:cNvSpPr txBox="1"/>
          <p:nvPr/>
        </p:nvSpPr>
        <p:spPr>
          <a:xfrm>
            <a:off x="-4876800" y="0"/>
            <a:ext cx="4788887" cy="7525137"/>
          </a:xfrm>
          <a:prstGeom prst="rect">
            <a:avLst/>
          </a:prstGeom>
          <a:noFill/>
        </p:spPr>
        <p:txBody>
          <a:bodyPr wrap="square" rtlCol="0">
            <a:spAutoFit/>
          </a:bodyPr>
          <a:lstStyle/>
          <a:p>
            <a:pPr>
              <a:lnSpc>
                <a:spcPct val="150000"/>
              </a:lnSpc>
            </a:pPr>
            <a:r>
              <a:rPr lang="en-US" sz="1400" b="1" dirty="0"/>
              <a:t>Teacher Notes:</a:t>
            </a:r>
          </a:p>
          <a:p>
            <a:r>
              <a:rPr lang="en-US" sz="1400" dirty="0"/>
              <a:t>The student digital slides for this unit are available at </a:t>
            </a:r>
            <a:r>
              <a:rPr lang="en-US" sz="1400" dirty="0">
                <a:hlinkClick r:id="rId3"/>
              </a:rPr>
              <a:t>https://docs.google.com/presentation/d/1j-iPsx9WndEeUqGxJwAxJEnUuKPEh7NBrgPSnAlH_ro/edit?usp=sharing</a:t>
            </a:r>
            <a:r>
              <a:rPr lang="en-US" sz="1400" dirty="0"/>
              <a:t> </a:t>
            </a:r>
          </a:p>
          <a:p>
            <a:r>
              <a:rPr lang="en-US" sz="1400" dirty="0"/>
              <a:t> </a:t>
            </a:r>
          </a:p>
          <a:p>
            <a:r>
              <a:rPr lang="en-US" sz="1400" i="1" dirty="0"/>
              <a:t>IMPORTANT:  Make a copy of the student notebook before you assign it on your LMS.  It is view-only and I am not able to approve access for your students. </a:t>
            </a:r>
            <a:endParaRPr lang="en-US" sz="1400" dirty="0"/>
          </a:p>
          <a:p>
            <a:endParaRPr lang="en-US" sz="1400" dirty="0"/>
          </a:p>
          <a:p>
            <a:r>
              <a:rPr lang="en-US" sz="1400" dirty="0"/>
              <a:t>The FULL digital notebook (with all the slides for the digital lessons and activities) is available at </a:t>
            </a:r>
            <a:r>
              <a:rPr lang="en-US" sz="1400" dirty="0">
                <a:hlinkClick r:id="rId4"/>
              </a:rPr>
              <a:t>https://docs.google.com/presentation/d/14eIEiGacRXMsDyuUxiEsSM2m4YOAtIlfmD4O4YsLdPI/edit?usp=sharing</a:t>
            </a:r>
            <a:r>
              <a:rPr lang="en-US" sz="1400" dirty="0"/>
              <a:t>.  It is set up for standard paper (8.5x11) in landscape mode for easier printing when needed.  Paper versions are available for this unit on my Forensic Science page at </a:t>
            </a:r>
            <a:r>
              <a:rPr lang="en-US" sz="1400" dirty="0">
                <a:hlinkClick r:id="rId5"/>
              </a:rPr>
              <a:t>https://sciencespot.net/Pages/classforsci.html</a:t>
            </a:r>
            <a:r>
              <a:rPr lang="en-US" sz="1400" dirty="0"/>
              <a:t> </a:t>
            </a:r>
            <a:br>
              <a:rPr lang="en-US" sz="1400" dirty="0"/>
            </a:br>
            <a:endParaRPr lang="en-US" sz="1400" dirty="0"/>
          </a:p>
          <a:p>
            <a:r>
              <a:rPr lang="en-US" sz="1400" dirty="0"/>
              <a:t>A DRAFT of the general outline of the digital lessons (with corresponding slide #s for the student notebook) is available at </a:t>
            </a:r>
            <a:r>
              <a:rPr lang="en-US" sz="1400" dirty="0">
                <a:hlinkClick r:id="rId6"/>
              </a:rPr>
              <a:t>https://docs.google.com/document/d/15wxjmL-uHQPXDKOxmZXtU_gxy9dphEuyC1P4jzP-9mA/edit?usp=sharing</a:t>
            </a:r>
            <a:r>
              <a:rPr lang="en-US" sz="1400" dirty="0"/>
              <a:t> .  It is based on 44-minute class periods with 7</a:t>
            </a:r>
            <a:r>
              <a:rPr lang="en-US" sz="1400" baseline="30000" dirty="0"/>
              <a:t>th</a:t>
            </a:r>
            <a:r>
              <a:rPr lang="en-US" sz="1400" dirty="0"/>
              <a:t> &amp; 8</a:t>
            </a:r>
            <a:r>
              <a:rPr lang="en-US" sz="1400" baseline="30000" dirty="0"/>
              <a:t>th</a:t>
            </a:r>
            <a:r>
              <a:rPr lang="en-US" sz="1400" dirty="0"/>
              <a:t> grade students. </a:t>
            </a:r>
          </a:p>
          <a:p>
            <a:endParaRPr lang="en-US" sz="1400" dirty="0"/>
          </a:p>
          <a:p>
            <a:r>
              <a:rPr lang="en-US" sz="1400" dirty="0"/>
              <a:t>Preview presentations before using with your classes as many slides have animations and links you will need to use.   </a:t>
            </a:r>
          </a:p>
          <a:p>
            <a:endParaRPr lang="en-US" sz="1400" dirty="0"/>
          </a:p>
          <a:p>
            <a:r>
              <a:rPr lang="en-US" sz="1400" dirty="0"/>
              <a:t>I do Science Starters at the beginning of each class period.  A collection of starters for Forensics is available on my lessons plans page at </a:t>
            </a:r>
            <a:r>
              <a:rPr lang="en-US" sz="1400" dirty="0">
                <a:hlinkClick r:id="rId5"/>
              </a:rPr>
              <a:t>https://sciencespot.net/Pages/classforsci.html</a:t>
            </a:r>
            <a:r>
              <a:rPr lang="en-US" sz="1400" dirty="0"/>
              <a:t> .</a:t>
            </a:r>
          </a:p>
          <a:p>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65255" y="838200"/>
            <a:ext cx="8686800" cy="2554545"/>
          </a:xfrm>
          <a:prstGeom prst="rect">
            <a:avLst/>
          </a:prstGeom>
          <a:noFill/>
        </p:spPr>
        <p:txBody>
          <a:bodyPr wrap="square" rtlCol="0">
            <a:spAutoFit/>
          </a:bodyPr>
          <a:lstStyle/>
          <a:p>
            <a:pPr algn="just">
              <a:buFont typeface="Arial" pitchFamily="34" charset="0"/>
              <a:buChar char="•"/>
            </a:pPr>
            <a:r>
              <a:rPr lang="en-US" sz="2400" dirty="0">
                <a:latin typeface="Arial Narrow" panose="020B0606020202030204" pitchFamily="34" charset="0"/>
                <a:cs typeface="Times New Roman" pitchFamily="18" charset="0"/>
              </a:rPr>
              <a:t> The length of the life cycle varies between different fly </a:t>
            </a:r>
            <a:r>
              <a:rPr lang="en-US" sz="2400" b="1" dirty="0">
                <a:latin typeface="Arial Narrow" panose="020B0606020202030204" pitchFamily="34" charset="0"/>
                <a:cs typeface="Times New Roman" pitchFamily="18" charset="0"/>
              </a:rPr>
              <a:t>species</a:t>
            </a:r>
            <a:r>
              <a:rPr lang="en-US" sz="2400" dirty="0">
                <a:latin typeface="Arial Narrow" panose="020B0606020202030204" pitchFamily="34" charset="0"/>
                <a:cs typeface="Times New Roman" pitchFamily="18" charset="0"/>
              </a:rPr>
              <a:t> and is dependent on </a:t>
            </a:r>
            <a:r>
              <a:rPr lang="en-US" sz="2400" b="1" dirty="0">
                <a:latin typeface="Arial Narrow" panose="020B0606020202030204" pitchFamily="34" charset="0"/>
                <a:cs typeface="Times New Roman" pitchFamily="18" charset="0"/>
              </a:rPr>
              <a:t>temperature</a:t>
            </a:r>
            <a:r>
              <a:rPr lang="en-US" sz="2400" dirty="0">
                <a:latin typeface="Arial Narrow" panose="020B0606020202030204" pitchFamily="34" charset="0"/>
                <a:cs typeface="Times New Roman" pitchFamily="18" charset="0"/>
              </a:rPr>
              <a:t> and </a:t>
            </a:r>
            <a:r>
              <a:rPr lang="en-US" sz="2400" b="1" dirty="0">
                <a:latin typeface="Arial Narrow" panose="020B0606020202030204" pitchFamily="34" charset="0"/>
                <a:cs typeface="Times New Roman" pitchFamily="18" charset="0"/>
              </a:rPr>
              <a:t>humidity</a:t>
            </a:r>
            <a:r>
              <a:rPr lang="en-US" sz="2400" dirty="0">
                <a:latin typeface="Arial Narrow" panose="020B0606020202030204" pitchFamily="34" charset="0"/>
                <a:cs typeface="Times New Roman" pitchFamily="18" charset="0"/>
              </a:rPr>
              <a:t>. </a:t>
            </a:r>
          </a:p>
          <a:p>
            <a:pPr algn="just">
              <a:buFont typeface="Arial" pitchFamily="34" charset="0"/>
              <a:buChar char="•"/>
            </a:pPr>
            <a:endParaRPr lang="en-US" sz="1600" dirty="0">
              <a:latin typeface="Arial Narrow" panose="020B0606020202030204" pitchFamily="34" charset="0"/>
              <a:cs typeface="Times New Roman" pitchFamily="18" charset="0"/>
            </a:endParaRPr>
          </a:p>
          <a:p>
            <a:pPr algn="just">
              <a:buFont typeface="Arial" pitchFamily="34" charset="0"/>
              <a:buChar char="•"/>
            </a:pPr>
            <a:r>
              <a:rPr lang="en-US" sz="2400" dirty="0">
                <a:latin typeface="Arial Narrow" panose="020B0606020202030204" pitchFamily="34" charset="0"/>
                <a:cs typeface="Times New Roman" pitchFamily="18" charset="0"/>
              </a:rPr>
              <a:t> Flies have complete metamorphosis, which starts as </a:t>
            </a:r>
            <a:r>
              <a:rPr lang="en-US" sz="2400" b="1" dirty="0">
                <a:latin typeface="Arial Narrow" panose="020B0606020202030204" pitchFamily="34" charset="0"/>
                <a:cs typeface="Times New Roman" pitchFamily="18" charset="0"/>
              </a:rPr>
              <a:t>eggs</a:t>
            </a:r>
            <a:r>
              <a:rPr lang="en-US" sz="2400" dirty="0">
                <a:latin typeface="Arial Narrow" panose="020B0606020202030204" pitchFamily="34" charset="0"/>
                <a:cs typeface="Times New Roman" pitchFamily="18" charset="0"/>
              </a:rPr>
              <a:t> and hatch into </a:t>
            </a:r>
            <a:r>
              <a:rPr lang="en-US" sz="2400" b="1" dirty="0">
                <a:latin typeface="Arial Narrow" panose="020B0606020202030204" pitchFamily="34" charset="0"/>
                <a:cs typeface="Times New Roman" pitchFamily="18" charset="0"/>
              </a:rPr>
              <a:t>larva</a:t>
            </a:r>
            <a:r>
              <a:rPr lang="en-US" sz="2400" dirty="0">
                <a:latin typeface="Arial Narrow" panose="020B0606020202030204" pitchFamily="34" charset="0"/>
                <a:cs typeface="Times New Roman" pitchFamily="18" charset="0"/>
              </a:rPr>
              <a:t> (maggots).  The larva molt as they grow and will go through several instars before turning into </a:t>
            </a:r>
            <a:r>
              <a:rPr lang="en-US" sz="2400" b="1" dirty="0">
                <a:latin typeface="Arial Narrow" panose="020B0606020202030204" pitchFamily="34" charset="0"/>
                <a:cs typeface="Times New Roman" pitchFamily="18" charset="0"/>
              </a:rPr>
              <a:t>pupa</a:t>
            </a:r>
            <a:r>
              <a:rPr lang="en-US" sz="2400" dirty="0">
                <a:latin typeface="Arial Narrow" panose="020B0606020202030204" pitchFamily="34" charset="0"/>
                <a:cs typeface="Times New Roman" pitchFamily="18" charset="0"/>
              </a:rPr>
              <a:t>.  The adult flies will emerge from the pupa cases to continue the cycle.</a:t>
            </a:r>
          </a:p>
        </p:txBody>
      </p:sp>
      <p:sp>
        <p:nvSpPr>
          <p:cNvPr id="9" name="TextBox 8"/>
          <p:cNvSpPr txBox="1"/>
          <p:nvPr/>
        </p:nvSpPr>
        <p:spPr>
          <a:xfrm>
            <a:off x="3810000" y="6611779"/>
            <a:ext cx="5334000" cy="246221"/>
          </a:xfrm>
          <a:prstGeom prst="rect">
            <a:avLst/>
          </a:prstGeom>
          <a:noFill/>
        </p:spPr>
        <p:txBody>
          <a:bodyPr wrap="square" rtlCol="0">
            <a:spAutoFit/>
          </a:bodyPr>
          <a:lstStyle/>
          <a:p>
            <a:pPr algn="r"/>
            <a:r>
              <a:rPr lang="en-US" sz="1000" dirty="0"/>
              <a:t>http://www.cmnh.org/site/Img/ResearchandCollections/InvertZoo/124_blowflylifecycleRW.jpg</a:t>
            </a:r>
          </a:p>
        </p:txBody>
      </p:sp>
      <p:sp>
        <p:nvSpPr>
          <p:cNvPr id="7" name="TextBox 6"/>
          <p:cNvSpPr txBox="1"/>
          <p:nvPr/>
        </p:nvSpPr>
        <p:spPr>
          <a:xfrm>
            <a:off x="0" y="0"/>
            <a:ext cx="9144000" cy="707886"/>
          </a:xfrm>
          <a:prstGeom prst="rect">
            <a:avLst/>
          </a:prstGeom>
          <a:solidFill>
            <a:schemeClr val="accent2">
              <a:lumMod val="75000"/>
            </a:schemeClr>
          </a:solidFill>
        </p:spPr>
        <p:txBody>
          <a:bodyPr wrap="square" rtlCol="0">
            <a:spAutoFit/>
          </a:bodyPr>
          <a:lstStyle/>
          <a:p>
            <a:pPr algn="ctr"/>
            <a:r>
              <a:rPr lang="en-US" sz="4000" b="1" dirty="0">
                <a:solidFill>
                  <a:schemeClr val="bg1"/>
                </a:solidFill>
                <a:latin typeface="Times New Roman" pitchFamily="18" charset="0"/>
                <a:cs typeface="Times New Roman" pitchFamily="18" charset="0"/>
              </a:rPr>
              <a:t>Things to Remember…</a:t>
            </a:r>
          </a:p>
        </p:txBody>
      </p:sp>
      <p:pic>
        <p:nvPicPr>
          <p:cNvPr id="1027" name="Picture 3"/>
          <p:cNvPicPr>
            <a:picLocks noChangeAspect="1" noChangeArrowheads="1"/>
          </p:cNvPicPr>
          <p:nvPr/>
        </p:nvPicPr>
        <p:blipFill>
          <a:blip r:embed="rId2" cstate="print"/>
          <a:srcRect/>
          <a:stretch>
            <a:fillRect/>
          </a:stretch>
        </p:blipFill>
        <p:spPr bwMode="auto">
          <a:xfrm>
            <a:off x="5486400" y="3071012"/>
            <a:ext cx="3454245" cy="2697601"/>
          </a:xfrm>
          <a:prstGeom prst="rect">
            <a:avLst/>
          </a:prstGeom>
          <a:ln>
            <a:noFill/>
          </a:ln>
          <a:effectLst>
            <a:outerShdw blurRad="292100" dist="139700" dir="2700000" algn="tl" rotWithShape="0">
              <a:srgbClr val="333333">
                <a:alpha val="65000"/>
              </a:srgbClr>
            </a:outerShdw>
          </a:effectLst>
        </p:spPr>
      </p:pic>
      <p:sp>
        <p:nvSpPr>
          <p:cNvPr id="12" name="Rectangle 11"/>
          <p:cNvSpPr/>
          <p:nvPr/>
        </p:nvSpPr>
        <p:spPr>
          <a:xfrm>
            <a:off x="203355" y="3506450"/>
            <a:ext cx="5283045" cy="1938992"/>
          </a:xfrm>
          <a:prstGeom prst="rect">
            <a:avLst/>
          </a:prstGeom>
        </p:spPr>
        <p:txBody>
          <a:bodyPr wrap="square">
            <a:spAutoFit/>
          </a:bodyPr>
          <a:lstStyle/>
          <a:p>
            <a:pPr>
              <a:buFont typeface="Arial" pitchFamily="34" charset="0"/>
              <a:buChar char="•"/>
            </a:pPr>
            <a:r>
              <a:rPr lang="en-US" sz="2400" dirty="0">
                <a:latin typeface="Arial Narrow" panose="020B0606020202030204" pitchFamily="34" charset="0"/>
                <a:cs typeface="Times New Roman" pitchFamily="18" charset="0"/>
              </a:rPr>
              <a:t> As we have discussed in previous lessons, the  </a:t>
            </a:r>
            <a:r>
              <a:rPr lang="en-US" sz="2400" b="1" dirty="0">
                <a:latin typeface="Arial Narrow" panose="020B0606020202030204" pitchFamily="34" charset="0"/>
                <a:cs typeface="Times New Roman" pitchFamily="18" charset="0"/>
              </a:rPr>
              <a:t>condition of the corpse </a:t>
            </a:r>
            <a:r>
              <a:rPr lang="en-US" sz="2400" dirty="0">
                <a:latin typeface="Arial Narrow" panose="020B0606020202030204" pitchFamily="34" charset="0"/>
                <a:cs typeface="Times New Roman" pitchFamily="18" charset="0"/>
              </a:rPr>
              <a:t>and its </a:t>
            </a:r>
            <a:r>
              <a:rPr lang="en-US" sz="2400" b="1" dirty="0">
                <a:latin typeface="Arial Narrow" panose="020B0606020202030204" pitchFamily="34" charset="0"/>
                <a:cs typeface="Times New Roman" pitchFamily="18" charset="0"/>
              </a:rPr>
              <a:t>location (environment)</a:t>
            </a:r>
            <a:r>
              <a:rPr lang="en-US" sz="2400" dirty="0">
                <a:latin typeface="Arial Narrow" panose="020B0606020202030204" pitchFamily="34" charset="0"/>
                <a:cs typeface="Times New Roman" pitchFamily="18" charset="0"/>
              </a:rPr>
              <a:t> will influence the insect activity, such as wrapped in cloth, buried under soil, large wounds, etc.</a:t>
            </a:r>
          </a:p>
        </p:txBody>
      </p:sp>
      <p:sp>
        <p:nvSpPr>
          <p:cNvPr id="3" name="TextBox 2">
            <a:extLst>
              <a:ext uri="{FF2B5EF4-FFF2-40B4-BE49-F238E27FC236}">
                <a16:creationId xmlns:a16="http://schemas.microsoft.com/office/drawing/2014/main" id="{808A0168-E315-D06D-EEFA-B403C6637466}"/>
              </a:ext>
            </a:extLst>
          </p:cNvPr>
          <p:cNvSpPr txBox="1"/>
          <p:nvPr/>
        </p:nvSpPr>
        <p:spPr>
          <a:xfrm>
            <a:off x="237749" y="5798198"/>
            <a:ext cx="8668502" cy="830997"/>
          </a:xfrm>
          <a:prstGeom prst="rect">
            <a:avLst/>
          </a:prstGeom>
          <a:noFill/>
        </p:spPr>
        <p:txBody>
          <a:bodyPr wrap="square">
            <a:spAutoFit/>
          </a:bodyPr>
          <a:lstStyle/>
          <a:p>
            <a:pPr indent="3175">
              <a:buFont typeface="Arial" panose="020B0604020202020204" pitchFamily="34" charset="0"/>
              <a:buChar char="•"/>
            </a:pPr>
            <a:r>
              <a:rPr lang="en-US" sz="2400" dirty="0">
                <a:highlight>
                  <a:srgbClr val="FFFF00"/>
                </a:highlight>
                <a:latin typeface="Arial Narrow" panose="020B0606020202030204" pitchFamily="34" charset="0"/>
                <a:cs typeface="Times New Roman" pitchFamily="18" charset="0"/>
              </a:rPr>
              <a:t> For this activity, we will “bury” chicken legs in a variety of ways and make observations for the next week to see what evidence we can collect.</a:t>
            </a:r>
            <a:endParaRPr lang="en-US" sz="2400" dirty="0">
              <a:highlight>
                <a:srgbClr val="FFFF00"/>
              </a:highlight>
            </a:endParaRPr>
          </a:p>
        </p:txBody>
      </p:sp>
      <p:sp>
        <p:nvSpPr>
          <p:cNvPr id="4" name="TextBox 3">
            <a:extLst>
              <a:ext uri="{FF2B5EF4-FFF2-40B4-BE49-F238E27FC236}">
                <a16:creationId xmlns:a16="http://schemas.microsoft.com/office/drawing/2014/main" id="{45D18874-86F7-E3A2-24B7-441881A93AD9}"/>
              </a:ext>
            </a:extLst>
          </p:cNvPr>
          <p:cNvSpPr txBox="1"/>
          <p:nvPr/>
        </p:nvSpPr>
        <p:spPr>
          <a:xfrm>
            <a:off x="-3762519" y="0"/>
            <a:ext cx="3657600" cy="5909310"/>
          </a:xfrm>
          <a:prstGeom prst="rect">
            <a:avLst/>
          </a:prstGeom>
          <a:noFill/>
        </p:spPr>
        <p:txBody>
          <a:bodyPr wrap="square" rtlCol="0">
            <a:spAutoFit/>
          </a:bodyPr>
          <a:lstStyle/>
          <a:p>
            <a:r>
              <a:rPr lang="en-US" b="1" dirty="0"/>
              <a:t>Teacher Notes:</a:t>
            </a:r>
          </a:p>
          <a:p>
            <a:endParaRPr lang="en-US" b="1" dirty="0"/>
          </a:p>
          <a:p>
            <a:r>
              <a:rPr lang="en-US" i="1" dirty="0"/>
              <a:t>Follow safe procedures for collecting any evidence (larva or pupa) by using protective equipment, such as gloves and goggles. </a:t>
            </a:r>
          </a:p>
          <a:p>
            <a:endParaRPr lang="en-US" i="1" dirty="0"/>
          </a:p>
          <a:p>
            <a:r>
              <a:rPr lang="en-US" i="1" dirty="0"/>
              <a:t>I usually collect the samples (rather than have students do so) and place them in vials with rubbing alcohol.  The students are able to measure them through the glass to collect data. </a:t>
            </a:r>
          </a:p>
          <a:p>
            <a:endParaRPr lang="en-US" i="1" dirty="0"/>
          </a:p>
          <a:p>
            <a:r>
              <a:rPr lang="en-US" i="1" dirty="0"/>
              <a:t>I usually place the “chicken farm” in an area away that does not get any traffic as it can be a bit smelly by day 7.  A lot of the observations can be done by looking through the windows where the bags are hanging on the outside.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707886"/>
          </a:xfrm>
          <a:prstGeom prst="rect">
            <a:avLst/>
          </a:prstGeom>
          <a:solidFill>
            <a:schemeClr val="accent2">
              <a:lumMod val="75000"/>
            </a:schemeClr>
          </a:solidFill>
        </p:spPr>
        <p:txBody>
          <a:bodyPr wrap="square" rtlCol="0">
            <a:spAutoFit/>
          </a:bodyPr>
          <a:lstStyle/>
          <a:p>
            <a:pPr algn="ctr"/>
            <a:r>
              <a:rPr lang="en-US" sz="4000" b="1" dirty="0">
                <a:solidFill>
                  <a:schemeClr val="bg1"/>
                </a:solidFill>
                <a:latin typeface="Times New Roman" pitchFamily="18" charset="0"/>
                <a:cs typeface="Times New Roman" pitchFamily="18" charset="0"/>
              </a:rPr>
              <a:t>What will we do to our chickens?</a:t>
            </a:r>
          </a:p>
        </p:txBody>
      </p:sp>
      <p:sp>
        <p:nvSpPr>
          <p:cNvPr id="3" name="TextBox 2"/>
          <p:cNvSpPr txBox="1"/>
          <p:nvPr/>
        </p:nvSpPr>
        <p:spPr>
          <a:xfrm>
            <a:off x="152400" y="838200"/>
            <a:ext cx="8839200" cy="4893647"/>
          </a:xfrm>
          <a:prstGeom prst="rect">
            <a:avLst/>
          </a:prstGeom>
          <a:noFill/>
        </p:spPr>
        <p:txBody>
          <a:bodyPr wrap="square" rtlCol="0">
            <a:spAutoFit/>
          </a:bodyPr>
          <a:lstStyle/>
          <a:p>
            <a:r>
              <a:rPr lang="en-US" sz="2400" b="1" dirty="0"/>
              <a:t>1</a:t>
            </a:r>
            <a:r>
              <a:rPr lang="en-US" sz="2400" b="1" baseline="30000" dirty="0"/>
              <a:t>st</a:t>
            </a:r>
            <a:r>
              <a:rPr lang="en-US" sz="2400" b="1" dirty="0"/>
              <a:t> – Method of Burial - </a:t>
            </a:r>
            <a:r>
              <a:rPr lang="en-US" sz="2400" dirty="0"/>
              <a:t>How will we “bury” the chicken legs?</a:t>
            </a:r>
          </a:p>
          <a:p>
            <a:r>
              <a:rPr lang="en-US" sz="2400" dirty="0"/>
              <a:t> </a:t>
            </a:r>
          </a:p>
          <a:p>
            <a:r>
              <a:rPr lang="en-US" sz="2400" dirty="0"/>
              <a:t> </a:t>
            </a:r>
          </a:p>
          <a:p>
            <a:endParaRPr lang="en-US" sz="2400" dirty="0"/>
          </a:p>
          <a:p>
            <a:endParaRPr lang="en-US" sz="2400" dirty="0"/>
          </a:p>
          <a:p>
            <a:r>
              <a:rPr lang="en-US" sz="2400" dirty="0"/>
              <a:t> </a:t>
            </a:r>
          </a:p>
          <a:p>
            <a:r>
              <a:rPr lang="en-US" sz="2400" b="1" dirty="0"/>
              <a:t>2</a:t>
            </a:r>
            <a:r>
              <a:rPr lang="en-US" sz="2400" b="1" baseline="30000" dirty="0"/>
              <a:t>nd</a:t>
            </a:r>
            <a:r>
              <a:rPr lang="en-US" sz="2400" b="1" dirty="0"/>
              <a:t> - Data - </a:t>
            </a:r>
            <a:r>
              <a:rPr lang="en-US" sz="2400" dirty="0"/>
              <a:t>What data do we need to collect? </a:t>
            </a:r>
          </a:p>
          <a:p>
            <a:r>
              <a:rPr lang="en-US" sz="2400" dirty="0"/>
              <a:t> </a:t>
            </a:r>
          </a:p>
          <a:p>
            <a:r>
              <a:rPr lang="en-US" sz="2400" dirty="0"/>
              <a:t> </a:t>
            </a:r>
          </a:p>
          <a:p>
            <a:endParaRPr lang="en-US" sz="2400" dirty="0"/>
          </a:p>
          <a:p>
            <a:r>
              <a:rPr lang="en-US" sz="2400" dirty="0"/>
              <a:t> </a:t>
            </a:r>
          </a:p>
          <a:p>
            <a:r>
              <a:rPr lang="en-US" sz="2400" b="1" dirty="0"/>
              <a:t>3</a:t>
            </a:r>
            <a:r>
              <a:rPr lang="en-US" sz="2400" b="1" baseline="30000" dirty="0"/>
              <a:t>rd</a:t>
            </a:r>
            <a:r>
              <a:rPr lang="en-US" sz="2400" b="1" dirty="0"/>
              <a:t> - Make your predictions - </a:t>
            </a:r>
            <a:r>
              <a:rPr lang="en-US" sz="2400" dirty="0"/>
              <a:t>Which "leg" will be affected the most by maggot activity?  The least?  Give reasons for your predictions. </a:t>
            </a:r>
          </a:p>
        </p:txBody>
      </p:sp>
      <p:sp>
        <p:nvSpPr>
          <p:cNvPr id="4" name="TextBox 3">
            <a:extLst>
              <a:ext uri="{FF2B5EF4-FFF2-40B4-BE49-F238E27FC236}">
                <a16:creationId xmlns:a16="http://schemas.microsoft.com/office/drawing/2014/main" id="{7DD103FC-EDB0-1B49-FF60-3F2A97D858BF}"/>
              </a:ext>
            </a:extLst>
          </p:cNvPr>
          <p:cNvSpPr txBox="1"/>
          <p:nvPr/>
        </p:nvSpPr>
        <p:spPr>
          <a:xfrm>
            <a:off x="-3619500" y="0"/>
            <a:ext cx="3657600" cy="5909310"/>
          </a:xfrm>
          <a:prstGeom prst="rect">
            <a:avLst/>
          </a:prstGeom>
          <a:noFill/>
        </p:spPr>
        <p:txBody>
          <a:bodyPr wrap="square" rtlCol="0">
            <a:spAutoFit/>
          </a:bodyPr>
          <a:lstStyle/>
          <a:p>
            <a:r>
              <a:rPr lang="en-US" b="1" dirty="0"/>
              <a:t>“Burial” Methods</a:t>
            </a:r>
          </a:p>
          <a:p>
            <a:r>
              <a:rPr lang="en-US" dirty="0"/>
              <a:t>1 – Left uncovered/wrapped</a:t>
            </a:r>
          </a:p>
          <a:p>
            <a:r>
              <a:rPr lang="en-US" dirty="0"/>
              <a:t>2 – Wrapped in cellophane</a:t>
            </a:r>
          </a:p>
          <a:p>
            <a:r>
              <a:rPr lang="en-US" dirty="0"/>
              <a:t>3 – Wrapped in fabric</a:t>
            </a:r>
          </a:p>
          <a:p>
            <a:r>
              <a:rPr lang="en-US" dirty="0"/>
              <a:t>4 – Buried (covered with soil)</a:t>
            </a:r>
          </a:p>
          <a:p>
            <a:r>
              <a:rPr lang="en-US" dirty="0"/>
              <a:t>5 – Placed in water</a:t>
            </a:r>
          </a:p>
          <a:p>
            <a:r>
              <a:rPr lang="en-US" dirty="0"/>
              <a:t>6 -  Covered by vegetation (grass clippings, leaves, etc.)</a:t>
            </a:r>
          </a:p>
          <a:p>
            <a:r>
              <a:rPr lang="en-US" dirty="0"/>
              <a:t>7 - Closed coffin (sealed inside a baggie)</a:t>
            </a:r>
          </a:p>
          <a:p>
            <a:endParaRPr lang="en-US" dirty="0"/>
          </a:p>
          <a:p>
            <a:r>
              <a:rPr lang="en-US" i="1" dirty="0"/>
              <a:t>Teacher Notes: After we decide which methods to use, we prepare fresh chicken legs (leaving one untouched for the control) and then place them in Ziploc bags. I use packing tape to tape each bag on the outside of a classroom window.  Most of the bags are not sealed, but left open for insects to access them.  The only bag sealed is the “closed” coffin method.</a:t>
            </a:r>
          </a:p>
        </p:txBody>
      </p:sp>
      <p:sp>
        <p:nvSpPr>
          <p:cNvPr id="5" name="TextBox 4">
            <a:extLst>
              <a:ext uri="{FF2B5EF4-FFF2-40B4-BE49-F238E27FC236}">
                <a16:creationId xmlns:a16="http://schemas.microsoft.com/office/drawing/2014/main" id="{D63E2449-1B8A-D582-AE79-54F75B21308E}"/>
              </a:ext>
            </a:extLst>
          </p:cNvPr>
          <p:cNvSpPr txBox="1"/>
          <p:nvPr/>
        </p:nvSpPr>
        <p:spPr>
          <a:xfrm>
            <a:off x="9135687" y="1738937"/>
            <a:ext cx="3657600" cy="3970318"/>
          </a:xfrm>
          <a:prstGeom prst="rect">
            <a:avLst/>
          </a:prstGeom>
          <a:noFill/>
        </p:spPr>
        <p:txBody>
          <a:bodyPr wrap="square" rtlCol="0">
            <a:spAutoFit/>
          </a:bodyPr>
          <a:lstStyle/>
          <a:p>
            <a:r>
              <a:rPr lang="en-US" b="1" dirty="0"/>
              <a:t>Data Collected – Each class period:</a:t>
            </a:r>
          </a:p>
          <a:p>
            <a:endParaRPr lang="en-US" dirty="0"/>
          </a:p>
          <a:p>
            <a:r>
              <a:rPr lang="en-US" dirty="0"/>
              <a:t>Day &amp; Time</a:t>
            </a:r>
          </a:p>
          <a:p>
            <a:endParaRPr lang="en-US" dirty="0"/>
          </a:p>
          <a:p>
            <a:r>
              <a:rPr lang="en-US" dirty="0"/>
              <a:t>Weather – Current temp, precipitation, cloud cover, wind, etc.</a:t>
            </a:r>
          </a:p>
          <a:p>
            <a:pPr marL="285750" indent="-285750">
              <a:buFont typeface="Arial" panose="020B0604020202020204" pitchFamily="34" charset="0"/>
              <a:buChar char="•"/>
            </a:pPr>
            <a:r>
              <a:rPr lang="en-US" i="1" dirty="0"/>
              <a:t>Teachers should note the highs and lows each day to compare the temperatures taken by each class.</a:t>
            </a:r>
          </a:p>
          <a:p>
            <a:endParaRPr lang="en-US" dirty="0"/>
          </a:p>
          <a:p>
            <a:r>
              <a:rPr lang="en-US" dirty="0"/>
              <a:t>Observations – Life stages, larva sizes, pupa, adult (species ID if possible), decomposition signs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707886"/>
          </a:xfrm>
          <a:prstGeom prst="rect">
            <a:avLst/>
          </a:prstGeom>
          <a:solidFill>
            <a:schemeClr val="accent2">
              <a:lumMod val="75000"/>
            </a:schemeClr>
          </a:solidFill>
        </p:spPr>
        <p:txBody>
          <a:bodyPr wrap="square" rtlCol="0">
            <a:spAutoFit/>
          </a:bodyPr>
          <a:lstStyle/>
          <a:p>
            <a:pPr algn="ctr"/>
            <a:r>
              <a:rPr lang="en-US" sz="4000" b="1" dirty="0">
                <a:solidFill>
                  <a:schemeClr val="bg1"/>
                </a:solidFill>
                <a:latin typeface="Times New Roman" pitchFamily="18" charset="0"/>
                <a:cs typeface="Times New Roman" pitchFamily="18" charset="0"/>
              </a:rPr>
              <a:t>Chicken Farm Data</a:t>
            </a:r>
          </a:p>
        </p:txBody>
      </p:sp>
      <p:graphicFrame>
        <p:nvGraphicFramePr>
          <p:cNvPr id="3" name="Table 2">
            <a:extLst>
              <a:ext uri="{FF2B5EF4-FFF2-40B4-BE49-F238E27FC236}">
                <a16:creationId xmlns:a16="http://schemas.microsoft.com/office/drawing/2014/main" id="{A29D9271-1DD6-A4EE-EF79-C64785573049}"/>
              </a:ext>
            </a:extLst>
          </p:cNvPr>
          <p:cNvGraphicFramePr>
            <a:graphicFrameLocks noGrp="1"/>
          </p:cNvGraphicFramePr>
          <p:nvPr>
            <p:extLst>
              <p:ext uri="{D42A27DB-BD31-4B8C-83A1-F6EECF244321}">
                <p14:modId xmlns:p14="http://schemas.microsoft.com/office/powerpoint/2010/main" val="3903513434"/>
              </p:ext>
            </p:extLst>
          </p:nvPr>
        </p:nvGraphicFramePr>
        <p:xfrm>
          <a:off x="152400" y="838200"/>
          <a:ext cx="8686800" cy="5852160"/>
        </p:xfrm>
        <a:graphic>
          <a:graphicData uri="http://schemas.openxmlformats.org/drawingml/2006/table">
            <a:tbl>
              <a:tblPr firstRow="1" bandRow="1">
                <a:tableStyleId>{073A0DAA-6AF3-43AB-8588-CEC1D06C72B9}</a:tableStyleId>
              </a:tblPr>
              <a:tblGrid>
                <a:gridCol w="736628">
                  <a:extLst>
                    <a:ext uri="{9D8B030D-6E8A-4147-A177-3AD203B41FA5}">
                      <a16:colId xmlns:a16="http://schemas.microsoft.com/office/drawing/2014/main" val="1839433536"/>
                    </a:ext>
                  </a:extLst>
                </a:gridCol>
                <a:gridCol w="793293">
                  <a:extLst>
                    <a:ext uri="{9D8B030D-6E8A-4147-A177-3AD203B41FA5}">
                      <a16:colId xmlns:a16="http://schemas.microsoft.com/office/drawing/2014/main" val="2758165820"/>
                    </a:ext>
                  </a:extLst>
                </a:gridCol>
                <a:gridCol w="2584879">
                  <a:extLst>
                    <a:ext uri="{9D8B030D-6E8A-4147-A177-3AD203B41FA5}">
                      <a16:colId xmlns:a16="http://schemas.microsoft.com/office/drawing/2014/main" val="1700379794"/>
                    </a:ext>
                  </a:extLst>
                </a:gridCol>
                <a:gridCol w="4572000">
                  <a:extLst>
                    <a:ext uri="{9D8B030D-6E8A-4147-A177-3AD203B41FA5}">
                      <a16:colId xmlns:a16="http://schemas.microsoft.com/office/drawing/2014/main" val="2624408668"/>
                    </a:ext>
                  </a:extLst>
                </a:gridCol>
              </a:tblGrid>
              <a:tr h="447040">
                <a:tc>
                  <a:txBody>
                    <a:bodyPr/>
                    <a:lstStyle/>
                    <a:p>
                      <a:pPr algn="ctr"/>
                      <a:r>
                        <a:rPr lang="en-US" dirty="0"/>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Weather </a:t>
                      </a:r>
                      <a:br>
                        <a:rPr lang="en-US" dirty="0"/>
                      </a:br>
                      <a:r>
                        <a:rPr lang="en-US" sz="1200" dirty="0"/>
                        <a:t>(Current temp, </a:t>
                      </a:r>
                      <a:r>
                        <a:rPr lang="en-US" sz="1200" dirty="0" err="1"/>
                        <a:t>precip</a:t>
                      </a:r>
                      <a:r>
                        <a:rPr lang="en-US" sz="1200" dirty="0"/>
                        <a:t>, </a:t>
                      </a:r>
                      <a:br>
                        <a:rPr lang="en-US" sz="1200" dirty="0"/>
                      </a:br>
                      <a:r>
                        <a:rPr lang="en-US" sz="1200" dirty="0"/>
                        <a:t>wind, cloud cover, etc.)</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Observations</a:t>
                      </a:r>
                    </a:p>
                    <a:p>
                      <a:pPr algn="ctr"/>
                      <a:r>
                        <a:rPr lang="en-US" sz="1100" dirty="0"/>
                        <a:t>(Life stages observed, larva length, decomposition signs, </a:t>
                      </a:r>
                      <a:br>
                        <a:rPr lang="en-US" sz="1100" dirty="0"/>
                      </a:br>
                      <a:r>
                        <a:rPr lang="en-US" sz="1100" dirty="0"/>
                        <a:t>species ID for adults, etc.)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3925364"/>
                  </a:ext>
                </a:extLst>
              </a:tr>
              <a:tr h="73152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9249530"/>
                  </a:ext>
                </a:extLst>
              </a:tr>
              <a:tr h="73152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7630219"/>
                  </a:ext>
                </a:extLst>
              </a:tr>
              <a:tr h="73152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96528589"/>
                  </a:ext>
                </a:extLst>
              </a:tr>
              <a:tr h="73152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2962852"/>
                  </a:ext>
                </a:extLst>
              </a:tr>
              <a:tr h="73152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4518070"/>
                  </a:ext>
                </a:extLst>
              </a:tr>
              <a:tr h="73152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0486688"/>
                  </a:ext>
                </a:extLst>
              </a:tr>
              <a:tr h="73152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876203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707886"/>
          </a:xfrm>
          <a:prstGeom prst="rect">
            <a:avLst/>
          </a:prstGeom>
          <a:solidFill>
            <a:schemeClr val="accent2">
              <a:lumMod val="75000"/>
            </a:schemeClr>
          </a:solidFill>
        </p:spPr>
        <p:txBody>
          <a:bodyPr wrap="square" rtlCol="0">
            <a:spAutoFit/>
          </a:bodyPr>
          <a:lstStyle/>
          <a:p>
            <a:pPr algn="ctr"/>
            <a:r>
              <a:rPr lang="en-US" sz="4000" b="1" dirty="0">
                <a:solidFill>
                  <a:schemeClr val="bg1"/>
                </a:solidFill>
                <a:latin typeface="Times New Roman" pitchFamily="18" charset="0"/>
                <a:cs typeface="Times New Roman" pitchFamily="18" charset="0"/>
              </a:rPr>
              <a:t>Discussion Questions</a:t>
            </a:r>
          </a:p>
        </p:txBody>
      </p:sp>
      <p:sp>
        <p:nvSpPr>
          <p:cNvPr id="3" name="TextBox 2"/>
          <p:cNvSpPr txBox="1"/>
          <p:nvPr/>
        </p:nvSpPr>
        <p:spPr>
          <a:xfrm>
            <a:off x="152400" y="838200"/>
            <a:ext cx="8839200" cy="4084451"/>
          </a:xfrm>
          <a:prstGeom prst="rect">
            <a:avLst/>
          </a:prstGeom>
          <a:noFill/>
        </p:spPr>
        <p:txBody>
          <a:bodyPr wrap="square" rtlCol="0">
            <a:spAutoFit/>
          </a:bodyPr>
          <a:lstStyle/>
          <a:p>
            <a:pPr marL="0" marR="0" algn="just">
              <a:spcBef>
                <a:spcPts val="0"/>
              </a:spcBef>
              <a:spcAft>
                <a:spcPts val="0"/>
              </a:spcAft>
            </a:pPr>
            <a:r>
              <a:rPr lang="en-US" sz="2400" b="1" dirty="0">
                <a:effectLst/>
                <a:latin typeface="Arial Narrow" panose="020B0606020202030204" pitchFamily="34" charset="0"/>
                <a:ea typeface="Calibri" panose="020F0502020204030204" pitchFamily="34" charset="0"/>
                <a:cs typeface="Times New Roman" panose="02020603050405020304" pitchFamily="18" charset="0"/>
              </a:rPr>
              <a:t>1)  Which chicken leg was affected the most by maggot activity?  Explain. </a:t>
            </a:r>
          </a:p>
          <a:p>
            <a:pPr marL="0" marR="0" algn="just">
              <a:lnSpc>
                <a:spcPct val="150000"/>
              </a:lnSpc>
              <a:spcBef>
                <a:spcPts val="0"/>
              </a:spcBef>
              <a:spcAft>
                <a:spcPts val="0"/>
              </a:spcAft>
            </a:pPr>
            <a:r>
              <a:rPr lang="en-US" sz="2400" b="1" dirty="0">
                <a:effectLst/>
                <a:latin typeface="Arial Narrow" panose="020B0606020202030204" pitchFamily="34" charset="0"/>
                <a:ea typeface="Calibri" panose="020F0502020204030204" pitchFamily="34" charset="0"/>
                <a:cs typeface="Times New Roman" panose="02020603050405020304" pitchFamily="18" charset="0"/>
              </a:rPr>
              <a:t> </a:t>
            </a:r>
          </a:p>
          <a:p>
            <a:pPr marL="342900" marR="0" indent="-342900" algn="just">
              <a:lnSpc>
                <a:spcPct val="150000"/>
              </a:lnSpc>
              <a:spcBef>
                <a:spcPts val="0"/>
              </a:spcBef>
              <a:spcAft>
                <a:spcPts val="0"/>
              </a:spcAft>
              <a:buAutoNum type="arabicParenR" startAt="2"/>
            </a:pPr>
            <a:r>
              <a:rPr lang="en-US" sz="2400" b="1" dirty="0">
                <a:effectLst/>
                <a:latin typeface="Arial Narrow" panose="020B0606020202030204" pitchFamily="34" charset="0"/>
                <a:ea typeface="Calibri" panose="020F0502020204030204" pitchFamily="34" charset="0"/>
                <a:cs typeface="Times New Roman" panose="02020603050405020304" pitchFamily="18" charset="0"/>
              </a:rPr>
              <a:t>Which was affected the least?  Explain. </a:t>
            </a:r>
            <a:endParaRPr lang="en-US" sz="2400" b="1" dirty="0">
              <a:latin typeface="Arial Narrow" panose="020B0606020202030204" pitchFamily="34" charset="0"/>
              <a:ea typeface="Calibri" panose="020F0502020204030204" pitchFamily="34" charset="0"/>
              <a:cs typeface="Times New Roman" panose="02020603050405020304" pitchFamily="18" charset="0"/>
            </a:endParaRPr>
          </a:p>
          <a:p>
            <a:pPr marL="457200" marR="0" indent="-457200" algn="just">
              <a:lnSpc>
                <a:spcPct val="150000"/>
              </a:lnSpc>
              <a:spcBef>
                <a:spcPts val="0"/>
              </a:spcBef>
              <a:spcAft>
                <a:spcPts val="0"/>
              </a:spcAft>
              <a:buAutoNum type="arabicParenR" startAt="2"/>
            </a:pPr>
            <a:endParaRPr lang="en-US" sz="2400" b="1" dirty="0">
              <a:latin typeface="Arial Narrow" panose="020B0606020202030204" pitchFamily="34" charset="0"/>
              <a:ea typeface="Calibri" panose="020F0502020204030204" pitchFamily="34" charset="0"/>
              <a:cs typeface="Times New Roman" panose="02020603050405020304" pitchFamily="18" charset="0"/>
            </a:endParaRPr>
          </a:p>
          <a:p>
            <a:pPr marL="457200" marR="0" indent="-457200" algn="just">
              <a:lnSpc>
                <a:spcPct val="150000"/>
              </a:lnSpc>
              <a:spcBef>
                <a:spcPts val="0"/>
              </a:spcBef>
              <a:spcAft>
                <a:spcPts val="0"/>
              </a:spcAft>
              <a:buAutoNum type="arabicParenR" startAt="2"/>
            </a:pPr>
            <a:r>
              <a:rPr lang="en-US" sz="2400" b="1" dirty="0">
                <a:latin typeface="Arial Narrow" panose="020B0606020202030204" pitchFamily="34" charset="0"/>
              </a:rPr>
              <a:t>Were your predictions correct? Explain.</a:t>
            </a:r>
          </a:p>
          <a:p>
            <a:pPr marL="457200" marR="0" indent="-457200" algn="just">
              <a:lnSpc>
                <a:spcPct val="150000"/>
              </a:lnSpc>
              <a:spcBef>
                <a:spcPts val="0"/>
              </a:spcBef>
              <a:spcAft>
                <a:spcPts val="0"/>
              </a:spcAft>
              <a:buAutoNum type="arabicParenR" startAt="2"/>
            </a:pPr>
            <a:endParaRPr lang="en-US" sz="2400" b="1" dirty="0">
              <a:latin typeface="Arial Narrow" panose="020B0606020202030204" pitchFamily="34" charset="0"/>
            </a:endParaRPr>
          </a:p>
          <a:p>
            <a:pPr marL="457200" marR="0" indent="-457200" algn="just">
              <a:lnSpc>
                <a:spcPct val="150000"/>
              </a:lnSpc>
              <a:spcBef>
                <a:spcPts val="0"/>
              </a:spcBef>
              <a:spcAft>
                <a:spcPts val="0"/>
              </a:spcAft>
              <a:buAutoNum type="arabicParenR" startAt="2"/>
            </a:pPr>
            <a:r>
              <a:rPr lang="en-US" sz="2400" b="1" dirty="0">
                <a:latin typeface="Arial Narrow" panose="020B0606020202030204" pitchFamily="34" charset="0"/>
              </a:rPr>
              <a:t>If we were to try again, what should we do differently?</a:t>
            </a:r>
          </a:p>
        </p:txBody>
      </p:sp>
    </p:spTree>
    <p:extLst>
      <p:ext uri="{BB962C8B-B14F-4D97-AF65-F5344CB8AC3E}">
        <p14:creationId xmlns:p14="http://schemas.microsoft.com/office/powerpoint/2010/main" val="2892827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1111</TotalTime>
  <Words>913</Words>
  <Application>Microsoft Office PowerPoint</Application>
  <PresentationFormat>On-screen Show (4:3)</PresentationFormat>
  <Paragraphs>73</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Narrow</vt:lpstr>
      <vt:lpstr>Calibri</vt:lpstr>
      <vt:lpstr>Cooper Black</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Tracy</dc:creator>
  <cp:lastModifiedBy>Tracy Tomm</cp:lastModifiedBy>
  <cp:revision>161</cp:revision>
  <dcterms:created xsi:type="dcterms:W3CDTF">2009-03-03T23:31:29Z</dcterms:created>
  <dcterms:modified xsi:type="dcterms:W3CDTF">2024-01-27T02:21:31Z</dcterms:modified>
</cp:coreProperties>
</file>