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89" r:id="rId2"/>
    <p:sldId id="281" r:id="rId3"/>
    <p:sldId id="604" r:id="rId4"/>
    <p:sldId id="599" r:id="rId5"/>
    <p:sldId id="277" r:id="rId6"/>
    <p:sldId id="287" r:id="rId7"/>
    <p:sldId id="566" r:id="rId8"/>
    <p:sldId id="288" r:id="rId9"/>
    <p:sldId id="600" r:id="rId10"/>
    <p:sldId id="605" r:id="rId11"/>
    <p:sldId id="606" r:id="rId12"/>
    <p:sldId id="608" r:id="rId13"/>
    <p:sldId id="609" r:id="rId14"/>
    <p:sldId id="601" r:id="rId15"/>
    <p:sldId id="602" r:id="rId16"/>
    <p:sldId id="576"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p:cViewPr varScale="1">
        <p:scale>
          <a:sx n="93" d="100"/>
          <a:sy n="93" d="100"/>
        </p:scale>
        <p:origin x="321"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4eIEiGacRXMsDyuUxiEsSM2m4YOAtIlfmD4O4YsLdPI/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docs.google.com/presentation/d/1sgfLJWqEcyW3Xx8C6zd-W_p88LUaAtB0NWg5-op0up8/edit?usp=sharin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hyperlink" Target="https://docs.google.com/document/d/15wxjmL-uHQPXDKOxmZXtU_gxy9dphEuyC1P4jzP-9mA/edit?usp=sharing" TargetMode="External"/><Relationship Id="rId4" Type="http://schemas.openxmlformats.org/officeDocument/2006/relationships/hyperlink" Target="https://creativecommons.org/licenses/by/3.0/" TargetMode="External"/><Relationship Id="rId9" Type="http://schemas.openxmlformats.org/officeDocument/2006/relationships/hyperlink" Target="https://sciencespot.net/Pages/classforsci.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IrpTqKkgygA"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youtube.com/watch?v=qX6hFXHDmk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X6hFXHDmk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Ki1CKTRCQ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youtube.com/watch?v=qX6hFXHDmk4" TargetMode="Externa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hyperlink" Target="Video/Developing%20Fingerprints%20with%20Super%20Glue%20-%20YouTube.flv" TargetMode="External"/><Relationship Id="rId3" Type="http://schemas.openxmlformats.org/officeDocument/2006/relationships/hyperlink" Target="Video/Developing%20Latent%20Fingerprints%20with%20Black%20Powder%20-%20YouTube.flv"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Video/Developing%20Latent%20Fingerprints%20with%20Magnetic%20Powder%20-%20YouTube.flv" TargetMode="External"/><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youtube.com/watch?v=iomWm3_Qvh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884697"/>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5" name="Text Box 8">
            <a:extLst>
              <a:ext uri="{FF2B5EF4-FFF2-40B4-BE49-F238E27FC236}">
                <a16:creationId xmlns:a16="http://schemas.microsoft.com/office/drawing/2014/main" id="{A142631B-DAF9-3AC1-8094-2BBC693BC4FC}"/>
              </a:ext>
            </a:extLst>
          </p:cNvPr>
          <p:cNvSpPr txBox="1">
            <a:spLocks noChangeArrowheads="1"/>
          </p:cNvSpPr>
          <p:nvPr/>
        </p:nvSpPr>
        <p:spPr bwMode="auto">
          <a:xfrm>
            <a:off x="3048000" y="6520543"/>
            <a:ext cx="4953000" cy="304800"/>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rPr>
              <a:t>T. Tomm 2007  Updated 2023   https://sciencespot.net/</a:t>
            </a:r>
          </a:p>
        </p:txBody>
      </p:sp>
      <p:sp>
        <p:nvSpPr>
          <p:cNvPr id="9" name="Rectangle 8">
            <a:extLst>
              <a:ext uri="{FF2B5EF4-FFF2-40B4-BE49-F238E27FC236}">
                <a16:creationId xmlns:a16="http://schemas.microsoft.com/office/drawing/2014/main" id="{43A40EED-4736-6561-8B07-F9446C4076A1}"/>
              </a:ext>
            </a:extLst>
          </p:cNvPr>
          <p:cNvSpPr/>
          <p:nvPr/>
        </p:nvSpPr>
        <p:spPr>
          <a:xfrm>
            <a:off x="1295400" y="782669"/>
            <a:ext cx="8003540" cy="2554545"/>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Latent Print Analysis</a:t>
            </a:r>
          </a:p>
        </p:txBody>
      </p:sp>
      <p:pic>
        <p:nvPicPr>
          <p:cNvPr id="2" name="Picture 2">
            <a:extLst>
              <a:ext uri="{FF2B5EF4-FFF2-40B4-BE49-F238E27FC236}">
                <a16:creationId xmlns:a16="http://schemas.microsoft.com/office/drawing/2014/main" id="{6808A414-8B57-9395-34E2-A538D26B8F29}"/>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20313156">
            <a:off x="3409758" y="3011329"/>
            <a:ext cx="3865912" cy="38659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8">
            <a:extLst>
              <a:ext uri="{FF2B5EF4-FFF2-40B4-BE49-F238E27FC236}">
                <a16:creationId xmlns:a16="http://schemas.microsoft.com/office/drawing/2014/main" id="{70F9CA95-E2F7-EA6D-3805-69D417940C05}"/>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11" name="TextBox 10">
            <a:extLst>
              <a:ext uri="{FF2B5EF4-FFF2-40B4-BE49-F238E27FC236}">
                <a16:creationId xmlns:a16="http://schemas.microsoft.com/office/drawing/2014/main" id="{D1AB6684-1D16-B450-A4D5-B1F6C1D38FAF}"/>
              </a:ext>
            </a:extLst>
          </p:cNvPr>
          <p:cNvSpPr txBox="1"/>
          <p:nvPr/>
        </p:nvSpPr>
        <p:spPr>
          <a:xfrm>
            <a:off x="-4876800" y="0"/>
            <a:ext cx="4788887" cy="7525137"/>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available </a:t>
            </a:r>
            <a:r>
              <a:rPr lang="en-US" sz="1400"/>
              <a:t>at </a:t>
            </a:r>
            <a:r>
              <a:rPr lang="en-US" sz="1400">
                <a:hlinkClick r:id="rId7"/>
              </a:rPr>
              <a:t>https://docs.google.com/presentation/d/1sgfLJWqEcyW3Xx8C6zd-W_p88LUaAtB0NWg5-op0up8/edit?usp=sharing</a:t>
            </a:r>
            <a:r>
              <a:rPr lang="en-US" sz="1400"/>
              <a:t> </a:t>
            </a:r>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8"/>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9"/>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10"/>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9"/>
              </a:rPr>
              <a:t>https://sciencespot.net/Pages/classforsci.html</a:t>
            </a:r>
            <a:r>
              <a:rPr lang="en-US" sz="1400" dirty="0"/>
              <a:t> .</a:t>
            </a:r>
          </a:p>
          <a:p>
            <a:endParaRPr lang="en-US" sz="1400" dirty="0"/>
          </a:p>
        </p:txBody>
      </p:sp>
      <p:sp>
        <p:nvSpPr>
          <p:cNvPr id="4" name="TextBox 3">
            <a:extLst>
              <a:ext uri="{FF2B5EF4-FFF2-40B4-BE49-F238E27FC236}">
                <a16:creationId xmlns:a16="http://schemas.microsoft.com/office/drawing/2014/main" id="{06D87459-73DE-EC94-77C7-C4E11AB9505D}"/>
              </a:ext>
            </a:extLst>
          </p:cNvPr>
          <p:cNvSpPr txBox="1"/>
          <p:nvPr/>
        </p:nvSpPr>
        <p:spPr>
          <a:xfrm>
            <a:off x="9144000" y="-87"/>
            <a:ext cx="4188460" cy="2031325"/>
          </a:xfrm>
          <a:prstGeom prst="rect">
            <a:avLst/>
          </a:prstGeom>
          <a:noFill/>
        </p:spPr>
        <p:txBody>
          <a:bodyPr wrap="square" rtlCol="0">
            <a:spAutoFit/>
          </a:bodyPr>
          <a:lstStyle/>
          <a:p>
            <a:r>
              <a:rPr lang="en-US" i="1" dirty="0"/>
              <a:t>NOTE:  If you have already completed the Fingerprint Basics portions, you may need to edit the material presented in this section.  Our 6</a:t>
            </a:r>
            <a:r>
              <a:rPr lang="en-US" i="1" baseline="30000" dirty="0"/>
              <a:t>th</a:t>
            </a:r>
            <a:r>
              <a:rPr lang="en-US" i="1" dirty="0"/>
              <a:t> grade students complete the basic lessons &amp; I use this as a review before we do the latent print lab.</a:t>
            </a:r>
          </a:p>
        </p:txBody>
      </p:sp>
    </p:spTree>
    <p:extLst>
      <p:ext uri="{BB962C8B-B14F-4D97-AF65-F5344CB8AC3E}">
        <p14:creationId xmlns:p14="http://schemas.microsoft.com/office/powerpoint/2010/main" val="395173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10" y="82248"/>
            <a:ext cx="4003589" cy="4708981"/>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Challenge B PRACTICE #1</a:t>
            </a:r>
          </a:p>
          <a:p>
            <a:pPr>
              <a:spcBef>
                <a:spcPct val="50000"/>
              </a:spcBef>
            </a:pPr>
            <a:r>
              <a:rPr lang="en-US" sz="2400" dirty="0">
                <a:latin typeface="Arial Narrow" panose="020B0606020202030204" pitchFamily="34" charset="0"/>
              </a:rPr>
              <a:t>Use the </a:t>
            </a:r>
            <a:r>
              <a:rPr lang="en-US" sz="2400" b="1" dirty="0">
                <a:highlight>
                  <a:srgbClr val="FFFF00"/>
                </a:highlight>
                <a:latin typeface="Arial Narrow" panose="020B0606020202030204" pitchFamily="34" charset="0"/>
              </a:rPr>
              <a:t>tools</a:t>
            </a:r>
            <a:r>
              <a:rPr lang="en-US" sz="2400" dirty="0">
                <a:latin typeface="Arial Narrow" panose="020B0606020202030204" pitchFamily="34" charset="0"/>
              </a:rPr>
              <a:t> provided to inspect your latent prints. </a:t>
            </a:r>
          </a:p>
          <a:p>
            <a:pPr>
              <a:spcBef>
                <a:spcPct val="50000"/>
              </a:spcBef>
            </a:pPr>
            <a:r>
              <a:rPr lang="en-US" sz="2400" dirty="0">
                <a:latin typeface="Arial Narrow" panose="020B0606020202030204" pitchFamily="34" charset="0"/>
              </a:rPr>
              <a:t>Identify the </a:t>
            </a:r>
            <a:r>
              <a:rPr lang="en-US" sz="2400" b="1" dirty="0">
                <a:highlight>
                  <a:srgbClr val="FFFF00"/>
                </a:highlight>
                <a:latin typeface="Arial Narrow" panose="020B0606020202030204" pitchFamily="34" charset="0"/>
              </a:rPr>
              <a:t>PATTERN</a:t>
            </a:r>
            <a:r>
              <a:rPr lang="en-US" sz="2400" dirty="0">
                <a:latin typeface="Arial Narrow" panose="020B0606020202030204" pitchFamily="34" charset="0"/>
              </a:rPr>
              <a:t> (arch, loop, or whorl) and write it on the card next to the print.</a:t>
            </a:r>
          </a:p>
          <a:p>
            <a:pPr algn="just">
              <a:spcBef>
                <a:spcPct val="50000"/>
              </a:spcBef>
            </a:pPr>
            <a:r>
              <a:rPr lang="en-US" sz="2400" dirty="0">
                <a:latin typeface="Arial Narrow" panose="020B0606020202030204" pitchFamily="34" charset="0"/>
              </a:rPr>
              <a:t>Use a highlighter (or light colored permanent marker) to mark </a:t>
            </a:r>
            <a:r>
              <a:rPr lang="en-US" sz="2400" b="1" dirty="0">
                <a:highlight>
                  <a:srgbClr val="FFFF00"/>
                </a:highlight>
                <a:latin typeface="Arial Narrow" panose="020B0606020202030204" pitchFamily="34" charset="0"/>
              </a:rPr>
              <a:t>RIDGE STRUCTURES </a:t>
            </a:r>
            <a:r>
              <a:rPr lang="en-US" sz="2400" dirty="0">
                <a:latin typeface="Arial Narrow" panose="020B0606020202030204" pitchFamily="34" charset="0"/>
              </a:rPr>
              <a:t>you see and </a:t>
            </a:r>
            <a:r>
              <a:rPr lang="en-US" sz="2400" b="1" dirty="0">
                <a:latin typeface="Arial Narrow" panose="020B0606020202030204" pitchFamily="34" charset="0"/>
              </a:rPr>
              <a:t>LABEL</a:t>
            </a:r>
            <a:r>
              <a:rPr lang="en-US" sz="2400" dirty="0">
                <a:latin typeface="Arial Narrow" panose="020B0606020202030204" pitchFamily="34" charset="0"/>
              </a:rPr>
              <a:t> the ones you can identify.</a:t>
            </a:r>
          </a:p>
        </p:txBody>
      </p:sp>
      <p:pic>
        <p:nvPicPr>
          <p:cNvPr id="4" name="Picture 3" descr="A red square with a white letter on it&#10;&#10;Description automatically generated with low confidence">
            <a:hlinkClick r:id="rId2"/>
            <a:extLst>
              <a:ext uri="{FF2B5EF4-FFF2-40B4-BE49-F238E27FC236}">
                <a16:creationId xmlns:a16="http://schemas.microsoft.com/office/drawing/2014/main" id="{4BF73C6B-2CFD-48F7-806A-1971B1B65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94" y="5100090"/>
            <a:ext cx="1705747" cy="1251890"/>
          </a:xfrm>
          <a:prstGeom prst="rect">
            <a:avLst/>
          </a:prstGeom>
        </p:spPr>
      </p:pic>
      <p:pic>
        <p:nvPicPr>
          <p:cNvPr id="2" name="Picture 1">
            <a:extLst>
              <a:ext uri="{FF2B5EF4-FFF2-40B4-BE49-F238E27FC236}">
                <a16:creationId xmlns:a16="http://schemas.microsoft.com/office/drawing/2014/main" id="{29CBD383-FB7E-3AF3-9B8C-506A277667F7}"/>
              </a:ext>
            </a:extLst>
          </p:cNvPr>
          <p:cNvPicPr/>
          <p:nvPr/>
        </p:nvPicPr>
        <p:blipFill>
          <a:blip r:embed="rId4"/>
          <a:srcRect l="7872" t="2726" r="5319"/>
          <a:stretch>
            <a:fillRect/>
          </a:stretch>
        </p:blipFill>
        <p:spPr bwMode="auto">
          <a:xfrm>
            <a:off x="4066308" y="92639"/>
            <a:ext cx="4886325" cy="6400800"/>
          </a:xfrm>
          <a:prstGeom prst="rect">
            <a:avLst/>
          </a:prstGeom>
          <a:noFill/>
          <a:ln w="9525">
            <a:noFill/>
            <a:miter lim="800000"/>
            <a:headEnd/>
            <a:tailEnd/>
          </a:ln>
        </p:spPr>
      </p:pic>
      <p:sp>
        <p:nvSpPr>
          <p:cNvPr id="3" name="TextBox 2">
            <a:extLst>
              <a:ext uri="{FF2B5EF4-FFF2-40B4-BE49-F238E27FC236}">
                <a16:creationId xmlns:a16="http://schemas.microsoft.com/office/drawing/2014/main" id="{2AC7F353-30A9-B4FE-329C-A66E681AEE1E}"/>
              </a:ext>
            </a:extLst>
          </p:cNvPr>
          <p:cNvSpPr txBox="1"/>
          <p:nvPr/>
        </p:nvSpPr>
        <p:spPr>
          <a:xfrm>
            <a:off x="4038598" y="6141384"/>
            <a:ext cx="4886325" cy="646331"/>
          </a:xfrm>
          <a:prstGeom prst="rect">
            <a:avLst/>
          </a:prstGeom>
          <a:solidFill>
            <a:srgbClr val="FFFF00"/>
          </a:solidFill>
        </p:spPr>
        <p:txBody>
          <a:bodyPr wrap="square" rtlCol="0">
            <a:spAutoFit/>
          </a:bodyPr>
          <a:lstStyle/>
          <a:p>
            <a:r>
              <a:rPr lang="en-US" b="1" dirty="0"/>
              <a:t>What pattern do you see?</a:t>
            </a:r>
          </a:p>
          <a:p>
            <a:r>
              <a:rPr lang="en-US" b="1" dirty="0"/>
              <a:t>What ridge structures do you see?</a:t>
            </a:r>
          </a:p>
        </p:txBody>
      </p:sp>
      <p:sp>
        <p:nvSpPr>
          <p:cNvPr id="5" name="TextBox 4">
            <a:extLst>
              <a:ext uri="{FF2B5EF4-FFF2-40B4-BE49-F238E27FC236}">
                <a16:creationId xmlns:a16="http://schemas.microsoft.com/office/drawing/2014/main" id="{398196BA-EE9E-1268-283C-32FE30EAFEE6}"/>
              </a:ext>
            </a:extLst>
          </p:cNvPr>
          <p:cNvSpPr txBox="1"/>
          <p:nvPr/>
        </p:nvSpPr>
        <p:spPr>
          <a:xfrm>
            <a:off x="4066308" y="81105"/>
            <a:ext cx="4914035" cy="461665"/>
          </a:xfrm>
          <a:prstGeom prst="rect">
            <a:avLst/>
          </a:prstGeom>
          <a:solidFill>
            <a:srgbClr val="FFFF00"/>
          </a:solidFill>
        </p:spPr>
        <p:txBody>
          <a:bodyPr wrap="square" rtlCol="0">
            <a:spAutoFit/>
          </a:bodyPr>
          <a:lstStyle/>
          <a:p>
            <a:pPr algn="ctr"/>
            <a:r>
              <a:rPr lang="en-US" sz="2400" b="1" dirty="0"/>
              <a:t>Label the image on your notes.</a:t>
            </a:r>
          </a:p>
        </p:txBody>
      </p:sp>
      <p:grpSp>
        <p:nvGrpSpPr>
          <p:cNvPr id="32" name="Group 31">
            <a:extLst>
              <a:ext uri="{FF2B5EF4-FFF2-40B4-BE49-F238E27FC236}">
                <a16:creationId xmlns:a16="http://schemas.microsoft.com/office/drawing/2014/main" id="{9C79C646-7B24-C075-8441-C3ED2DC8F30C}"/>
              </a:ext>
            </a:extLst>
          </p:cNvPr>
          <p:cNvGrpSpPr/>
          <p:nvPr/>
        </p:nvGrpSpPr>
        <p:grpSpPr>
          <a:xfrm>
            <a:off x="7306258" y="4732202"/>
            <a:ext cx="1066800" cy="738277"/>
            <a:chOff x="7306258" y="4732202"/>
            <a:chExt cx="1066800" cy="738277"/>
          </a:xfrm>
        </p:grpSpPr>
        <p:cxnSp>
          <p:nvCxnSpPr>
            <p:cNvPr id="9" name="Straight Arrow Connector 8">
              <a:extLst>
                <a:ext uri="{FF2B5EF4-FFF2-40B4-BE49-F238E27FC236}">
                  <a16:creationId xmlns:a16="http://schemas.microsoft.com/office/drawing/2014/main" id="{231EB446-1307-E1A5-619C-61C0F1975F13}"/>
                </a:ext>
              </a:extLst>
            </p:cNvPr>
            <p:cNvCxnSpPr>
              <a:cxnSpLocks/>
            </p:cNvCxnSpPr>
            <p:nvPr/>
          </p:nvCxnSpPr>
          <p:spPr>
            <a:xfrm flipH="1" flipV="1">
              <a:off x="7848600" y="5105400"/>
              <a:ext cx="38100" cy="3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C396DF3-0633-32D9-B2BD-DE2DAEA8E9CC}"/>
                </a:ext>
              </a:extLst>
            </p:cNvPr>
            <p:cNvSpPr/>
            <p:nvPr/>
          </p:nvSpPr>
          <p:spPr>
            <a:xfrm rot="383375">
              <a:off x="7306258" y="4732202"/>
              <a:ext cx="1066800" cy="4488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0BF7E120-BD73-0B96-7D76-58ECA362D6C2}"/>
              </a:ext>
            </a:extLst>
          </p:cNvPr>
          <p:cNvSpPr/>
          <p:nvPr/>
        </p:nvSpPr>
        <p:spPr>
          <a:xfrm>
            <a:off x="4185920" y="2407920"/>
            <a:ext cx="3365673" cy="3616960"/>
          </a:xfrm>
          <a:custGeom>
            <a:avLst/>
            <a:gdLst>
              <a:gd name="connsiteX0" fmla="*/ 0 w 3637520"/>
              <a:gd name="connsiteY0" fmla="*/ 2357120 h 3616960"/>
              <a:gd name="connsiteX1" fmla="*/ 203200 w 3637520"/>
              <a:gd name="connsiteY1" fmla="*/ 2286000 h 3616960"/>
              <a:gd name="connsiteX2" fmla="*/ 365760 w 3637520"/>
              <a:gd name="connsiteY2" fmla="*/ 2184400 h 3616960"/>
              <a:gd name="connsiteX3" fmla="*/ 447040 w 3637520"/>
              <a:gd name="connsiteY3" fmla="*/ 2113280 h 3616960"/>
              <a:gd name="connsiteX4" fmla="*/ 487680 w 3637520"/>
              <a:gd name="connsiteY4" fmla="*/ 2082800 h 3616960"/>
              <a:gd name="connsiteX5" fmla="*/ 579120 w 3637520"/>
              <a:gd name="connsiteY5" fmla="*/ 1930400 h 3616960"/>
              <a:gd name="connsiteX6" fmla="*/ 690880 w 3637520"/>
              <a:gd name="connsiteY6" fmla="*/ 1747520 h 3616960"/>
              <a:gd name="connsiteX7" fmla="*/ 731520 w 3637520"/>
              <a:gd name="connsiteY7" fmla="*/ 1676400 h 3616960"/>
              <a:gd name="connsiteX8" fmla="*/ 762000 w 3637520"/>
              <a:gd name="connsiteY8" fmla="*/ 1625600 h 3616960"/>
              <a:gd name="connsiteX9" fmla="*/ 802640 w 3637520"/>
              <a:gd name="connsiteY9" fmla="*/ 1554480 h 3616960"/>
              <a:gd name="connsiteX10" fmla="*/ 975360 w 3637520"/>
              <a:gd name="connsiteY10" fmla="*/ 1320800 h 3616960"/>
              <a:gd name="connsiteX11" fmla="*/ 1127760 w 3637520"/>
              <a:gd name="connsiteY11" fmla="*/ 1066800 h 3616960"/>
              <a:gd name="connsiteX12" fmla="*/ 1270000 w 3637520"/>
              <a:gd name="connsiteY12" fmla="*/ 873760 h 3616960"/>
              <a:gd name="connsiteX13" fmla="*/ 1351280 w 3637520"/>
              <a:gd name="connsiteY13" fmla="*/ 762000 h 3616960"/>
              <a:gd name="connsiteX14" fmla="*/ 1412240 w 3637520"/>
              <a:gd name="connsiteY14" fmla="*/ 670560 h 3616960"/>
              <a:gd name="connsiteX15" fmla="*/ 1564640 w 3637520"/>
              <a:gd name="connsiteY15" fmla="*/ 487680 h 3616960"/>
              <a:gd name="connsiteX16" fmla="*/ 1635760 w 3637520"/>
              <a:gd name="connsiteY16" fmla="*/ 416560 h 3616960"/>
              <a:gd name="connsiteX17" fmla="*/ 1686560 w 3637520"/>
              <a:gd name="connsiteY17" fmla="*/ 345440 h 3616960"/>
              <a:gd name="connsiteX18" fmla="*/ 1828800 w 3637520"/>
              <a:gd name="connsiteY18" fmla="*/ 223520 h 3616960"/>
              <a:gd name="connsiteX19" fmla="*/ 1899920 w 3637520"/>
              <a:gd name="connsiteY19" fmla="*/ 152400 h 3616960"/>
              <a:gd name="connsiteX20" fmla="*/ 2032000 w 3637520"/>
              <a:gd name="connsiteY20" fmla="*/ 71120 h 3616960"/>
              <a:gd name="connsiteX21" fmla="*/ 2072640 w 3637520"/>
              <a:gd name="connsiteY21" fmla="*/ 60960 h 3616960"/>
              <a:gd name="connsiteX22" fmla="*/ 2133600 w 3637520"/>
              <a:gd name="connsiteY22" fmla="*/ 30480 h 3616960"/>
              <a:gd name="connsiteX23" fmla="*/ 2255520 w 3637520"/>
              <a:gd name="connsiteY23" fmla="*/ 0 h 3616960"/>
              <a:gd name="connsiteX24" fmla="*/ 2529840 w 3637520"/>
              <a:gd name="connsiteY24" fmla="*/ 30480 h 3616960"/>
              <a:gd name="connsiteX25" fmla="*/ 2600960 w 3637520"/>
              <a:gd name="connsiteY25" fmla="*/ 50800 h 3616960"/>
              <a:gd name="connsiteX26" fmla="*/ 2824480 w 3637520"/>
              <a:gd name="connsiteY26" fmla="*/ 142240 h 3616960"/>
              <a:gd name="connsiteX27" fmla="*/ 2997200 w 3637520"/>
              <a:gd name="connsiteY27" fmla="*/ 264160 h 3616960"/>
              <a:gd name="connsiteX28" fmla="*/ 3098800 w 3637520"/>
              <a:gd name="connsiteY28" fmla="*/ 325120 h 3616960"/>
              <a:gd name="connsiteX29" fmla="*/ 3261360 w 3637520"/>
              <a:gd name="connsiteY29" fmla="*/ 457200 h 3616960"/>
              <a:gd name="connsiteX30" fmla="*/ 3342640 w 3637520"/>
              <a:gd name="connsiteY30" fmla="*/ 528320 h 3616960"/>
              <a:gd name="connsiteX31" fmla="*/ 3515360 w 3637520"/>
              <a:gd name="connsiteY31" fmla="*/ 782320 h 3616960"/>
              <a:gd name="connsiteX32" fmla="*/ 3606800 w 3637520"/>
              <a:gd name="connsiteY32" fmla="*/ 1066800 h 3616960"/>
              <a:gd name="connsiteX33" fmla="*/ 3637280 w 3637520"/>
              <a:gd name="connsiteY33" fmla="*/ 1381760 h 3616960"/>
              <a:gd name="connsiteX34" fmla="*/ 3596640 w 3637520"/>
              <a:gd name="connsiteY34" fmla="*/ 1737360 h 3616960"/>
              <a:gd name="connsiteX35" fmla="*/ 3505200 w 3637520"/>
              <a:gd name="connsiteY35" fmla="*/ 1971040 h 3616960"/>
              <a:gd name="connsiteX36" fmla="*/ 3403600 w 3637520"/>
              <a:gd name="connsiteY36" fmla="*/ 2164080 h 3616960"/>
              <a:gd name="connsiteX37" fmla="*/ 2783840 w 3637520"/>
              <a:gd name="connsiteY37" fmla="*/ 2631440 h 3616960"/>
              <a:gd name="connsiteX38" fmla="*/ 2580640 w 3637520"/>
              <a:gd name="connsiteY38" fmla="*/ 2753360 h 3616960"/>
              <a:gd name="connsiteX39" fmla="*/ 2418080 w 3637520"/>
              <a:gd name="connsiteY39" fmla="*/ 2814320 h 3616960"/>
              <a:gd name="connsiteX40" fmla="*/ 2255520 w 3637520"/>
              <a:gd name="connsiteY40" fmla="*/ 2895600 h 3616960"/>
              <a:gd name="connsiteX41" fmla="*/ 1828800 w 3637520"/>
              <a:gd name="connsiteY41" fmla="*/ 3048000 h 3616960"/>
              <a:gd name="connsiteX42" fmla="*/ 1452880 w 3637520"/>
              <a:gd name="connsiteY42" fmla="*/ 3200400 h 3616960"/>
              <a:gd name="connsiteX43" fmla="*/ 1056640 w 3637520"/>
              <a:gd name="connsiteY43" fmla="*/ 3342640 h 3616960"/>
              <a:gd name="connsiteX44" fmla="*/ 650240 w 3637520"/>
              <a:gd name="connsiteY44" fmla="*/ 3474720 h 3616960"/>
              <a:gd name="connsiteX45" fmla="*/ 426720 w 3637520"/>
              <a:gd name="connsiteY45" fmla="*/ 3556000 h 3616960"/>
              <a:gd name="connsiteX46" fmla="*/ 243840 w 3637520"/>
              <a:gd name="connsiteY46" fmla="*/ 3616960 h 361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7520" h="3616960">
                <a:moveTo>
                  <a:pt x="0" y="2357120"/>
                </a:moveTo>
                <a:cubicBezTo>
                  <a:pt x="67733" y="2333413"/>
                  <a:pt x="138309" y="2316643"/>
                  <a:pt x="203200" y="2286000"/>
                </a:cubicBezTo>
                <a:cubicBezTo>
                  <a:pt x="260981" y="2258715"/>
                  <a:pt x="313616" y="2221335"/>
                  <a:pt x="365760" y="2184400"/>
                </a:cubicBezTo>
                <a:cubicBezTo>
                  <a:pt x="395138" y="2163591"/>
                  <a:pt x="419383" y="2136327"/>
                  <a:pt x="447040" y="2113280"/>
                </a:cubicBezTo>
                <a:cubicBezTo>
                  <a:pt x="460049" y="2102440"/>
                  <a:pt x="474133" y="2092960"/>
                  <a:pt x="487680" y="2082800"/>
                </a:cubicBezTo>
                <a:cubicBezTo>
                  <a:pt x="545699" y="1947423"/>
                  <a:pt x="484042" y="2075813"/>
                  <a:pt x="579120" y="1930400"/>
                </a:cubicBezTo>
                <a:cubicBezTo>
                  <a:pt x="618216" y="1870605"/>
                  <a:pt x="654123" y="1808781"/>
                  <a:pt x="690880" y="1747520"/>
                </a:cubicBezTo>
                <a:cubicBezTo>
                  <a:pt x="704928" y="1724107"/>
                  <a:pt x="717762" y="1699985"/>
                  <a:pt x="731520" y="1676400"/>
                </a:cubicBezTo>
                <a:cubicBezTo>
                  <a:pt x="741470" y="1659343"/>
                  <a:pt x="752050" y="1642657"/>
                  <a:pt x="762000" y="1625600"/>
                </a:cubicBezTo>
                <a:cubicBezTo>
                  <a:pt x="775758" y="1602015"/>
                  <a:pt x="786411" y="1576437"/>
                  <a:pt x="802640" y="1554480"/>
                </a:cubicBezTo>
                <a:cubicBezTo>
                  <a:pt x="860213" y="1476587"/>
                  <a:pt x="928320" y="1405472"/>
                  <a:pt x="975360" y="1320800"/>
                </a:cubicBezTo>
                <a:cubicBezTo>
                  <a:pt x="1021260" y="1238180"/>
                  <a:pt x="1073530" y="1140397"/>
                  <a:pt x="1127760" y="1066800"/>
                </a:cubicBezTo>
                <a:lnTo>
                  <a:pt x="1270000" y="873760"/>
                </a:lnTo>
                <a:cubicBezTo>
                  <a:pt x="1297240" y="836614"/>
                  <a:pt x="1324864" y="799737"/>
                  <a:pt x="1351280" y="762000"/>
                </a:cubicBezTo>
                <a:cubicBezTo>
                  <a:pt x="1372287" y="731990"/>
                  <a:pt x="1388789" y="698702"/>
                  <a:pt x="1412240" y="670560"/>
                </a:cubicBezTo>
                <a:cubicBezTo>
                  <a:pt x="1463040" y="609600"/>
                  <a:pt x="1508530" y="543790"/>
                  <a:pt x="1564640" y="487680"/>
                </a:cubicBezTo>
                <a:cubicBezTo>
                  <a:pt x="1588347" y="463973"/>
                  <a:pt x="1613941" y="442015"/>
                  <a:pt x="1635760" y="416560"/>
                </a:cubicBezTo>
                <a:cubicBezTo>
                  <a:pt x="1654720" y="394440"/>
                  <a:pt x="1667909" y="367821"/>
                  <a:pt x="1686560" y="345440"/>
                </a:cubicBezTo>
                <a:cubicBezTo>
                  <a:pt x="1737071" y="284827"/>
                  <a:pt x="1762950" y="281139"/>
                  <a:pt x="1828800" y="223520"/>
                </a:cubicBezTo>
                <a:cubicBezTo>
                  <a:pt x="1854031" y="201443"/>
                  <a:pt x="1874465" y="174219"/>
                  <a:pt x="1899920" y="152400"/>
                </a:cubicBezTo>
                <a:cubicBezTo>
                  <a:pt x="1937115" y="120519"/>
                  <a:pt x="1985854" y="89578"/>
                  <a:pt x="2032000" y="71120"/>
                </a:cubicBezTo>
                <a:cubicBezTo>
                  <a:pt x="2044965" y="65934"/>
                  <a:pt x="2059675" y="66146"/>
                  <a:pt x="2072640" y="60960"/>
                </a:cubicBezTo>
                <a:cubicBezTo>
                  <a:pt x="2093734" y="52523"/>
                  <a:pt x="2112629" y="39218"/>
                  <a:pt x="2133600" y="30480"/>
                </a:cubicBezTo>
                <a:cubicBezTo>
                  <a:pt x="2187269" y="8118"/>
                  <a:pt x="2199241" y="9380"/>
                  <a:pt x="2255520" y="0"/>
                </a:cubicBezTo>
                <a:cubicBezTo>
                  <a:pt x="2346960" y="10160"/>
                  <a:pt x="2438816" y="17094"/>
                  <a:pt x="2529840" y="30480"/>
                </a:cubicBezTo>
                <a:cubicBezTo>
                  <a:pt x="2554233" y="34067"/>
                  <a:pt x="2577673" y="42700"/>
                  <a:pt x="2600960" y="50800"/>
                </a:cubicBezTo>
                <a:cubicBezTo>
                  <a:pt x="2651117" y="68246"/>
                  <a:pt x="2764235" y="106093"/>
                  <a:pt x="2824480" y="142240"/>
                </a:cubicBezTo>
                <a:cubicBezTo>
                  <a:pt x="2974001" y="231953"/>
                  <a:pt x="2858969" y="172006"/>
                  <a:pt x="2997200" y="264160"/>
                </a:cubicBezTo>
                <a:cubicBezTo>
                  <a:pt x="3030062" y="286068"/>
                  <a:pt x="3066912" y="301817"/>
                  <a:pt x="3098800" y="325120"/>
                </a:cubicBezTo>
                <a:cubicBezTo>
                  <a:pt x="3155170" y="366314"/>
                  <a:pt x="3208817" y="411225"/>
                  <a:pt x="3261360" y="457200"/>
                </a:cubicBezTo>
                <a:cubicBezTo>
                  <a:pt x="3288453" y="480907"/>
                  <a:pt x="3317812" y="502250"/>
                  <a:pt x="3342640" y="528320"/>
                </a:cubicBezTo>
                <a:cubicBezTo>
                  <a:pt x="3441740" y="632375"/>
                  <a:pt x="3471125" y="659093"/>
                  <a:pt x="3515360" y="782320"/>
                </a:cubicBezTo>
                <a:cubicBezTo>
                  <a:pt x="3549013" y="876068"/>
                  <a:pt x="3606800" y="1066800"/>
                  <a:pt x="3606800" y="1066800"/>
                </a:cubicBezTo>
                <a:cubicBezTo>
                  <a:pt x="3611386" y="1105785"/>
                  <a:pt x="3640445" y="1330066"/>
                  <a:pt x="3637280" y="1381760"/>
                </a:cubicBezTo>
                <a:cubicBezTo>
                  <a:pt x="3629989" y="1500842"/>
                  <a:pt x="3622733" y="1620944"/>
                  <a:pt x="3596640" y="1737360"/>
                </a:cubicBezTo>
                <a:cubicBezTo>
                  <a:pt x="3578346" y="1818979"/>
                  <a:pt x="3539676" y="1894831"/>
                  <a:pt x="3505200" y="1971040"/>
                </a:cubicBezTo>
                <a:cubicBezTo>
                  <a:pt x="3475229" y="2037291"/>
                  <a:pt x="3449503" y="2107685"/>
                  <a:pt x="3403600" y="2164080"/>
                </a:cubicBezTo>
                <a:cubicBezTo>
                  <a:pt x="3203291" y="2410174"/>
                  <a:pt x="3058898" y="2464441"/>
                  <a:pt x="2783840" y="2631440"/>
                </a:cubicBezTo>
                <a:cubicBezTo>
                  <a:pt x="2716320" y="2672434"/>
                  <a:pt x="2654601" y="2725625"/>
                  <a:pt x="2580640" y="2753360"/>
                </a:cubicBezTo>
                <a:cubicBezTo>
                  <a:pt x="2526453" y="2773680"/>
                  <a:pt x="2471099" y="2791124"/>
                  <a:pt x="2418080" y="2814320"/>
                </a:cubicBezTo>
                <a:cubicBezTo>
                  <a:pt x="2362577" y="2838603"/>
                  <a:pt x="2311126" y="2871554"/>
                  <a:pt x="2255520" y="2895600"/>
                </a:cubicBezTo>
                <a:cubicBezTo>
                  <a:pt x="1995853" y="3007888"/>
                  <a:pt x="2090967" y="2948558"/>
                  <a:pt x="1828800" y="3048000"/>
                </a:cubicBezTo>
                <a:cubicBezTo>
                  <a:pt x="1702377" y="3095954"/>
                  <a:pt x="1581938" y="3160070"/>
                  <a:pt x="1452880" y="3200400"/>
                </a:cubicBezTo>
                <a:cubicBezTo>
                  <a:pt x="987432" y="3345853"/>
                  <a:pt x="1671825" y="3127814"/>
                  <a:pt x="1056640" y="3342640"/>
                </a:cubicBezTo>
                <a:cubicBezTo>
                  <a:pt x="922162" y="3389600"/>
                  <a:pt x="785153" y="3429024"/>
                  <a:pt x="650240" y="3474720"/>
                </a:cubicBezTo>
                <a:cubicBezTo>
                  <a:pt x="575151" y="3500154"/>
                  <a:pt x="501517" y="3529720"/>
                  <a:pt x="426720" y="3556000"/>
                </a:cubicBezTo>
                <a:cubicBezTo>
                  <a:pt x="366096" y="3577300"/>
                  <a:pt x="304800" y="3596640"/>
                  <a:pt x="243840" y="361696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F499DC4-1CFC-3F49-30BF-BED9334E07BE}"/>
              </a:ext>
            </a:extLst>
          </p:cNvPr>
          <p:cNvCxnSpPr>
            <a:cxnSpLocks/>
          </p:cNvCxnSpPr>
          <p:nvPr/>
        </p:nvCxnSpPr>
        <p:spPr>
          <a:xfrm flipH="1">
            <a:off x="7551593" y="1837730"/>
            <a:ext cx="601807"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50BB56-669E-FD62-352C-2F356365B146}"/>
              </a:ext>
            </a:extLst>
          </p:cNvPr>
          <p:cNvCxnSpPr>
            <a:cxnSpLocks/>
          </p:cNvCxnSpPr>
          <p:nvPr/>
        </p:nvCxnSpPr>
        <p:spPr>
          <a:xfrm>
            <a:off x="5749634" y="1639032"/>
            <a:ext cx="246351"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1CAA78-B76B-B49D-28EF-8656502F035A}"/>
              </a:ext>
            </a:extLst>
          </p:cNvPr>
          <p:cNvCxnSpPr>
            <a:cxnSpLocks/>
          </p:cNvCxnSpPr>
          <p:nvPr/>
        </p:nvCxnSpPr>
        <p:spPr>
          <a:xfrm>
            <a:off x="5566346" y="3622737"/>
            <a:ext cx="596027" cy="1110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C91F2F-69DA-F16B-5CF6-9BE43F5AE9A7}"/>
              </a:ext>
            </a:extLst>
          </p:cNvPr>
          <p:cNvCxnSpPr>
            <a:cxnSpLocks/>
          </p:cNvCxnSpPr>
          <p:nvPr/>
        </p:nvCxnSpPr>
        <p:spPr>
          <a:xfrm flipH="1">
            <a:off x="7854750" y="3330143"/>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E7BCC43-7AD2-AECD-24C2-13EB281326DB}"/>
              </a:ext>
            </a:extLst>
          </p:cNvPr>
          <p:cNvSpPr/>
          <p:nvPr/>
        </p:nvSpPr>
        <p:spPr>
          <a:xfrm>
            <a:off x="5256500" y="109061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BA71E11C-4850-5908-B3F0-EDE1246D5E83}"/>
              </a:ext>
            </a:extLst>
          </p:cNvPr>
          <p:cNvSpPr/>
          <p:nvPr/>
        </p:nvSpPr>
        <p:spPr>
          <a:xfrm>
            <a:off x="7945157" y="1293585"/>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4" name="Rectangle 13">
            <a:extLst>
              <a:ext uri="{FF2B5EF4-FFF2-40B4-BE49-F238E27FC236}">
                <a16:creationId xmlns:a16="http://schemas.microsoft.com/office/drawing/2014/main" id="{9B984438-B569-F168-2F6A-4E8838028658}"/>
              </a:ext>
            </a:extLst>
          </p:cNvPr>
          <p:cNvSpPr/>
          <p:nvPr/>
        </p:nvSpPr>
        <p:spPr>
          <a:xfrm>
            <a:off x="7965236" y="2825607"/>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7" name="Rectangle 16">
            <a:extLst>
              <a:ext uri="{FF2B5EF4-FFF2-40B4-BE49-F238E27FC236}">
                <a16:creationId xmlns:a16="http://schemas.microsoft.com/office/drawing/2014/main" id="{8650623E-AEF7-BDB7-D894-9DE6A884317B}"/>
              </a:ext>
            </a:extLst>
          </p:cNvPr>
          <p:cNvSpPr/>
          <p:nvPr/>
        </p:nvSpPr>
        <p:spPr>
          <a:xfrm>
            <a:off x="7516046" y="5175211"/>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8" name="Rectangle 17">
            <a:extLst>
              <a:ext uri="{FF2B5EF4-FFF2-40B4-BE49-F238E27FC236}">
                <a16:creationId xmlns:a16="http://schemas.microsoft.com/office/drawing/2014/main" id="{8D260542-D4E3-5DBF-0A2D-F98750CBEF3F}"/>
              </a:ext>
            </a:extLst>
          </p:cNvPr>
          <p:cNvSpPr/>
          <p:nvPr/>
        </p:nvSpPr>
        <p:spPr>
          <a:xfrm>
            <a:off x="5392886" y="3361867"/>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9" name="Rectangle 18">
            <a:extLst>
              <a:ext uri="{FF2B5EF4-FFF2-40B4-BE49-F238E27FC236}">
                <a16:creationId xmlns:a16="http://schemas.microsoft.com/office/drawing/2014/main" id="{87E6B6B6-2282-8B8A-021A-CE229D762245}"/>
              </a:ext>
            </a:extLst>
          </p:cNvPr>
          <p:cNvSpPr/>
          <p:nvPr/>
        </p:nvSpPr>
        <p:spPr>
          <a:xfrm>
            <a:off x="3962400" y="3953470"/>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21" name="TextBox 20">
            <a:extLst>
              <a:ext uri="{FF2B5EF4-FFF2-40B4-BE49-F238E27FC236}">
                <a16:creationId xmlns:a16="http://schemas.microsoft.com/office/drawing/2014/main" id="{696B521C-619D-3F4F-1AF2-7F0535295636}"/>
              </a:ext>
            </a:extLst>
          </p:cNvPr>
          <p:cNvSpPr txBox="1"/>
          <p:nvPr/>
        </p:nvSpPr>
        <p:spPr>
          <a:xfrm>
            <a:off x="-3187995" y="185590"/>
            <a:ext cx="3200400" cy="2031325"/>
          </a:xfrm>
          <a:prstGeom prst="rect">
            <a:avLst/>
          </a:prstGeom>
          <a:noFill/>
        </p:spPr>
        <p:txBody>
          <a:bodyPr wrap="square" rtlCol="0">
            <a:spAutoFit/>
          </a:bodyPr>
          <a:lstStyle/>
          <a:p>
            <a:r>
              <a:rPr lang="en-US" i="1" dirty="0">
                <a:highlight>
                  <a:srgbClr val="FFFF00"/>
                </a:highlight>
              </a:rPr>
              <a:t>OPTIONAL</a:t>
            </a:r>
            <a:r>
              <a:rPr lang="en-US" i="1" dirty="0"/>
              <a:t> – These practice activities have been included in the digital slides and the printable worksheet.  You may choose to complete them as a whole-class activity instead of individually.</a:t>
            </a:r>
          </a:p>
        </p:txBody>
      </p:sp>
    </p:spTree>
    <p:extLst>
      <p:ext uri="{BB962C8B-B14F-4D97-AF65-F5344CB8AC3E}">
        <p14:creationId xmlns:p14="http://schemas.microsoft.com/office/powerpoint/2010/main" val="64735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BD383-FB7E-3AF3-9B8C-506A277667F7}"/>
              </a:ext>
            </a:extLst>
          </p:cNvPr>
          <p:cNvPicPr/>
          <p:nvPr/>
        </p:nvPicPr>
        <p:blipFill>
          <a:blip r:embed="rId2"/>
          <a:srcRect l="7872" t="2726" r="5319"/>
          <a:stretch>
            <a:fillRect/>
          </a:stretch>
        </p:blipFill>
        <p:spPr bwMode="auto">
          <a:xfrm>
            <a:off x="4066308" y="457200"/>
            <a:ext cx="4886325" cy="6400800"/>
          </a:xfrm>
          <a:prstGeom prst="rect">
            <a:avLst/>
          </a:prstGeom>
          <a:noFill/>
          <a:ln w="9525">
            <a:noFill/>
            <a:miter lim="800000"/>
            <a:headEnd/>
            <a:tailEnd/>
          </a:ln>
        </p:spPr>
      </p:pic>
      <p:sp>
        <p:nvSpPr>
          <p:cNvPr id="3" name="TextBox 2">
            <a:extLst>
              <a:ext uri="{FF2B5EF4-FFF2-40B4-BE49-F238E27FC236}">
                <a16:creationId xmlns:a16="http://schemas.microsoft.com/office/drawing/2014/main" id="{2AC7F353-30A9-B4FE-329C-A66E681AEE1E}"/>
              </a:ext>
            </a:extLst>
          </p:cNvPr>
          <p:cNvSpPr txBox="1"/>
          <p:nvPr/>
        </p:nvSpPr>
        <p:spPr>
          <a:xfrm>
            <a:off x="108414" y="4063316"/>
            <a:ext cx="3925586" cy="461665"/>
          </a:xfrm>
          <a:prstGeom prst="rect">
            <a:avLst/>
          </a:prstGeom>
          <a:solidFill>
            <a:srgbClr val="FFFF00"/>
          </a:solidFill>
        </p:spPr>
        <p:txBody>
          <a:bodyPr wrap="square" rtlCol="0">
            <a:spAutoFit/>
          </a:bodyPr>
          <a:lstStyle/>
          <a:p>
            <a:r>
              <a:rPr lang="en-US" sz="2400" b="1" dirty="0"/>
              <a:t>What pattern do you see?</a:t>
            </a:r>
          </a:p>
        </p:txBody>
      </p:sp>
      <p:grpSp>
        <p:nvGrpSpPr>
          <p:cNvPr id="32" name="Group 31">
            <a:extLst>
              <a:ext uri="{FF2B5EF4-FFF2-40B4-BE49-F238E27FC236}">
                <a16:creationId xmlns:a16="http://schemas.microsoft.com/office/drawing/2014/main" id="{9C79C646-7B24-C075-8441-C3ED2DC8F30C}"/>
              </a:ext>
            </a:extLst>
          </p:cNvPr>
          <p:cNvGrpSpPr/>
          <p:nvPr/>
        </p:nvGrpSpPr>
        <p:grpSpPr>
          <a:xfrm>
            <a:off x="7306258" y="5096763"/>
            <a:ext cx="1066800" cy="738277"/>
            <a:chOff x="7306258" y="4732202"/>
            <a:chExt cx="1066800" cy="738277"/>
          </a:xfrm>
        </p:grpSpPr>
        <p:cxnSp>
          <p:nvCxnSpPr>
            <p:cNvPr id="9" name="Straight Arrow Connector 8">
              <a:extLst>
                <a:ext uri="{FF2B5EF4-FFF2-40B4-BE49-F238E27FC236}">
                  <a16:creationId xmlns:a16="http://schemas.microsoft.com/office/drawing/2014/main" id="{231EB446-1307-E1A5-619C-61C0F1975F13}"/>
                </a:ext>
              </a:extLst>
            </p:cNvPr>
            <p:cNvCxnSpPr>
              <a:cxnSpLocks/>
            </p:cNvCxnSpPr>
            <p:nvPr/>
          </p:nvCxnSpPr>
          <p:spPr>
            <a:xfrm flipH="1" flipV="1">
              <a:off x="7848600" y="5105400"/>
              <a:ext cx="38100" cy="3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C396DF3-0633-32D9-B2BD-DE2DAEA8E9CC}"/>
                </a:ext>
              </a:extLst>
            </p:cNvPr>
            <p:cNvSpPr/>
            <p:nvPr/>
          </p:nvSpPr>
          <p:spPr>
            <a:xfrm rot="383375">
              <a:off x="7306258" y="4732202"/>
              <a:ext cx="1066800" cy="4488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0BF7E120-BD73-0B96-7D76-58ECA362D6C2}"/>
              </a:ext>
            </a:extLst>
          </p:cNvPr>
          <p:cNvSpPr/>
          <p:nvPr/>
        </p:nvSpPr>
        <p:spPr>
          <a:xfrm>
            <a:off x="4185920" y="2772481"/>
            <a:ext cx="3365673" cy="3616960"/>
          </a:xfrm>
          <a:custGeom>
            <a:avLst/>
            <a:gdLst>
              <a:gd name="connsiteX0" fmla="*/ 0 w 3637520"/>
              <a:gd name="connsiteY0" fmla="*/ 2357120 h 3616960"/>
              <a:gd name="connsiteX1" fmla="*/ 203200 w 3637520"/>
              <a:gd name="connsiteY1" fmla="*/ 2286000 h 3616960"/>
              <a:gd name="connsiteX2" fmla="*/ 365760 w 3637520"/>
              <a:gd name="connsiteY2" fmla="*/ 2184400 h 3616960"/>
              <a:gd name="connsiteX3" fmla="*/ 447040 w 3637520"/>
              <a:gd name="connsiteY3" fmla="*/ 2113280 h 3616960"/>
              <a:gd name="connsiteX4" fmla="*/ 487680 w 3637520"/>
              <a:gd name="connsiteY4" fmla="*/ 2082800 h 3616960"/>
              <a:gd name="connsiteX5" fmla="*/ 579120 w 3637520"/>
              <a:gd name="connsiteY5" fmla="*/ 1930400 h 3616960"/>
              <a:gd name="connsiteX6" fmla="*/ 690880 w 3637520"/>
              <a:gd name="connsiteY6" fmla="*/ 1747520 h 3616960"/>
              <a:gd name="connsiteX7" fmla="*/ 731520 w 3637520"/>
              <a:gd name="connsiteY7" fmla="*/ 1676400 h 3616960"/>
              <a:gd name="connsiteX8" fmla="*/ 762000 w 3637520"/>
              <a:gd name="connsiteY8" fmla="*/ 1625600 h 3616960"/>
              <a:gd name="connsiteX9" fmla="*/ 802640 w 3637520"/>
              <a:gd name="connsiteY9" fmla="*/ 1554480 h 3616960"/>
              <a:gd name="connsiteX10" fmla="*/ 975360 w 3637520"/>
              <a:gd name="connsiteY10" fmla="*/ 1320800 h 3616960"/>
              <a:gd name="connsiteX11" fmla="*/ 1127760 w 3637520"/>
              <a:gd name="connsiteY11" fmla="*/ 1066800 h 3616960"/>
              <a:gd name="connsiteX12" fmla="*/ 1270000 w 3637520"/>
              <a:gd name="connsiteY12" fmla="*/ 873760 h 3616960"/>
              <a:gd name="connsiteX13" fmla="*/ 1351280 w 3637520"/>
              <a:gd name="connsiteY13" fmla="*/ 762000 h 3616960"/>
              <a:gd name="connsiteX14" fmla="*/ 1412240 w 3637520"/>
              <a:gd name="connsiteY14" fmla="*/ 670560 h 3616960"/>
              <a:gd name="connsiteX15" fmla="*/ 1564640 w 3637520"/>
              <a:gd name="connsiteY15" fmla="*/ 487680 h 3616960"/>
              <a:gd name="connsiteX16" fmla="*/ 1635760 w 3637520"/>
              <a:gd name="connsiteY16" fmla="*/ 416560 h 3616960"/>
              <a:gd name="connsiteX17" fmla="*/ 1686560 w 3637520"/>
              <a:gd name="connsiteY17" fmla="*/ 345440 h 3616960"/>
              <a:gd name="connsiteX18" fmla="*/ 1828800 w 3637520"/>
              <a:gd name="connsiteY18" fmla="*/ 223520 h 3616960"/>
              <a:gd name="connsiteX19" fmla="*/ 1899920 w 3637520"/>
              <a:gd name="connsiteY19" fmla="*/ 152400 h 3616960"/>
              <a:gd name="connsiteX20" fmla="*/ 2032000 w 3637520"/>
              <a:gd name="connsiteY20" fmla="*/ 71120 h 3616960"/>
              <a:gd name="connsiteX21" fmla="*/ 2072640 w 3637520"/>
              <a:gd name="connsiteY21" fmla="*/ 60960 h 3616960"/>
              <a:gd name="connsiteX22" fmla="*/ 2133600 w 3637520"/>
              <a:gd name="connsiteY22" fmla="*/ 30480 h 3616960"/>
              <a:gd name="connsiteX23" fmla="*/ 2255520 w 3637520"/>
              <a:gd name="connsiteY23" fmla="*/ 0 h 3616960"/>
              <a:gd name="connsiteX24" fmla="*/ 2529840 w 3637520"/>
              <a:gd name="connsiteY24" fmla="*/ 30480 h 3616960"/>
              <a:gd name="connsiteX25" fmla="*/ 2600960 w 3637520"/>
              <a:gd name="connsiteY25" fmla="*/ 50800 h 3616960"/>
              <a:gd name="connsiteX26" fmla="*/ 2824480 w 3637520"/>
              <a:gd name="connsiteY26" fmla="*/ 142240 h 3616960"/>
              <a:gd name="connsiteX27" fmla="*/ 2997200 w 3637520"/>
              <a:gd name="connsiteY27" fmla="*/ 264160 h 3616960"/>
              <a:gd name="connsiteX28" fmla="*/ 3098800 w 3637520"/>
              <a:gd name="connsiteY28" fmla="*/ 325120 h 3616960"/>
              <a:gd name="connsiteX29" fmla="*/ 3261360 w 3637520"/>
              <a:gd name="connsiteY29" fmla="*/ 457200 h 3616960"/>
              <a:gd name="connsiteX30" fmla="*/ 3342640 w 3637520"/>
              <a:gd name="connsiteY30" fmla="*/ 528320 h 3616960"/>
              <a:gd name="connsiteX31" fmla="*/ 3515360 w 3637520"/>
              <a:gd name="connsiteY31" fmla="*/ 782320 h 3616960"/>
              <a:gd name="connsiteX32" fmla="*/ 3606800 w 3637520"/>
              <a:gd name="connsiteY32" fmla="*/ 1066800 h 3616960"/>
              <a:gd name="connsiteX33" fmla="*/ 3637280 w 3637520"/>
              <a:gd name="connsiteY33" fmla="*/ 1381760 h 3616960"/>
              <a:gd name="connsiteX34" fmla="*/ 3596640 w 3637520"/>
              <a:gd name="connsiteY34" fmla="*/ 1737360 h 3616960"/>
              <a:gd name="connsiteX35" fmla="*/ 3505200 w 3637520"/>
              <a:gd name="connsiteY35" fmla="*/ 1971040 h 3616960"/>
              <a:gd name="connsiteX36" fmla="*/ 3403600 w 3637520"/>
              <a:gd name="connsiteY36" fmla="*/ 2164080 h 3616960"/>
              <a:gd name="connsiteX37" fmla="*/ 2783840 w 3637520"/>
              <a:gd name="connsiteY37" fmla="*/ 2631440 h 3616960"/>
              <a:gd name="connsiteX38" fmla="*/ 2580640 w 3637520"/>
              <a:gd name="connsiteY38" fmla="*/ 2753360 h 3616960"/>
              <a:gd name="connsiteX39" fmla="*/ 2418080 w 3637520"/>
              <a:gd name="connsiteY39" fmla="*/ 2814320 h 3616960"/>
              <a:gd name="connsiteX40" fmla="*/ 2255520 w 3637520"/>
              <a:gd name="connsiteY40" fmla="*/ 2895600 h 3616960"/>
              <a:gd name="connsiteX41" fmla="*/ 1828800 w 3637520"/>
              <a:gd name="connsiteY41" fmla="*/ 3048000 h 3616960"/>
              <a:gd name="connsiteX42" fmla="*/ 1452880 w 3637520"/>
              <a:gd name="connsiteY42" fmla="*/ 3200400 h 3616960"/>
              <a:gd name="connsiteX43" fmla="*/ 1056640 w 3637520"/>
              <a:gd name="connsiteY43" fmla="*/ 3342640 h 3616960"/>
              <a:gd name="connsiteX44" fmla="*/ 650240 w 3637520"/>
              <a:gd name="connsiteY44" fmla="*/ 3474720 h 3616960"/>
              <a:gd name="connsiteX45" fmla="*/ 426720 w 3637520"/>
              <a:gd name="connsiteY45" fmla="*/ 3556000 h 3616960"/>
              <a:gd name="connsiteX46" fmla="*/ 243840 w 3637520"/>
              <a:gd name="connsiteY46" fmla="*/ 3616960 h 361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7520" h="3616960">
                <a:moveTo>
                  <a:pt x="0" y="2357120"/>
                </a:moveTo>
                <a:cubicBezTo>
                  <a:pt x="67733" y="2333413"/>
                  <a:pt x="138309" y="2316643"/>
                  <a:pt x="203200" y="2286000"/>
                </a:cubicBezTo>
                <a:cubicBezTo>
                  <a:pt x="260981" y="2258715"/>
                  <a:pt x="313616" y="2221335"/>
                  <a:pt x="365760" y="2184400"/>
                </a:cubicBezTo>
                <a:cubicBezTo>
                  <a:pt x="395138" y="2163591"/>
                  <a:pt x="419383" y="2136327"/>
                  <a:pt x="447040" y="2113280"/>
                </a:cubicBezTo>
                <a:cubicBezTo>
                  <a:pt x="460049" y="2102440"/>
                  <a:pt x="474133" y="2092960"/>
                  <a:pt x="487680" y="2082800"/>
                </a:cubicBezTo>
                <a:cubicBezTo>
                  <a:pt x="545699" y="1947423"/>
                  <a:pt x="484042" y="2075813"/>
                  <a:pt x="579120" y="1930400"/>
                </a:cubicBezTo>
                <a:cubicBezTo>
                  <a:pt x="618216" y="1870605"/>
                  <a:pt x="654123" y="1808781"/>
                  <a:pt x="690880" y="1747520"/>
                </a:cubicBezTo>
                <a:cubicBezTo>
                  <a:pt x="704928" y="1724107"/>
                  <a:pt x="717762" y="1699985"/>
                  <a:pt x="731520" y="1676400"/>
                </a:cubicBezTo>
                <a:cubicBezTo>
                  <a:pt x="741470" y="1659343"/>
                  <a:pt x="752050" y="1642657"/>
                  <a:pt x="762000" y="1625600"/>
                </a:cubicBezTo>
                <a:cubicBezTo>
                  <a:pt x="775758" y="1602015"/>
                  <a:pt x="786411" y="1576437"/>
                  <a:pt x="802640" y="1554480"/>
                </a:cubicBezTo>
                <a:cubicBezTo>
                  <a:pt x="860213" y="1476587"/>
                  <a:pt x="928320" y="1405472"/>
                  <a:pt x="975360" y="1320800"/>
                </a:cubicBezTo>
                <a:cubicBezTo>
                  <a:pt x="1021260" y="1238180"/>
                  <a:pt x="1073530" y="1140397"/>
                  <a:pt x="1127760" y="1066800"/>
                </a:cubicBezTo>
                <a:lnTo>
                  <a:pt x="1270000" y="873760"/>
                </a:lnTo>
                <a:cubicBezTo>
                  <a:pt x="1297240" y="836614"/>
                  <a:pt x="1324864" y="799737"/>
                  <a:pt x="1351280" y="762000"/>
                </a:cubicBezTo>
                <a:cubicBezTo>
                  <a:pt x="1372287" y="731990"/>
                  <a:pt x="1388789" y="698702"/>
                  <a:pt x="1412240" y="670560"/>
                </a:cubicBezTo>
                <a:cubicBezTo>
                  <a:pt x="1463040" y="609600"/>
                  <a:pt x="1508530" y="543790"/>
                  <a:pt x="1564640" y="487680"/>
                </a:cubicBezTo>
                <a:cubicBezTo>
                  <a:pt x="1588347" y="463973"/>
                  <a:pt x="1613941" y="442015"/>
                  <a:pt x="1635760" y="416560"/>
                </a:cubicBezTo>
                <a:cubicBezTo>
                  <a:pt x="1654720" y="394440"/>
                  <a:pt x="1667909" y="367821"/>
                  <a:pt x="1686560" y="345440"/>
                </a:cubicBezTo>
                <a:cubicBezTo>
                  <a:pt x="1737071" y="284827"/>
                  <a:pt x="1762950" y="281139"/>
                  <a:pt x="1828800" y="223520"/>
                </a:cubicBezTo>
                <a:cubicBezTo>
                  <a:pt x="1854031" y="201443"/>
                  <a:pt x="1874465" y="174219"/>
                  <a:pt x="1899920" y="152400"/>
                </a:cubicBezTo>
                <a:cubicBezTo>
                  <a:pt x="1937115" y="120519"/>
                  <a:pt x="1985854" y="89578"/>
                  <a:pt x="2032000" y="71120"/>
                </a:cubicBezTo>
                <a:cubicBezTo>
                  <a:pt x="2044965" y="65934"/>
                  <a:pt x="2059675" y="66146"/>
                  <a:pt x="2072640" y="60960"/>
                </a:cubicBezTo>
                <a:cubicBezTo>
                  <a:pt x="2093734" y="52523"/>
                  <a:pt x="2112629" y="39218"/>
                  <a:pt x="2133600" y="30480"/>
                </a:cubicBezTo>
                <a:cubicBezTo>
                  <a:pt x="2187269" y="8118"/>
                  <a:pt x="2199241" y="9380"/>
                  <a:pt x="2255520" y="0"/>
                </a:cubicBezTo>
                <a:cubicBezTo>
                  <a:pt x="2346960" y="10160"/>
                  <a:pt x="2438816" y="17094"/>
                  <a:pt x="2529840" y="30480"/>
                </a:cubicBezTo>
                <a:cubicBezTo>
                  <a:pt x="2554233" y="34067"/>
                  <a:pt x="2577673" y="42700"/>
                  <a:pt x="2600960" y="50800"/>
                </a:cubicBezTo>
                <a:cubicBezTo>
                  <a:pt x="2651117" y="68246"/>
                  <a:pt x="2764235" y="106093"/>
                  <a:pt x="2824480" y="142240"/>
                </a:cubicBezTo>
                <a:cubicBezTo>
                  <a:pt x="2974001" y="231953"/>
                  <a:pt x="2858969" y="172006"/>
                  <a:pt x="2997200" y="264160"/>
                </a:cubicBezTo>
                <a:cubicBezTo>
                  <a:pt x="3030062" y="286068"/>
                  <a:pt x="3066912" y="301817"/>
                  <a:pt x="3098800" y="325120"/>
                </a:cubicBezTo>
                <a:cubicBezTo>
                  <a:pt x="3155170" y="366314"/>
                  <a:pt x="3208817" y="411225"/>
                  <a:pt x="3261360" y="457200"/>
                </a:cubicBezTo>
                <a:cubicBezTo>
                  <a:pt x="3288453" y="480907"/>
                  <a:pt x="3317812" y="502250"/>
                  <a:pt x="3342640" y="528320"/>
                </a:cubicBezTo>
                <a:cubicBezTo>
                  <a:pt x="3441740" y="632375"/>
                  <a:pt x="3471125" y="659093"/>
                  <a:pt x="3515360" y="782320"/>
                </a:cubicBezTo>
                <a:cubicBezTo>
                  <a:pt x="3549013" y="876068"/>
                  <a:pt x="3606800" y="1066800"/>
                  <a:pt x="3606800" y="1066800"/>
                </a:cubicBezTo>
                <a:cubicBezTo>
                  <a:pt x="3611386" y="1105785"/>
                  <a:pt x="3640445" y="1330066"/>
                  <a:pt x="3637280" y="1381760"/>
                </a:cubicBezTo>
                <a:cubicBezTo>
                  <a:pt x="3629989" y="1500842"/>
                  <a:pt x="3622733" y="1620944"/>
                  <a:pt x="3596640" y="1737360"/>
                </a:cubicBezTo>
                <a:cubicBezTo>
                  <a:pt x="3578346" y="1818979"/>
                  <a:pt x="3539676" y="1894831"/>
                  <a:pt x="3505200" y="1971040"/>
                </a:cubicBezTo>
                <a:cubicBezTo>
                  <a:pt x="3475229" y="2037291"/>
                  <a:pt x="3449503" y="2107685"/>
                  <a:pt x="3403600" y="2164080"/>
                </a:cubicBezTo>
                <a:cubicBezTo>
                  <a:pt x="3203291" y="2410174"/>
                  <a:pt x="3058898" y="2464441"/>
                  <a:pt x="2783840" y="2631440"/>
                </a:cubicBezTo>
                <a:cubicBezTo>
                  <a:pt x="2716320" y="2672434"/>
                  <a:pt x="2654601" y="2725625"/>
                  <a:pt x="2580640" y="2753360"/>
                </a:cubicBezTo>
                <a:cubicBezTo>
                  <a:pt x="2526453" y="2773680"/>
                  <a:pt x="2471099" y="2791124"/>
                  <a:pt x="2418080" y="2814320"/>
                </a:cubicBezTo>
                <a:cubicBezTo>
                  <a:pt x="2362577" y="2838603"/>
                  <a:pt x="2311126" y="2871554"/>
                  <a:pt x="2255520" y="2895600"/>
                </a:cubicBezTo>
                <a:cubicBezTo>
                  <a:pt x="1995853" y="3007888"/>
                  <a:pt x="2090967" y="2948558"/>
                  <a:pt x="1828800" y="3048000"/>
                </a:cubicBezTo>
                <a:cubicBezTo>
                  <a:pt x="1702377" y="3095954"/>
                  <a:pt x="1581938" y="3160070"/>
                  <a:pt x="1452880" y="3200400"/>
                </a:cubicBezTo>
                <a:cubicBezTo>
                  <a:pt x="987432" y="3345853"/>
                  <a:pt x="1671825" y="3127814"/>
                  <a:pt x="1056640" y="3342640"/>
                </a:cubicBezTo>
                <a:cubicBezTo>
                  <a:pt x="922162" y="3389600"/>
                  <a:pt x="785153" y="3429024"/>
                  <a:pt x="650240" y="3474720"/>
                </a:cubicBezTo>
                <a:cubicBezTo>
                  <a:pt x="575151" y="3500154"/>
                  <a:pt x="501517" y="3529720"/>
                  <a:pt x="426720" y="3556000"/>
                </a:cubicBezTo>
                <a:cubicBezTo>
                  <a:pt x="366096" y="3577300"/>
                  <a:pt x="304800" y="3596640"/>
                  <a:pt x="243840" y="361696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F499DC4-1CFC-3F49-30BF-BED9334E07BE}"/>
              </a:ext>
            </a:extLst>
          </p:cNvPr>
          <p:cNvCxnSpPr>
            <a:cxnSpLocks/>
          </p:cNvCxnSpPr>
          <p:nvPr/>
        </p:nvCxnSpPr>
        <p:spPr>
          <a:xfrm flipH="1">
            <a:off x="7551593" y="2202291"/>
            <a:ext cx="601807"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50BB56-669E-FD62-352C-2F356365B146}"/>
              </a:ext>
            </a:extLst>
          </p:cNvPr>
          <p:cNvCxnSpPr>
            <a:cxnSpLocks/>
          </p:cNvCxnSpPr>
          <p:nvPr/>
        </p:nvCxnSpPr>
        <p:spPr>
          <a:xfrm>
            <a:off x="5749634" y="2003593"/>
            <a:ext cx="246351"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1CAA78-B76B-B49D-28EF-8656502F035A}"/>
              </a:ext>
            </a:extLst>
          </p:cNvPr>
          <p:cNvCxnSpPr>
            <a:cxnSpLocks/>
          </p:cNvCxnSpPr>
          <p:nvPr/>
        </p:nvCxnSpPr>
        <p:spPr>
          <a:xfrm>
            <a:off x="5566346" y="3987298"/>
            <a:ext cx="596027" cy="1110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C91F2F-69DA-F16B-5CF6-9BE43F5AE9A7}"/>
              </a:ext>
            </a:extLst>
          </p:cNvPr>
          <p:cNvCxnSpPr>
            <a:cxnSpLocks/>
          </p:cNvCxnSpPr>
          <p:nvPr/>
        </p:nvCxnSpPr>
        <p:spPr>
          <a:xfrm flipH="1">
            <a:off x="7854750" y="3694704"/>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E7BCC43-7AD2-AECD-24C2-13EB281326DB}"/>
              </a:ext>
            </a:extLst>
          </p:cNvPr>
          <p:cNvSpPr/>
          <p:nvPr/>
        </p:nvSpPr>
        <p:spPr>
          <a:xfrm>
            <a:off x="5256500" y="1455179"/>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BA71E11C-4850-5908-B3F0-EDE1246D5E83}"/>
              </a:ext>
            </a:extLst>
          </p:cNvPr>
          <p:cNvSpPr/>
          <p:nvPr/>
        </p:nvSpPr>
        <p:spPr>
          <a:xfrm>
            <a:off x="7945157" y="1658146"/>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4" name="Rectangle 13">
            <a:extLst>
              <a:ext uri="{FF2B5EF4-FFF2-40B4-BE49-F238E27FC236}">
                <a16:creationId xmlns:a16="http://schemas.microsoft.com/office/drawing/2014/main" id="{9B984438-B569-F168-2F6A-4E8838028658}"/>
              </a:ext>
            </a:extLst>
          </p:cNvPr>
          <p:cNvSpPr/>
          <p:nvPr/>
        </p:nvSpPr>
        <p:spPr>
          <a:xfrm>
            <a:off x="7965236" y="319016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7" name="Rectangle 16">
            <a:extLst>
              <a:ext uri="{FF2B5EF4-FFF2-40B4-BE49-F238E27FC236}">
                <a16:creationId xmlns:a16="http://schemas.microsoft.com/office/drawing/2014/main" id="{8650623E-AEF7-BDB7-D894-9DE6A884317B}"/>
              </a:ext>
            </a:extLst>
          </p:cNvPr>
          <p:cNvSpPr/>
          <p:nvPr/>
        </p:nvSpPr>
        <p:spPr>
          <a:xfrm>
            <a:off x="7516046" y="5539772"/>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8" name="Rectangle 17">
            <a:extLst>
              <a:ext uri="{FF2B5EF4-FFF2-40B4-BE49-F238E27FC236}">
                <a16:creationId xmlns:a16="http://schemas.microsoft.com/office/drawing/2014/main" id="{8D260542-D4E3-5DBF-0A2D-F98750CBEF3F}"/>
              </a:ext>
            </a:extLst>
          </p:cNvPr>
          <p:cNvSpPr/>
          <p:nvPr/>
        </p:nvSpPr>
        <p:spPr>
          <a:xfrm>
            <a:off x="5392886" y="372642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9" name="Rectangle 18">
            <a:extLst>
              <a:ext uri="{FF2B5EF4-FFF2-40B4-BE49-F238E27FC236}">
                <a16:creationId xmlns:a16="http://schemas.microsoft.com/office/drawing/2014/main" id="{87E6B6B6-2282-8B8A-021A-CE229D762245}"/>
              </a:ext>
            </a:extLst>
          </p:cNvPr>
          <p:cNvSpPr/>
          <p:nvPr/>
        </p:nvSpPr>
        <p:spPr>
          <a:xfrm>
            <a:off x="3962400" y="4318031"/>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6" name="Text Box 2">
            <a:extLst>
              <a:ext uri="{FF2B5EF4-FFF2-40B4-BE49-F238E27FC236}">
                <a16:creationId xmlns:a16="http://schemas.microsoft.com/office/drawing/2014/main" id="{4079C1AA-5497-23ED-EC6D-F2AB9687CE3A}"/>
              </a:ext>
            </a:extLst>
          </p:cNvPr>
          <p:cNvSpPr txBox="1">
            <a:spLocks noChangeArrowheads="1"/>
          </p:cNvSpPr>
          <p:nvPr/>
        </p:nvSpPr>
        <p:spPr bwMode="auto">
          <a:xfrm>
            <a:off x="29110" y="0"/>
            <a:ext cx="8359714" cy="461665"/>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Challenge B PRACTICE #1 ANSWERS</a:t>
            </a:r>
          </a:p>
        </p:txBody>
      </p:sp>
      <p:sp>
        <p:nvSpPr>
          <p:cNvPr id="7" name="TextBox 6">
            <a:extLst>
              <a:ext uri="{FF2B5EF4-FFF2-40B4-BE49-F238E27FC236}">
                <a16:creationId xmlns:a16="http://schemas.microsoft.com/office/drawing/2014/main" id="{AF454A60-4F76-F989-62B4-1059773C97EA}"/>
              </a:ext>
            </a:extLst>
          </p:cNvPr>
          <p:cNvSpPr txBox="1"/>
          <p:nvPr/>
        </p:nvSpPr>
        <p:spPr>
          <a:xfrm>
            <a:off x="7460672" y="5835040"/>
            <a:ext cx="852055" cy="461665"/>
          </a:xfrm>
          <a:prstGeom prst="rect">
            <a:avLst/>
          </a:prstGeom>
          <a:solidFill>
            <a:srgbClr val="FF0000"/>
          </a:solidFill>
        </p:spPr>
        <p:txBody>
          <a:bodyPr wrap="square" rtlCol="0">
            <a:spAutoFit/>
          </a:bodyPr>
          <a:lstStyle/>
          <a:p>
            <a:pPr algn="ctr"/>
            <a:r>
              <a:rPr lang="en-US" sz="2400" b="1" dirty="0">
                <a:solidFill>
                  <a:schemeClr val="bg1"/>
                </a:solidFill>
              </a:rPr>
              <a:t>Scar</a:t>
            </a:r>
            <a:endParaRPr lang="en-US" b="1" dirty="0">
              <a:solidFill>
                <a:schemeClr val="bg1"/>
              </a:solidFill>
            </a:endParaRPr>
          </a:p>
        </p:txBody>
      </p:sp>
      <p:sp>
        <p:nvSpPr>
          <p:cNvPr id="11" name="TextBox 10">
            <a:extLst>
              <a:ext uri="{FF2B5EF4-FFF2-40B4-BE49-F238E27FC236}">
                <a16:creationId xmlns:a16="http://schemas.microsoft.com/office/drawing/2014/main" id="{ADAC7EA1-B4E9-4AEE-F0EA-F06CD1016073}"/>
              </a:ext>
            </a:extLst>
          </p:cNvPr>
          <p:cNvSpPr txBox="1"/>
          <p:nvPr/>
        </p:nvSpPr>
        <p:spPr>
          <a:xfrm>
            <a:off x="2854518" y="4859547"/>
            <a:ext cx="1325706" cy="461665"/>
          </a:xfrm>
          <a:prstGeom prst="rect">
            <a:avLst/>
          </a:prstGeom>
          <a:solidFill>
            <a:srgbClr val="FF0000"/>
          </a:solidFill>
        </p:spPr>
        <p:txBody>
          <a:bodyPr wrap="square" rtlCol="0">
            <a:spAutoFit/>
          </a:bodyPr>
          <a:lstStyle/>
          <a:p>
            <a:pPr algn="ctr"/>
            <a:r>
              <a:rPr lang="en-US" sz="2400" b="1" dirty="0">
                <a:solidFill>
                  <a:schemeClr val="bg1"/>
                </a:solidFill>
              </a:rPr>
              <a:t>Loop</a:t>
            </a:r>
          </a:p>
        </p:txBody>
      </p:sp>
      <p:sp>
        <p:nvSpPr>
          <p:cNvPr id="15" name="TextBox 14">
            <a:extLst>
              <a:ext uri="{FF2B5EF4-FFF2-40B4-BE49-F238E27FC236}">
                <a16:creationId xmlns:a16="http://schemas.microsoft.com/office/drawing/2014/main" id="{BC82E4EE-7853-1DB5-A670-5EA603034978}"/>
              </a:ext>
            </a:extLst>
          </p:cNvPr>
          <p:cNvSpPr txBox="1"/>
          <p:nvPr/>
        </p:nvSpPr>
        <p:spPr>
          <a:xfrm>
            <a:off x="3124199" y="1588094"/>
            <a:ext cx="2625435" cy="461665"/>
          </a:xfrm>
          <a:prstGeom prst="rect">
            <a:avLst/>
          </a:prstGeom>
          <a:solidFill>
            <a:srgbClr val="FF0000"/>
          </a:solidFill>
        </p:spPr>
        <p:txBody>
          <a:bodyPr wrap="square" rtlCol="0">
            <a:spAutoFit/>
          </a:bodyPr>
          <a:lstStyle/>
          <a:p>
            <a:pPr algn="ctr"/>
            <a:r>
              <a:rPr lang="en-US" sz="2400" b="1" dirty="0">
                <a:solidFill>
                  <a:schemeClr val="bg1"/>
                </a:solidFill>
              </a:rPr>
              <a:t>DOT(or Island)</a:t>
            </a:r>
            <a:endParaRPr lang="en-US" b="1" dirty="0">
              <a:solidFill>
                <a:schemeClr val="bg1"/>
              </a:solidFill>
            </a:endParaRPr>
          </a:p>
        </p:txBody>
      </p:sp>
      <p:sp>
        <p:nvSpPr>
          <p:cNvPr id="20" name="TextBox 19">
            <a:extLst>
              <a:ext uri="{FF2B5EF4-FFF2-40B4-BE49-F238E27FC236}">
                <a16:creationId xmlns:a16="http://schemas.microsoft.com/office/drawing/2014/main" id="{D0BEB291-07B4-A93B-7294-DBC2F69FCA33}"/>
              </a:ext>
            </a:extLst>
          </p:cNvPr>
          <p:cNvSpPr txBox="1"/>
          <p:nvPr/>
        </p:nvSpPr>
        <p:spPr>
          <a:xfrm>
            <a:off x="6824819" y="1843087"/>
            <a:ext cx="2250990" cy="461665"/>
          </a:xfrm>
          <a:prstGeom prst="rect">
            <a:avLst/>
          </a:prstGeom>
          <a:solidFill>
            <a:srgbClr val="FF0000"/>
          </a:solidFill>
        </p:spPr>
        <p:txBody>
          <a:bodyPr wrap="square" rtlCol="0">
            <a:spAutoFit/>
          </a:bodyPr>
          <a:lstStyle/>
          <a:p>
            <a:pPr algn="ctr"/>
            <a:r>
              <a:rPr lang="en-US" sz="2400" b="1" dirty="0">
                <a:solidFill>
                  <a:schemeClr val="bg1"/>
                </a:solidFill>
              </a:rPr>
              <a:t>Ending Ridge</a:t>
            </a:r>
          </a:p>
        </p:txBody>
      </p:sp>
      <p:sp>
        <p:nvSpPr>
          <p:cNvPr id="21" name="TextBox 20">
            <a:extLst>
              <a:ext uri="{FF2B5EF4-FFF2-40B4-BE49-F238E27FC236}">
                <a16:creationId xmlns:a16="http://schemas.microsoft.com/office/drawing/2014/main" id="{DC05586D-96FC-52D3-FE00-FEB52BEDD582}"/>
              </a:ext>
            </a:extLst>
          </p:cNvPr>
          <p:cNvSpPr txBox="1"/>
          <p:nvPr/>
        </p:nvSpPr>
        <p:spPr>
          <a:xfrm>
            <a:off x="3481082" y="3438881"/>
            <a:ext cx="2137346" cy="461665"/>
          </a:xfrm>
          <a:prstGeom prst="rect">
            <a:avLst/>
          </a:prstGeom>
          <a:solidFill>
            <a:srgbClr val="FF0000"/>
          </a:solidFill>
        </p:spPr>
        <p:txBody>
          <a:bodyPr wrap="square" rtlCol="0">
            <a:spAutoFit/>
          </a:bodyPr>
          <a:lstStyle/>
          <a:p>
            <a:pPr algn="ctr"/>
            <a:r>
              <a:rPr lang="en-US" sz="2400" b="1" dirty="0">
                <a:solidFill>
                  <a:schemeClr val="bg1"/>
                </a:solidFill>
              </a:rPr>
              <a:t>Short Ridge</a:t>
            </a:r>
          </a:p>
        </p:txBody>
      </p:sp>
      <p:sp>
        <p:nvSpPr>
          <p:cNvPr id="22" name="TextBox 21">
            <a:extLst>
              <a:ext uri="{FF2B5EF4-FFF2-40B4-BE49-F238E27FC236}">
                <a16:creationId xmlns:a16="http://schemas.microsoft.com/office/drawing/2014/main" id="{DBCB3248-23D0-75EC-F069-42E8BBC80890}"/>
              </a:ext>
            </a:extLst>
          </p:cNvPr>
          <p:cNvSpPr txBox="1"/>
          <p:nvPr/>
        </p:nvSpPr>
        <p:spPr>
          <a:xfrm>
            <a:off x="7728519" y="3248289"/>
            <a:ext cx="1163218" cy="461665"/>
          </a:xfrm>
          <a:prstGeom prst="rect">
            <a:avLst/>
          </a:prstGeom>
          <a:solidFill>
            <a:srgbClr val="FF0000"/>
          </a:solidFill>
        </p:spPr>
        <p:txBody>
          <a:bodyPr wrap="square" rtlCol="0">
            <a:spAutoFit/>
          </a:bodyPr>
          <a:lstStyle/>
          <a:p>
            <a:pPr algn="ctr"/>
            <a:r>
              <a:rPr lang="en-US" sz="2400" b="1" dirty="0">
                <a:solidFill>
                  <a:schemeClr val="bg1"/>
                </a:solidFill>
              </a:rPr>
              <a:t>Fork</a:t>
            </a:r>
          </a:p>
        </p:txBody>
      </p:sp>
      <p:sp>
        <p:nvSpPr>
          <p:cNvPr id="23" name="TextBox 22">
            <a:extLst>
              <a:ext uri="{FF2B5EF4-FFF2-40B4-BE49-F238E27FC236}">
                <a16:creationId xmlns:a16="http://schemas.microsoft.com/office/drawing/2014/main" id="{D9E817BE-D449-52CE-91E2-897AA9C164A4}"/>
              </a:ext>
            </a:extLst>
          </p:cNvPr>
          <p:cNvSpPr txBox="1"/>
          <p:nvPr/>
        </p:nvSpPr>
        <p:spPr>
          <a:xfrm>
            <a:off x="55265" y="5765095"/>
            <a:ext cx="3859836" cy="830997"/>
          </a:xfrm>
          <a:prstGeom prst="rect">
            <a:avLst/>
          </a:prstGeom>
          <a:solidFill>
            <a:srgbClr val="FF0000"/>
          </a:solidFill>
        </p:spPr>
        <p:txBody>
          <a:bodyPr wrap="square" rtlCol="0">
            <a:spAutoFit/>
          </a:bodyPr>
          <a:lstStyle/>
          <a:p>
            <a:r>
              <a:rPr lang="en-US" sz="2400" b="1" dirty="0">
                <a:solidFill>
                  <a:schemeClr val="bg1"/>
                </a:solidFill>
              </a:rPr>
              <a:t>What ridge structures do you see?</a:t>
            </a:r>
          </a:p>
        </p:txBody>
      </p:sp>
    </p:spTree>
    <p:extLst>
      <p:ext uri="{BB962C8B-B14F-4D97-AF65-F5344CB8AC3E}">
        <p14:creationId xmlns:p14="http://schemas.microsoft.com/office/powerpoint/2010/main" val="9643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all&#10;&#10;Description automatically generated">
            <a:extLst>
              <a:ext uri="{FF2B5EF4-FFF2-40B4-BE49-F238E27FC236}">
                <a16:creationId xmlns:a16="http://schemas.microsoft.com/office/drawing/2014/main" id="{81911012-B798-E4C1-399A-E9427025E8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471" t="32064" r="28248" b="34445"/>
          <a:stretch/>
        </p:blipFill>
        <p:spPr>
          <a:xfrm rot="16200000">
            <a:off x="5295232" y="376867"/>
            <a:ext cx="3852899" cy="3318163"/>
          </a:xfrm>
          <a:prstGeom prst="rect">
            <a:avLst/>
          </a:prstGeom>
        </p:spPr>
      </p:pic>
      <p:pic>
        <p:nvPicPr>
          <p:cNvPr id="7" name="Picture 6">
            <a:extLst>
              <a:ext uri="{FF2B5EF4-FFF2-40B4-BE49-F238E27FC236}">
                <a16:creationId xmlns:a16="http://schemas.microsoft.com/office/drawing/2014/main" id="{FF872432-2AD4-464B-A46D-AA85C8977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27" t="37844" r="25946" b="15926"/>
          <a:stretch/>
        </p:blipFill>
        <p:spPr>
          <a:xfrm>
            <a:off x="259773" y="563954"/>
            <a:ext cx="3810000" cy="4160446"/>
          </a:xfrm>
          <a:prstGeom prst="rect">
            <a:avLst/>
          </a:prstGeom>
        </p:spPr>
      </p:pic>
      <p:pic>
        <p:nvPicPr>
          <p:cNvPr id="9" name="Picture 8" descr="A picture containing text, tiled&#10;&#10;Description automatically generated">
            <a:extLst>
              <a:ext uri="{FF2B5EF4-FFF2-40B4-BE49-F238E27FC236}">
                <a16:creationId xmlns:a16="http://schemas.microsoft.com/office/drawing/2014/main" id="{7333D402-FF17-6CF1-51AC-180D67FCFF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13" t="34020" r="34105" b="24445"/>
          <a:stretch/>
        </p:blipFill>
        <p:spPr>
          <a:xfrm>
            <a:off x="2889328" y="3519057"/>
            <a:ext cx="3416339" cy="3229444"/>
          </a:xfrm>
          <a:prstGeom prst="rect">
            <a:avLst/>
          </a:prstGeom>
        </p:spPr>
      </p:pic>
      <p:sp>
        <p:nvSpPr>
          <p:cNvPr id="2" name="TextBox 1">
            <a:extLst>
              <a:ext uri="{FF2B5EF4-FFF2-40B4-BE49-F238E27FC236}">
                <a16:creationId xmlns:a16="http://schemas.microsoft.com/office/drawing/2014/main" id="{6939D583-88FB-5E76-4763-64804080603A}"/>
              </a:ext>
            </a:extLst>
          </p:cNvPr>
          <p:cNvSpPr txBox="1"/>
          <p:nvPr/>
        </p:nvSpPr>
        <p:spPr>
          <a:xfrm>
            <a:off x="247139" y="573959"/>
            <a:ext cx="2926080" cy="461665"/>
          </a:xfrm>
          <a:prstGeom prst="rect">
            <a:avLst/>
          </a:prstGeom>
          <a:solidFill>
            <a:srgbClr val="FFFF00"/>
          </a:solidFill>
        </p:spPr>
        <p:txBody>
          <a:bodyPr wrap="square" rtlCol="0">
            <a:spAutoFit/>
          </a:bodyPr>
          <a:lstStyle/>
          <a:p>
            <a:r>
              <a:rPr lang="en-US" sz="2400" b="1" dirty="0"/>
              <a:t>    Pattern = </a:t>
            </a:r>
          </a:p>
        </p:txBody>
      </p:sp>
      <p:sp>
        <p:nvSpPr>
          <p:cNvPr id="8" name="TextBox 7">
            <a:extLst>
              <a:ext uri="{FF2B5EF4-FFF2-40B4-BE49-F238E27FC236}">
                <a16:creationId xmlns:a16="http://schemas.microsoft.com/office/drawing/2014/main" id="{2A8CE6E5-78A2-18C9-36B8-7B1EB224C49F}"/>
              </a:ext>
            </a:extLst>
          </p:cNvPr>
          <p:cNvSpPr txBox="1"/>
          <p:nvPr/>
        </p:nvSpPr>
        <p:spPr>
          <a:xfrm>
            <a:off x="3603463" y="1114190"/>
            <a:ext cx="2275551" cy="1200329"/>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What letters can you find?</a:t>
            </a:r>
            <a:br>
              <a:rPr lang="en-US" sz="2400" b="1" dirty="0">
                <a:latin typeface="Arial Narrow" panose="020B0606020202030204" pitchFamily="34" charset="0"/>
              </a:rPr>
            </a:br>
            <a:r>
              <a:rPr lang="en-US" sz="2400" dirty="0">
                <a:latin typeface="Arial Narrow" panose="020B0606020202030204" pitchFamily="34" charset="0"/>
              </a:rPr>
              <a:t>Circle them.</a:t>
            </a:r>
          </a:p>
        </p:txBody>
      </p:sp>
      <p:sp>
        <p:nvSpPr>
          <p:cNvPr id="11" name="Text Box 2">
            <a:extLst>
              <a:ext uri="{FF2B5EF4-FFF2-40B4-BE49-F238E27FC236}">
                <a16:creationId xmlns:a16="http://schemas.microsoft.com/office/drawing/2014/main" id="{B4C4CF34-D73E-3642-5E8B-612132AE21ED}"/>
              </a:ext>
            </a:extLst>
          </p:cNvPr>
          <p:cNvSpPr txBox="1">
            <a:spLocks noChangeArrowheads="1"/>
          </p:cNvSpPr>
          <p:nvPr/>
        </p:nvSpPr>
        <p:spPr bwMode="auto">
          <a:xfrm>
            <a:off x="0" y="46415"/>
            <a:ext cx="4897090" cy="461665"/>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PRACTICE #2</a:t>
            </a:r>
          </a:p>
        </p:txBody>
      </p:sp>
      <p:sp>
        <p:nvSpPr>
          <p:cNvPr id="12" name="TextBox 11">
            <a:extLst>
              <a:ext uri="{FF2B5EF4-FFF2-40B4-BE49-F238E27FC236}">
                <a16:creationId xmlns:a16="http://schemas.microsoft.com/office/drawing/2014/main" id="{FD7F771C-A568-A591-5926-A5B27FF48E48}"/>
              </a:ext>
            </a:extLst>
          </p:cNvPr>
          <p:cNvSpPr txBox="1"/>
          <p:nvPr/>
        </p:nvSpPr>
        <p:spPr>
          <a:xfrm>
            <a:off x="242970" y="4999128"/>
            <a:ext cx="2438400" cy="1569660"/>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are </a:t>
            </a:r>
            <a:br>
              <a:rPr lang="en-US" sz="2400" b="1" dirty="0">
                <a:latin typeface="Arial Narrow" panose="020B0606020202030204" pitchFamily="34" charset="0"/>
              </a:rPr>
            </a:br>
            <a:r>
              <a:rPr lang="en-US" sz="2400" b="1" dirty="0">
                <a:latin typeface="Arial Narrow" panose="020B0606020202030204" pitchFamily="34" charset="0"/>
              </a:rPr>
              <a:t>plain whorls?</a:t>
            </a:r>
          </a:p>
          <a:p>
            <a:pPr algn="ctr"/>
            <a:r>
              <a:rPr lang="en-US" sz="2400" dirty="0">
                <a:latin typeface="Arial Narrow" panose="020B0606020202030204" pitchFamily="34" charset="0"/>
              </a:rPr>
              <a:t>Use a star to show your answer.</a:t>
            </a:r>
          </a:p>
        </p:txBody>
      </p:sp>
      <p:sp>
        <p:nvSpPr>
          <p:cNvPr id="25" name="TextBox 24">
            <a:extLst>
              <a:ext uri="{FF2B5EF4-FFF2-40B4-BE49-F238E27FC236}">
                <a16:creationId xmlns:a16="http://schemas.microsoft.com/office/drawing/2014/main" id="{1BB67A27-32F2-9A16-A03F-06495858E29C}"/>
              </a:ext>
            </a:extLst>
          </p:cNvPr>
          <p:cNvSpPr txBox="1"/>
          <p:nvPr/>
        </p:nvSpPr>
        <p:spPr>
          <a:xfrm>
            <a:off x="6486291" y="4153723"/>
            <a:ext cx="2394472" cy="1938992"/>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ridge structures can you find? </a:t>
            </a:r>
          </a:p>
          <a:p>
            <a:pPr algn="ctr"/>
            <a:r>
              <a:rPr lang="en-US" sz="2400" dirty="0">
                <a:latin typeface="Arial Narrow" panose="020B0606020202030204" pitchFamily="34" charset="0"/>
              </a:rPr>
              <a:t>Use circles to mark each one and label.</a:t>
            </a:r>
          </a:p>
        </p:txBody>
      </p:sp>
      <p:sp>
        <p:nvSpPr>
          <p:cNvPr id="34" name="Rectangle 33">
            <a:extLst>
              <a:ext uri="{FF2B5EF4-FFF2-40B4-BE49-F238E27FC236}">
                <a16:creationId xmlns:a16="http://schemas.microsoft.com/office/drawing/2014/main" id="{6DDC2B4F-27F5-4E00-AB1E-4B62DA574147}"/>
              </a:ext>
            </a:extLst>
          </p:cNvPr>
          <p:cNvSpPr/>
          <p:nvPr/>
        </p:nvSpPr>
        <p:spPr>
          <a:xfrm>
            <a:off x="152400" y="405562"/>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p>
        </p:txBody>
      </p:sp>
      <p:sp>
        <p:nvSpPr>
          <p:cNvPr id="35" name="TextBox 34">
            <a:extLst>
              <a:ext uri="{FF2B5EF4-FFF2-40B4-BE49-F238E27FC236}">
                <a16:creationId xmlns:a16="http://schemas.microsoft.com/office/drawing/2014/main" id="{9256775B-F713-043B-4087-FFE871AB1D7C}"/>
              </a:ext>
            </a:extLst>
          </p:cNvPr>
          <p:cNvSpPr txBox="1"/>
          <p:nvPr/>
        </p:nvSpPr>
        <p:spPr>
          <a:xfrm>
            <a:off x="5565018" y="78047"/>
            <a:ext cx="2926080" cy="461665"/>
          </a:xfrm>
          <a:prstGeom prst="rect">
            <a:avLst/>
          </a:prstGeom>
          <a:solidFill>
            <a:srgbClr val="FFFF00"/>
          </a:solidFill>
        </p:spPr>
        <p:txBody>
          <a:bodyPr wrap="square" rtlCol="0">
            <a:spAutoFit/>
          </a:bodyPr>
          <a:lstStyle/>
          <a:p>
            <a:r>
              <a:rPr lang="en-US" sz="2400" b="1" dirty="0"/>
              <a:t>    Pattern = </a:t>
            </a:r>
          </a:p>
        </p:txBody>
      </p:sp>
      <p:sp>
        <p:nvSpPr>
          <p:cNvPr id="36" name="Rectangle 35">
            <a:extLst>
              <a:ext uri="{FF2B5EF4-FFF2-40B4-BE49-F238E27FC236}">
                <a16:creationId xmlns:a16="http://schemas.microsoft.com/office/drawing/2014/main" id="{A3915791-3B73-D400-99AE-5B0C98435F81}"/>
              </a:ext>
            </a:extLst>
          </p:cNvPr>
          <p:cNvSpPr/>
          <p:nvPr/>
        </p:nvSpPr>
        <p:spPr>
          <a:xfrm>
            <a:off x="5486400" y="-90243"/>
            <a:ext cx="538026"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p>
        </p:txBody>
      </p:sp>
      <p:sp>
        <p:nvSpPr>
          <p:cNvPr id="37" name="TextBox 36">
            <a:extLst>
              <a:ext uri="{FF2B5EF4-FFF2-40B4-BE49-F238E27FC236}">
                <a16:creationId xmlns:a16="http://schemas.microsoft.com/office/drawing/2014/main" id="{095898FE-D15F-98C3-932A-AC5EDAC8E468}"/>
              </a:ext>
            </a:extLst>
          </p:cNvPr>
          <p:cNvSpPr txBox="1"/>
          <p:nvPr/>
        </p:nvSpPr>
        <p:spPr>
          <a:xfrm>
            <a:off x="2899604" y="6284041"/>
            <a:ext cx="2926080" cy="461665"/>
          </a:xfrm>
          <a:prstGeom prst="rect">
            <a:avLst/>
          </a:prstGeom>
          <a:solidFill>
            <a:srgbClr val="FFFF00"/>
          </a:solidFill>
        </p:spPr>
        <p:txBody>
          <a:bodyPr wrap="square" rtlCol="0">
            <a:spAutoFit/>
          </a:bodyPr>
          <a:lstStyle/>
          <a:p>
            <a:r>
              <a:rPr lang="en-US" sz="2400" b="1" dirty="0"/>
              <a:t>    Pattern = </a:t>
            </a:r>
          </a:p>
        </p:txBody>
      </p:sp>
      <p:sp>
        <p:nvSpPr>
          <p:cNvPr id="38" name="Rectangle 37">
            <a:extLst>
              <a:ext uri="{FF2B5EF4-FFF2-40B4-BE49-F238E27FC236}">
                <a16:creationId xmlns:a16="http://schemas.microsoft.com/office/drawing/2014/main" id="{60CAB080-D021-FB2B-E9DB-115E7E620028}"/>
              </a:ext>
            </a:extLst>
          </p:cNvPr>
          <p:cNvSpPr/>
          <p:nvPr/>
        </p:nvSpPr>
        <p:spPr>
          <a:xfrm>
            <a:off x="2771682" y="6115644"/>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spTree>
    <p:extLst>
      <p:ext uri="{BB962C8B-B14F-4D97-AF65-F5344CB8AC3E}">
        <p14:creationId xmlns:p14="http://schemas.microsoft.com/office/powerpoint/2010/main" val="185480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wall&#10;&#10;Description automatically generated">
            <a:extLst>
              <a:ext uri="{FF2B5EF4-FFF2-40B4-BE49-F238E27FC236}">
                <a16:creationId xmlns:a16="http://schemas.microsoft.com/office/drawing/2014/main" id="{E6CC8728-F61D-BE01-5BF7-E7961F4D3D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471" t="32064" r="28248" b="34445"/>
          <a:stretch/>
        </p:blipFill>
        <p:spPr>
          <a:xfrm rot="16200000">
            <a:off x="5295232" y="376867"/>
            <a:ext cx="3852899" cy="3318163"/>
          </a:xfrm>
          <a:prstGeom prst="rect">
            <a:avLst/>
          </a:prstGeom>
        </p:spPr>
      </p:pic>
      <p:pic>
        <p:nvPicPr>
          <p:cNvPr id="10" name="Picture 9">
            <a:extLst>
              <a:ext uri="{FF2B5EF4-FFF2-40B4-BE49-F238E27FC236}">
                <a16:creationId xmlns:a16="http://schemas.microsoft.com/office/drawing/2014/main" id="{4FC8915B-68D5-5DA6-5A84-2ED762BD1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27" t="37844" r="25946" b="15926"/>
          <a:stretch/>
        </p:blipFill>
        <p:spPr>
          <a:xfrm>
            <a:off x="259773" y="563954"/>
            <a:ext cx="3810000" cy="4160446"/>
          </a:xfrm>
          <a:prstGeom prst="rect">
            <a:avLst/>
          </a:prstGeom>
        </p:spPr>
      </p:pic>
      <p:pic>
        <p:nvPicPr>
          <p:cNvPr id="14" name="Picture 13" descr="A picture containing text, tiled&#10;&#10;Description automatically generated">
            <a:extLst>
              <a:ext uri="{FF2B5EF4-FFF2-40B4-BE49-F238E27FC236}">
                <a16:creationId xmlns:a16="http://schemas.microsoft.com/office/drawing/2014/main" id="{D21C6CE3-DF66-DEDF-32C3-4C6212DBB8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13" t="34020" r="34105" b="24445"/>
          <a:stretch/>
        </p:blipFill>
        <p:spPr>
          <a:xfrm>
            <a:off x="2889328" y="3519057"/>
            <a:ext cx="3416339" cy="3229444"/>
          </a:xfrm>
          <a:prstGeom prst="rect">
            <a:avLst/>
          </a:prstGeom>
        </p:spPr>
      </p:pic>
      <p:sp>
        <p:nvSpPr>
          <p:cNvPr id="34" name="TextBox 33">
            <a:extLst>
              <a:ext uri="{FF2B5EF4-FFF2-40B4-BE49-F238E27FC236}">
                <a16:creationId xmlns:a16="http://schemas.microsoft.com/office/drawing/2014/main" id="{A4DC97D1-3A1C-2DE1-A34E-539D3FA6FB6A}"/>
              </a:ext>
            </a:extLst>
          </p:cNvPr>
          <p:cNvSpPr txBox="1"/>
          <p:nvPr/>
        </p:nvSpPr>
        <p:spPr>
          <a:xfrm>
            <a:off x="3603463" y="1114190"/>
            <a:ext cx="2275551" cy="1200329"/>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What letters can you find?</a:t>
            </a:r>
            <a:br>
              <a:rPr lang="en-US" sz="2400" b="1" dirty="0">
                <a:latin typeface="Arial Narrow" panose="020B0606020202030204" pitchFamily="34" charset="0"/>
              </a:rPr>
            </a:br>
            <a:r>
              <a:rPr lang="en-US" sz="2400" dirty="0">
                <a:latin typeface="Arial Narrow" panose="020B0606020202030204" pitchFamily="34" charset="0"/>
              </a:rPr>
              <a:t>Circle them.</a:t>
            </a:r>
          </a:p>
        </p:txBody>
      </p:sp>
      <p:sp>
        <p:nvSpPr>
          <p:cNvPr id="37" name="TextBox 36">
            <a:extLst>
              <a:ext uri="{FF2B5EF4-FFF2-40B4-BE49-F238E27FC236}">
                <a16:creationId xmlns:a16="http://schemas.microsoft.com/office/drawing/2014/main" id="{EB76AEB0-3A2F-33F0-C371-2010641DE3F0}"/>
              </a:ext>
            </a:extLst>
          </p:cNvPr>
          <p:cNvSpPr txBox="1"/>
          <p:nvPr/>
        </p:nvSpPr>
        <p:spPr>
          <a:xfrm>
            <a:off x="6486291" y="4153723"/>
            <a:ext cx="2394472" cy="1938992"/>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ridge structures can you find? </a:t>
            </a:r>
          </a:p>
          <a:p>
            <a:pPr algn="ctr"/>
            <a:r>
              <a:rPr lang="en-US" sz="2400" dirty="0">
                <a:latin typeface="Arial Narrow" panose="020B0606020202030204" pitchFamily="34" charset="0"/>
              </a:rPr>
              <a:t>Use circles to mark each one and label.</a:t>
            </a:r>
          </a:p>
        </p:txBody>
      </p:sp>
      <p:sp>
        <p:nvSpPr>
          <p:cNvPr id="13" name="Oval 12">
            <a:extLst>
              <a:ext uri="{FF2B5EF4-FFF2-40B4-BE49-F238E27FC236}">
                <a16:creationId xmlns:a16="http://schemas.microsoft.com/office/drawing/2014/main" id="{2AF88736-2F33-5E1C-F5ED-CEC2EB986FB8}"/>
              </a:ext>
            </a:extLst>
          </p:cNvPr>
          <p:cNvSpPr/>
          <p:nvPr/>
        </p:nvSpPr>
        <p:spPr>
          <a:xfrm rot="383375">
            <a:off x="2030069" y="2039767"/>
            <a:ext cx="908952" cy="92897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C05E074-7706-5448-1A2C-097C07D2279B}"/>
              </a:ext>
            </a:extLst>
          </p:cNvPr>
          <p:cNvSpPr/>
          <p:nvPr/>
        </p:nvSpPr>
        <p:spPr>
          <a:xfrm rot="383375">
            <a:off x="7979832" y="2257222"/>
            <a:ext cx="624798" cy="67524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90360A2-B33F-B01F-6F28-6B00647EAC25}"/>
              </a:ext>
            </a:extLst>
          </p:cNvPr>
          <p:cNvSpPr txBox="1"/>
          <p:nvPr/>
        </p:nvSpPr>
        <p:spPr>
          <a:xfrm>
            <a:off x="7315199" y="945462"/>
            <a:ext cx="1420663" cy="461665"/>
          </a:xfrm>
          <a:prstGeom prst="rect">
            <a:avLst/>
          </a:prstGeom>
          <a:solidFill>
            <a:srgbClr val="FFFF00"/>
          </a:solidFill>
        </p:spPr>
        <p:txBody>
          <a:bodyPr wrap="square" rtlCol="0">
            <a:spAutoFit/>
          </a:bodyPr>
          <a:lstStyle/>
          <a:p>
            <a:r>
              <a:rPr lang="en-US" sz="2400" b="1" dirty="0"/>
              <a:t>Bridges</a:t>
            </a:r>
          </a:p>
        </p:txBody>
      </p:sp>
      <p:sp>
        <p:nvSpPr>
          <p:cNvPr id="11" name="Text Box 2">
            <a:extLst>
              <a:ext uri="{FF2B5EF4-FFF2-40B4-BE49-F238E27FC236}">
                <a16:creationId xmlns:a16="http://schemas.microsoft.com/office/drawing/2014/main" id="{B4C4CF34-D73E-3642-5E8B-612132AE21ED}"/>
              </a:ext>
            </a:extLst>
          </p:cNvPr>
          <p:cNvSpPr txBox="1">
            <a:spLocks noChangeArrowheads="1"/>
          </p:cNvSpPr>
          <p:nvPr/>
        </p:nvSpPr>
        <p:spPr bwMode="auto">
          <a:xfrm>
            <a:off x="-43483" y="-28641"/>
            <a:ext cx="4897090" cy="461665"/>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PRACTICE #2 ANSWERS</a:t>
            </a:r>
          </a:p>
        </p:txBody>
      </p:sp>
      <p:grpSp>
        <p:nvGrpSpPr>
          <p:cNvPr id="24" name="Group 23">
            <a:extLst>
              <a:ext uri="{FF2B5EF4-FFF2-40B4-BE49-F238E27FC236}">
                <a16:creationId xmlns:a16="http://schemas.microsoft.com/office/drawing/2014/main" id="{B32A0822-D2A0-4023-A211-9659F42A9D97}"/>
              </a:ext>
            </a:extLst>
          </p:cNvPr>
          <p:cNvGrpSpPr/>
          <p:nvPr/>
        </p:nvGrpSpPr>
        <p:grpSpPr>
          <a:xfrm>
            <a:off x="7715600" y="1176294"/>
            <a:ext cx="696881" cy="1038412"/>
            <a:chOff x="7715600" y="1176294"/>
            <a:chExt cx="696881" cy="1038412"/>
          </a:xfrm>
        </p:grpSpPr>
        <p:cxnSp>
          <p:nvCxnSpPr>
            <p:cNvPr id="19" name="Straight Arrow Connector 18">
              <a:extLst>
                <a:ext uri="{FF2B5EF4-FFF2-40B4-BE49-F238E27FC236}">
                  <a16:creationId xmlns:a16="http://schemas.microsoft.com/office/drawing/2014/main" id="{E1D856BD-F2EF-FB44-A42A-5B1355BDBB6C}"/>
                </a:ext>
              </a:extLst>
            </p:cNvPr>
            <p:cNvCxnSpPr>
              <a:cxnSpLocks/>
            </p:cNvCxnSpPr>
            <p:nvPr/>
          </p:nvCxnSpPr>
          <p:spPr>
            <a:xfrm flipH="1">
              <a:off x="7715600" y="1721317"/>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081AD61-9C19-A112-67FF-04013950C644}"/>
                </a:ext>
              </a:extLst>
            </p:cNvPr>
            <p:cNvSpPr/>
            <p:nvPr/>
          </p:nvSpPr>
          <p:spPr>
            <a:xfrm>
              <a:off x="7804622" y="1176294"/>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grpSp>
      <p:sp>
        <p:nvSpPr>
          <p:cNvPr id="23" name="Oval 22">
            <a:extLst>
              <a:ext uri="{FF2B5EF4-FFF2-40B4-BE49-F238E27FC236}">
                <a16:creationId xmlns:a16="http://schemas.microsoft.com/office/drawing/2014/main" id="{D4274BC0-B129-BCB8-EA0C-2DDCCE3E383C}"/>
              </a:ext>
            </a:extLst>
          </p:cNvPr>
          <p:cNvSpPr/>
          <p:nvPr/>
        </p:nvSpPr>
        <p:spPr>
          <a:xfrm rot="383375">
            <a:off x="6343819" y="1790246"/>
            <a:ext cx="791718" cy="83529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4E9B389-0581-9BCA-2AF8-20466DC407DB}"/>
              </a:ext>
            </a:extLst>
          </p:cNvPr>
          <p:cNvGrpSpPr/>
          <p:nvPr/>
        </p:nvGrpSpPr>
        <p:grpSpPr>
          <a:xfrm>
            <a:off x="3922568" y="4301974"/>
            <a:ext cx="1480813" cy="1577197"/>
            <a:chOff x="3922568" y="4301974"/>
            <a:chExt cx="1480813" cy="1577197"/>
          </a:xfrm>
        </p:grpSpPr>
        <p:sp>
          <p:nvSpPr>
            <p:cNvPr id="17" name="Oval 16">
              <a:extLst>
                <a:ext uri="{FF2B5EF4-FFF2-40B4-BE49-F238E27FC236}">
                  <a16:creationId xmlns:a16="http://schemas.microsoft.com/office/drawing/2014/main" id="{6E4F9036-2DFE-6839-E6CC-9444F4D630B1}"/>
                </a:ext>
              </a:extLst>
            </p:cNvPr>
            <p:cNvSpPr/>
            <p:nvPr/>
          </p:nvSpPr>
          <p:spPr>
            <a:xfrm rot="383375">
              <a:off x="3922568" y="4555655"/>
              <a:ext cx="1066800" cy="132351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FA8F46-C7A1-8885-5D01-F7FD9C8530CB}"/>
                </a:ext>
              </a:extLst>
            </p:cNvPr>
            <p:cNvSpPr/>
            <p:nvPr/>
          </p:nvSpPr>
          <p:spPr>
            <a:xfrm>
              <a:off x="4795522" y="4301974"/>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grpSp>
      <p:sp>
        <p:nvSpPr>
          <p:cNvPr id="28" name="TextBox 27">
            <a:extLst>
              <a:ext uri="{FF2B5EF4-FFF2-40B4-BE49-F238E27FC236}">
                <a16:creationId xmlns:a16="http://schemas.microsoft.com/office/drawing/2014/main" id="{EE88B31E-5583-CF57-4B88-9F3CC5C9B724}"/>
              </a:ext>
            </a:extLst>
          </p:cNvPr>
          <p:cNvSpPr txBox="1"/>
          <p:nvPr/>
        </p:nvSpPr>
        <p:spPr>
          <a:xfrm>
            <a:off x="4469790" y="5546556"/>
            <a:ext cx="1595738" cy="461665"/>
          </a:xfrm>
          <a:prstGeom prst="rect">
            <a:avLst/>
          </a:prstGeom>
          <a:solidFill>
            <a:srgbClr val="FFFF00"/>
          </a:solidFill>
        </p:spPr>
        <p:txBody>
          <a:bodyPr wrap="square" rtlCol="0">
            <a:spAutoFit/>
          </a:bodyPr>
          <a:lstStyle/>
          <a:p>
            <a:r>
              <a:rPr lang="en-US" sz="2400" b="1" dirty="0"/>
              <a:t>Specialty</a:t>
            </a:r>
          </a:p>
        </p:txBody>
      </p:sp>
      <p:sp>
        <p:nvSpPr>
          <p:cNvPr id="59" name="TextBox 58">
            <a:extLst>
              <a:ext uri="{FF2B5EF4-FFF2-40B4-BE49-F238E27FC236}">
                <a16:creationId xmlns:a16="http://schemas.microsoft.com/office/drawing/2014/main" id="{1A08DA03-DF51-452D-30DC-02775ADC7CEC}"/>
              </a:ext>
            </a:extLst>
          </p:cNvPr>
          <p:cNvSpPr txBox="1"/>
          <p:nvPr/>
        </p:nvSpPr>
        <p:spPr>
          <a:xfrm>
            <a:off x="5565018" y="78047"/>
            <a:ext cx="2926080" cy="461665"/>
          </a:xfrm>
          <a:prstGeom prst="rect">
            <a:avLst/>
          </a:prstGeom>
          <a:solidFill>
            <a:srgbClr val="FFFF00"/>
          </a:solidFill>
        </p:spPr>
        <p:txBody>
          <a:bodyPr wrap="square" rtlCol="0">
            <a:spAutoFit/>
          </a:bodyPr>
          <a:lstStyle/>
          <a:p>
            <a:r>
              <a:rPr lang="en-US" sz="2400" b="1" dirty="0"/>
              <a:t>    Pattern = </a:t>
            </a:r>
          </a:p>
        </p:txBody>
      </p:sp>
      <p:grpSp>
        <p:nvGrpSpPr>
          <p:cNvPr id="29" name="Group 28">
            <a:extLst>
              <a:ext uri="{FF2B5EF4-FFF2-40B4-BE49-F238E27FC236}">
                <a16:creationId xmlns:a16="http://schemas.microsoft.com/office/drawing/2014/main" id="{F9C445C9-1E92-8395-7480-C1340ECE83C2}"/>
              </a:ext>
            </a:extLst>
          </p:cNvPr>
          <p:cNvGrpSpPr/>
          <p:nvPr/>
        </p:nvGrpSpPr>
        <p:grpSpPr>
          <a:xfrm>
            <a:off x="3543309" y="2206072"/>
            <a:ext cx="930033" cy="923330"/>
            <a:chOff x="7753709" y="1525178"/>
            <a:chExt cx="930033" cy="923330"/>
          </a:xfrm>
        </p:grpSpPr>
        <p:cxnSp>
          <p:nvCxnSpPr>
            <p:cNvPr id="30" name="Straight Arrow Connector 29">
              <a:extLst>
                <a:ext uri="{FF2B5EF4-FFF2-40B4-BE49-F238E27FC236}">
                  <a16:creationId xmlns:a16="http://schemas.microsoft.com/office/drawing/2014/main" id="{C9B80C2E-7F5D-7BE8-F878-8F8844CF7396}"/>
                </a:ext>
              </a:extLst>
            </p:cNvPr>
            <p:cNvCxnSpPr>
              <a:cxnSpLocks/>
            </p:cNvCxnSpPr>
            <p:nvPr/>
          </p:nvCxnSpPr>
          <p:spPr>
            <a:xfrm flipH="1">
              <a:off x="7753709" y="2165440"/>
              <a:ext cx="478318" cy="1701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58AF1D8-766B-9491-E6DF-B07FF6113EAC}"/>
                </a:ext>
              </a:extLst>
            </p:cNvPr>
            <p:cNvSpPr/>
            <p:nvPr/>
          </p:nvSpPr>
          <p:spPr>
            <a:xfrm>
              <a:off x="8075883" y="152517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grpSp>
      <p:sp>
        <p:nvSpPr>
          <p:cNvPr id="32" name="TextBox 31">
            <a:extLst>
              <a:ext uri="{FF2B5EF4-FFF2-40B4-BE49-F238E27FC236}">
                <a16:creationId xmlns:a16="http://schemas.microsoft.com/office/drawing/2014/main" id="{82DD9703-8EB1-EB46-1A65-A0E906E02C20}"/>
              </a:ext>
            </a:extLst>
          </p:cNvPr>
          <p:cNvSpPr txBox="1"/>
          <p:nvPr/>
        </p:nvSpPr>
        <p:spPr>
          <a:xfrm>
            <a:off x="4104427" y="2991513"/>
            <a:ext cx="1019950" cy="461665"/>
          </a:xfrm>
          <a:prstGeom prst="rect">
            <a:avLst/>
          </a:prstGeom>
          <a:solidFill>
            <a:srgbClr val="FFFF00"/>
          </a:solidFill>
        </p:spPr>
        <p:txBody>
          <a:bodyPr wrap="square" rtlCol="0">
            <a:spAutoFit/>
          </a:bodyPr>
          <a:lstStyle/>
          <a:p>
            <a:pPr algn="ctr"/>
            <a:r>
              <a:rPr lang="en-US" sz="2400" b="1" dirty="0"/>
              <a:t>Fork</a:t>
            </a:r>
          </a:p>
        </p:txBody>
      </p:sp>
      <p:sp>
        <p:nvSpPr>
          <p:cNvPr id="36" name="TextBox 35">
            <a:extLst>
              <a:ext uri="{FF2B5EF4-FFF2-40B4-BE49-F238E27FC236}">
                <a16:creationId xmlns:a16="http://schemas.microsoft.com/office/drawing/2014/main" id="{FD38DB27-BE97-0128-B5BC-EAE713DC9C45}"/>
              </a:ext>
            </a:extLst>
          </p:cNvPr>
          <p:cNvSpPr txBox="1"/>
          <p:nvPr/>
        </p:nvSpPr>
        <p:spPr>
          <a:xfrm>
            <a:off x="242970" y="4999128"/>
            <a:ext cx="2438400" cy="1569660"/>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are </a:t>
            </a:r>
            <a:br>
              <a:rPr lang="en-US" sz="2400" b="1" dirty="0">
                <a:latin typeface="Arial Narrow" panose="020B0606020202030204" pitchFamily="34" charset="0"/>
              </a:rPr>
            </a:br>
            <a:r>
              <a:rPr lang="en-US" sz="2400" b="1" dirty="0">
                <a:latin typeface="Arial Narrow" panose="020B0606020202030204" pitchFamily="34" charset="0"/>
              </a:rPr>
              <a:t>plain whorls?</a:t>
            </a:r>
          </a:p>
          <a:p>
            <a:pPr algn="ctr"/>
            <a:r>
              <a:rPr lang="en-US" sz="2400" dirty="0">
                <a:latin typeface="Arial Narrow" panose="020B0606020202030204" pitchFamily="34" charset="0"/>
              </a:rPr>
              <a:t>Use a star to show your answer.</a:t>
            </a:r>
          </a:p>
        </p:txBody>
      </p:sp>
      <p:sp>
        <p:nvSpPr>
          <p:cNvPr id="45" name="TextBox 44">
            <a:extLst>
              <a:ext uri="{FF2B5EF4-FFF2-40B4-BE49-F238E27FC236}">
                <a16:creationId xmlns:a16="http://schemas.microsoft.com/office/drawing/2014/main" id="{7E8C66A9-BD09-EB77-2141-F1755FEB7B3F}"/>
              </a:ext>
            </a:extLst>
          </p:cNvPr>
          <p:cNvSpPr txBox="1"/>
          <p:nvPr/>
        </p:nvSpPr>
        <p:spPr>
          <a:xfrm>
            <a:off x="7138321" y="54609"/>
            <a:ext cx="1396079" cy="461665"/>
          </a:xfrm>
          <a:prstGeom prst="rect">
            <a:avLst/>
          </a:prstGeom>
          <a:noFill/>
          <a:ln>
            <a:noFill/>
          </a:ln>
        </p:spPr>
        <p:txBody>
          <a:bodyPr wrap="square" rtlCol="0">
            <a:spAutoFit/>
          </a:bodyPr>
          <a:lstStyle/>
          <a:p>
            <a:pPr algn="ctr"/>
            <a:r>
              <a:rPr lang="en-US" sz="2400" b="1" dirty="0"/>
              <a:t>Whorl</a:t>
            </a:r>
          </a:p>
        </p:txBody>
      </p:sp>
      <p:sp>
        <p:nvSpPr>
          <p:cNvPr id="47" name="Star: 5 Points 46">
            <a:extLst>
              <a:ext uri="{FF2B5EF4-FFF2-40B4-BE49-F238E27FC236}">
                <a16:creationId xmlns:a16="http://schemas.microsoft.com/office/drawing/2014/main" id="{FF026D7E-5D3A-427C-8A7C-9D1CFC87D88B}"/>
              </a:ext>
            </a:extLst>
          </p:cNvPr>
          <p:cNvSpPr/>
          <p:nvPr/>
        </p:nvSpPr>
        <p:spPr>
          <a:xfrm>
            <a:off x="509103" y="4153723"/>
            <a:ext cx="591829" cy="49447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19EE8099-2C0E-4D32-2221-0B7366B1261C}"/>
              </a:ext>
            </a:extLst>
          </p:cNvPr>
          <p:cNvSpPr/>
          <p:nvPr/>
        </p:nvSpPr>
        <p:spPr>
          <a:xfrm>
            <a:off x="2977617" y="5576522"/>
            <a:ext cx="591829" cy="49447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F1342C6-73FC-3993-6A08-45BEA1E27631}"/>
              </a:ext>
            </a:extLst>
          </p:cNvPr>
          <p:cNvSpPr txBox="1"/>
          <p:nvPr/>
        </p:nvSpPr>
        <p:spPr>
          <a:xfrm>
            <a:off x="2094472" y="4661635"/>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5" name="TextBox 54">
            <a:extLst>
              <a:ext uri="{FF2B5EF4-FFF2-40B4-BE49-F238E27FC236}">
                <a16:creationId xmlns:a16="http://schemas.microsoft.com/office/drawing/2014/main" id="{9655DB6B-EAA8-EA14-D955-F0E912EB173D}"/>
              </a:ext>
            </a:extLst>
          </p:cNvPr>
          <p:cNvSpPr txBox="1"/>
          <p:nvPr/>
        </p:nvSpPr>
        <p:spPr>
          <a:xfrm rot="802554">
            <a:off x="8422460" y="3841286"/>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6" name="TextBox 55">
            <a:extLst>
              <a:ext uri="{FF2B5EF4-FFF2-40B4-BE49-F238E27FC236}">
                <a16:creationId xmlns:a16="http://schemas.microsoft.com/office/drawing/2014/main" id="{C5DC8E0A-1D27-013B-DE01-AD263D921F2C}"/>
              </a:ext>
            </a:extLst>
          </p:cNvPr>
          <p:cNvSpPr txBox="1"/>
          <p:nvPr/>
        </p:nvSpPr>
        <p:spPr>
          <a:xfrm rot="802554">
            <a:off x="5304920" y="1370784"/>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7" name="TextBox 56">
            <a:extLst>
              <a:ext uri="{FF2B5EF4-FFF2-40B4-BE49-F238E27FC236}">
                <a16:creationId xmlns:a16="http://schemas.microsoft.com/office/drawing/2014/main" id="{86CF3746-6CC4-D382-69EC-B15115024129}"/>
              </a:ext>
            </a:extLst>
          </p:cNvPr>
          <p:cNvSpPr txBox="1"/>
          <p:nvPr/>
        </p:nvSpPr>
        <p:spPr>
          <a:xfrm>
            <a:off x="247139" y="573959"/>
            <a:ext cx="2926080" cy="461665"/>
          </a:xfrm>
          <a:prstGeom prst="rect">
            <a:avLst/>
          </a:prstGeom>
          <a:solidFill>
            <a:srgbClr val="FFFF00"/>
          </a:solidFill>
        </p:spPr>
        <p:txBody>
          <a:bodyPr wrap="square" rtlCol="0">
            <a:spAutoFit/>
          </a:bodyPr>
          <a:lstStyle/>
          <a:p>
            <a:r>
              <a:rPr lang="en-US" sz="2400" b="1" dirty="0"/>
              <a:t>    Pattern = </a:t>
            </a:r>
          </a:p>
        </p:txBody>
      </p:sp>
      <p:sp>
        <p:nvSpPr>
          <p:cNvPr id="58" name="Rectangle 57">
            <a:extLst>
              <a:ext uri="{FF2B5EF4-FFF2-40B4-BE49-F238E27FC236}">
                <a16:creationId xmlns:a16="http://schemas.microsoft.com/office/drawing/2014/main" id="{A39B2993-F2D1-B0A9-55F8-512114923F3F}"/>
              </a:ext>
            </a:extLst>
          </p:cNvPr>
          <p:cNvSpPr/>
          <p:nvPr/>
        </p:nvSpPr>
        <p:spPr>
          <a:xfrm>
            <a:off x="152400" y="405562"/>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p>
        </p:txBody>
      </p:sp>
      <p:sp>
        <p:nvSpPr>
          <p:cNvPr id="60" name="Rectangle 59">
            <a:extLst>
              <a:ext uri="{FF2B5EF4-FFF2-40B4-BE49-F238E27FC236}">
                <a16:creationId xmlns:a16="http://schemas.microsoft.com/office/drawing/2014/main" id="{8E978A5B-54AC-1D5E-29E5-FFDF13CE6B7A}"/>
              </a:ext>
            </a:extLst>
          </p:cNvPr>
          <p:cNvSpPr/>
          <p:nvPr/>
        </p:nvSpPr>
        <p:spPr>
          <a:xfrm>
            <a:off x="5486400" y="-90243"/>
            <a:ext cx="538026"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p>
        </p:txBody>
      </p:sp>
      <p:sp>
        <p:nvSpPr>
          <p:cNvPr id="61" name="TextBox 60">
            <a:extLst>
              <a:ext uri="{FF2B5EF4-FFF2-40B4-BE49-F238E27FC236}">
                <a16:creationId xmlns:a16="http://schemas.microsoft.com/office/drawing/2014/main" id="{4B576CBB-0F58-ED7D-367A-B1F7D3530B39}"/>
              </a:ext>
            </a:extLst>
          </p:cNvPr>
          <p:cNvSpPr txBox="1"/>
          <p:nvPr/>
        </p:nvSpPr>
        <p:spPr>
          <a:xfrm>
            <a:off x="2899604" y="6284041"/>
            <a:ext cx="2926080" cy="461665"/>
          </a:xfrm>
          <a:prstGeom prst="rect">
            <a:avLst/>
          </a:prstGeom>
          <a:solidFill>
            <a:srgbClr val="FFFF00"/>
          </a:solidFill>
        </p:spPr>
        <p:txBody>
          <a:bodyPr wrap="square" rtlCol="0">
            <a:spAutoFit/>
          </a:bodyPr>
          <a:lstStyle/>
          <a:p>
            <a:r>
              <a:rPr lang="en-US" sz="2400" b="1" dirty="0"/>
              <a:t>    Pattern = </a:t>
            </a:r>
          </a:p>
        </p:txBody>
      </p:sp>
      <p:sp>
        <p:nvSpPr>
          <p:cNvPr id="62" name="Rectangle 61">
            <a:extLst>
              <a:ext uri="{FF2B5EF4-FFF2-40B4-BE49-F238E27FC236}">
                <a16:creationId xmlns:a16="http://schemas.microsoft.com/office/drawing/2014/main" id="{8BDBE878-FA1F-5B0B-EBDB-4F2F81CD2785}"/>
              </a:ext>
            </a:extLst>
          </p:cNvPr>
          <p:cNvSpPr/>
          <p:nvPr/>
        </p:nvSpPr>
        <p:spPr>
          <a:xfrm>
            <a:off x="2771682" y="6115644"/>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sp>
        <p:nvSpPr>
          <p:cNvPr id="2" name="TextBox 1">
            <a:extLst>
              <a:ext uri="{FF2B5EF4-FFF2-40B4-BE49-F238E27FC236}">
                <a16:creationId xmlns:a16="http://schemas.microsoft.com/office/drawing/2014/main" id="{6939D583-88FB-5E76-4763-64804080603A}"/>
              </a:ext>
            </a:extLst>
          </p:cNvPr>
          <p:cNvSpPr txBox="1"/>
          <p:nvPr/>
        </p:nvSpPr>
        <p:spPr>
          <a:xfrm>
            <a:off x="1864511" y="553337"/>
            <a:ext cx="1396079" cy="461665"/>
          </a:xfrm>
          <a:prstGeom prst="rect">
            <a:avLst/>
          </a:prstGeom>
          <a:noFill/>
          <a:ln>
            <a:noFill/>
          </a:ln>
        </p:spPr>
        <p:txBody>
          <a:bodyPr wrap="square" rtlCol="0">
            <a:spAutoFit/>
          </a:bodyPr>
          <a:lstStyle/>
          <a:p>
            <a:pPr algn="ctr"/>
            <a:r>
              <a:rPr lang="en-US" sz="2400" b="1" dirty="0"/>
              <a:t>Whorl</a:t>
            </a:r>
          </a:p>
        </p:txBody>
      </p:sp>
      <p:sp>
        <p:nvSpPr>
          <p:cNvPr id="46" name="TextBox 45">
            <a:extLst>
              <a:ext uri="{FF2B5EF4-FFF2-40B4-BE49-F238E27FC236}">
                <a16:creationId xmlns:a16="http://schemas.microsoft.com/office/drawing/2014/main" id="{134A6F06-A165-096C-BAFC-343049736B27}"/>
              </a:ext>
            </a:extLst>
          </p:cNvPr>
          <p:cNvSpPr txBox="1"/>
          <p:nvPr/>
        </p:nvSpPr>
        <p:spPr>
          <a:xfrm>
            <a:off x="4343400" y="6269531"/>
            <a:ext cx="1396079" cy="461665"/>
          </a:xfrm>
          <a:prstGeom prst="rect">
            <a:avLst/>
          </a:prstGeom>
          <a:noFill/>
          <a:ln>
            <a:noFill/>
          </a:ln>
        </p:spPr>
        <p:txBody>
          <a:bodyPr wrap="square" rtlCol="0">
            <a:spAutoFit/>
          </a:bodyPr>
          <a:lstStyle/>
          <a:p>
            <a:pPr algn="ctr"/>
            <a:r>
              <a:rPr lang="en-US" sz="2400" b="1" dirty="0"/>
              <a:t>Whorl</a:t>
            </a:r>
          </a:p>
        </p:txBody>
      </p:sp>
      <p:sp>
        <p:nvSpPr>
          <p:cNvPr id="51" name="TextBox 50">
            <a:extLst>
              <a:ext uri="{FF2B5EF4-FFF2-40B4-BE49-F238E27FC236}">
                <a16:creationId xmlns:a16="http://schemas.microsoft.com/office/drawing/2014/main" id="{715E1682-5E55-6371-6177-F851B5D02F59}"/>
              </a:ext>
            </a:extLst>
          </p:cNvPr>
          <p:cNvSpPr txBox="1"/>
          <p:nvPr/>
        </p:nvSpPr>
        <p:spPr>
          <a:xfrm>
            <a:off x="2872450" y="213985"/>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2" name="TextBox 51">
            <a:extLst>
              <a:ext uri="{FF2B5EF4-FFF2-40B4-BE49-F238E27FC236}">
                <a16:creationId xmlns:a16="http://schemas.microsoft.com/office/drawing/2014/main" id="{6FBECD31-8B8B-8303-E361-1DA6AD8106FC}"/>
              </a:ext>
            </a:extLst>
          </p:cNvPr>
          <p:cNvSpPr txBox="1"/>
          <p:nvPr/>
        </p:nvSpPr>
        <p:spPr>
          <a:xfrm>
            <a:off x="8199347" y="-198953"/>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3" name="TextBox 52">
            <a:extLst>
              <a:ext uri="{FF2B5EF4-FFF2-40B4-BE49-F238E27FC236}">
                <a16:creationId xmlns:a16="http://schemas.microsoft.com/office/drawing/2014/main" id="{771662B5-30C2-8899-6A98-8D8A823CBDA2}"/>
              </a:ext>
            </a:extLst>
          </p:cNvPr>
          <p:cNvSpPr txBox="1"/>
          <p:nvPr/>
        </p:nvSpPr>
        <p:spPr>
          <a:xfrm>
            <a:off x="5512281" y="5912112"/>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99765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animBg="1"/>
      <p:bldP spid="23" grpId="0" animBg="1"/>
      <p:bldP spid="28" grpId="0" animBg="1"/>
      <p:bldP spid="32" grpId="0" animBg="1"/>
      <p:bldP spid="45" grpId="0"/>
      <p:bldP spid="47" grpId="0" animBg="1"/>
      <p:bldP spid="48" grpId="0" animBg="1"/>
      <p:bldP spid="54" grpId="0"/>
      <p:bldP spid="55" grpId="0"/>
      <p:bldP spid="56" grpId="0"/>
      <p:bldP spid="2" grpId="0"/>
      <p:bldP spid="46"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DFF443-DEE6-A349-1760-977642D47CC1}"/>
              </a:ext>
            </a:extLst>
          </p:cNvPr>
          <p:cNvPicPr>
            <a:picLocks noChangeAspect="1"/>
          </p:cNvPicPr>
          <p:nvPr/>
        </p:nvPicPr>
        <p:blipFill rotWithShape="1">
          <a:blip r:embed="rId2"/>
          <a:srcRect l="5121" t="66387"/>
          <a:stretch/>
        </p:blipFill>
        <p:spPr>
          <a:xfrm>
            <a:off x="554473" y="228198"/>
            <a:ext cx="8589527" cy="232861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170C7CD-7950-EACC-37E0-8E5492500687}"/>
              </a:ext>
            </a:extLst>
          </p:cNvPr>
          <p:cNvSpPr txBox="1"/>
          <p:nvPr/>
        </p:nvSpPr>
        <p:spPr>
          <a:xfrm>
            <a:off x="749437" y="1279964"/>
            <a:ext cx="6029550" cy="1114408"/>
          </a:xfrm>
          <a:prstGeom prst="rect">
            <a:avLst/>
          </a:prstGeom>
          <a:noFill/>
        </p:spPr>
        <p:txBody>
          <a:bodyPr wrap="square" rtlCol="0">
            <a:spAutoFit/>
          </a:bodyPr>
          <a:lstStyle/>
          <a:p>
            <a:pPr>
              <a:lnSpc>
                <a:spcPct val="200000"/>
              </a:lnSpc>
            </a:pPr>
            <a:r>
              <a:rPr lang="en-US" b="1" dirty="0">
                <a:solidFill>
                  <a:srgbClr val="FF0000"/>
                </a:solidFill>
              </a:rPr>
              <a:t>What patterns did your table have in common?</a:t>
            </a:r>
          </a:p>
          <a:p>
            <a:pPr>
              <a:lnSpc>
                <a:spcPct val="200000"/>
              </a:lnSpc>
            </a:pPr>
            <a:r>
              <a:rPr lang="en-US" b="1" dirty="0">
                <a:solidFill>
                  <a:srgbClr val="FF0000"/>
                </a:solidFill>
              </a:rPr>
              <a:t>What ridge structures?</a:t>
            </a:r>
          </a:p>
        </p:txBody>
      </p:sp>
      <p:sp>
        <p:nvSpPr>
          <p:cNvPr id="7" name="Text Box 5">
            <a:extLst>
              <a:ext uri="{FF2B5EF4-FFF2-40B4-BE49-F238E27FC236}">
                <a16:creationId xmlns:a16="http://schemas.microsoft.com/office/drawing/2014/main" id="{C1B58214-F21B-CE1E-8B98-2C70723117FE}"/>
              </a:ext>
            </a:extLst>
          </p:cNvPr>
          <p:cNvSpPr txBox="1">
            <a:spLocks noChangeArrowheads="1"/>
          </p:cNvSpPr>
          <p:nvPr/>
        </p:nvSpPr>
        <p:spPr bwMode="auto">
          <a:xfrm rot="16200000">
            <a:off x="-3198167" y="3198166"/>
            <a:ext cx="6858000" cy="461665"/>
          </a:xfrm>
          <a:prstGeom prst="rect">
            <a:avLst/>
          </a:prstGeom>
          <a:solidFill>
            <a:srgbClr val="00FF00"/>
          </a:solidFill>
          <a:ln w="9525">
            <a:noFill/>
            <a:miter lim="800000"/>
            <a:headEnd/>
            <a:tailEnd/>
          </a:ln>
        </p:spPr>
        <p:txBody>
          <a:bodyPr wrap="square">
            <a:spAutoFit/>
          </a:bodyPr>
          <a:lstStyle/>
          <a:p>
            <a:pPr algn="ctr">
              <a:spcBef>
                <a:spcPct val="50000"/>
              </a:spcBef>
            </a:pPr>
            <a:r>
              <a:rPr lang="en-US" sz="2400" dirty="0">
                <a:latin typeface="Gill Sans Nova Ultra Bold" panose="020B0B02020104020203" pitchFamily="34" charset="0"/>
              </a:rPr>
              <a:t>Latent Prints</a:t>
            </a:r>
          </a:p>
        </p:txBody>
      </p:sp>
      <p:pic>
        <p:nvPicPr>
          <p:cNvPr id="13" name="Picture 12">
            <a:extLst>
              <a:ext uri="{FF2B5EF4-FFF2-40B4-BE49-F238E27FC236}">
                <a16:creationId xmlns:a16="http://schemas.microsoft.com/office/drawing/2014/main" id="{59690842-800C-6614-35EE-0EF3857EC74A}"/>
              </a:ext>
            </a:extLst>
          </p:cNvPr>
          <p:cNvPicPr>
            <a:picLocks noChangeAspect="1"/>
          </p:cNvPicPr>
          <p:nvPr/>
        </p:nvPicPr>
        <p:blipFill>
          <a:blip r:embed="rId3"/>
          <a:stretch>
            <a:fillRect/>
          </a:stretch>
        </p:blipFill>
        <p:spPr>
          <a:xfrm>
            <a:off x="1143000" y="2857830"/>
            <a:ext cx="7315200" cy="2886716"/>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a16="http://schemas.microsoft.com/office/drawing/2014/main" id="{9462F762-55D7-9C47-18A9-A79781095095}"/>
              </a:ext>
            </a:extLst>
          </p:cNvPr>
          <p:cNvGrpSpPr/>
          <p:nvPr/>
        </p:nvGrpSpPr>
        <p:grpSpPr>
          <a:xfrm>
            <a:off x="2553984" y="3839523"/>
            <a:ext cx="4188187" cy="1200329"/>
            <a:chOff x="2553984" y="4182093"/>
            <a:chExt cx="4188187" cy="1200329"/>
          </a:xfrm>
        </p:grpSpPr>
        <p:sp>
          <p:nvSpPr>
            <p:cNvPr id="15" name="Arrow: Left-Right 14">
              <a:extLst>
                <a:ext uri="{FF2B5EF4-FFF2-40B4-BE49-F238E27FC236}">
                  <a16:creationId xmlns:a16="http://schemas.microsoft.com/office/drawing/2014/main" id="{60B798B3-5AA0-5F97-E02F-34BED0821442}"/>
                </a:ext>
              </a:extLst>
            </p:cNvPr>
            <p:cNvSpPr/>
            <p:nvPr/>
          </p:nvSpPr>
          <p:spPr>
            <a:xfrm>
              <a:off x="2553984" y="4262758"/>
              <a:ext cx="4188187" cy="762000"/>
            </a:xfrm>
            <a:prstGeom prst="lef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86792A-0E50-F282-40AC-BDB82639F7DA}"/>
                </a:ext>
              </a:extLst>
            </p:cNvPr>
            <p:cNvSpPr txBox="1"/>
            <p:nvPr/>
          </p:nvSpPr>
          <p:spPr>
            <a:xfrm>
              <a:off x="3428877" y="4182093"/>
              <a:ext cx="2438400" cy="1200329"/>
            </a:xfrm>
            <a:prstGeom prst="rect">
              <a:avLst/>
            </a:prstGeom>
            <a:solidFill>
              <a:srgbClr val="00FF00"/>
            </a:solidFill>
          </p:spPr>
          <p:txBody>
            <a:bodyPr wrap="square" rtlCol="0">
              <a:spAutoFit/>
            </a:bodyPr>
            <a:lstStyle/>
            <a:p>
              <a:pPr algn="ctr"/>
              <a:r>
                <a:rPr lang="en-US" b="1" dirty="0"/>
                <a:t>Use the images to help you classify your patterns and ridge structures.</a:t>
              </a:r>
            </a:p>
          </p:txBody>
        </p:sp>
      </p:grpSp>
    </p:spTree>
    <p:extLst>
      <p:ext uri="{BB962C8B-B14F-4D97-AF65-F5344CB8AC3E}">
        <p14:creationId xmlns:p14="http://schemas.microsoft.com/office/powerpoint/2010/main" val="281512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152400"/>
            <a:ext cx="8153400" cy="6340197"/>
          </a:xfrm>
          <a:prstGeom prst="rect">
            <a:avLst/>
          </a:prstGeom>
          <a:noFill/>
          <a:ln w="9525">
            <a:noFill/>
            <a:miter lim="800000"/>
            <a:headEnd/>
            <a:tailEnd/>
          </a:ln>
        </p:spPr>
        <p:txBody>
          <a:bodyPr wrap="square">
            <a:spAutoFit/>
          </a:bodyPr>
          <a:lstStyle/>
          <a:p>
            <a:pPr>
              <a:spcBef>
                <a:spcPts val="600"/>
              </a:spcBef>
              <a:spcAft>
                <a:spcPts val="600"/>
              </a:spcAft>
            </a:pPr>
            <a:r>
              <a:rPr lang="en-US" sz="2400" b="1" dirty="0">
                <a:latin typeface="Times New Roman" pitchFamily="18" charset="0"/>
              </a:rPr>
              <a:t>Clean Up</a:t>
            </a:r>
          </a:p>
          <a:p>
            <a:pPr algn="just">
              <a:spcBef>
                <a:spcPts val="600"/>
              </a:spcBef>
              <a:spcAft>
                <a:spcPts val="600"/>
              </a:spcAft>
            </a:pPr>
            <a:r>
              <a:rPr lang="en-US" sz="2400" dirty="0">
                <a:latin typeface="Times New Roman" pitchFamily="18" charset="0"/>
              </a:rPr>
              <a:t>1 – Remove as much of the black powder as you can from the paper with your magnetic applicator and return it to the container. Fold the paper in half and leave your paper in the middle of the table.</a:t>
            </a:r>
          </a:p>
          <a:p>
            <a:pPr algn="just">
              <a:spcBef>
                <a:spcPts val="600"/>
              </a:spcBef>
              <a:spcAft>
                <a:spcPts val="600"/>
              </a:spcAft>
            </a:pPr>
            <a:r>
              <a:rPr lang="en-US" sz="2400" dirty="0">
                <a:latin typeface="Times New Roman" pitchFamily="18" charset="0"/>
              </a:rPr>
              <a:t>2 – Put your materials back in the kit.  Return to the front counter.</a:t>
            </a:r>
          </a:p>
          <a:p>
            <a:pPr algn="just">
              <a:spcBef>
                <a:spcPts val="600"/>
              </a:spcBef>
              <a:spcAft>
                <a:spcPts val="600"/>
              </a:spcAft>
            </a:pPr>
            <a:r>
              <a:rPr lang="en-US" sz="2400" dirty="0">
                <a:latin typeface="Times New Roman" pitchFamily="18" charset="0"/>
              </a:rPr>
              <a:t>3 –Clean the CD and slide along with your table - return all material to the front counter.  </a:t>
            </a:r>
          </a:p>
          <a:p>
            <a:pPr algn="just">
              <a:spcBef>
                <a:spcPts val="600"/>
              </a:spcBef>
              <a:spcAft>
                <a:spcPts val="600"/>
              </a:spcAft>
            </a:pPr>
            <a:r>
              <a:rPr lang="en-US" sz="2400" dirty="0">
                <a:latin typeface="Times New Roman" pitchFamily="18" charset="0"/>
              </a:rPr>
              <a:t>4 - Wash your hands!</a:t>
            </a:r>
          </a:p>
          <a:p>
            <a:pPr algn="just">
              <a:spcBef>
                <a:spcPts val="600"/>
              </a:spcBef>
              <a:spcAft>
                <a:spcPts val="600"/>
              </a:spcAft>
            </a:pPr>
            <a:endParaRPr lang="en-US" sz="1100" dirty="0">
              <a:latin typeface="Times New Roman" pitchFamily="18" charset="0"/>
            </a:endParaRPr>
          </a:p>
          <a:p>
            <a:pPr algn="just">
              <a:spcBef>
                <a:spcPts val="600"/>
              </a:spcBef>
              <a:spcAft>
                <a:spcPts val="600"/>
              </a:spcAft>
            </a:pPr>
            <a:r>
              <a:rPr lang="en-US" sz="2400" b="1" dirty="0">
                <a:latin typeface="Times New Roman" pitchFamily="18" charset="0"/>
              </a:rPr>
              <a:t>TURN IN YOUR CARD IF you are done.  If not, finish your analysis and then turn in.</a:t>
            </a:r>
          </a:p>
          <a:p>
            <a:pPr algn="ctr">
              <a:spcBef>
                <a:spcPts val="600"/>
              </a:spcBef>
              <a:spcAft>
                <a:spcPts val="600"/>
              </a:spcAft>
            </a:pPr>
            <a:r>
              <a:rPr lang="en-US" sz="2400" b="1" dirty="0">
                <a:highlight>
                  <a:srgbClr val="FFFF00"/>
                </a:highlight>
                <a:latin typeface="Times New Roman" pitchFamily="18" charset="0"/>
              </a:rPr>
              <a:t>We will discuss the answers for both challenges tomorrow.</a:t>
            </a:r>
          </a:p>
        </p:txBody>
      </p:sp>
      <p:sp>
        <p:nvSpPr>
          <p:cNvPr id="2" name="Text Box 5">
            <a:extLst>
              <a:ext uri="{FF2B5EF4-FFF2-40B4-BE49-F238E27FC236}">
                <a16:creationId xmlns:a16="http://schemas.microsoft.com/office/drawing/2014/main" id="{BF930BBE-F07F-7BB4-A378-3E1282EA8635}"/>
              </a:ext>
            </a:extLst>
          </p:cNvPr>
          <p:cNvSpPr txBox="1">
            <a:spLocks noChangeArrowheads="1"/>
          </p:cNvSpPr>
          <p:nvPr/>
        </p:nvSpPr>
        <p:spPr bwMode="auto">
          <a:xfrm rot="16200000">
            <a:off x="-3198167" y="3198166"/>
            <a:ext cx="6858000" cy="461665"/>
          </a:xfrm>
          <a:prstGeom prst="rect">
            <a:avLst/>
          </a:prstGeom>
          <a:solidFill>
            <a:srgbClr val="00FF00"/>
          </a:solidFill>
          <a:ln w="9525">
            <a:noFill/>
            <a:miter lim="800000"/>
            <a:headEnd/>
            <a:tailEnd/>
          </a:ln>
        </p:spPr>
        <p:txBody>
          <a:bodyPr wrap="square">
            <a:spAutoFit/>
          </a:bodyPr>
          <a:lstStyle/>
          <a:p>
            <a:pPr algn="ctr">
              <a:spcBef>
                <a:spcPct val="50000"/>
              </a:spcBef>
            </a:pPr>
            <a:r>
              <a:rPr lang="en-US" sz="2400" dirty="0">
                <a:latin typeface="Gill Sans Nova Ultra Bold" panose="020B0B02020104020203" pitchFamily="34" charset="0"/>
              </a:rPr>
              <a:t>Latent Prints</a:t>
            </a:r>
          </a:p>
        </p:txBody>
      </p:sp>
    </p:spTree>
    <p:extLst>
      <p:ext uri="{BB962C8B-B14F-4D97-AF65-F5344CB8AC3E}">
        <p14:creationId xmlns:p14="http://schemas.microsoft.com/office/powerpoint/2010/main" val="16600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9B1DD5-AF36-1347-73A8-1E1C5F855A95}"/>
              </a:ext>
            </a:extLst>
          </p:cNvPr>
          <p:cNvPicPr>
            <a:picLocks noChangeAspect="1"/>
          </p:cNvPicPr>
          <p:nvPr/>
        </p:nvPicPr>
        <p:blipFill>
          <a:blip r:embed="rId2"/>
          <a:stretch>
            <a:fillRect/>
          </a:stretch>
        </p:blipFill>
        <p:spPr>
          <a:xfrm>
            <a:off x="0" y="-12982"/>
            <a:ext cx="9144000" cy="6883964"/>
          </a:xfrm>
          <a:prstGeom prst="rect">
            <a:avLst/>
          </a:prstGeom>
        </p:spPr>
      </p:pic>
      <p:sp>
        <p:nvSpPr>
          <p:cNvPr id="5" name="Arrow: Right 4">
            <a:extLst>
              <a:ext uri="{FF2B5EF4-FFF2-40B4-BE49-F238E27FC236}">
                <a16:creationId xmlns:a16="http://schemas.microsoft.com/office/drawing/2014/main" id="{1A0F75FE-F856-4F7C-83B4-19E10A7C4AA7}"/>
              </a:ext>
            </a:extLst>
          </p:cNvPr>
          <p:cNvSpPr/>
          <p:nvPr/>
        </p:nvSpPr>
        <p:spPr>
          <a:xfrm flipH="1">
            <a:off x="8694117" y="4495800"/>
            <a:ext cx="439316" cy="685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AFE292-CFD0-4925-B06F-ABD47CB63F20}"/>
              </a:ext>
            </a:extLst>
          </p:cNvPr>
          <p:cNvSpPr txBox="1"/>
          <p:nvPr/>
        </p:nvSpPr>
        <p:spPr>
          <a:xfrm>
            <a:off x="512500" y="1380269"/>
            <a:ext cx="8250499" cy="1631216"/>
          </a:xfrm>
          <a:prstGeom prst="rect">
            <a:avLst/>
          </a:prstGeom>
          <a:noFill/>
        </p:spPr>
        <p:txBody>
          <a:bodyPr wrap="square" rtlCol="0">
            <a:spAutoFit/>
          </a:bodyPr>
          <a:lstStyle/>
          <a:p>
            <a:r>
              <a:rPr lang="en-US" sz="2000" b="1" dirty="0">
                <a:solidFill>
                  <a:srgbClr val="FF0000"/>
                </a:solidFill>
              </a:rPr>
              <a:t>Create an impression on a CD or slide, dip the magnetic wand into the powder, lightly brush back and forth over the print to reveal it.  Put a piece of tape over the print and slowly lift it to lift the print.  Tape on an index card. Do not brush too hard or you will destroy the print!</a:t>
            </a:r>
          </a:p>
        </p:txBody>
      </p:sp>
      <p:sp>
        <p:nvSpPr>
          <p:cNvPr id="6" name="TextBox 5">
            <a:extLst>
              <a:ext uri="{FF2B5EF4-FFF2-40B4-BE49-F238E27FC236}">
                <a16:creationId xmlns:a16="http://schemas.microsoft.com/office/drawing/2014/main" id="{F5574185-DF97-4FAA-9199-FA52FC289E4F}"/>
              </a:ext>
            </a:extLst>
          </p:cNvPr>
          <p:cNvSpPr txBox="1"/>
          <p:nvPr/>
        </p:nvSpPr>
        <p:spPr>
          <a:xfrm>
            <a:off x="512501" y="4404736"/>
            <a:ext cx="8350414" cy="2308324"/>
          </a:xfrm>
          <a:prstGeom prst="rect">
            <a:avLst/>
          </a:prstGeom>
          <a:noFill/>
        </p:spPr>
        <p:txBody>
          <a:bodyPr wrap="square" rtlCol="0">
            <a:spAutoFit/>
          </a:bodyPr>
          <a:lstStyle/>
          <a:p>
            <a:r>
              <a:rPr lang="en-US" b="1" dirty="0">
                <a:solidFill>
                  <a:srgbClr val="FF0000"/>
                </a:solidFill>
              </a:rPr>
              <a:t>Your team should have found that many people have the same pattern, such as a lot of people having loops (60%) more than the whorls (35%) </a:t>
            </a:r>
            <a:br>
              <a:rPr lang="en-US" b="1" dirty="0">
                <a:solidFill>
                  <a:srgbClr val="FF0000"/>
                </a:solidFill>
              </a:rPr>
            </a:br>
            <a:r>
              <a:rPr lang="en-US" b="1" dirty="0">
                <a:solidFill>
                  <a:srgbClr val="FF0000"/>
                </a:solidFill>
              </a:rPr>
              <a:t>and arches (5%).  </a:t>
            </a:r>
          </a:p>
          <a:p>
            <a:endParaRPr lang="en-US" b="1" dirty="0">
              <a:solidFill>
                <a:srgbClr val="FF0000"/>
              </a:solidFill>
            </a:endParaRPr>
          </a:p>
          <a:p>
            <a:r>
              <a:rPr lang="en-US" b="1" dirty="0">
                <a:solidFill>
                  <a:srgbClr val="FF0000"/>
                </a:solidFill>
              </a:rPr>
              <a:t>Some people may also have the same ridge structures, but they are not in the exact same locations, the exact same size, or the exact same distance from each other.  This is why we say that no two prints are the same – they can be the same pattern but differ in the ridge structures.</a:t>
            </a:r>
          </a:p>
        </p:txBody>
      </p:sp>
      <p:sp>
        <p:nvSpPr>
          <p:cNvPr id="7" name="Arrow: Right 6">
            <a:extLst>
              <a:ext uri="{FF2B5EF4-FFF2-40B4-BE49-F238E27FC236}">
                <a16:creationId xmlns:a16="http://schemas.microsoft.com/office/drawing/2014/main" id="{AEF52412-DFB0-4C79-8B42-8F606C3FDA5A}"/>
              </a:ext>
            </a:extLst>
          </p:cNvPr>
          <p:cNvSpPr/>
          <p:nvPr/>
        </p:nvSpPr>
        <p:spPr>
          <a:xfrm flipH="1">
            <a:off x="8677239" y="1685818"/>
            <a:ext cx="439316" cy="685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6E3C34-DBB9-91FF-B411-B49531C79970}"/>
              </a:ext>
            </a:extLst>
          </p:cNvPr>
          <p:cNvSpPr/>
          <p:nvPr/>
        </p:nvSpPr>
        <p:spPr>
          <a:xfrm>
            <a:off x="457200" y="1380269"/>
            <a:ext cx="8676233" cy="1743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F42892-07B8-A6D1-A4A7-52A26088A2C4}"/>
              </a:ext>
            </a:extLst>
          </p:cNvPr>
          <p:cNvSpPr/>
          <p:nvPr/>
        </p:nvSpPr>
        <p:spPr>
          <a:xfrm>
            <a:off x="467767" y="4404737"/>
            <a:ext cx="8676233" cy="10054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BD1B01-150B-EA21-5DD5-7ADC088FBE2E}"/>
              </a:ext>
            </a:extLst>
          </p:cNvPr>
          <p:cNvSpPr/>
          <p:nvPr/>
        </p:nvSpPr>
        <p:spPr>
          <a:xfrm>
            <a:off x="498801" y="5534925"/>
            <a:ext cx="8676233" cy="12544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5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F201486-61E0-4FB2-AD21-BF4E718FCF6F}"/>
              </a:ext>
            </a:extLst>
          </p:cNvPr>
          <p:cNvSpPr txBox="1"/>
          <p:nvPr/>
        </p:nvSpPr>
        <p:spPr>
          <a:xfrm>
            <a:off x="1219200" y="5710535"/>
            <a:ext cx="4114800" cy="461665"/>
          </a:xfrm>
          <a:prstGeom prst="rect">
            <a:avLst/>
          </a:prstGeom>
          <a:noFill/>
        </p:spPr>
        <p:txBody>
          <a:bodyPr wrap="square">
            <a:spAutoFit/>
          </a:bodyPr>
          <a:lstStyle/>
          <a:p>
            <a:r>
              <a:rPr lang="en-US" sz="1200" dirty="0">
                <a:hlinkClick r:id="rId2"/>
              </a:rPr>
              <a:t>https://www.youtube.com/watch?v=qX6hFXHDmk4</a:t>
            </a:r>
            <a:endParaRPr lang="en-US" sz="1200" dirty="0"/>
          </a:p>
          <a:p>
            <a:endParaRPr lang="en-US" sz="1200" dirty="0"/>
          </a:p>
        </p:txBody>
      </p:sp>
      <p:sp>
        <p:nvSpPr>
          <p:cNvPr id="2" name="Text Box 6">
            <a:extLst>
              <a:ext uri="{FF2B5EF4-FFF2-40B4-BE49-F238E27FC236}">
                <a16:creationId xmlns:a16="http://schemas.microsoft.com/office/drawing/2014/main" id="{21E11DD5-2DC6-49FB-47C5-D1D1DA7DCB18}"/>
              </a:ext>
            </a:extLst>
          </p:cNvPr>
          <p:cNvSpPr txBox="1">
            <a:spLocks noChangeArrowheads="1"/>
          </p:cNvSpPr>
          <p:nvPr/>
        </p:nvSpPr>
        <p:spPr bwMode="auto">
          <a:xfrm>
            <a:off x="195953" y="228600"/>
            <a:ext cx="8610600" cy="5078313"/>
          </a:xfrm>
          <a:prstGeom prst="rect">
            <a:avLst/>
          </a:prstGeom>
          <a:noFill/>
          <a:ln w="9525">
            <a:noFill/>
            <a:miter lim="800000"/>
            <a:headEnd/>
            <a:tailEnd/>
          </a:ln>
        </p:spPr>
        <p:txBody>
          <a:bodyPr wrap="square">
            <a:spAutoFit/>
          </a:bodyPr>
          <a:lstStyle/>
          <a:p>
            <a:pPr defTabSz="1096963">
              <a:spcBef>
                <a:spcPts val="600"/>
              </a:spcBef>
              <a:spcAft>
                <a:spcPts val="600"/>
              </a:spcAft>
            </a:pPr>
            <a:r>
              <a:rPr lang="en-US" sz="2400" b="1" dirty="0">
                <a:latin typeface="Times New Roman" pitchFamily="18" charset="0"/>
              </a:rPr>
              <a:t>Part A: Directions: Watch the video to answer these questions.</a:t>
            </a:r>
          </a:p>
          <a:p>
            <a:pPr defTabSz="1096963">
              <a:spcBef>
                <a:spcPts val="600"/>
              </a:spcBef>
              <a:spcAft>
                <a:spcPts val="600"/>
              </a:spcAft>
            </a:pPr>
            <a:r>
              <a:rPr lang="en-US" sz="2400" dirty="0">
                <a:latin typeface="Times New Roman" pitchFamily="18" charset="0"/>
              </a:rPr>
              <a:t>1 – How soon do fingerprints form in a fetus?  </a:t>
            </a:r>
          </a:p>
          <a:p>
            <a:pPr defTabSz="1096963">
              <a:spcBef>
                <a:spcPts val="600"/>
              </a:spcBef>
              <a:spcAft>
                <a:spcPts val="600"/>
              </a:spcAft>
            </a:pPr>
            <a:r>
              <a:rPr lang="en-US" sz="2400" dirty="0">
                <a:latin typeface="Times New Roman" pitchFamily="18" charset="0"/>
              </a:rPr>
              <a:t>2 – True or False?  Identical twins have identical fingerprints.</a:t>
            </a:r>
          </a:p>
          <a:p>
            <a:pPr defTabSz="1096963">
              <a:spcBef>
                <a:spcPts val="600"/>
              </a:spcBef>
              <a:spcAft>
                <a:spcPts val="600"/>
              </a:spcAft>
            </a:pPr>
            <a:r>
              <a:rPr lang="en-US" sz="2400" dirty="0">
                <a:latin typeface="Times New Roman" pitchFamily="18" charset="0"/>
              </a:rPr>
              <a:t>3 – What are the parts of a fingerprint?</a:t>
            </a:r>
          </a:p>
          <a:p>
            <a:pPr defTabSz="1096963">
              <a:spcBef>
                <a:spcPts val="600"/>
              </a:spcBef>
              <a:spcAft>
                <a:spcPts val="600"/>
              </a:spcAft>
            </a:pPr>
            <a:br>
              <a:rPr lang="en-US" sz="2400" dirty="0">
                <a:latin typeface="Times New Roman" pitchFamily="18" charset="0"/>
              </a:rPr>
            </a:br>
            <a:r>
              <a:rPr lang="en-US" sz="2400" dirty="0">
                <a:latin typeface="Times New Roman" pitchFamily="18" charset="0"/>
              </a:rPr>
              <a:t>4 – Why do we have fingerprints?</a:t>
            </a:r>
          </a:p>
          <a:p>
            <a:pPr defTabSz="1096963">
              <a:spcBef>
                <a:spcPts val="600"/>
              </a:spcBef>
              <a:spcAft>
                <a:spcPts val="600"/>
              </a:spcAft>
            </a:pPr>
            <a:br>
              <a:rPr lang="en-US" sz="2400" dirty="0">
                <a:latin typeface="Times New Roman" pitchFamily="18" charset="0"/>
              </a:rPr>
            </a:br>
            <a:r>
              <a:rPr lang="en-US" sz="2400" dirty="0">
                <a:latin typeface="Times New Roman" pitchFamily="18" charset="0"/>
              </a:rPr>
              <a:t>5- True or False?  No two people have the same fingerprints.</a:t>
            </a:r>
            <a:br>
              <a:rPr lang="en-US" sz="2400" dirty="0">
                <a:latin typeface="Times New Roman" pitchFamily="18" charset="0"/>
              </a:rPr>
            </a:br>
            <a:br>
              <a:rPr lang="en-US" sz="2400" dirty="0">
                <a:latin typeface="Times New Roman" pitchFamily="18" charset="0"/>
              </a:rPr>
            </a:br>
            <a:r>
              <a:rPr lang="en-US" sz="2400" dirty="0">
                <a:latin typeface="Times New Roman" pitchFamily="18" charset="0"/>
              </a:rPr>
              <a:t>6 – In which century were fingerprints first used as evidence?</a:t>
            </a:r>
          </a:p>
          <a:p>
            <a:pPr defTabSz="1096963">
              <a:spcBef>
                <a:spcPts val="600"/>
              </a:spcBef>
              <a:spcAft>
                <a:spcPts val="600"/>
              </a:spcAft>
            </a:pPr>
            <a:endParaRPr lang="en-US" sz="2400" b="1" dirty="0">
              <a:latin typeface="Times New Roman" pitchFamily="18" charset="0"/>
            </a:endParaRPr>
          </a:p>
        </p:txBody>
      </p:sp>
      <p:pic>
        <p:nvPicPr>
          <p:cNvPr id="13" name="Picture 10" descr="MCj04260680000[1]">
            <a:hlinkClick r:id="rId2"/>
            <a:extLst>
              <a:ext uri="{FF2B5EF4-FFF2-40B4-BE49-F238E27FC236}">
                <a16:creationId xmlns:a16="http://schemas.microsoft.com/office/drawing/2014/main" id="{72478844-6AC5-44D2-A46C-49B36CC155E4}"/>
              </a:ext>
            </a:extLst>
          </p:cNvPr>
          <p:cNvPicPr>
            <a:picLocks noChangeAspect="1" noChangeArrowheads="1"/>
          </p:cNvPicPr>
          <p:nvPr/>
        </p:nvPicPr>
        <p:blipFill>
          <a:blip r:embed="rId3" cstate="print"/>
          <a:srcRect/>
          <a:stretch>
            <a:fillRect/>
          </a:stretch>
        </p:blipFill>
        <p:spPr bwMode="auto">
          <a:xfrm>
            <a:off x="5105400" y="5321468"/>
            <a:ext cx="1212463" cy="1143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F201486-61E0-4FB2-AD21-BF4E718FCF6F}"/>
              </a:ext>
            </a:extLst>
          </p:cNvPr>
          <p:cNvSpPr txBox="1"/>
          <p:nvPr/>
        </p:nvSpPr>
        <p:spPr>
          <a:xfrm>
            <a:off x="9296400" y="1644389"/>
            <a:ext cx="4114800" cy="461665"/>
          </a:xfrm>
          <a:prstGeom prst="rect">
            <a:avLst/>
          </a:prstGeom>
          <a:noFill/>
        </p:spPr>
        <p:txBody>
          <a:bodyPr wrap="square">
            <a:spAutoFit/>
          </a:bodyPr>
          <a:lstStyle/>
          <a:p>
            <a:r>
              <a:rPr lang="en-US" sz="1200" dirty="0">
                <a:hlinkClick r:id="rId2"/>
              </a:rPr>
              <a:t>https://www.youtube.com/watch?v=qX6hFXHDmk4</a:t>
            </a:r>
            <a:endParaRPr lang="en-US" sz="1200" dirty="0"/>
          </a:p>
          <a:p>
            <a:endParaRPr lang="en-US" sz="1200" dirty="0"/>
          </a:p>
        </p:txBody>
      </p:sp>
      <p:sp>
        <p:nvSpPr>
          <p:cNvPr id="2" name="Text Box 6">
            <a:extLst>
              <a:ext uri="{FF2B5EF4-FFF2-40B4-BE49-F238E27FC236}">
                <a16:creationId xmlns:a16="http://schemas.microsoft.com/office/drawing/2014/main" id="{21E11DD5-2DC6-49FB-47C5-D1D1DA7DCB18}"/>
              </a:ext>
            </a:extLst>
          </p:cNvPr>
          <p:cNvSpPr txBox="1">
            <a:spLocks noChangeArrowheads="1"/>
          </p:cNvSpPr>
          <p:nvPr/>
        </p:nvSpPr>
        <p:spPr bwMode="auto">
          <a:xfrm>
            <a:off x="123115" y="152400"/>
            <a:ext cx="8610600" cy="6894195"/>
          </a:xfrm>
          <a:prstGeom prst="rect">
            <a:avLst/>
          </a:prstGeom>
          <a:noFill/>
          <a:ln w="9525">
            <a:noFill/>
            <a:miter lim="800000"/>
            <a:headEnd/>
            <a:tailEnd/>
          </a:ln>
        </p:spPr>
        <p:txBody>
          <a:bodyPr wrap="square">
            <a:spAutoFit/>
          </a:bodyPr>
          <a:lstStyle/>
          <a:p>
            <a:pPr defTabSz="1096963">
              <a:spcBef>
                <a:spcPct val="50000"/>
              </a:spcBef>
              <a:spcAft>
                <a:spcPts val="1200"/>
              </a:spcAft>
            </a:pPr>
            <a:r>
              <a:rPr lang="en-US" sz="2400" b="1" dirty="0">
                <a:highlight>
                  <a:srgbClr val="FFFF00"/>
                </a:highlight>
                <a:latin typeface="Times New Roman" pitchFamily="18" charset="0"/>
              </a:rPr>
              <a:t>Part A Answer Key</a:t>
            </a:r>
          </a:p>
          <a:p>
            <a:pPr defTabSz="1096963">
              <a:spcBef>
                <a:spcPct val="50000"/>
              </a:spcBef>
              <a:spcAft>
                <a:spcPts val="1200"/>
              </a:spcAft>
            </a:pPr>
            <a:r>
              <a:rPr lang="en-US" sz="2400" dirty="0">
                <a:latin typeface="Times New Roman" pitchFamily="18" charset="0"/>
              </a:rPr>
              <a:t>1 – How soon do fingerprints form in a fetus?  </a:t>
            </a:r>
          </a:p>
          <a:p>
            <a:pPr defTabSz="1096963">
              <a:spcBef>
                <a:spcPct val="50000"/>
              </a:spcBef>
              <a:spcAft>
                <a:spcPts val="1200"/>
              </a:spcAft>
            </a:pPr>
            <a:r>
              <a:rPr lang="en-US" sz="2400" dirty="0">
                <a:latin typeface="Times New Roman" pitchFamily="18" charset="0"/>
              </a:rPr>
              <a:t>2 – True or False?  Identical twins have identical fingerprints.</a:t>
            </a:r>
          </a:p>
          <a:p>
            <a:pPr defTabSz="1096963">
              <a:spcBef>
                <a:spcPct val="50000"/>
              </a:spcBef>
              <a:spcAft>
                <a:spcPts val="1200"/>
              </a:spcAft>
            </a:pPr>
            <a:r>
              <a:rPr lang="en-US" sz="2400" dirty="0">
                <a:latin typeface="Times New Roman" pitchFamily="18" charset="0"/>
              </a:rPr>
              <a:t>3 – What are the parts of a fingerprint?</a:t>
            </a:r>
          </a:p>
          <a:p>
            <a:pPr defTabSz="1096963">
              <a:spcBef>
                <a:spcPct val="50000"/>
              </a:spcBef>
              <a:spcAft>
                <a:spcPts val="1200"/>
              </a:spcAft>
            </a:pPr>
            <a:br>
              <a:rPr lang="en-US" sz="2400" dirty="0">
                <a:latin typeface="Times New Roman" pitchFamily="18" charset="0"/>
              </a:rPr>
            </a:br>
            <a:r>
              <a:rPr lang="en-US" sz="2400" dirty="0">
                <a:latin typeface="Times New Roman" pitchFamily="18" charset="0"/>
              </a:rPr>
              <a:t>4 – Why do we have fingerprints?</a:t>
            </a:r>
          </a:p>
          <a:p>
            <a:pPr defTabSz="1096963">
              <a:spcBef>
                <a:spcPct val="50000"/>
              </a:spcBef>
              <a:spcAft>
                <a:spcPts val="1200"/>
              </a:spcAft>
            </a:pPr>
            <a:br>
              <a:rPr lang="en-US" sz="2400" dirty="0">
                <a:latin typeface="Times New Roman" pitchFamily="18" charset="0"/>
              </a:rPr>
            </a:br>
            <a:r>
              <a:rPr lang="en-US" sz="2400" dirty="0">
                <a:latin typeface="Times New Roman" pitchFamily="18" charset="0"/>
              </a:rPr>
              <a:t>5- True or False?  No two people have the same fingerprints.</a:t>
            </a:r>
          </a:p>
          <a:p>
            <a:pPr defTabSz="1096963">
              <a:spcBef>
                <a:spcPct val="50000"/>
              </a:spcBef>
              <a:spcAft>
                <a:spcPts val="1200"/>
              </a:spcAft>
            </a:pPr>
            <a:br>
              <a:rPr lang="en-US" sz="2400" dirty="0">
                <a:latin typeface="Times New Roman" pitchFamily="18" charset="0"/>
              </a:rPr>
            </a:br>
            <a:br>
              <a:rPr lang="en-US" sz="2400" dirty="0">
                <a:latin typeface="Times New Roman" pitchFamily="18" charset="0"/>
              </a:rPr>
            </a:br>
            <a:r>
              <a:rPr lang="en-US" sz="2400" dirty="0">
                <a:latin typeface="Times New Roman" pitchFamily="18" charset="0"/>
              </a:rPr>
              <a:t>6 – In which century were fingerprints first used as evidence?</a:t>
            </a:r>
          </a:p>
          <a:p>
            <a:pPr defTabSz="1096963">
              <a:spcBef>
                <a:spcPct val="50000"/>
              </a:spcBef>
              <a:spcAft>
                <a:spcPts val="1200"/>
              </a:spcAft>
            </a:pPr>
            <a:endParaRPr lang="en-US" sz="2400" b="1" dirty="0">
              <a:latin typeface="Times New Roman" pitchFamily="18" charset="0"/>
            </a:endParaRPr>
          </a:p>
        </p:txBody>
      </p:sp>
      <p:sp>
        <p:nvSpPr>
          <p:cNvPr id="4" name="TextBox 3">
            <a:extLst>
              <a:ext uri="{FF2B5EF4-FFF2-40B4-BE49-F238E27FC236}">
                <a16:creationId xmlns:a16="http://schemas.microsoft.com/office/drawing/2014/main" id="{7C96AA18-A2D5-C679-E6D8-0F0772C426FD}"/>
              </a:ext>
            </a:extLst>
          </p:cNvPr>
          <p:cNvSpPr txBox="1"/>
          <p:nvPr/>
        </p:nvSpPr>
        <p:spPr>
          <a:xfrm>
            <a:off x="5791200" y="846723"/>
            <a:ext cx="1828800" cy="461665"/>
          </a:xfrm>
          <a:prstGeom prst="rect">
            <a:avLst/>
          </a:prstGeom>
          <a:noFill/>
        </p:spPr>
        <p:txBody>
          <a:bodyPr wrap="square" rtlCol="0">
            <a:spAutoFit/>
          </a:bodyPr>
          <a:lstStyle/>
          <a:p>
            <a:r>
              <a:rPr lang="en-US" sz="2400" b="1" dirty="0">
                <a:solidFill>
                  <a:srgbClr val="FF0000"/>
                </a:solidFill>
              </a:rPr>
              <a:t>24 weeks</a:t>
            </a:r>
          </a:p>
        </p:txBody>
      </p:sp>
      <p:sp>
        <p:nvSpPr>
          <p:cNvPr id="14" name="TextBox 13">
            <a:extLst>
              <a:ext uri="{FF2B5EF4-FFF2-40B4-BE49-F238E27FC236}">
                <a16:creationId xmlns:a16="http://schemas.microsoft.com/office/drawing/2014/main" id="{18A3EBA7-854D-A88C-8365-D30105F820D2}"/>
              </a:ext>
            </a:extLst>
          </p:cNvPr>
          <p:cNvSpPr txBox="1"/>
          <p:nvPr/>
        </p:nvSpPr>
        <p:spPr>
          <a:xfrm>
            <a:off x="7737724" y="1782701"/>
            <a:ext cx="1212463" cy="461665"/>
          </a:xfrm>
          <a:prstGeom prst="rect">
            <a:avLst/>
          </a:prstGeom>
          <a:solidFill>
            <a:schemeClr val="bg1"/>
          </a:solidFill>
        </p:spPr>
        <p:txBody>
          <a:bodyPr wrap="square" rtlCol="0">
            <a:spAutoFit/>
          </a:bodyPr>
          <a:lstStyle/>
          <a:p>
            <a:r>
              <a:rPr lang="en-US" sz="2400" b="1" dirty="0">
                <a:solidFill>
                  <a:srgbClr val="FF0000"/>
                </a:solidFill>
              </a:rPr>
              <a:t>FALSE</a:t>
            </a:r>
          </a:p>
        </p:txBody>
      </p:sp>
      <p:sp>
        <p:nvSpPr>
          <p:cNvPr id="15" name="TextBox 14">
            <a:extLst>
              <a:ext uri="{FF2B5EF4-FFF2-40B4-BE49-F238E27FC236}">
                <a16:creationId xmlns:a16="http://schemas.microsoft.com/office/drawing/2014/main" id="{AF03D67D-C188-CF98-3A7B-84403A7849C1}"/>
              </a:ext>
            </a:extLst>
          </p:cNvPr>
          <p:cNvSpPr txBox="1"/>
          <p:nvPr/>
        </p:nvSpPr>
        <p:spPr>
          <a:xfrm>
            <a:off x="872931" y="2655465"/>
            <a:ext cx="7505700" cy="461665"/>
          </a:xfrm>
          <a:prstGeom prst="rect">
            <a:avLst/>
          </a:prstGeom>
          <a:noFill/>
        </p:spPr>
        <p:txBody>
          <a:bodyPr wrap="square" rtlCol="0">
            <a:spAutoFit/>
          </a:bodyPr>
          <a:lstStyle/>
          <a:p>
            <a:r>
              <a:rPr lang="en-US" sz="2400" b="1" dirty="0">
                <a:solidFill>
                  <a:srgbClr val="FF0000"/>
                </a:solidFill>
              </a:rPr>
              <a:t>Ridges – lines     Valleys – spaces between them</a:t>
            </a:r>
          </a:p>
        </p:txBody>
      </p:sp>
      <p:sp>
        <p:nvSpPr>
          <p:cNvPr id="16" name="TextBox 15">
            <a:extLst>
              <a:ext uri="{FF2B5EF4-FFF2-40B4-BE49-F238E27FC236}">
                <a16:creationId xmlns:a16="http://schemas.microsoft.com/office/drawing/2014/main" id="{C4344A4D-9710-D80C-5F3A-6F1C07A53B65}"/>
              </a:ext>
            </a:extLst>
          </p:cNvPr>
          <p:cNvSpPr txBox="1"/>
          <p:nvPr/>
        </p:nvSpPr>
        <p:spPr>
          <a:xfrm>
            <a:off x="4495800" y="3349788"/>
            <a:ext cx="4152900" cy="830997"/>
          </a:xfrm>
          <a:prstGeom prst="rect">
            <a:avLst/>
          </a:prstGeom>
          <a:noFill/>
        </p:spPr>
        <p:txBody>
          <a:bodyPr wrap="square" rtlCol="0">
            <a:spAutoFit/>
          </a:bodyPr>
          <a:lstStyle/>
          <a:p>
            <a:r>
              <a:rPr lang="en-US" sz="2400" b="1" dirty="0">
                <a:solidFill>
                  <a:srgbClr val="FF0000"/>
                </a:solidFill>
              </a:rPr>
              <a:t>To grasp objects </a:t>
            </a:r>
            <a:r>
              <a:rPr lang="en-US" sz="2400" b="1" dirty="0">
                <a:solidFill>
                  <a:srgbClr val="00B0F0"/>
                </a:solidFill>
              </a:rPr>
              <a:t>(also called friction ridges)</a:t>
            </a:r>
          </a:p>
        </p:txBody>
      </p:sp>
      <p:sp>
        <p:nvSpPr>
          <p:cNvPr id="17" name="TextBox 16">
            <a:extLst>
              <a:ext uri="{FF2B5EF4-FFF2-40B4-BE49-F238E27FC236}">
                <a16:creationId xmlns:a16="http://schemas.microsoft.com/office/drawing/2014/main" id="{797FCA18-E429-0C03-F399-A607A8A6EAA3}"/>
              </a:ext>
            </a:extLst>
          </p:cNvPr>
          <p:cNvSpPr txBox="1"/>
          <p:nvPr/>
        </p:nvSpPr>
        <p:spPr>
          <a:xfrm>
            <a:off x="7816551" y="4417429"/>
            <a:ext cx="1212463" cy="461665"/>
          </a:xfrm>
          <a:prstGeom prst="rect">
            <a:avLst/>
          </a:prstGeom>
          <a:solidFill>
            <a:schemeClr val="bg1"/>
          </a:solidFill>
        </p:spPr>
        <p:txBody>
          <a:bodyPr wrap="square" rtlCol="0">
            <a:spAutoFit/>
          </a:bodyPr>
          <a:lstStyle/>
          <a:p>
            <a:r>
              <a:rPr lang="en-US" sz="2400" b="1" dirty="0">
                <a:solidFill>
                  <a:srgbClr val="FF0000"/>
                </a:solidFill>
              </a:rPr>
              <a:t>TRUE</a:t>
            </a:r>
          </a:p>
        </p:txBody>
      </p:sp>
      <p:sp>
        <p:nvSpPr>
          <p:cNvPr id="18" name="TextBox 17">
            <a:extLst>
              <a:ext uri="{FF2B5EF4-FFF2-40B4-BE49-F238E27FC236}">
                <a16:creationId xmlns:a16="http://schemas.microsoft.com/office/drawing/2014/main" id="{9671DA5E-AA33-B4F5-D5B4-9DCAD50DC84F}"/>
              </a:ext>
            </a:extLst>
          </p:cNvPr>
          <p:cNvSpPr txBox="1"/>
          <p:nvPr/>
        </p:nvSpPr>
        <p:spPr>
          <a:xfrm>
            <a:off x="785361" y="4921274"/>
            <a:ext cx="8077200" cy="830997"/>
          </a:xfrm>
          <a:prstGeom prst="rect">
            <a:avLst/>
          </a:prstGeom>
          <a:noFill/>
        </p:spPr>
        <p:txBody>
          <a:bodyPr wrap="square" rtlCol="0">
            <a:spAutoFit/>
          </a:bodyPr>
          <a:lstStyle/>
          <a:p>
            <a:r>
              <a:rPr lang="en-US" sz="2400" b="1" i="1" dirty="0">
                <a:solidFill>
                  <a:srgbClr val="00B0F0"/>
                </a:solidFill>
              </a:rPr>
              <a:t>People may have the same patterns, but not the exact same ridge features in the exact same places.</a:t>
            </a:r>
          </a:p>
        </p:txBody>
      </p:sp>
      <p:sp>
        <p:nvSpPr>
          <p:cNvPr id="19" name="TextBox 18">
            <a:extLst>
              <a:ext uri="{FF2B5EF4-FFF2-40B4-BE49-F238E27FC236}">
                <a16:creationId xmlns:a16="http://schemas.microsoft.com/office/drawing/2014/main" id="{F2088EE2-CB4B-424C-AE39-5D7B9D1C6A5B}"/>
              </a:ext>
            </a:extLst>
          </p:cNvPr>
          <p:cNvSpPr txBox="1"/>
          <p:nvPr/>
        </p:nvSpPr>
        <p:spPr>
          <a:xfrm>
            <a:off x="6644042" y="6273030"/>
            <a:ext cx="2256715" cy="461665"/>
          </a:xfrm>
          <a:prstGeom prst="rect">
            <a:avLst/>
          </a:prstGeom>
          <a:noFill/>
        </p:spPr>
        <p:txBody>
          <a:bodyPr wrap="square" rtlCol="0">
            <a:spAutoFit/>
          </a:bodyPr>
          <a:lstStyle/>
          <a:p>
            <a:r>
              <a:rPr lang="en-US" sz="2400" b="1" dirty="0">
                <a:solidFill>
                  <a:srgbClr val="FF0000"/>
                </a:solidFill>
              </a:rPr>
              <a:t>19</a:t>
            </a:r>
            <a:r>
              <a:rPr lang="en-US" sz="2400" b="1" baseline="30000" dirty="0">
                <a:solidFill>
                  <a:srgbClr val="FF0000"/>
                </a:solidFill>
              </a:rPr>
              <a:t>th</a:t>
            </a:r>
            <a:r>
              <a:rPr lang="en-US" sz="2400" b="1" dirty="0">
                <a:solidFill>
                  <a:srgbClr val="FF0000"/>
                </a:solidFill>
              </a:rPr>
              <a:t> Century</a:t>
            </a:r>
          </a:p>
        </p:txBody>
      </p:sp>
      <p:sp>
        <p:nvSpPr>
          <p:cNvPr id="3" name="Rectangle 2">
            <a:extLst>
              <a:ext uri="{FF2B5EF4-FFF2-40B4-BE49-F238E27FC236}">
                <a16:creationId xmlns:a16="http://schemas.microsoft.com/office/drawing/2014/main" id="{571D95A2-041A-16F4-46AA-9617BE2F3EA0}"/>
              </a:ext>
            </a:extLst>
          </p:cNvPr>
          <p:cNvSpPr/>
          <p:nvPr/>
        </p:nvSpPr>
        <p:spPr>
          <a:xfrm>
            <a:off x="5867401" y="733486"/>
            <a:ext cx="1524000" cy="638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D89EC3-B85C-BEA2-9465-207AA26BB04E}"/>
              </a:ext>
            </a:extLst>
          </p:cNvPr>
          <p:cNvSpPr/>
          <p:nvPr/>
        </p:nvSpPr>
        <p:spPr>
          <a:xfrm>
            <a:off x="7772399" y="1809602"/>
            <a:ext cx="1143001"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C14B15-B140-771E-7A58-2D320C378976}"/>
              </a:ext>
            </a:extLst>
          </p:cNvPr>
          <p:cNvSpPr/>
          <p:nvPr/>
        </p:nvSpPr>
        <p:spPr>
          <a:xfrm>
            <a:off x="765369" y="2624949"/>
            <a:ext cx="7311831"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146ED2-5055-91B9-41DB-B9F164A4D46D}"/>
              </a:ext>
            </a:extLst>
          </p:cNvPr>
          <p:cNvSpPr/>
          <p:nvPr/>
        </p:nvSpPr>
        <p:spPr>
          <a:xfrm>
            <a:off x="4410785" y="3467198"/>
            <a:ext cx="3655915" cy="830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94B59C-4DAB-AFCD-9485-AF16415926AB}"/>
              </a:ext>
            </a:extLst>
          </p:cNvPr>
          <p:cNvSpPr/>
          <p:nvPr/>
        </p:nvSpPr>
        <p:spPr>
          <a:xfrm>
            <a:off x="7772399" y="4390527"/>
            <a:ext cx="1143001"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FCBCB8-E753-F840-5E37-8D2DDD0D3879}"/>
              </a:ext>
            </a:extLst>
          </p:cNvPr>
          <p:cNvSpPr/>
          <p:nvPr/>
        </p:nvSpPr>
        <p:spPr>
          <a:xfrm>
            <a:off x="872931" y="4951789"/>
            <a:ext cx="7989630" cy="800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E90028-2C30-CC28-3B24-442CE37D9F09}"/>
              </a:ext>
            </a:extLst>
          </p:cNvPr>
          <p:cNvSpPr/>
          <p:nvPr/>
        </p:nvSpPr>
        <p:spPr>
          <a:xfrm>
            <a:off x="6705600" y="6253119"/>
            <a:ext cx="18288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6507651-4F6D-9708-A19B-7CFFBFD3C45C}"/>
              </a:ext>
            </a:extLst>
          </p:cNvPr>
          <p:cNvSpPr txBox="1"/>
          <p:nvPr/>
        </p:nvSpPr>
        <p:spPr>
          <a:xfrm>
            <a:off x="5314349" y="166950"/>
            <a:ext cx="3730431" cy="461665"/>
          </a:xfrm>
          <a:prstGeom prst="rect">
            <a:avLst/>
          </a:prstGeom>
          <a:noFill/>
        </p:spPr>
        <p:txBody>
          <a:bodyPr wrap="square" rtlCol="0">
            <a:spAutoFit/>
          </a:bodyPr>
          <a:lstStyle/>
          <a:p>
            <a:r>
              <a:rPr lang="en-US" sz="2400" b="1" dirty="0">
                <a:solidFill>
                  <a:srgbClr val="FF0000"/>
                </a:solidFill>
              </a:rPr>
              <a:t>Click to reveal answers.</a:t>
            </a:r>
          </a:p>
        </p:txBody>
      </p:sp>
    </p:spTree>
    <p:extLst>
      <p:ext uri="{BB962C8B-B14F-4D97-AF65-F5344CB8AC3E}">
        <p14:creationId xmlns:p14="http://schemas.microsoft.com/office/powerpoint/2010/main" val="33189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28600" y="1225041"/>
            <a:ext cx="8610600" cy="1015663"/>
          </a:xfrm>
          <a:prstGeom prst="rect">
            <a:avLst/>
          </a:prstGeom>
          <a:noFill/>
          <a:ln w="9525">
            <a:noFill/>
            <a:miter lim="800000"/>
            <a:headEnd/>
            <a:tailEnd/>
          </a:ln>
        </p:spPr>
        <p:txBody>
          <a:bodyPr wrap="square">
            <a:spAutoFit/>
          </a:bodyPr>
          <a:lstStyle/>
          <a:p>
            <a:pPr defTabSz="1096963">
              <a:spcBef>
                <a:spcPct val="50000"/>
              </a:spcBef>
            </a:pPr>
            <a:r>
              <a:rPr lang="en-US" sz="2400" b="1" dirty="0">
                <a:latin typeface="Times New Roman" pitchFamily="18" charset="0"/>
              </a:rPr>
              <a:t>3. </a:t>
            </a:r>
            <a:r>
              <a:rPr lang="en-US" sz="2400" b="1" dirty="0">
                <a:effectLst/>
                <a:latin typeface="Arial Narrow" panose="020B0606020202030204" pitchFamily="34" charset="0"/>
                <a:ea typeface="Times New Roman" panose="02020603050405020304" pitchFamily="18" charset="0"/>
              </a:rPr>
              <a:t>What is AFIS?  How is it used?</a:t>
            </a:r>
            <a:endParaRPr lang="en-US" sz="2400" b="1" dirty="0">
              <a:latin typeface="Arial Narrow" panose="020B0606020202030204" pitchFamily="34" charset="0"/>
              <a:ea typeface="Times New Roman" panose="02020603050405020304" pitchFamily="18" charset="0"/>
            </a:endParaRPr>
          </a:p>
          <a:p>
            <a:pPr defTabSz="1096963">
              <a:spcBef>
                <a:spcPct val="50000"/>
              </a:spcBef>
            </a:pPr>
            <a:r>
              <a:rPr lang="en-US" sz="2400" b="1" dirty="0">
                <a:latin typeface="Times New Roman" pitchFamily="18" charset="0"/>
              </a:rPr>
              <a:t>AFIS = </a:t>
            </a:r>
            <a:r>
              <a:rPr lang="en-US" sz="2400" b="1" u="sng" dirty="0">
                <a:solidFill>
                  <a:srgbClr val="FF0000"/>
                </a:solidFill>
                <a:latin typeface="Arial Narrow" panose="020B0606020202030204" pitchFamily="34" charset="0"/>
              </a:rPr>
              <a:t>A</a:t>
            </a:r>
            <a:r>
              <a:rPr lang="en-US" sz="2400" b="1" dirty="0">
                <a:solidFill>
                  <a:srgbClr val="FF0000"/>
                </a:solidFill>
                <a:latin typeface="Arial Narrow" panose="020B0606020202030204" pitchFamily="34" charset="0"/>
              </a:rPr>
              <a:t>UTOMATED </a:t>
            </a:r>
            <a:r>
              <a:rPr lang="en-US" sz="2400" b="1" u="sng" dirty="0">
                <a:solidFill>
                  <a:srgbClr val="FF0000"/>
                </a:solidFill>
                <a:latin typeface="Arial Narrow" panose="020B0606020202030204" pitchFamily="34" charset="0"/>
              </a:rPr>
              <a:t>F</a:t>
            </a:r>
            <a:r>
              <a:rPr lang="en-US" sz="2400" b="1" dirty="0">
                <a:solidFill>
                  <a:srgbClr val="FF0000"/>
                </a:solidFill>
                <a:latin typeface="Arial Narrow" panose="020B0606020202030204" pitchFamily="34" charset="0"/>
              </a:rPr>
              <a:t>INGERPRINT </a:t>
            </a:r>
            <a:r>
              <a:rPr lang="en-US" sz="2400" b="1" u="sng" dirty="0">
                <a:solidFill>
                  <a:srgbClr val="FF0000"/>
                </a:solidFill>
                <a:latin typeface="Arial Narrow" panose="020B0606020202030204" pitchFamily="34" charset="0"/>
              </a:rPr>
              <a:t>I</a:t>
            </a:r>
            <a:r>
              <a:rPr lang="en-US" sz="2400" b="1" dirty="0">
                <a:solidFill>
                  <a:srgbClr val="FF0000"/>
                </a:solidFill>
                <a:latin typeface="Arial Narrow" panose="020B0606020202030204" pitchFamily="34" charset="0"/>
              </a:rPr>
              <a:t>DENTIFICATION </a:t>
            </a:r>
            <a:r>
              <a:rPr lang="en-US" sz="2400" b="1" u="sng" dirty="0">
                <a:solidFill>
                  <a:srgbClr val="FF0000"/>
                </a:solidFill>
                <a:latin typeface="Arial Narrow" panose="020B0606020202030204" pitchFamily="34" charset="0"/>
              </a:rPr>
              <a:t>S</a:t>
            </a:r>
            <a:r>
              <a:rPr lang="en-US" sz="2400" b="1" dirty="0">
                <a:solidFill>
                  <a:srgbClr val="FF0000"/>
                </a:solidFill>
                <a:latin typeface="Arial Narrow" panose="020B0606020202030204" pitchFamily="34" charset="0"/>
              </a:rPr>
              <a:t>YSTEM</a:t>
            </a:r>
            <a:endParaRPr lang="en-US" sz="2400" dirty="0">
              <a:solidFill>
                <a:srgbClr val="FF0000"/>
              </a:solidFill>
              <a:latin typeface="Arial Narrow" panose="020B0606020202030204" pitchFamily="34" charset="0"/>
            </a:endParaRPr>
          </a:p>
        </p:txBody>
      </p:sp>
      <p:grpSp>
        <p:nvGrpSpPr>
          <p:cNvPr id="5" name="Group 14"/>
          <p:cNvGrpSpPr>
            <a:grpSpLocks/>
          </p:cNvGrpSpPr>
          <p:nvPr/>
        </p:nvGrpSpPr>
        <p:grpSpPr bwMode="auto">
          <a:xfrm>
            <a:off x="2057400" y="3505200"/>
            <a:ext cx="7023634" cy="3646413"/>
            <a:chOff x="171" y="4023"/>
            <a:chExt cx="3227" cy="1836"/>
          </a:xfrm>
        </p:grpSpPr>
        <p:sp>
          <p:nvSpPr>
            <p:cNvPr id="7" name="Text Box 8"/>
            <p:cNvSpPr txBox="1">
              <a:spLocks noChangeArrowheads="1"/>
            </p:cNvSpPr>
            <p:nvPr/>
          </p:nvSpPr>
          <p:spPr bwMode="auto">
            <a:xfrm>
              <a:off x="171" y="5705"/>
              <a:ext cx="3168" cy="154"/>
            </a:xfrm>
            <a:prstGeom prst="rect">
              <a:avLst/>
            </a:prstGeom>
            <a:noFill/>
            <a:ln w="9525">
              <a:noFill/>
              <a:miter lim="800000"/>
              <a:headEnd/>
              <a:tailEnd/>
            </a:ln>
          </p:spPr>
          <p:txBody>
            <a:bodyPr>
              <a:spAutoFit/>
            </a:bodyPr>
            <a:lstStyle/>
            <a:p>
              <a:pPr algn="ctr" defTabSz="1096963">
                <a:spcBef>
                  <a:spcPct val="50000"/>
                </a:spcBef>
              </a:pPr>
              <a:r>
                <a:rPr lang="en-US" sz="1000" dirty="0">
                  <a:latin typeface="Times New Roman" pitchFamily="18" charset="0"/>
                </a:rPr>
                <a:t>http://www.fdle.state.fl.us/CrimeLab/images/fingerrint%20comparison%20for%20afis.jpg</a:t>
              </a:r>
            </a:p>
          </p:txBody>
        </p:sp>
        <p:pic>
          <p:nvPicPr>
            <p:cNvPr id="8" name="Picture 12"/>
            <p:cNvPicPr>
              <a:picLocks noChangeAspect="1" noChangeArrowheads="1"/>
            </p:cNvPicPr>
            <p:nvPr/>
          </p:nvPicPr>
          <p:blipFill rotWithShape="1">
            <a:blip r:embed="rId2" cstate="print"/>
            <a:srcRect t="4525"/>
            <a:stretch/>
          </p:blipFill>
          <p:spPr bwMode="auto">
            <a:xfrm>
              <a:off x="248" y="4023"/>
              <a:ext cx="3150" cy="1667"/>
            </a:xfrm>
            <a:prstGeom prst="rect">
              <a:avLst/>
            </a:prstGeom>
            <a:noFill/>
            <a:ln w="9525">
              <a:noFill/>
              <a:miter lim="800000"/>
              <a:headEnd/>
              <a:tailEnd/>
            </a:ln>
          </p:spPr>
        </p:pic>
      </p:grpSp>
      <p:sp>
        <p:nvSpPr>
          <p:cNvPr id="6" name="Text Box 13"/>
          <p:cNvSpPr txBox="1">
            <a:spLocks noChangeArrowheads="1"/>
          </p:cNvSpPr>
          <p:nvPr/>
        </p:nvSpPr>
        <p:spPr bwMode="auto">
          <a:xfrm>
            <a:off x="323503" y="2362546"/>
            <a:ext cx="8496993" cy="461665"/>
          </a:xfrm>
          <a:prstGeom prst="rect">
            <a:avLst/>
          </a:prstGeom>
          <a:noFill/>
          <a:ln w="9525">
            <a:noFill/>
            <a:miter lim="800000"/>
            <a:headEnd/>
            <a:tailEnd/>
          </a:ln>
        </p:spPr>
        <p:txBody>
          <a:bodyPr wrap="square">
            <a:spAutoFit/>
          </a:bodyPr>
          <a:lstStyle/>
          <a:p>
            <a:pPr algn="just" defTabSz="1096963">
              <a:spcBef>
                <a:spcPct val="50000"/>
              </a:spcBef>
            </a:pPr>
            <a:r>
              <a:rPr lang="en-US" sz="2400" b="1" dirty="0">
                <a:solidFill>
                  <a:srgbClr val="FF0000"/>
                </a:solidFill>
                <a:latin typeface="Times New Roman" pitchFamily="18" charset="0"/>
              </a:rPr>
              <a:t>Used to match fingerprints to identify victims or suspects. </a:t>
            </a:r>
          </a:p>
        </p:txBody>
      </p:sp>
      <p:sp>
        <p:nvSpPr>
          <p:cNvPr id="9" name="Text Box 4"/>
          <p:cNvSpPr txBox="1">
            <a:spLocks noChangeArrowheads="1"/>
          </p:cNvSpPr>
          <p:nvPr/>
        </p:nvSpPr>
        <p:spPr bwMode="auto">
          <a:xfrm>
            <a:off x="158115" y="179782"/>
            <a:ext cx="8751570" cy="830997"/>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2. </a:t>
            </a:r>
            <a:r>
              <a:rPr lang="en-US" sz="2400" b="1" dirty="0">
                <a:solidFill>
                  <a:srgbClr val="FF0000"/>
                </a:solidFill>
                <a:latin typeface="Times New Roman" pitchFamily="18" charset="0"/>
              </a:rPr>
              <a:t>LATENT PRINTS</a:t>
            </a:r>
            <a:r>
              <a:rPr lang="en-US" sz="2400" dirty="0">
                <a:solidFill>
                  <a:srgbClr val="FF0000"/>
                </a:solidFill>
                <a:latin typeface="Times New Roman" pitchFamily="18" charset="0"/>
              </a:rPr>
              <a:t> </a:t>
            </a:r>
            <a:r>
              <a:rPr lang="en-US" sz="2400" dirty="0">
                <a:latin typeface="Times New Roman" pitchFamily="18" charset="0"/>
              </a:rPr>
              <a:t>are impressions left by friction ridge skin on a surface, such as a tool handle, glass, door, etc. </a:t>
            </a:r>
          </a:p>
        </p:txBody>
      </p:sp>
      <p:pic>
        <p:nvPicPr>
          <p:cNvPr id="10" name="Picture 10" descr="MCj04260680000[1]">
            <a:hlinkClick r:id="rId3"/>
          </p:cNvPr>
          <p:cNvPicPr>
            <a:picLocks noChangeAspect="1" noChangeArrowheads="1"/>
          </p:cNvPicPr>
          <p:nvPr/>
        </p:nvPicPr>
        <p:blipFill>
          <a:blip r:embed="rId4" cstate="print"/>
          <a:srcRect/>
          <a:stretch>
            <a:fillRect/>
          </a:stretch>
        </p:blipFill>
        <p:spPr bwMode="auto">
          <a:xfrm>
            <a:off x="533400" y="4267200"/>
            <a:ext cx="1212463" cy="1143000"/>
          </a:xfrm>
          <a:prstGeom prst="rect">
            <a:avLst/>
          </a:prstGeom>
          <a:noFill/>
          <a:ln w="9525">
            <a:noFill/>
            <a:miter lim="800000"/>
            <a:headEnd/>
            <a:tailEnd/>
          </a:ln>
        </p:spPr>
      </p:pic>
      <p:sp>
        <p:nvSpPr>
          <p:cNvPr id="11" name="Rectangle 10"/>
          <p:cNvSpPr/>
          <p:nvPr/>
        </p:nvSpPr>
        <p:spPr>
          <a:xfrm>
            <a:off x="445875" y="5506642"/>
            <a:ext cx="1518458" cy="369332"/>
          </a:xfrm>
          <a:prstGeom prst="rect">
            <a:avLst/>
          </a:prstGeom>
        </p:spPr>
        <p:txBody>
          <a:bodyPr wrap="square">
            <a:spAutoFit/>
          </a:bodyPr>
          <a:lstStyle/>
          <a:p>
            <a:r>
              <a:rPr lang="en-US" dirty="0"/>
              <a:t>AFIS Video </a:t>
            </a:r>
          </a:p>
        </p:txBody>
      </p:sp>
      <p:sp>
        <p:nvSpPr>
          <p:cNvPr id="12" name="TextBox 11">
            <a:extLst>
              <a:ext uri="{FF2B5EF4-FFF2-40B4-BE49-F238E27FC236}">
                <a16:creationId xmlns:a16="http://schemas.microsoft.com/office/drawing/2014/main" id="{2F201486-61E0-4FB2-AD21-BF4E718FCF6F}"/>
              </a:ext>
            </a:extLst>
          </p:cNvPr>
          <p:cNvSpPr txBox="1"/>
          <p:nvPr/>
        </p:nvSpPr>
        <p:spPr>
          <a:xfrm>
            <a:off x="9296400" y="1644389"/>
            <a:ext cx="4114800" cy="461665"/>
          </a:xfrm>
          <a:prstGeom prst="rect">
            <a:avLst/>
          </a:prstGeom>
          <a:noFill/>
        </p:spPr>
        <p:txBody>
          <a:bodyPr wrap="square">
            <a:spAutoFit/>
          </a:bodyPr>
          <a:lstStyle/>
          <a:p>
            <a:r>
              <a:rPr lang="en-US" sz="1200" dirty="0">
                <a:hlinkClick r:id="rId5"/>
              </a:rPr>
              <a:t>https://www.youtube.com/watch?v=qX6hFXHDmk4</a:t>
            </a:r>
            <a:endParaRPr lang="en-US" sz="1200" dirty="0"/>
          </a:p>
          <a:p>
            <a:endParaRPr lang="en-US" sz="1200" dirty="0"/>
          </a:p>
        </p:txBody>
      </p:sp>
      <p:grpSp>
        <p:nvGrpSpPr>
          <p:cNvPr id="14" name="Group 13">
            <a:extLst>
              <a:ext uri="{FF2B5EF4-FFF2-40B4-BE49-F238E27FC236}">
                <a16:creationId xmlns:a16="http://schemas.microsoft.com/office/drawing/2014/main" id="{294B8DF0-6188-1C5A-B9D8-5AB81D843423}"/>
              </a:ext>
            </a:extLst>
          </p:cNvPr>
          <p:cNvGrpSpPr/>
          <p:nvPr/>
        </p:nvGrpSpPr>
        <p:grpSpPr>
          <a:xfrm>
            <a:off x="522890" y="203114"/>
            <a:ext cx="2514600" cy="461666"/>
            <a:chOff x="533400" y="131127"/>
            <a:chExt cx="2514600" cy="461666"/>
          </a:xfrm>
        </p:grpSpPr>
        <p:sp>
          <p:nvSpPr>
            <p:cNvPr id="2" name="Rectangle 1">
              <a:extLst>
                <a:ext uri="{FF2B5EF4-FFF2-40B4-BE49-F238E27FC236}">
                  <a16:creationId xmlns:a16="http://schemas.microsoft.com/office/drawing/2014/main" id="{6ABF9D3E-22F9-0A0B-B9A7-1957084B79FD}"/>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DAFF766-E090-5C82-1A09-792844300FEA}"/>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3791488-9EC2-C17F-FAFD-67049D67BD06}"/>
              </a:ext>
            </a:extLst>
          </p:cNvPr>
          <p:cNvGrpSpPr/>
          <p:nvPr/>
        </p:nvGrpSpPr>
        <p:grpSpPr>
          <a:xfrm>
            <a:off x="1295400" y="1795846"/>
            <a:ext cx="6705600" cy="461666"/>
            <a:chOff x="533400" y="131127"/>
            <a:chExt cx="2514600" cy="461666"/>
          </a:xfrm>
        </p:grpSpPr>
        <p:sp>
          <p:nvSpPr>
            <p:cNvPr id="16" name="Rectangle 15">
              <a:extLst>
                <a:ext uri="{FF2B5EF4-FFF2-40B4-BE49-F238E27FC236}">
                  <a16:creationId xmlns:a16="http://schemas.microsoft.com/office/drawing/2014/main" id="{3FB80AEA-7863-0538-478A-8E36FE11C380}"/>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45540D8-EB05-B470-AD12-03B4B44BD365}"/>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3116D43-C0C8-370E-E3DD-4839B91CB920}"/>
              </a:ext>
            </a:extLst>
          </p:cNvPr>
          <p:cNvGrpSpPr/>
          <p:nvPr/>
        </p:nvGrpSpPr>
        <p:grpSpPr>
          <a:xfrm>
            <a:off x="355034" y="2444721"/>
            <a:ext cx="7722166" cy="461666"/>
            <a:chOff x="533400" y="131127"/>
            <a:chExt cx="2514600" cy="461666"/>
          </a:xfrm>
        </p:grpSpPr>
        <p:sp>
          <p:nvSpPr>
            <p:cNvPr id="19" name="Rectangle 18">
              <a:extLst>
                <a:ext uri="{FF2B5EF4-FFF2-40B4-BE49-F238E27FC236}">
                  <a16:creationId xmlns:a16="http://schemas.microsoft.com/office/drawing/2014/main" id="{63292C6E-8CE9-A0AA-9020-1E58E31BE18B}"/>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796327B-C3A3-FBE7-98EF-62B4A734296E}"/>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605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6"/>
          <p:cNvSpPr txBox="1">
            <a:spLocks noChangeArrowheads="1"/>
          </p:cNvSpPr>
          <p:nvPr/>
        </p:nvSpPr>
        <p:spPr bwMode="auto">
          <a:xfrm>
            <a:off x="80280" y="133694"/>
            <a:ext cx="6705600" cy="461665"/>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4. How can latent prints be collected?</a:t>
            </a:r>
          </a:p>
        </p:txBody>
      </p:sp>
      <p:grpSp>
        <p:nvGrpSpPr>
          <p:cNvPr id="2" name="Group 1">
            <a:extLst>
              <a:ext uri="{FF2B5EF4-FFF2-40B4-BE49-F238E27FC236}">
                <a16:creationId xmlns:a16="http://schemas.microsoft.com/office/drawing/2014/main" id="{BA2CF919-1E18-FF9F-D52A-161036258534}"/>
              </a:ext>
            </a:extLst>
          </p:cNvPr>
          <p:cNvGrpSpPr/>
          <p:nvPr/>
        </p:nvGrpSpPr>
        <p:grpSpPr>
          <a:xfrm>
            <a:off x="229215" y="68767"/>
            <a:ext cx="8436288" cy="2486464"/>
            <a:chOff x="229215" y="68767"/>
            <a:chExt cx="8436288" cy="2486464"/>
          </a:xfrm>
        </p:grpSpPr>
        <p:pic>
          <p:nvPicPr>
            <p:cNvPr id="3078" name="Picture 8"/>
            <p:cNvPicPr>
              <a:picLocks noChangeAspect="1" noChangeArrowheads="1"/>
            </p:cNvPicPr>
            <p:nvPr/>
          </p:nvPicPr>
          <p:blipFill>
            <a:blip r:embed="rId2" cstate="print"/>
            <a:srcRect/>
            <a:stretch>
              <a:fillRect/>
            </a:stretch>
          </p:blipFill>
          <p:spPr bwMode="auto">
            <a:xfrm>
              <a:off x="6351730" y="1427177"/>
              <a:ext cx="933615" cy="889157"/>
            </a:xfrm>
            <a:prstGeom prst="rect">
              <a:avLst/>
            </a:prstGeom>
            <a:noFill/>
            <a:ln w="9525">
              <a:noFill/>
              <a:miter lim="800000"/>
              <a:headEnd/>
              <a:tailEnd/>
            </a:ln>
          </p:spPr>
        </p:pic>
        <p:pic>
          <p:nvPicPr>
            <p:cNvPr id="3077" name="Picture 7">
              <a:hlinkClick r:id="rId3" action="ppaction://hlinkfile"/>
            </p:cNvPr>
            <p:cNvPicPr>
              <a:picLocks noChangeAspect="1" noChangeArrowheads="1"/>
            </p:cNvPicPr>
            <p:nvPr/>
          </p:nvPicPr>
          <p:blipFill>
            <a:blip r:embed="rId4" cstate="print"/>
            <a:srcRect/>
            <a:stretch>
              <a:fillRect/>
            </a:stretch>
          </p:blipFill>
          <p:spPr bwMode="auto">
            <a:xfrm>
              <a:off x="7467600" y="1412231"/>
              <a:ext cx="1197903" cy="1143000"/>
            </a:xfrm>
            <a:prstGeom prst="rect">
              <a:avLst/>
            </a:prstGeom>
            <a:noFill/>
            <a:ln w="9525">
              <a:noFill/>
              <a:miter lim="800000"/>
              <a:headEnd/>
              <a:tailEnd/>
            </a:ln>
          </p:spPr>
        </p:pic>
        <p:grpSp>
          <p:nvGrpSpPr>
            <p:cNvPr id="10" name="Group 14"/>
            <p:cNvGrpSpPr>
              <a:grpSpLocks/>
            </p:cNvGrpSpPr>
            <p:nvPr/>
          </p:nvGrpSpPr>
          <p:grpSpPr bwMode="auto">
            <a:xfrm>
              <a:off x="229215" y="68767"/>
              <a:ext cx="8313739" cy="1890713"/>
              <a:chOff x="84" y="609"/>
              <a:chExt cx="5237" cy="1191"/>
            </a:xfrm>
          </p:grpSpPr>
          <p:sp>
            <p:nvSpPr>
              <p:cNvPr id="11" name="Text Box 4"/>
              <p:cNvSpPr txBox="1">
                <a:spLocks noChangeArrowheads="1"/>
              </p:cNvSpPr>
              <p:nvPr/>
            </p:nvSpPr>
            <p:spPr bwMode="auto">
              <a:xfrm>
                <a:off x="84" y="1044"/>
                <a:ext cx="3600" cy="756"/>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a) </a:t>
                </a:r>
                <a:r>
                  <a:rPr lang="en-US" sz="2400" b="1" dirty="0">
                    <a:solidFill>
                      <a:srgbClr val="FF0000"/>
                    </a:solidFill>
                    <a:latin typeface="Times New Roman" pitchFamily="18" charset="0"/>
                  </a:rPr>
                  <a:t>BLACK</a:t>
                </a:r>
                <a:r>
                  <a:rPr lang="en-US" sz="2400" b="1" dirty="0">
                    <a:latin typeface="Times New Roman" pitchFamily="18" charset="0"/>
                  </a:rPr>
                  <a:t> or </a:t>
                </a:r>
                <a:r>
                  <a:rPr lang="en-US" sz="2400" b="1" dirty="0">
                    <a:solidFill>
                      <a:srgbClr val="FF0000"/>
                    </a:solidFill>
                    <a:latin typeface="Times New Roman" pitchFamily="18" charset="0"/>
                  </a:rPr>
                  <a:t>MAGNETIC</a:t>
                </a:r>
                <a:r>
                  <a:rPr lang="en-US" sz="2400" dirty="0">
                    <a:latin typeface="Times New Roman" pitchFamily="18" charset="0"/>
                  </a:rPr>
                  <a:t> powder can be used, which works better on shiny surfaces or plastic containers.  </a:t>
                </a:r>
              </a:p>
            </p:txBody>
          </p:sp>
          <p:pic>
            <p:nvPicPr>
              <p:cNvPr id="12" name="Picture 8">
                <a:hlinkClick r:id="rId5" action="ppaction://hlinkfile"/>
              </p:cNvPr>
              <p:cNvPicPr>
                <a:picLocks noChangeAspect="1" noChangeArrowheads="1"/>
              </p:cNvPicPr>
              <p:nvPr/>
            </p:nvPicPr>
            <p:blipFill>
              <a:blip r:embed="rId6" cstate="print"/>
              <a:srcRect/>
              <a:stretch>
                <a:fillRect/>
              </a:stretch>
            </p:blipFill>
            <p:spPr bwMode="auto">
              <a:xfrm>
                <a:off x="4414" y="609"/>
                <a:ext cx="907" cy="856"/>
              </a:xfrm>
              <a:prstGeom prst="rect">
                <a:avLst/>
              </a:prstGeom>
              <a:noFill/>
              <a:ln w="9525">
                <a:noFill/>
                <a:miter lim="800000"/>
                <a:headEnd/>
                <a:tailEnd/>
              </a:ln>
            </p:spPr>
          </p:pic>
        </p:grpSp>
      </p:grpSp>
      <p:sp>
        <p:nvSpPr>
          <p:cNvPr id="13" name="Text Box 12"/>
          <p:cNvSpPr txBox="1">
            <a:spLocks noChangeArrowheads="1"/>
          </p:cNvSpPr>
          <p:nvPr/>
        </p:nvSpPr>
        <p:spPr bwMode="auto">
          <a:xfrm>
            <a:off x="1171904" y="2195754"/>
            <a:ext cx="4970357" cy="1200329"/>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b) </a:t>
            </a:r>
            <a:r>
              <a:rPr lang="en-US" sz="2400" b="1" dirty="0">
                <a:solidFill>
                  <a:srgbClr val="FF0000"/>
                </a:solidFill>
                <a:latin typeface="Times New Roman" pitchFamily="18" charset="0"/>
              </a:rPr>
              <a:t>FLUORESCENT</a:t>
            </a:r>
            <a:r>
              <a:rPr lang="en-US" sz="2400" dirty="0">
                <a:latin typeface="Times New Roman" pitchFamily="18" charset="0"/>
              </a:rPr>
              <a:t> powder and UV lights can find latent prints on multi-colored or dark surfaces.</a:t>
            </a:r>
          </a:p>
        </p:txBody>
      </p:sp>
      <p:pic>
        <p:nvPicPr>
          <p:cNvPr id="14" name="Picture 13"/>
          <p:cNvPicPr>
            <a:picLocks noChangeAspect="1" noChangeArrowheads="1"/>
          </p:cNvPicPr>
          <p:nvPr/>
        </p:nvPicPr>
        <p:blipFill>
          <a:blip r:embed="rId7" cstate="print"/>
          <a:srcRect/>
          <a:stretch>
            <a:fillRect/>
          </a:stretch>
        </p:blipFill>
        <p:spPr bwMode="auto">
          <a:xfrm rot="21025812">
            <a:off x="229043" y="2120749"/>
            <a:ext cx="873314" cy="1130171"/>
          </a:xfrm>
          <a:prstGeom prst="rect">
            <a:avLst/>
          </a:prstGeom>
          <a:noFill/>
          <a:ln w="9525">
            <a:noFill/>
            <a:miter lim="800000"/>
            <a:headEnd/>
            <a:tailEnd/>
          </a:ln>
        </p:spPr>
      </p:pic>
      <p:grpSp>
        <p:nvGrpSpPr>
          <p:cNvPr id="15" name="Group 17">
            <a:extLst>
              <a:ext uri="{FF2B5EF4-FFF2-40B4-BE49-F238E27FC236}">
                <a16:creationId xmlns:a16="http://schemas.microsoft.com/office/drawing/2014/main" id="{98CE4C93-6FFD-40BC-AAF4-F4E6F1364F53}"/>
              </a:ext>
            </a:extLst>
          </p:cNvPr>
          <p:cNvGrpSpPr>
            <a:grpSpLocks/>
          </p:cNvGrpSpPr>
          <p:nvPr/>
        </p:nvGrpSpPr>
        <p:grpSpPr bwMode="auto">
          <a:xfrm>
            <a:off x="152401" y="3143342"/>
            <a:ext cx="8688232" cy="1727819"/>
            <a:chOff x="165618" y="2173459"/>
            <a:chExt cx="8687610" cy="1727819"/>
          </a:xfrm>
        </p:grpSpPr>
        <p:sp>
          <p:nvSpPr>
            <p:cNvPr id="16" name="Text Box 5">
              <a:extLst>
                <a:ext uri="{FF2B5EF4-FFF2-40B4-BE49-F238E27FC236}">
                  <a16:creationId xmlns:a16="http://schemas.microsoft.com/office/drawing/2014/main" id="{EEF5BFBA-72C2-4914-99E4-8833CD122B90}"/>
                </a:ext>
              </a:extLst>
            </p:cNvPr>
            <p:cNvSpPr txBox="1">
              <a:spLocks noChangeArrowheads="1"/>
            </p:cNvSpPr>
            <p:nvPr/>
          </p:nvSpPr>
          <p:spPr bwMode="auto">
            <a:xfrm>
              <a:off x="165618" y="2700949"/>
              <a:ext cx="7314675"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c) </a:t>
              </a:r>
              <a:r>
                <a:rPr lang="en-US" sz="2400" b="1" dirty="0">
                  <a:solidFill>
                    <a:srgbClr val="FF0000"/>
                  </a:solidFill>
                  <a:latin typeface="Times New Roman" pitchFamily="18" charset="0"/>
                </a:rPr>
                <a:t>CYANOACRYLATE</a:t>
              </a:r>
              <a:r>
                <a:rPr lang="en-US" sz="2400" dirty="0">
                  <a:latin typeface="Times New Roman" pitchFamily="18" charset="0"/>
                </a:rPr>
                <a:t> fuming method (often called the super glue method) is a procedure that is used to develop latent fingerprints on a variety of objects.</a:t>
              </a:r>
            </a:p>
          </p:txBody>
        </p:sp>
        <p:pic>
          <p:nvPicPr>
            <p:cNvPr id="17" name="Picture 6">
              <a:hlinkClick r:id="rId8" action="ppaction://hlinkfile"/>
              <a:extLst>
                <a:ext uri="{FF2B5EF4-FFF2-40B4-BE49-F238E27FC236}">
                  <a16:creationId xmlns:a16="http://schemas.microsoft.com/office/drawing/2014/main" id="{C55635C3-BA02-4537-8639-C2D5A20A288A}"/>
                </a:ext>
              </a:extLst>
            </p:cNvPr>
            <p:cNvPicPr>
              <a:picLocks noChangeAspect="1" noChangeArrowheads="1"/>
            </p:cNvPicPr>
            <p:nvPr/>
          </p:nvPicPr>
          <p:blipFill>
            <a:blip r:embed="rId9" cstate="print"/>
            <a:srcRect/>
            <a:stretch>
              <a:fillRect/>
            </a:stretch>
          </p:blipFill>
          <p:spPr bwMode="auto">
            <a:xfrm>
              <a:off x="7634634" y="2173459"/>
              <a:ext cx="1218594" cy="1600200"/>
            </a:xfrm>
            <a:prstGeom prst="rect">
              <a:avLst/>
            </a:prstGeom>
            <a:noFill/>
            <a:ln w="9525">
              <a:noFill/>
              <a:miter lim="800000"/>
              <a:headEnd/>
              <a:tailEnd/>
            </a:ln>
          </p:spPr>
        </p:pic>
      </p:grpSp>
      <p:grpSp>
        <p:nvGrpSpPr>
          <p:cNvPr id="19" name="Group 16">
            <a:extLst>
              <a:ext uri="{FF2B5EF4-FFF2-40B4-BE49-F238E27FC236}">
                <a16:creationId xmlns:a16="http://schemas.microsoft.com/office/drawing/2014/main" id="{EA954C21-88F6-492F-96F9-F7EEFB283D46}"/>
              </a:ext>
            </a:extLst>
          </p:cNvPr>
          <p:cNvGrpSpPr>
            <a:grpSpLocks/>
          </p:cNvGrpSpPr>
          <p:nvPr/>
        </p:nvGrpSpPr>
        <p:grpSpPr bwMode="auto">
          <a:xfrm>
            <a:off x="152400" y="5165265"/>
            <a:ext cx="8671904" cy="1569659"/>
            <a:chOff x="233840" y="4715388"/>
            <a:chExt cx="8671904" cy="1569025"/>
          </a:xfrm>
        </p:grpSpPr>
        <p:sp>
          <p:nvSpPr>
            <p:cNvPr id="20" name="Text Box 5">
              <a:extLst>
                <a:ext uri="{FF2B5EF4-FFF2-40B4-BE49-F238E27FC236}">
                  <a16:creationId xmlns:a16="http://schemas.microsoft.com/office/drawing/2014/main" id="{20473A10-251D-44AF-924F-84E8FBA12920}"/>
                </a:ext>
              </a:extLst>
            </p:cNvPr>
            <p:cNvSpPr txBox="1">
              <a:spLocks noChangeArrowheads="1"/>
            </p:cNvSpPr>
            <p:nvPr/>
          </p:nvSpPr>
          <p:spPr bwMode="auto">
            <a:xfrm>
              <a:off x="1765985" y="4715388"/>
              <a:ext cx="7139759" cy="1569025"/>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cs typeface="Times New Roman" pitchFamily="18" charset="0"/>
                </a:rPr>
                <a:t>d) </a:t>
              </a:r>
              <a:r>
                <a:rPr lang="en-US" sz="2400" b="1" dirty="0">
                  <a:solidFill>
                    <a:srgbClr val="FF0000"/>
                  </a:solidFill>
                  <a:latin typeface="Times New Roman" pitchFamily="18" charset="0"/>
                  <a:cs typeface="Times New Roman" pitchFamily="18" charset="0"/>
                </a:rPr>
                <a:t>NINHYDRIN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is a chemical that bonds with the amino acids in fingerprints and will produce a blue or purple color. It is used to lift prints from surfaces such as paper and cardboard.</a:t>
              </a:r>
            </a:p>
          </p:txBody>
        </p:sp>
        <p:pic>
          <p:nvPicPr>
            <p:cNvPr id="21" name="Picture 15">
              <a:extLst>
                <a:ext uri="{FF2B5EF4-FFF2-40B4-BE49-F238E27FC236}">
                  <a16:creationId xmlns:a16="http://schemas.microsoft.com/office/drawing/2014/main" id="{53276A3A-AC63-43C7-95D7-15E589B0FD5A}"/>
                </a:ext>
              </a:extLst>
            </p:cNvPr>
            <p:cNvPicPr>
              <a:picLocks noChangeAspect="1" noChangeArrowheads="1"/>
            </p:cNvPicPr>
            <p:nvPr/>
          </p:nvPicPr>
          <p:blipFill>
            <a:blip r:embed="rId10" cstate="print"/>
            <a:srcRect/>
            <a:stretch>
              <a:fillRect/>
            </a:stretch>
          </p:blipFill>
          <p:spPr bwMode="auto">
            <a:xfrm>
              <a:off x="233840" y="4894002"/>
              <a:ext cx="1394460" cy="1162050"/>
            </a:xfrm>
            <a:prstGeom prst="rect">
              <a:avLst/>
            </a:prstGeom>
            <a:noFill/>
            <a:ln w="9525">
              <a:noFill/>
              <a:miter lim="800000"/>
              <a:headEnd/>
              <a:tailEnd/>
            </a:ln>
          </p:spPr>
        </p:pic>
      </p:grpSp>
      <p:grpSp>
        <p:nvGrpSpPr>
          <p:cNvPr id="3" name="Group 2">
            <a:extLst>
              <a:ext uri="{FF2B5EF4-FFF2-40B4-BE49-F238E27FC236}">
                <a16:creationId xmlns:a16="http://schemas.microsoft.com/office/drawing/2014/main" id="{E5143AC2-0A2F-CC4E-4F1A-2F928A3413A4}"/>
              </a:ext>
            </a:extLst>
          </p:cNvPr>
          <p:cNvGrpSpPr/>
          <p:nvPr/>
        </p:nvGrpSpPr>
        <p:grpSpPr>
          <a:xfrm>
            <a:off x="602784" y="749405"/>
            <a:ext cx="1220165" cy="461666"/>
            <a:chOff x="533400" y="131127"/>
            <a:chExt cx="2514600" cy="461666"/>
          </a:xfrm>
        </p:grpSpPr>
        <p:sp>
          <p:nvSpPr>
            <p:cNvPr id="4" name="Rectangle 3">
              <a:extLst>
                <a:ext uri="{FF2B5EF4-FFF2-40B4-BE49-F238E27FC236}">
                  <a16:creationId xmlns:a16="http://schemas.microsoft.com/office/drawing/2014/main" id="{A4F993B5-5740-A670-2285-98B06B57592D}"/>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D7A0FD1-6593-B6F2-ED69-A0113AC81839}"/>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6826A6E-ED1D-8B55-8F3D-07AFDC90C6E9}"/>
              </a:ext>
            </a:extLst>
          </p:cNvPr>
          <p:cNvGrpSpPr/>
          <p:nvPr/>
        </p:nvGrpSpPr>
        <p:grpSpPr>
          <a:xfrm>
            <a:off x="2233609" y="786249"/>
            <a:ext cx="1728791" cy="461666"/>
            <a:chOff x="533400" y="131127"/>
            <a:chExt cx="2514600" cy="461666"/>
          </a:xfrm>
        </p:grpSpPr>
        <p:sp>
          <p:nvSpPr>
            <p:cNvPr id="7" name="Rectangle 6">
              <a:extLst>
                <a:ext uri="{FF2B5EF4-FFF2-40B4-BE49-F238E27FC236}">
                  <a16:creationId xmlns:a16="http://schemas.microsoft.com/office/drawing/2014/main" id="{3614ACBF-92D4-EE21-2768-A8BC61096C3F}"/>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7FBEDBE-17D5-7DFC-BE27-A9211AFE5712}"/>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6583FEF-AD3F-02C8-5619-2542BA6A2918}"/>
              </a:ext>
            </a:extLst>
          </p:cNvPr>
          <p:cNvGrpSpPr/>
          <p:nvPr/>
        </p:nvGrpSpPr>
        <p:grpSpPr>
          <a:xfrm>
            <a:off x="1571231" y="2195754"/>
            <a:ext cx="2314969" cy="461666"/>
            <a:chOff x="533400" y="131127"/>
            <a:chExt cx="2514600" cy="461666"/>
          </a:xfrm>
        </p:grpSpPr>
        <p:sp>
          <p:nvSpPr>
            <p:cNvPr id="18" name="Rectangle 17">
              <a:extLst>
                <a:ext uri="{FF2B5EF4-FFF2-40B4-BE49-F238E27FC236}">
                  <a16:creationId xmlns:a16="http://schemas.microsoft.com/office/drawing/2014/main" id="{669A1F13-048B-3C00-A3CE-6D54D4DA9CF7}"/>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52C86E6-579E-0708-DBC1-7C789041B6EA}"/>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3198063-7C23-5DB1-438B-29EA7E01FA5E}"/>
              </a:ext>
            </a:extLst>
          </p:cNvPr>
          <p:cNvGrpSpPr/>
          <p:nvPr/>
        </p:nvGrpSpPr>
        <p:grpSpPr>
          <a:xfrm>
            <a:off x="527060" y="3670832"/>
            <a:ext cx="2825740" cy="461666"/>
            <a:chOff x="533400" y="131127"/>
            <a:chExt cx="2514600" cy="461666"/>
          </a:xfrm>
        </p:grpSpPr>
        <p:sp>
          <p:nvSpPr>
            <p:cNvPr id="24" name="Rectangle 23">
              <a:extLst>
                <a:ext uri="{FF2B5EF4-FFF2-40B4-BE49-F238E27FC236}">
                  <a16:creationId xmlns:a16="http://schemas.microsoft.com/office/drawing/2014/main" id="{FEAD18FD-86BB-F904-51AD-012EF32C4BBA}"/>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DBA8920-B3AD-1664-E038-B1B367A103EA}"/>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58FDA1F-A0EA-8270-67CD-C63EAD5B3A2F}"/>
              </a:ext>
            </a:extLst>
          </p:cNvPr>
          <p:cNvGrpSpPr/>
          <p:nvPr/>
        </p:nvGrpSpPr>
        <p:grpSpPr>
          <a:xfrm>
            <a:off x="2133601" y="5145910"/>
            <a:ext cx="1905000" cy="461666"/>
            <a:chOff x="533400" y="131127"/>
            <a:chExt cx="2514600" cy="461666"/>
          </a:xfrm>
        </p:grpSpPr>
        <p:sp>
          <p:nvSpPr>
            <p:cNvPr id="27" name="Rectangle 26">
              <a:extLst>
                <a:ext uri="{FF2B5EF4-FFF2-40B4-BE49-F238E27FC236}">
                  <a16:creationId xmlns:a16="http://schemas.microsoft.com/office/drawing/2014/main" id="{6D815F81-F23E-1B76-257C-ABF50D9F3197}"/>
                </a:ext>
              </a:extLst>
            </p:cNvPr>
            <p:cNvSpPr/>
            <p:nvPr/>
          </p:nvSpPr>
          <p:spPr>
            <a:xfrm>
              <a:off x="533400" y="131127"/>
              <a:ext cx="2514600" cy="46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891BFBB6-8FC9-83DE-B451-7543EB9F7561}"/>
                </a:ext>
              </a:extLst>
            </p:cNvPr>
            <p:cNvCxnSpPr/>
            <p:nvPr/>
          </p:nvCxnSpPr>
          <p:spPr>
            <a:xfrm>
              <a:off x="533400" y="533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66700" y="65782"/>
            <a:ext cx="8610600" cy="5632311"/>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rPr>
              <a:t>LAB DIRECTIONS</a:t>
            </a:r>
          </a:p>
          <a:p>
            <a:pPr>
              <a:spcBef>
                <a:spcPts val="0"/>
              </a:spcBef>
            </a:pPr>
            <a:endParaRPr lang="en-US" sz="2400" b="1" dirty="0">
              <a:latin typeface="Times New Roman" pitchFamily="18" charset="0"/>
            </a:endParaRPr>
          </a:p>
          <a:p>
            <a:pPr>
              <a:spcBef>
                <a:spcPts val="0"/>
              </a:spcBef>
            </a:pPr>
            <a:r>
              <a:rPr lang="en-US" sz="2400" b="1" dirty="0">
                <a:latin typeface="Times New Roman" pitchFamily="18" charset="0"/>
              </a:rPr>
              <a:t>Before we begin … </a:t>
            </a:r>
          </a:p>
          <a:p>
            <a:pPr>
              <a:spcBef>
                <a:spcPts val="0"/>
              </a:spcBef>
            </a:pPr>
            <a:r>
              <a:rPr lang="en-US" sz="2400" dirty="0">
                <a:latin typeface="Times New Roman" pitchFamily="18" charset="0"/>
              </a:rPr>
              <a:t>You need to clean up any spills immediately! </a:t>
            </a:r>
          </a:p>
          <a:p>
            <a:pPr>
              <a:spcBef>
                <a:spcPts val="0"/>
              </a:spcBef>
            </a:pPr>
            <a:r>
              <a:rPr lang="en-US" sz="2400" dirty="0">
                <a:latin typeface="Times New Roman" pitchFamily="18" charset="0"/>
              </a:rPr>
              <a:t>Dust everything </a:t>
            </a:r>
            <a:r>
              <a:rPr lang="en-US" sz="2400" u="sng" dirty="0">
                <a:latin typeface="Times New Roman" pitchFamily="18" charset="0"/>
              </a:rPr>
              <a:t>on the paper</a:t>
            </a:r>
            <a:r>
              <a:rPr lang="en-US" sz="2400" dirty="0">
                <a:latin typeface="Times New Roman" pitchFamily="18" charset="0"/>
              </a:rPr>
              <a:t>! </a:t>
            </a:r>
          </a:p>
          <a:p>
            <a:pPr>
              <a:spcBef>
                <a:spcPts val="0"/>
              </a:spcBef>
            </a:pPr>
            <a:r>
              <a:rPr lang="en-US" sz="2400" u="sng" dirty="0">
                <a:latin typeface="Times New Roman" pitchFamily="18" charset="0"/>
              </a:rPr>
              <a:t>Don’t dust anything without permission</a:t>
            </a:r>
            <a:r>
              <a:rPr lang="en-US" sz="2400" dirty="0">
                <a:latin typeface="Times New Roman" pitchFamily="18" charset="0"/>
              </a:rPr>
              <a:t>!</a:t>
            </a:r>
            <a:endParaRPr lang="en-US" sz="2400" b="1" dirty="0">
              <a:latin typeface="Times New Roman" pitchFamily="18" charset="0"/>
            </a:endParaRPr>
          </a:p>
          <a:p>
            <a:pPr algn="just">
              <a:spcBef>
                <a:spcPct val="50000"/>
              </a:spcBef>
            </a:pPr>
            <a:r>
              <a:rPr lang="en-US" sz="2400" b="1" dirty="0">
                <a:latin typeface="Times New Roman" pitchFamily="18" charset="0"/>
              </a:rPr>
              <a:t>Materials</a:t>
            </a:r>
          </a:p>
          <a:p>
            <a:pPr algn="just">
              <a:spcBef>
                <a:spcPct val="50000"/>
              </a:spcBef>
            </a:pPr>
            <a:r>
              <a:rPr lang="en-US" sz="2400" dirty="0">
                <a:latin typeface="Times New Roman" pitchFamily="18" charset="0"/>
              </a:rPr>
              <a:t>Each </a:t>
            </a:r>
            <a:r>
              <a:rPr lang="en-US" sz="2400" b="1" dirty="0">
                <a:latin typeface="Times New Roman" pitchFamily="18" charset="0"/>
              </a:rPr>
              <a:t>TABLE</a:t>
            </a:r>
            <a:r>
              <a:rPr lang="en-US" sz="2400" dirty="0">
                <a:latin typeface="Times New Roman" pitchFamily="18" charset="0"/>
              </a:rPr>
              <a:t> needs a </a:t>
            </a:r>
            <a:r>
              <a:rPr lang="en-US" sz="2400" b="1" dirty="0">
                <a:latin typeface="Times New Roman" pitchFamily="18" charset="0"/>
              </a:rPr>
              <a:t>LIFTING KIT </a:t>
            </a:r>
            <a:r>
              <a:rPr lang="en-US" sz="2400" dirty="0">
                <a:latin typeface="Times New Roman" pitchFamily="18" charset="0"/>
                <a:sym typeface="Wingdings" panose="05000000000000000000" pitchFamily="2" charset="2"/>
              </a:rPr>
              <a:t> magnetic </a:t>
            </a:r>
            <a:r>
              <a:rPr lang="en-US" sz="2400" dirty="0">
                <a:latin typeface="Times New Roman" pitchFamily="18" charset="0"/>
              </a:rPr>
              <a:t>black powder, magnetic applicators, and clear tape. </a:t>
            </a:r>
          </a:p>
          <a:p>
            <a:pPr algn="just">
              <a:spcBef>
                <a:spcPct val="50000"/>
              </a:spcBef>
            </a:pPr>
            <a:r>
              <a:rPr lang="en-US" sz="2400" dirty="0">
                <a:latin typeface="Times New Roman" pitchFamily="18" charset="0"/>
              </a:rPr>
              <a:t>Each </a:t>
            </a:r>
            <a:r>
              <a:rPr lang="en-US" sz="2400" b="1" dirty="0">
                <a:latin typeface="Times New Roman" pitchFamily="18" charset="0"/>
              </a:rPr>
              <a:t>PERSON</a:t>
            </a:r>
            <a:r>
              <a:rPr lang="en-US" sz="2400" dirty="0">
                <a:latin typeface="Times New Roman" pitchFamily="18" charset="0"/>
              </a:rPr>
              <a:t> needs a </a:t>
            </a:r>
            <a:r>
              <a:rPr lang="en-US" sz="2400" b="1" dirty="0">
                <a:latin typeface="Times New Roman" pitchFamily="18" charset="0"/>
              </a:rPr>
              <a:t>CD</a:t>
            </a:r>
            <a:r>
              <a:rPr lang="en-US" sz="2400" dirty="0">
                <a:latin typeface="Times New Roman" pitchFamily="18" charset="0"/>
              </a:rPr>
              <a:t> and </a:t>
            </a:r>
            <a:r>
              <a:rPr lang="en-US" sz="2400" b="1" dirty="0">
                <a:latin typeface="Times New Roman" pitchFamily="18" charset="0"/>
              </a:rPr>
              <a:t>INDEX CARD</a:t>
            </a:r>
            <a:r>
              <a:rPr lang="en-US" sz="2400" dirty="0">
                <a:latin typeface="Times New Roman" pitchFamily="18" charset="0"/>
              </a:rPr>
              <a:t>.  Put your </a:t>
            </a:r>
            <a:r>
              <a:rPr lang="en-US" sz="2400" b="1" dirty="0">
                <a:latin typeface="Times New Roman" pitchFamily="18" charset="0"/>
              </a:rPr>
              <a:t>NAME</a:t>
            </a:r>
            <a:r>
              <a:rPr lang="en-US" sz="2400" dirty="0">
                <a:latin typeface="Times New Roman" pitchFamily="18" charset="0"/>
              </a:rPr>
              <a:t> on the card!  You will turn it in at the end of class.</a:t>
            </a:r>
          </a:p>
          <a:p>
            <a:pPr>
              <a:spcBef>
                <a:spcPct val="50000"/>
              </a:spcBef>
            </a:pPr>
            <a:r>
              <a:rPr lang="en-US" sz="2400" b="1" dirty="0">
                <a:latin typeface="Times New Roman" pitchFamily="18" charset="0"/>
              </a:rPr>
              <a:t>Goal - Lift at least 4 GOOD fingerprints. </a:t>
            </a:r>
            <a:br>
              <a:rPr lang="en-US" sz="2400" b="1" dirty="0">
                <a:latin typeface="Times New Roman" pitchFamily="18" charset="0"/>
              </a:rPr>
            </a:br>
            <a:r>
              <a:rPr lang="en-US" sz="2400" dirty="0">
                <a:latin typeface="Times New Roman" pitchFamily="18" charset="0"/>
              </a:rPr>
              <a:t>(You will have more time on Monday to finish!)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53860" y="228600"/>
            <a:ext cx="8610600" cy="5078313"/>
          </a:xfrm>
          <a:prstGeom prst="rect">
            <a:avLst/>
          </a:prstGeom>
          <a:noFill/>
          <a:ln w="9525">
            <a:noFill/>
            <a:miter lim="800000"/>
            <a:headEnd/>
            <a:tailEnd/>
          </a:ln>
        </p:spPr>
        <p:txBody>
          <a:bodyPr>
            <a:spAutoFit/>
          </a:bodyPr>
          <a:lstStyle/>
          <a:p>
            <a:pPr algn="just">
              <a:spcBef>
                <a:spcPts val="600"/>
              </a:spcBef>
              <a:spcAft>
                <a:spcPts val="600"/>
              </a:spcAft>
            </a:pPr>
            <a:r>
              <a:rPr lang="en-US" sz="2400" b="1" dirty="0">
                <a:latin typeface="Times New Roman" pitchFamily="18" charset="0"/>
              </a:rPr>
              <a:t>DIRECTIONS: </a:t>
            </a:r>
          </a:p>
          <a:p>
            <a:pPr algn="just">
              <a:spcBef>
                <a:spcPts val="600"/>
              </a:spcBef>
              <a:spcAft>
                <a:spcPts val="600"/>
              </a:spcAft>
            </a:pPr>
            <a:r>
              <a:rPr lang="en-US" sz="2400" dirty="0">
                <a:latin typeface="Times New Roman" pitchFamily="18" charset="0"/>
              </a:rPr>
              <a:t>Press the pad of your right thumb on a CD to make a print.</a:t>
            </a:r>
          </a:p>
          <a:p>
            <a:pPr algn="just">
              <a:spcBef>
                <a:spcPts val="600"/>
              </a:spcBef>
              <a:spcAft>
                <a:spcPts val="600"/>
              </a:spcAft>
            </a:pPr>
            <a:r>
              <a:rPr lang="en-US" sz="2400" dirty="0">
                <a:latin typeface="Times New Roman" pitchFamily="18" charset="0"/>
              </a:rPr>
              <a:t>Place the CD on the paper.</a:t>
            </a:r>
          </a:p>
          <a:p>
            <a:pPr algn="just">
              <a:spcBef>
                <a:spcPts val="600"/>
              </a:spcBef>
              <a:spcAft>
                <a:spcPts val="600"/>
              </a:spcAft>
            </a:pPr>
            <a:r>
              <a:rPr lang="en-US" sz="2400" dirty="0">
                <a:latin typeface="Times New Roman" pitchFamily="18" charset="0"/>
              </a:rPr>
              <a:t>Dip a brush </a:t>
            </a:r>
            <a:r>
              <a:rPr lang="en-US" sz="2400" u="sng" dirty="0">
                <a:latin typeface="Times New Roman" pitchFamily="18" charset="0"/>
              </a:rPr>
              <a:t>lightly</a:t>
            </a:r>
            <a:r>
              <a:rPr lang="en-US" sz="2400" dirty="0">
                <a:latin typeface="Times New Roman" pitchFamily="18" charset="0"/>
              </a:rPr>
              <a:t> into the container of black powder and </a:t>
            </a:r>
            <a:r>
              <a:rPr lang="en-US" sz="2400" u="sng" dirty="0">
                <a:latin typeface="Times New Roman" pitchFamily="18" charset="0"/>
              </a:rPr>
              <a:t>tap off the extra</a:t>
            </a:r>
            <a:r>
              <a:rPr lang="en-US" sz="2400" dirty="0">
                <a:latin typeface="Times New Roman" pitchFamily="18" charset="0"/>
              </a:rPr>
              <a:t>.  You only need a </a:t>
            </a:r>
            <a:r>
              <a:rPr lang="en-US" sz="2400" u="sng" dirty="0">
                <a:latin typeface="Times New Roman" pitchFamily="18" charset="0"/>
              </a:rPr>
              <a:t>very small amount</a:t>
            </a:r>
            <a:r>
              <a:rPr lang="en-US" sz="2400" dirty="0">
                <a:latin typeface="Times New Roman" pitchFamily="18" charset="0"/>
              </a:rPr>
              <a:t> of powder on the brush to dust the print.</a:t>
            </a:r>
          </a:p>
          <a:p>
            <a:pPr algn="just">
              <a:spcBef>
                <a:spcPts val="600"/>
              </a:spcBef>
              <a:spcAft>
                <a:spcPts val="600"/>
              </a:spcAft>
            </a:pPr>
            <a:r>
              <a:rPr lang="en-US" sz="2400" dirty="0">
                <a:latin typeface="Times New Roman" pitchFamily="18" charset="0"/>
              </a:rPr>
              <a:t>Hold the brush over the print and </a:t>
            </a:r>
            <a:r>
              <a:rPr lang="en-US" sz="2400" u="sng" dirty="0">
                <a:latin typeface="Times New Roman" pitchFamily="18" charset="0"/>
              </a:rPr>
              <a:t>gently</a:t>
            </a:r>
            <a:r>
              <a:rPr lang="en-US" sz="2400" dirty="0">
                <a:latin typeface="Times New Roman" pitchFamily="18" charset="0"/>
              </a:rPr>
              <a:t> swipe over the print you want to process.  </a:t>
            </a:r>
          </a:p>
          <a:p>
            <a:pPr algn="just">
              <a:spcBef>
                <a:spcPts val="600"/>
              </a:spcBef>
              <a:spcAft>
                <a:spcPts val="600"/>
              </a:spcAft>
            </a:pPr>
            <a:r>
              <a:rPr lang="en-US" sz="2400" dirty="0">
                <a:latin typeface="Times New Roman" pitchFamily="18" charset="0"/>
              </a:rPr>
              <a:t>Use the brush to remove any extra powder.</a:t>
            </a:r>
          </a:p>
          <a:p>
            <a:pPr algn="just">
              <a:spcBef>
                <a:spcPts val="600"/>
              </a:spcBef>
              <a:spcAft>
                <a:spcPts val="600"/>
              </a:spcAft>
            </a:pPr>
            <a:r>
              <a:rPr lang="en-US" sz="2400" dirty="0">
                <a:latin typeface="Times New Roman" pitchFamily="18" charset="0"/>
              </a:rPr>
              <a:t>Use a small piece of clear tape to lift the print and place it on your card.  </a:t>
            </a:r>
          </a:p>
        </p:txBody>
      </p:sp>
      <p:pic>
        <p:nvPicPr>
          <p:cNvPr id="4" name="Picture 10" descr="MCj04260680000[1]">
            <a:hlinkClick r:id="rId2"/>
          </p:cNvPr>
          <p:cNvPicPr>
            <a:picLocks noChangeAspect="1" noChangeArrowheads="1"/>
          </p:cNvPicPr>
          <p:nvPr/>
        </p:nvPicPr>
        <p:blipFill>
          <a:blip r:embed="rId3" cstate="print"/>
          <a:srcRect/>
          <a:stretch>
            <a:fillRect/>
          </a:stretch>
        </p:blipFill>
        <p:spPr bwMode="auto">
          <a:xfrm>
            <a:off x="8001000" y="118355"/>
            <a:ext cx="889140" cy="838200"/>
          </a:xfrm>
          <a:prstGeom prst="rect">
            <a:avLst/>
          </a:prstGeom>
          <a:noFill/>
          <a:ln w="9525">
            <a:noFill/>
            <a:miter lim="800000"/>
            <a:headEnd/>
            <a:tailEnd/>
          </a:ln>
        </p:spPr>
      </p:pic>
      <p:sp>
        <p:nvSpPr>
          <p:cNvPr id="5" name="TextBox 4">
            <a:extLst>
              <a:ext uri="{FF2B5EF4-FFF2-40B4-BE49-F238E27FC236}">
                <a16:creationId xmlns:a16="http://schemas.microsoft.com/office/drawing/2014/main" id="{E5DF1BCC-2E8E-41B2-BFD7-9A6AA2E1E0A9}"/>
              </a:ext>
            </a:extLst>
          </p:cNvPr>
          <p:cNvSpPr txBox="1"/>
          <p:nvPr/>
        </p:nvSpPr>
        <p:spPr>
          <a:xfrm>
            <a:off x="838200" y="5819185"/>
            <a:ext cx="7353300" cy="830997"/>
          </a:xfrm>
          <a:prstGeom prst="rect">
            <a:avLst/>
          </a:prstGeom>
          <a:noFill/>
        </p:spPr>
        <p:txBody>
          <a:bodyPr wrap="square">
            <a:spAutoFit/>
          </a:bodyPr>
          <a:lstStyle/>
          <a:p>
            <a:pPr algn="ctr">
              <a:spcBef>
                <a:spcPct val="50000"/>
              </a:spcBef>
            </a:pPr>
            <a:r>
              <a:rPr lang="en-US" sz="2400" b="1" dirty="0">
                <a:latin typeface="Times New Roman" pitchFamily="18" charset="0"/>
              </a:rPr>
              <a:t>Goal - Lift at least 4 GOOD fingerprints. </a:t>
            </a:r>
            <a:br>
              <a:rPr lang="en-US" sz="2400" b="1" dirty="0">
                <a:latin typeface="Times New Roman" pitchFamily="18" charset="0"/>
              </a:rPr>
            </a:br>
            <a:r>
              <a:rPr lang="en-US" sz="2400" dirty="0">
                <a:latin typeface="Times New Roman" pitchFamily="18" charset="0"/>
              </a:rPr>
              <a:t>(You will have more time during the next class period!)</a:t>
            </a:r>
          </a:p>
        </p:txBody>
      </p:sp>
    </p:spTree>
    <p:extLst>
      <p:ext uri="{BB962C8B-B14F-4D97-AF65-F5344CB8AC3E}">
        <p14:creationId xmlns:p14="http://schemas.microsoft.com/office/powerpoint/2010/main" val="389735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76200"/>
            <a:ext cx="8610600" cy="4785926"/>
          </a:xfrm>
          <a:prstGeom prst="rect">
            <a:avLst/>
          </a:prstGeom>
          <a:noFill/>
          <a:ln w="9525">
            <a:noFill/>
            <a:miter lim="800000"/>
            <a:headEnd/>
            <a:tailEnd/>
          </a:ln>
        </p:spPr>
        <p:txBody>
          <a:bodyPr>
            <a:spAutoFit/>
          </a:bodyPr>
          <a:lstStyle/>
          <a:p>
            <a:pPr>
              <a:spcBef>
                <a:spcPct val="50000"/>
              </a:spcBef>
              <a:spcAft>
                <a:spcPts val="1200"/>
              </a:spcAft>
            </a:pPr>
            <a:r>
              <a:rPr lang="en-US" sz="2400" b="1" dirty="0">
                <a:latin typeface="Times New Roman" pitchFamily="18" charset="0"/>
              </a:rPr>
              <a:t>TURN IN YOUR CARD to the bins by the periodic table!</a:t>
            </a:r>
          </a:p>
          <a:p>
            <a:pPr>
              <a:spcBef>
                <a:spcPts val="600"/>
              </a:spcBef>
              <a:spcAft>
                <a:spcPts val="600"/>
              </a:spcAft>
            </a:pPr>
            <a:r>
              <a:rPr lang="en-US" sz="2400" b="1" dirty="0">
                <a:latin typeface="Times New Roman" pitchFamily="18" charset="0"/>
              </a:rPr>
              <a:t>Clean Up</a:t>
            </a:r>
          </a:p>
          <a:p>
            <a:pPr algn="just">
              <a:spcBef>
                <a:spcPts val="600"/>
              </a:spcBef>
              <a:spcAft>
                <a:spcPts val="600"/>
              </a:spcAft>
            </a:pPr>
            <a:r>
              <a:rPr lang="en-US" sz="2400" dirty="0">
                <a:latin typeface="Times New Roman" pitchFamily="18" charset="0"/>
              </a:rPr>
              <a:t>1 – Remove as much of the black powder as you can from the paper with your magnetic applicator and return it to the container. </a:t>
            </a:r>
          </a:p>
          <a:p>
            <a:pPr algn="just">
              <a:spcBef>
                <a:spcPts val="600"/>
              </a:spcBef>
              <a:spcAft>
                <a:spcPts val="600"/>
              </a:spcAft>
            </a:pPr>
            <a:r>
              <a:rPr lang="en-US" sz="2400" dirty="0">
                <a:latin typeface="Times New Roman" pitchFamily="18" charset="0"/>
              </a:rPr>
              <a:t>2 – Put your materials back in the kit and place in the sanitizer.</a:t>
            </a:r>
          </a:p>
          <a:p>
            <a:pPr algn="just">
              <a:spcBef>
                <a:spcPts val="600"/>
              </a:spcBef>
              <a:spcAft>
                <a:spcPts val="600"/>
              </a:spcAft>
            </a:pPr>
            <a:r>
              <a:rPr lang="en-US" sz="2400" dirty="0">
                <a:latin typeface="Times New Roman" pitchFamily="18" charset="0"/>
              </a:rPr>
              <a:t>3 – Fold the paper in half and leave your paper in the middle of the table.</a:t>
            </a:r>
          </a:p>
          <a:p>
            <a:pPr algn="just">
              <a:spcBef>
                <a:spcPts val="600"/>
              </a:spcBef>
              <a:spcAft>
                <a:spcPts val="600"/>
              </a:spcAft>
            </a:pPr>
            <a:r>
              <a:rPr lang="en-US" sz="2400" dirty="0">
                <a:latin typeface="Times New Roman" pitchFamily="18" charset="0"/>
              </a:rPr>
              <a:t>4 – Get a towel and “dry” wash the table – especially the edges that weren’t covered with white paper. </a:t>
            </a:r>
          </a:p>
          <a:p>
            <a:pPr algn="just">
              <a:spcBef>
                <a:spcPts val="600"/>
              </a:spcBef>
              <a:spcAft>
                <a:spcPts val="600"/>
              </a:spcAft>
            </a:pPr>
            <a:r>
              <a:rPr lang="en-US" sz="2400" dirty="0">
                <a:latin typeface="Times New Roman" pitchFamily="18" charset="0"/>
              </a:rPr>
              <a:t>5 – Wash your hands!</a:t>
            </a:r>
          </a:p>
        </p:txBody>
      </p:sp>
      <p:sp>
        <p:nvSpPr>
          <p:cNvPr id="3" name="TextBox 2">
            <a:extLst>
              <a:ext uri="{FF2B5EF4-FFF2-40B4-BE49-F238E27FC236}">
                <a16:creationId xmlns:a16="http://schemas.microsoft.com/office/drawing/2014/main" id="{12D1F9FD-2784-4705-AF5D-1E3B994A2D70}"/>
              </a:ext>
            </a:extLst>
          </p:cNvPr>
          <p:cNvSpPr txBox="1"/>
          <p:nvPr/>
        </p:nvSpPr>
        <p:spPr>
          <a:xfrm>
            <a:off x="685800" y="5315155"/>
            <a:ext cx="3352800" cy="461665"/>
          </a:xfrm>
          <a:prstGeom prst="rect">
            <a:avLst/>
          </a:prstGeom>
          <a:noFill/>
        </p:spPr>
        <p:txBody>
          <a:bodyPr wrap="square">
            <a:spAutoFit/>
          </a:bodyPr>
          <a:lstStyle/>
          <a:p>
            <a:pPr algn="ctr">
              <a:spcBef>
                <a:spcPct val="50000"/>
              </a:spcBef>
            </a:pPr>
            <a:r>
              <a:rPr lang="en-US" sz="2400" b="1" i="1" dirty="0">
                <a:latin typeface="Times New Roman" pitchFamily="18" charset="0"/>
              </a:rPr>
              <a:t>Complete Challenge A </a:t>
            </a:r>
            <a:endParaRPr lang="en-US" sz="2400" i="1" dirty="0">
              <a:latin typeface="Times New Roman" pitchFamily="18" charset="0"/>
            </a:endParaRPr>
          </a:p>
        </p:txBody>
      </p:sp>
      <p:pic>
        <p:nvPicPr>
          <p:cNvPr id="5" name="Picture 4">
            <a:extLst>
              <a:ext uri="{FF2B5EF4-FFF2-40B4-BE49-F238E27FC236}">
                <a16:creationId xmlns:a16="http://schemas.microsoft.com/office/drawing/2014/main" id="{88734765-4AD0-FFE1-FB43-81652460E737}"/>
              </a:ext>
            </a:extLst>
          </p:cNvPr>
          <p:cNvPicPr>
            <a:picLocks noChangeAspect="1"/>
          </p:cNvPicPr>
          <p:nvPr/>
        </p:nvPicPr>
        <p:blipFill rotWithShape="1">
          <a:blip r:embed="rId2"/>
          <a:srcRect l="1773" b="47531"/>
          <a:stretch/>
        </p:blipFill>
        <p:spPr>
          <a:xfrm>
            <a:off x="4752965" y="4053278"/>
            <a:ext cx="4162435" cy="2554572"/>
          </a:xfrm>
          <a:prstGeom prst="rect">
            <a:avLst/>
          </a:prstGeom>
        </p:spPr>
      </p:pic>
      <p:sp>
        <p:nvSpPr>
          <p:cNvPr id="6" name="Arrow: Right 5">
            <a:extLst>
              <a:ext uri="{FF2B5EF4-FFF2-40B4-BE49-F238E27FC236}">
                <a16:creationId xmlns:a16="http://schemas.microsoft.com/office/drawing/2014/main" id="{08915B96-13F0-6D13-D373-62B2AC9C2B4A}"/>
              </a:ext>
            </a:extLst>
          </p:cNvPr>
          <p:cNvSpPr/>
          <p:nvPr/>
        </p:nvSpPr>
        <p:spPr>
          <a:xfrm>
            <a:off x="2362200" y="5696449"/>
            <a:ext cx="2286000"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5716" y="58847"/>
            <a:ext cx="4559001" cy="3370153"/>
          </a:xfrm>
          <a:prstGeom prst="rect">
            <a:avLst/>
          </a:prstGeom>
          <a:noFill/>
          <a:ln w="9525">
            <a:noFill/>
            <a:miter lim="800000"/>
            <a:headEnd/>
            <a:tailEnd/>
          </a:ln>
        </p:spPr>
        <p:txBody>
          <a:bodyPr wrap="square">
            <a:spAutoFit/>
          </a:bodyPr>
          <a:lstStyle/>
          <a:p>
            <a:pPr>
              <a:spcBef>
                <a:spcPct val="50000"/>
              </a:spcBef>
              <a:spcAft>
                <a:spcPts val="1200"/>
              </a:spcAft>
            </a:pPr>
            <a:r>
              <a:rPr lang="en-US" sz="2400" b="1" dirty="0">
                <a:highlight>
                  <a:srgbClr val="00FF00"/>
                </a:highlight>
                <a:latin typeface="Times New Roman" pitchFamily="18" charset="0"/>
              </a:rPr>
              <a:t>Fingerprinting Day 2</a:t>
            </a:r>
          </a:p>
          <a:p>
            <a:pPr>
              <a:spcBef>
                <a:spcPts val="600"/>
              </a:spcBef>
              <a:spcAft>
                <a:spcPts val="600"/>
              </a:spcAft>
            </a:pPr>
            <a:r>
              <a:rPr lang="en-US" sz="2400" b="1" dirty="0">
                <a:latin typeface="Times New Roman" pitchFamily="18" charset="0"/>
              </a:rPr>
              <a:t>Finish your fingerprint card – need at least 4 good latent prints. </a:t>
            </a:r>
          </a:p>
          <a:p>
            <a:pPr>
              <a:spcBef>
                <a:spcPts val="600"/>
              </a:spcBef>
              <a:spcAft>
                <a:spcPts val="600"/>
              </a:spcAft>
            </a:pPr>
            <a:r>
              <a:rPr lang="en-US" sz="2400" b="1" dirty="0">
                <a:latin typeface="Times New Roman" pitchFamily="18" charset="0"/>
              </a:rPr>
              <a:t>Complete Challenge A in your HDSN. </a:t>
            </a:r>
          </a:p>
          <a:p>
            <a:pPr>
              <a:spcBef>
                <a:spcPts val="600"/>
              </a:spcBef>
              <a:spcAft>
                <a:spcPts val="600"/>
              </a:spcAft>
            </a:pPr>
            <a:endParaRPr lang="en-US" sz="2400" b="1" dirty="0">
              <a:latin typeface="Times New Roman" pitchFamily="18" charset="0"/>
            </a:endParaRPr>
          </a:p>
          <a:p>
            <a:pPr>
              <a:spcBef>
                <a:spcPts val="600"/>
              </a:spcBef>
              <a:spcAft>
                <a:spcPts val="600"/>
              </a:spcAft>
            </a:pPr>
            <a:endParaRPr lang="en-US" sz="2400" dirty="0">
              <a:latin typeface="Times New Roman" pitchFamily="18" charset="0"/>
            </a:endParaRPr>
          </a:p>
        </p:txBody>
      </p:sp>
      <p:pic>
        <p:nvPicPr>
          <p:cNvPr id="5" name="Picture 4">
            <a:extLst>
              <a:ext uri="{FF2B5EF4-FFF2-40B4-BE49-F238E27FC236}">
                <a16:creationId xmlns:a16="http://schemas.microsoft.com/office/drawing/2014/main" id="{88734765-4AD0-FFE1-FB43-81652460E737}"/>
              </a:ext>
            </a:extLst>
          </p:cNvPr>
          <p:cNvPicPr>
            <a:picLocks noChangeAspect="1"/>
          </p:cNvPicPr>
          <p:nvPr/>
        </p:nvPicPr>
        <p:blipFill rotWithShape="1">
          <a:blip r:embed="rId2"/>
          <a:srcRect l="1773" b="47531"/>
          <a:stretch/>
        </p:blipFill>
        <p:spPr>
          <a:xfrm>
            <a:off x="4953000" y="196488"/>
            <a:ext cx="4162435" cy="2554572"/>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08915B96-13F0-6D13-D373-62B2AC9C2B4A}"/>
              </a:ext>
            </a:extLst>
          </p:cNvPr>
          <p:cNvSpPr/>
          <p:nvPr/>
        </p:nvSpPr>
        <p:spPr>
          <a:xfrm>
            <a:off x="2667000" y="1981200"/>
            <a:ext cx="2286000"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377B732-94A2-8F46-C309-A04004BFBBC3}"/>
              </a:ext>
            </a:extLst>
          </p:cNvPr>
          <p:cNvGrpSpPr/>
          <p:nvPr/>
        </p:nvGrpSpPr>
        <p:grpSpPr>
          <a:xfrm>
            <a:off x="200891" y="3068733"/>
            <a:ext cx="8646501" cy="3592779"/>
            <a:chOff x="200891" y="3068733"/>
            <a:chExt cx="8646501" cy="3592779"/>
          </a:xfrm>
        </p:grpSpPr>
        <p:pic>
          <p:nvPicPr>
            <p:cNvPr id="8" name="Picture 7">
              <a:extLst>
                <a:ext uri="{FF2B5EF4-FFF2-40B4-BE49-F238E27FC236}">
                  <a16:creationId xmlns:a16="http://schemas.microsoft.com/office/drawing/2014/main" id="{81260C34-3BD4-F343-AEB3-AB0160E47BDC}"/>
                </a:ext>
              </a:extLst>
            </p:cNvPr>
            <p:cNvPicPr>
              <a:picLocks noChangeAspect="1"/>
            </p:cNvPicPr>
            <p:nvPr/>
          </p:nvPicPr>
          <p:blipFill rotWithShape="1">
            <a:blip r:embed="rId3"/>
            <a:srcRect l="5121" t="66387"/>
            <a:stretch/>
          </p:blipFill>
          <p:spPr>
            <a:xfrm>
              <a:off x="296607" y="4343400"/>
              <a:ext cx="8550785" cy="231811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7C0CAD9-D500-2C52-F33B-6337657F871A}"/>
                </a:ext>
              </a:extLst>
            </p:cNvPr>
            <p:cNvSpPr txBox="1"/>
            <p:nvPr/>
          </p:nvSpPr>
          <p:spPr>
            <a:xfrm>
              <a:off x="200891" y="3068733"/>
              <a:ext cx="8343044" cy="461665"/>
            </a:xfrm>
            <a:prstGeom prst="rect">
              <a:avLst/>
            </a:prstGeom>
            <a:noFill/>
          </p:spPr>
          <p:txBody>
            <a:bodyPr wrap="square">
              <a:spAutoFit/>
            </a:bodyPr>
            <a:lstStyle/>
            <a:p>
              <a:pPr>
                <a:spcBef>
                  <a:spcPct val="50000"/>
                </a:spcBef>
              </a:pPr>
              <a:r>
                <a:rPr lang="en-US" sz="2400" b="1" i="1" dirty="0">
                  <a:latin typeface="Times New Roman" pitchFamily="18" charset="0"/>
                </a:rPr>
                <a:t>We will work on Part B today.</a:t>
              </a:r>
              <a:endParaRPr lang="en-US" sz="2400" i="1" dirty="0">
                <a:latin typeface="Times New Roman" pitchFamily="18" charset="0"/>
              </a:endParaRPr>
            </a:p>
          </p:txBody>
        </p:sp>
        <p:sp>
          <p:nvSpPr>
            <p:cNvPr id="7" name="Arrow: Right 6">
              <a:extLst>
                <a:ext uri="{FF2B5EF4-FFF2-40B4-BE49-F238E27FC236}">
                  <a16:creationId xmlns:a16="http://schemas.microsoft.com/office/drawing/2014/main" id="{32546FB2-5D71-7D45-CC46-CFCF1D6A588D}"/>
                </a:ext>
              </a:extLst>
            </p:cNvPr>
            <p:cNvSpPr/>
            <p:nvPr/>
          </p:nvSpPr>
          <p:spPr>
            <a:xfrm rot="5400000">
              <a:off x="286686" y="3651020"/>
              <a:ext cx="722028"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241456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6732</TotalTime>
  <Words>1731</Words>
  <Application>Microsoft Office PowerPoint</Application>
  <PresentationFormat>On-screen Show (4:3)</PresentationFormat>
  <Paragraphs>168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Arial Narrow</vt:lpstr>
      <vt:lpstr>Gill Sans Nova Ultra 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500</cp:revision>
  <cp:lastPrinted>2023-04-25T13:11:52Z</cp:lastPrinted>
  <dcterms:created xsi:type="dcterms:W3CDTF">2006-07-31T19:56:27Z</dcterms:created>
  <dcterms:modified xsi:type="dcterms:W3CDTF">2024-02-02T02:53:53Z</dcterms:modified>
</cp:coreProperties>
</file>