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89" r:id="rId2"/>
    <p:sldId id="604" r:id="rId3"/>
    <p:sldId id="605" r:id="rId4"/>
    <p:sldId id="260" r:id="rId5"/>
    <p:sldId id="266" r:id="rId6"/>
    <p:sldId id="262" r:id="rId7"/>
    <p:sldId id="264" r:id="rId8"/>
    <p:sldId id="608" r:id="rId9"/>
    <p:sldId id="270" r:id="rId10"/>
    <p:sldId id="271" r:id="rId11"/>
    <p:sldId id="272" r:id="rId12"/>
    <p:sldId id="273" r:id="rId13"/>
    <p:sldId id="609" r:id="rId14"/>
    <p:sldId id="269" r:id="rId15"/>
    <p:sldId id="265" r:id="rId16"/>
    <p:sldId id="267" r:id="rId17"/>
    <p:sldId id="607" r:id="rId18"/>
    <p:sldId id="606" r:id="rId19"/>
    <p:sldId id="28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2" autoAdjust="0"/>
    <p:restoredTop sz="93794" autoAdjust="0"/>
  </p:normalViewPr>
  <p:slideViewPr>
    <p:cSldViewPr>
      <p:cViewPr>
        <p:scale>
          <a:sx n="80" d="100"/>
          <a:sy n="80" d="100"/>
        </p:scale>
        <p:origin x="1095"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4936570-63D5-4C4F-B16E-6B3A2BD4BBE8}" type="slidenum">
              <a:rPr lang="en-US" smtClean="0"/>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1964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D0DB2EA-80F1-47A7-96E3-9269D3007A4F}" type="slidenum">
              <a:rPr lang="en-US" smtClean="0"/>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6834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6B84B72-BF3E-431B-A06A-F2BDF3ADB3B1}" type="slidenum">
              <a:rPr lang="en-US" smtClean="0"/>
              <a:pPr/>
              <a:t>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996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F10ADFA-1BF7-4878-86ED-A8423C4710A9}" type="slidenum">
              <a:rPr lang="en-US" smtClean="0"/>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t>Answers: A – Plain Whorl, B – Double Loop Whorl, C – Radial Loop, D – Tented Arch, E – Plain Arch</a:t>
            </a:r>
          </a:p>
        </p:txBody>
      </p:sp>
    </p:spTree>
    <p:extLst>
      <p:ext uri="{BB962C8B-B14F-4D97-AF65-F5344CB8AC3E}">
        <p14:creationId xmlns:p14="http://schemas.microsoft.com/office/powerpoint/2010/main" val="383072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F10ADFA-1BF7-4878-86ED-A8423C4710A9}" type="slidenum">
              <a:rPr lang="en-US" smtClean="0"/>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t>Answers: A – Plain Whorl, B – Double Loop Whorl, C – Radial Loop, D – Tented Arch, E – Plain Arch</a:t>
            </a:r>
          </a:p>
        </p:txBody>
      </p:sp>
    </p:spTree>
    <p:extLst>
      <p:ext uri="{BB962C8B-B14F-4D97-AF65-F5344CB8AC3E}">
        <p14:creationId xmlns:p14="http://schemas.microsoft.com/office/powerpoint/2010/main" val="188034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3D20BB6-690C-4CCD-BD79-9690E02E29DA}" type="slidenum">
              <a:rPr lang="en-US" smtClean="0"/>
              <a:pPr/>
              <a:t>16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339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image" Target="../media/image4.jpeg"/><Relationship Id="rId12"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docs.google.com/presentation/d/14eIEiGacRXMsDyuUxiEsSM2m4YOAtIlfmD4O4YsLdPI/edit?usp=sharing" TargetMode="External"/><Relationship Id="rId5" Type="http://schemas.openxmlformats.org/officeDocument/2006/relationships/image" Target="../media/image2.jpeg"/><Relationship Id="rId10" Type="http://schemas.openxmlformats.org/officeDocument/2006/relationships/hyperlink" Target="https://docs.google.com/presentation/d/1sgfLJWqEcyW3Xx8C6zd-W_p88LUaAtB0NWg5-op0up8/edit?usp=sharing" TargetMode="External"/><Relationship Id="rId4" Type="http://schemas.openxmlformats.org/officeDocument/2006/relationships/hyperlink" Target="https://creativecommons.org/licenses/by/3.0/"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sciencespot.net/Pages/classforsci.html#fingerprin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2.jpeg"/><Relationship Id="rId5" Type="http://schemas.openxmlformats.org/officeDocument/2006/relationships/tags" Target="../tags/tag12.xml"/><Relationship Id="rId10" Type="http://schemas.openxmlformats.org/officeDocument/2006/relationships/image" Target="../media/image11.jpeg"/><Relationship Id="rId4" Type="http://schemas.openxmlformats.org/officeDocument/2006/relationships/tags" Target="../tags/tag1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5.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884697"/>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5" name="Text Box 8">
            <a:extLst>
              <a:ext uri="{FF2B5EF4-FFF2-40B4-BE49-F238E27FC236}">
                <a16:creationId xmlns:a16="http://schemas.microsoft.com/office/drawing/2014/main" id="{A142631B-DAF9-3AC1-8094-2BBC693BC4FC}"/>
              </a:ext>
            </a:extLst>
          </p:cNvPr>
          <p:cNvSpPr txBox="1">
            <a:spLocks noChangeArrowheads="1"/>
          </p:cNvSpPr>
          <p:nvPr/>
        </p:nvSpPr>
        <p:spPr bwMode="auto">
          <a:xfrm>
            <a:off x="3048000" y="6520543"/>
            <a:ext cx="4953000" cy="304800"/>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rPr>
              <a:t>T. Tomm 2007  Updated 2023   https://sciencespot.net/</a:t>
            </a:r>
          </a:p>
        </p:txBody>
      </p:sp>
      <p:sp>
        <p:nvSpPr>
          <p:cNvPr id="9" name="Rectangle 8">
            <a:extLst>
              <a:ext uri="{FF2B5EF4-FFF2-40B4-BE49-F238E27FC236}">
                <a16:creationId xmlns:a16="http://schemas.microsoft.com/office/drawing/2014/main" id="{43A40EED-4736-6561-8B07-F9446C4076A1}"/>
              </a:ext>
            </a:extLst>
          </p:cNvPr>
          <p:cNvSpPr/>
          <p:nvPr/>
        </p:nvSpPr>
        <p:spPr>
          <a:xfrm>
            <a:off x="1295400" y="782669"/>
            <a:ext cx="8003540" cy="2554545"/>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solidFill>
                  <a:srgbClr val="00FF00"/>
                </a:solidFill>
                <a:effectLst>
                  <a:outerShdw dist="38100" dir="2640000" algn="bl" rotWithShape="0">
                    <a:schemeClr val="accent1"/>
                  </a:outerShdw>
                </a:effectLst>
                <a:latin typeface="Arial Black" panose="020B0A04020102020204" pitchFamily="34" charset="0"/>
              </a:rPr>
              <a:t>Fingerprint Evidence</a:t>
            </a:r>
          </a:p>
        </p:txBody>
      </p:sp>
      <p:sp>
        <p:nvSpPr>
          <p:cNvPr id="10" name="Text Box 8">
            <a:extLst>
              <a:ext uri="{FF2B5EF4-FFF2-40B4-BE49-F238E27FC236}">
                <a16:creationId xmlns:a16="http://schemas.microsoft.com/office/drawing/2014/main" id="{70F9CA95-E2F7-EA6D-3805-69D417940C05}"/>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pic>
        <p:nvPicPr>
          <p:cNvPr id="12" name="Picture 2" descr="fprint1.jpg">
            <a:extLst>
              <a:ext uri="{FF2B5EF4-FFF2-40B4-BE49-F238E27FC236}">
                <a16:creationId xmlns:a16="http://schemas.microsoft.com/office/drawing/2014/main" id="{B2325341-A02F-BD35-9FA1-1BFCC00642B2}"/>
              </a:ext>
            </a:extLst>
          </p:cNvPr>
          <p:cNvPicPr>
            <a:picLocks noChangeAspect="1"/>
          </p:cNvPicPr>
          <p:nvPr/>
        </p:nvPicPr>
        <p:blipFill>
          <a:blip r:embed="rId5" cstate="print"/>
          <a:srcRect l="16251" b="6667"/>
          <a:stretch>
            <a:fillRect/>
          </a:stretch>
        </p:blipFill>
        <p:spPr bwMode="auto">
          <a:xfrm>
            <a:off x="1784876" y="4029098"/>
            <a:ext cx="1641042" cy="1646238"/>
          </a:xfrm>
          <a:prstGeom prst="rect">
            <a:avLst/>
          </a:prstGeom>
          <a:noFill/>
          <a:ln w="19050">
            <a:solidFill>
              <a:schemeClr val="tx1"/>
            </a:solidFill>
            <a:miter lim="800000"/>
            <a:headEnd/>
            <a:tailEnd/>
          </a:ln>
        </p:spPr>
      </p:pic>
      <p:pic>
        <p:nvPicPr>
          <p:cNvPr id="13" name="Picture 3" descr="fprint2.jpg">
            <a:extLst>
              <a:ext uri="{FF2B5EF4-FFF2-40B4-BE49-F238E27FC236}">
                <a16:creationId xmlns:a16="http://schemas.microsoft.com/office/drawing/2014/main" id="{3C8D551A-7294-72D7-0F43-53E07391AD74}"/>
              </a:ext>
            </a:extLst>
          </p:cNvPr>
          <p:cNvPicPr>
            <a:picLocks noChangeAspect="1"/>
          </p:cNvPicPr>
          <p:nvPr/>
        </p:nvPicPr>
        <p:blipFill>
          <a:blip r:embed="rId6" cstate="print"/>
          <a:srcRect t="21249"/>
          <a:stretch>
            <a:fillRect/>
          </a:stretch>
        </p:blipFill>
        <p:spPr bwMode="auto">
          <a:xfrm>
            <a:off x="4561151" y="3990609"/>
            <a:ext cx="1665493" cy="2097822"/>
          </a:xfrm>
          <a:prstGeom prst="rect">
            <a:avLst/>
          </a:prstGeom>
          <a:noFill/>
          <a:ln w="19050">
            <a:solidFill>
              <a:schemeClr val="tx1"/>
            </a:solidFill>
            <a:miter lim="800000"/>
            <a:headEnd/>
            <a:tailEnd/>
          </a:ln>
        </p:spPr>
      </p:pic>
      <p:pic>
        <p:nvPicPr>
          <p:cNvPr id="14" name="Picture 5" descr="arch_h.jpg">
            <a:extLst>
              <a:ext uri="{FF2B5EF4-FFF2-40B4-BE49-F238E27FC236}">
                <a16:creationId xmlns:a16="http://schemas.microsoft.com/office/drawing/2014/main" id="{D5A69002-9724-12C6-D50F-841FA25BAF48}"/>
              </a:ext>
            </a:extLst>
          </p:cNvPr>
          <p:cNvPicPr>
            <a:picLocks noChangeAspect="1"/>
          </p:cNvPicPr>
          <p:nvPr/>
        </p:nvPicPr>
        <p:blipFill>
          <a:blip r:embed="rId7" cstate="print"/>
          <a:srcRect l="3125" t="3333" r="6250" b="3333"/>
          <a:stretch>
            <a:fillRect/>
          </a:stretch>
        </p:blipFill>
        <p:spPr bwMode="auto">
          <a:xfrm>
            <a:off x="5956095" y="5010874"/>
            <a:ext cx="1676331" cy="1618526"/>
          </a:xfrm>
          <a:prstGeom prst="rect">
            <a:avLst/>
          </a:prstGeom>
          <a:noFill/>
          <a:ln w="19050">
            <a:solidFill>
              <a:schemeClr val="tx1"/>
            </a:solidFill>
            <a:miter lim="800000"/>
            <a:headEnd/>
            <a:tailEnd/>
          </a:ln>
        </p:spPr>
      </p:pic>
      <p:pic>
        <p:nvPicPr>
          <p:cNvPr id="15" name="Picture 7" descr="fprint6.jpg">
            <a:extLst>
              <a:ext uri="{FF2B5EF4-FFF2-40B4-BE49-F238E27FC236}">
                <a16:creationId xmlns:a16="http://schemas.microsoft.com/office/drawing/2014/main" id="{87BC0883-E2C1-5B65-4B62-CA8AE80A6CAF}"/>
              </a:ext>
            </a:extLst>
          </p:cNvPr>
          <p:cNvPicPr>
            <a:picLocks noChangeAspect="1"/>
          </p:cNvPicPr>
          <p:nvPr/>
        </p:nvPicPr>
        <p:blipFill>
          <a:blip r:embed="rId8" cstate="print"/>
          <a:srcRect t="7500" b="18750"/>
          <a:stretch>
            <a:fillRect/>
          </a:stretch>
        </p:blipFill>
        <p:spPr bwMode="auto">
          <a:xfrm>
            <a:off x="7361878" y="3990609"/>
            <a:ext cx="1646238" cy="1618526"/>
          </a:xfrm>
          <a:prstGeom prst="rect">
            <a:avLst/>
          </a:prstGeom>
          <a:noFill/>
          <a:ln w="19050">
            <a:solidFill>
              <a:schemeClr val="tx1"/>
            </a:solidFill>
            <a:miter lim="800000"/>
            <a:headEnd/>
            <a:tailEnd/>
          </a:ln>
        </p:spPr>
      </p:pic>
      <p:pic>
        <p:nvPicPr>
          <p:cNvPr id="16" name="Picture 8" descr="t_arch_h.jpg">
            <a:extLst>
              <a:ext uri="{FF2B5EF4-FFF2-40B4-BE49-F238E27FC236}">
                <a16:creationId xmlns:a16="http://schemas.microsoft.com/office/drawing/2014/main" id="{4A29FF48-D026-9FCE-04D5-F3AA625DDC83}"/>
              </a:ext>
            </a:extLst>
          </p:cNvPr>
          <p:cNvPicPr>
            <a:picLocks noChangeAspect="1"/>
          </p:cNvPicPr>
          <p:nvPr/>
        </p:nvPicPr>
        <p:blipFill>
          <a:blip r:embed="rId9" cstate="print"/>
          <a:srcRect l="3125" t="3333" r="6250" b="3333"/>
          <a:stretch>
            <a:fillRect/>
          </a:stretch>
        </p:blipFill>
        <p:spPr bwMode="auto">
          <a:xfrm>
            <a:off x="3155369" y="4901786"/>
            <a:ext cx="1676331" cy="1618526"/>
          </a:xfrm>
          <a:prstGeom prst="rect">
            <a:avLst/>
          </a:prstGeom>
          <a:noFill/>
          <a:ln w="19050">
            <a:solidFill>
              <a:schemeClr val="tx1"/>
            </a:solidFill>
            <a:miter lim="800000"/>
            <a:headEnd/>
            <a:tailEnd/>
          </a:ln>
        </p:spPr>
      </p:pic>
      <p:sp>
        <p:nvSpPr>
          <p:cNvPr id="2" name="TextBox 1">
            <a:extLst>
              <a:ext uri="{FF2B5EF4-FFF2-40B4-BE49-F238E27FC236}">
                <a16:creationId xmlns:a16="http://schemas.microsoft.com/office/drawing/2014/main" id="{41423569-6916-EF13-C880-5F7724DE56D5}"/>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t>
            </a:r>
            <a:r>
              <a:rPr lang="en-US" sz="1400" dirty="0">
                <a:hlinkClick r:id="rId10"/>
              </a:rPr>
              <a:t>https://docs.google.com/presentation/d/1sgfLJWqEcyW3Xx8C6zd-W_p88LUaAtB0NWg5-op0up8/edit?usp=sharing</a:t>
            </a:r>
            <a:r>
              <a:rPr lang="en-US" sz="1400" dirty="0"/>
              <a:t> </a:t>
            </a:r>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11"/>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12"/>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13"/>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12"/>
              </a:rPr>
              <a:t>https://sciencespot.net/Pages/classforsci.html</a:t>
            </a:r>
            <a:r>
              <a:rPr lang="en-US" sz="1400" dirty="0"/>
              <a:t> .</a:t>
            </a:r>
          </a:p>
          <a:p>
            <a:endParaRPr lang="en-US" sz="1400" dirty="0"/>
          </a:p>
        </p:txBody>
      </p:sp>
    </p:spTree>
    <p:extLst>
      <p:ext uri="{BB962C8B-B14F-4D97-AF65-F5344CB8AC3E}">
        <p14:creationId xmlns:p14="http://schemas.microsoft.com/office/powerpoint/2010/main" val="395173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1"/>
          <p:cNvPicPr>
            <a:picLocks noChangeAspect="1" noChangeArrowheads="1"/>
          </p:cNvPicPr>
          <p:nvPr/>
        </p:nvPicPr>
        <p:blipFill>
          <a:blip r:embed="rId2" cstate="print"/>
          <a:srcRect l="49509" t="58312" r="36094" b="23148"/>
          <a:stretch>
            <a:fillRect/>
          </a:stretch>
        </p:blipFill>
        <p:spPr bwMode="auto">
          <a:xfrm>
            <a:off x="6858000" y="533400"/>
            <a:ext cx="1905000" cy="1839913"/>
          </a:xfrm>
          <a:prstGeom prst="rect">
            <a:avLst/>
          </a:prstGeom>
          <a:noFill/>
          <a:ln w="9525">
            <a:noFill/>
            <a:miter lim="800000"/>
            <a:headEnd/>
            <a:tailEnd/>
          </a:ln>
        </p:spPr>
      </p:pic>
      <p:pic>
        <p:nvPicPr>
          <p:cNvPr id="6" name="Picture 101"/>
          <p:cNvPicPr>
            <a:picLocks noChangeAspect="1" noChangeArrowheads="1"/>
          </p:cNvPicPr>
          <p:nvPr/>
        </p:nvPicPr>
        <p:blipFill>
          <a:blip r:embed="rId2" cstate="print"/>
          <a:srcRect l="20139" t="22223" r="36382" b="59778"/>
          <a:stretch>
            <a:fillRect/>
          </a:stretch>
        </p:blipFill>
        <p:spPr bwMode="auto">
          <a:xfrm>
            <a:off x="990600" y="533400"/>
            <a:ext cx="5753100" cy="1786201"/>
          </a:xfrm>
          <a:prstGeom prst="rect">
            <a:avLst/>
          </a:prstGeom>
          <a:noFill/>
          <a:ln w="9525">
            <a:noFill/>
            <a:miter lim="800000"/>
            <a:headEnd/>
            <a:tailEnd/>
          </a:ln>
        </p:spPr>
      </p:pic>
      <p:pic>
        <p:nvPicPr>
          <p:cNvPr id="7" name="Picture 101"/>
          <p:cNvPicPr>
            <a:picLocks noChangeAspect="1" noChangeArrowheads="1"/>
          </p:cNvPicPr>
          <p:nvPr/>
        </p:nvPicPr>
        <p:blipFill>
          <a:blip r:embed="rId2" cstate="print"/>
          <a:srcRect l="64194" t="22223" r="20833" b="59778"/>
          <a:stretch>
            <a:fillRect/>
          </a:stretch>
        </p:blipFill>
        <p:spPr bwMode="auto">
          <a:xfrm>
            <a:off x="1066800" y="4217856"/>
            <a:ext cx="1981200" cy="1786201"/>
          </a:xfrm>
          <a:prstGeom prst="rect">
            <a:avLst/>
          </a:prstGeom>
          <a:noFill/>
          <a:ln w="9525">
            <a:noFill/>
            <a:miter lim="800000"/>
            <a:headEnd/>
            <a:tailEnd/>
          </a:ln>
        </p:spPr>
      </p:pic>
      <p:pic>
        <p:nvPicPr>
          <p:cNvPr id="8" name="Picture 101"/>
          <p:cNvPicPr>
            <a:picLocks noChangeAspect="1" noChangeArrowheads="1"/>
          </p:cNvPicPr>
          <p:nvPr/>
        </p:nvPicPr>
        <p:blipFill>
          <a:blip r:embed="rId2" cstate="print"/>
          <a:srcRect l="20139" t="58312" r="64888" b="23148"/>
          <a:stretch>
            <a:fillRect/>
          </a:stretch>
        </p:blipFill>
        <p:spPr bwMode="auto">
          <a:xfrm>
            <a:off x="6801256" y="4207447"/>
            <a:ext cx="1981200" cy="1839913"/>
          </a:xfrm>
          <a:prstGeom prst="rect">
            <a:avLst/>
          </a:prstGeom>
          <a:noFill/>
          <a:ln w="9525">
            <a:noFill/>
            <a:miter lim="800000"/>
            <a:headEnd/>
            <a:tailEnd/>
          </a:ln>
        </p:spPr>
      </p:pic>
      <p:pic>
        <p:nvPicPr>
          <p:cNvPr id="9" name="Picture 101"/>
          <p:cNvPicPr>
            <a:picLocks noChangeAspect="1" noChangeArrowheads="1"/>
          </p:cNvPicPr>
          <p:nvPr/>
        </p:nvPicPr>
        <p:blipFill>
          <a:blip r:embed="rId2" cstate="print"/>
          <a:srcRect l="63906" t="58312" r="19969" b="23148"/>
          <a:stretch>
            <a:fillRect/>
          </a:stretch>
        </p:blipFill>
        <p:spPr bwMode="auto">
          <a:xfrm>
            <a:off x="2971800" y="4217175"/>
            <a:ext cx="2133600" cy="1839913"/>
          </a:xfrm>
          <a:prstGeom prst="rect">
            <a:avLst/>
          </a:prstGeom>
          <a:noFill/>
          <a:ln w="9525">
            <a:noFill/>
            <a:miter lim="800000"/>
            <a:headEnd/>
            <a:tailEnd/>
          </a:ln>
        </p:spPr>
      </p:pic>
      <p:pic>
        <p:nvPicPr>
          <p:cNvPr id="10" name="Picture 101"/>
          <p:cNvPicPr>
            <a:picLocks noChangeAspect="1" noChangeArrowheads="1"/>
          </p:cNvPicPr>
          <p:nvPr/>
        </p:nvPicPr>
        <p:blipFill>
          <a:blip r:embed="rId2" cstate="print"/>
          <a:srcRect l="20715" t="40450" r="64888" b="41688"/>
          <a:stretch>
            <a:fillRect/>
          </a:stretch>
        </p:blipFill>
        <p:spPr bwMode="auto">
          <a:xfrm>
            <a:off x="4876800" y="4247213"/>
            <a:ext cx="1905000" cy="1772587"/>
          </a:xfrm>
          <a:prstGeom prst="rect">
            <a:avLst/>
          </a:prstGeom>
          <a:noFill/>
          <a:ln w="9525">
            <a:noFill/>
            <a:miter lim="800000"/>
            <a:headEnd/>
            <a:tailEnd/>
          </a:ln>
        </p:spPr>
      </p:pic>
      <p:pic>
        <p:nvPicPr>
          <p:cNvPr id="11" name="Picture 101"/>
          <p:cNvPicPr>
            <a:picLocks noChangeAspect="1" noChangeArrowheads="1"/>
          </p:cNvPicPr>
          <p:nvPr/>
        </p:nvPicPr>
        <p:blipFill>
          <a:blip r:embed="rId2" cstate="print"/>
          <a:srcRect l="63906" t="39884" r="21697" b="41688"/>
          <a:stretch>
            <a:fillRect/>
          </a:stretch>
        </p:blipFill>
        <p:spPr bwMode="auto">
          <a:xfrm>
            <a:off x="1066800" y="2286000"/>
            <a:ext cx="1905000" cy="1828800"/>
          </a:xfrm>
          <a:prstGeom prst="rect">
            <a:avLst/>
          </a:prstGeom>
          <a:noFill/>
          <a:ln w="9525">
            <a:noFill/>
            <a:miter lim="800000"/>
            <a:headEnd/>
            <a:tailEnd/>
          </a:ln>
        </p:spPr>
      </p:pic>
      <p:pic>
        <p:nvPicPr>
          <p:cNvPr id="12" name="Picture 101"/>
          <p:cNvPicPr>
            <a:picLocks noChangeAspect="1" noChangeArrowheads="1"/>
          </p:cNvPicPr>
          <p:nvPr/>
        </p:nvPicPr>
        <p:blipFill>
          <a:blip r:embed="rId2" cstate="print"/>
          <a:srcRect l="35112" t="40683" r="50491" b="41688"/>
          <a:stretch>
            <a:fillRect/>
          </a:stretch>
        </p:blipFill>
        <p:spPr bwMode="auto">
          <a:xfrm>
            <a:off x="6858000" y="2403423"/>
            <a:ext cx="1905000" cy="1749477"/>
          </a:xfrm>
          <a:prstGeom prst="rect">
            <a:avLst/>
          </a:prstGeom>
          <a:noFill/>
          <a:ln w="9525">
            <a:noFill/>
            <a:miter lim="800000"/>
            <a:headEnd/>
            <a:tailEnd/>
          </a:ln>
        </p:spPr>
      </p:pic>
      <p:pic>
        <p:nvPicPr>
          <p:cNvPr id="13" name="Picture 101"/>
          <p:cNvPicPr>
            <a:picLocks noChangeAspect="1" noChangeArrowheads="1"/>
          </p:cNvPicPr>
          <p:nvPr/>
        </p:nvPicPr>
        <p:blipFill>
          <a:blip r:embed="rId2" cstate="print"/>
          <a:srcRect l="50085" t="39884" r="36094" b="41688"/>
          <a:stretch>
            <a:fillRect/>
          </a:stretch>
        </p:blipFill>
        <p:spPr bwMode="auto">
          <a:xfrm>
            <a:off x="3048000" y="2324100"/>
            <a:ext cx="1828800" cy="1828800"/>
          </a:xfrm>
          <a:prstGeom prst="rect">
            <a:avLst/>
          </a:prstGeom>
          <a:noFill/>
          <a:ln w="9525">
            <a:noFill/>
            <a:miter lim="800000"/>
            <a:headEnd/>
            <a:tailEnd/>
          </a:ln>
        </p:spPr>
      </p:pic>
      <p:pic>
        <p:nvPicPr>
          <p:cNvPr id="14" name="Picture 101"/>
          <p:cNvPicPr>
            <a:picLocks noChangeAspect="1" noChangeArrowheads="1"/>
          </p:cNvPicPr>
          <p:nvPr/>
        </p:nvPicPr>
        <p:blipFill>
          <a:blip r:embed="rId2" cstate="print"/>
          <a:srcRect l="35112" t="58312" r="50491" b="22492"/>
          <a:stretch>
            <a:fillRect/>
          </a:stretch>
        </p:blipFill>
        <p:spPr bwMode="auto">
          <a:xfrm>
            <a:off x="4876800" y="2362200"/>
            <a:ext cx="1905000" cy="1905000"/>
          </a:xfrm>
          <a:prstGeom prst="rect">
            <a:avLst/>
          </a:prstGeom>
          <a:noFill/>
          <a:ln w="9525">
            <a:noFill/>
            <a:miter lim="800000"/>
            <a:headEnd/>
            <a:tailEnd/>
          </a:ln>
        </p:spPr>
      </p:pic>
      <p:sp>
        <p:nvSpPr>
          <p:cNvPr id="2" name="Text Box 5">
            <a:extLst>
              <a:ext uri="{FF2B5EF4-FFF2-40B4-BE49-F238E27FC236}">
                <a16:creationId xmlns:a16="http://schemas.microsoft.com/office/drawing/2014/main" id="{C2806F2F-8BE7-F589-71E4-7EF3DF4B1B32}"/>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3" name="Text Box 5">
            <a:extLst>
              <a:ext uri="{FF2B5EF4-FFF2-40B4-BE49-F238E27FC236}">
                <a16:creationId xmlns:a16="http://schemas.microsoft.com/office/drawing/2014/main" id="{6E67FC33-94DC-272D-825A-F786DC8A994F}"/>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Ridge Structures</a:t>
            </a:r>
          </a:p>
        </p:txBody>
      </p:sp>
      <p:sp>
        <p:nvSpPr>
          <p:cNvPr id="4100" name="Text Box 102"/>
          <p:cNvSpPr txBox="1">
            <a:spLocks noChangeArrowheads="1"/>
          </p:cNvSpPr>
          <p:nvPr/>
        </p:nvSpPr>
        <p:spPr bwMode="auto">
          <a:xfrm>
            <a:off x="-1" y="6165507"/>
            <a:ext cx="9144000" cy="692493"/>
          </a:xfrm>
          <a:prstGeom prst="rect">
            <a:avLst/>
          </a:prstGeom>
          <a:solidFill>
            <a:srgbClr val="FFFF00"/>
          </a:solidFill>
          <a:ln w="9525">
            <a:noFill/>
            <a:miter lim="800000"/>
            <a:headEnd/>
            <a:tailEnd/>
          </a:ln>
        </p:spPr>
        <p:txBody>
          <a:bodyPr wrap="square" lIns="76197" tIns="38098" rIns="76197" bIns="38098">
            <a:spAutoFit/>
          </a:bodyPr>
          <a:lstStyle/>
          <a:p>
            <a:pPr algn="just" defTabSz="914099">
              <a:spcBef>
                <a:spcPct val="50000"/>
              </a:spcBef>
            </a:pPr>
            <a:r>
              <a:rPr lang="en-US" sz="2000" b="1" dirty="0">
                <a:latin typeface="Times New Roman" pitchFamily="18" charset="0"/>
              </a:rPr>
              <a:t>Use these characteristics as points of identification when comparing fingerprint samples.  The more points you can find in common, the better the match!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12813" y="6477000"/>
            <a:ext cx="7302500" cy="228865"/>
          </a:xfrm>
          <a:prstGeom prst="rect">
            <a:avLst/>
          </a:prstGeom>
          <a:noFill/>
          <a:ln w="9525">
            <a:noFill/>
            <a:miter lim="800000"/>
            <a:headEnd/>
            <a:tailEnd/>
          </a:ln>
        </p:spPr>
        <p:txBody>
          <a:bodyPr lIns="76197" tIns="38098" rIns="76197" bIns="38098">
            <a:spAutoFit/>
          </a:bodyPr>
          <a:lstStyle/>
          <a:p>
            <a:pPr algn="ctr" defTabSz="914099">
              <a:spcBef>
                <a:spcPct val="50000"/>
              </a:spcBef>
            </a:pPr>
            <a:r>
              <a:rPr lang="en-US" sz="1000" dirty="0">
                <a:latin typeface="Times New Roman" pitchFamily="18" charset="0"/>
              </a:rPr>
              <a:t>http://cnx.org/content/m12574/latest/properties.jpg</a:t>
            </a:r>
          </a:p>
        </p:txBody>
      </p:sp>
      <p:sp>
        <p:nvSpPr>
          <p:cNvPr id="5123" name="Text Box 6"/>
          <p:cNvSpPr txBox="1">
            <a:spLocks noChangeArrowheads="1"/>
          </p:cNvSpPr>
          <p:nvPr/>
        </p:nvSpPr>
        <p:spPr bwMode="auto">
          <a:xfrm>
            <a:off x="341313" y="224896"/>
            <a:ext cx="8445500" cy="538605"/>
          </a:xfrm>
          <a:prstGeom prst="rect">
            <a:avLst/>
          </a:prstGeom>
          <a:noFill/>
          <a:ln w="9525">
            <a:noFill/>
            <a:miter lim="800000"/>
            <a:headEnd/>
            <a:tailEnd/>
          </a:ln>
        </p:spPr>
        <p:txBody>
          <a:bodyPr lIns="76197" tIns="38098" rIns="76197" bIns="38098">
            <a:spAutoFit/>
          </a:bodyPr>
          <a:lstStyle/>
          <a:p>
            <a:pPr algn="ctr" defTabSz="914099">
              <a:spcBef>
                <a:spcPct val="50000"/>
              </a:spcBef>
            </a:pPr>
            <a:r>
              <a:rPr lang="en-US" sz="3000" b="1" dirty="0">
                <a:latin typeface="Times New Roman" pitchFamily="18" charset="0"/>
              </a:rPr>
              <a:t>Ridge Characteristics</a:t>
            </a:r>
          </a:p>
        </p:txBody>
      </p:sp>
      <p:grpSp>
        <p:nvGrpSpPr>
          <p:cNvPr id="2" name="Group 17"/>
          <p:cNvGrpSpPr>
            <a:grpSpLocks/>
          </p:cNvGrpSpPr>
          <p:nvPr/>
        </p:nvGrpSpPr>
        <p:grpSpPr bwMode="auto">
          <a:xfrm>
            <a:off x="635000" y="776553"/>
            <a:ext cx="8016875" cy="5700448"/>
            <a:chOff x="288" y="635"/>
            <a:chExt cx="6060" cy="4309"/>
          </a:xfrm>
        </p:grpSpPr>
        <p:pic>
          <p:nvPicPr>
            <p:cNvPr id="5125" name="Picture 4"/>
            <p:cNvPicPr>
              <a:picLocks noChangeAspect="1" noChangeArrowheads="1"/>
            </p:cNvPicPr>
            <p:nvPr/>
          </p:nvPicPr>
          <p:blipFill>
            <a:blip r:embed="rId2" cstate="print"/>
            <a:srcRect/>
            <a:stretch>
              <a:fillRect/>
            </a:stretch>
          </p:blipFill>
          <p:spPr bwMode="auto">
            <a:xfrm>
              <a:off x="978" y="635"/>
              <a:ext cx="4944" cy="4309"/>
            </a:xfrm>
            <a:prstGeom prst="rect">
              <a:avLst/>
            </a:prstGeom>
            <a:noFill/>
            <a:ln w="9525">
              <a:noFill/>
              <a:miter lim="800000"/>
              <a:headEnd/>
              <a:tailEnd/>
            </a:ln>
          </p:spPr>
        </p:pic>
        <p:grpSp>
          <p:nvGrpSpPr>
            <p:cNvPr id="3" name="Group 16"/>
            <p:cNvGrpSpPr>
              <a:grpSpLocks/>
            </p:cNvGrpSpPr>
            <p:nvPr/>
          </p:nvGrpSpPr>
          <p:grpSpPr bwMode="auto">
            <a:xfrm>
              <a:off x="288" y="1344"/>
              <a:ext cx="6060" cy="3274"/>
              <a:chOff x="324" y="1344"/>
              <a:chExt cx="6060" cy="3274"/>
            </a:xfrm>
          </p:grpSpPr>
          <p:sp>
            <p:nvSpPr>
              <p:cNvPr id="5127" name="Text Box 7"/>
              <p:cNvSpPr txBox="1">
                <a:spLocks noChangeArrowheads="1"/>
              </p:cNvSpPr>
              <p:nvPr/>
            </p:nvSpPr>
            <p:spPr bwMode="auto">
              <a:xfrm>
                <a:off x="4656" y="134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Crossover</a:t>
                </a:r>
              </a:p>
            </p:txBody>
          </p:sp>
          <p:sp>
            <p:nvSpPr>
              <p:cNvPr id="5128" name="Text Box 8"/>
              <p:cNvSpPr txBox="1">
                <a:spLocks noChangeArrowheads="1"/>
              </p:cNvSpPr>
              <p:nvPr/>
            </p:nvSpPr>
            <p:spPr bwMode="auto">
              <a:xfrm>
                <a:off x="4656" y="182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Core</a:t>
                </a:r>
              </a:p>
            </p:txBody>
          </p:sp>
          <p:sp>
            <p:nvSpPr>
              <p:cNvPr id="5129" name="Text Box 9"/>
              <p:cNvSpPr txBox="1">
                <a:spLocks noChangeArrowheads="1"/>
              </p:cNvSpPr>
              <p:nvPr/>
            </p:nvSpPr>
            <p:spPr bwMode="auto">
              <a:xfrm>
                <a:off x="4656" y="230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Bifurcation (fork)</a:t>
                </a:r>
              </a:p>
            </p:txBody>
          </p:sp>
          <p:sp>
            <p:nvSpPr>
              <p:cNvPr id="5130" name="Text Box 10"/>
              <p:cNvSpPr txBox="1">
                <a:spLocks noChangeArrowheads="1"/>
              </p:cNvSpPr>
              <p:nvPr/>
            </p:nvSpPr>
            <p:spPr bwMode="auto">
              <a:xfrm>
                <a:off x="4656" y="2851"/>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Ridge ending</a:t>
                </a:r>
              </a:p>
            </p:txBody>
          </p:sp>
          <p:sp>
            <p:nvSpPr>
              <p:cNvPr id="5131" name="Text Box 11"/>
              <p:cNvSpPr txBox="1">
                <a:spLocks noChangeArrowheads="1"/>
              </p:cNvSpPr>
              <p:nvPr/>
            </p:nvSpPr>
            <p:spPr bwMode="auto">
              <a:xfrm>
                <a:off x="4656" y="3331"/>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Island</a:t>
                </a:r>
              </a:p>
            </p:txBody>
          </p:sp>
          <p:sp>
            <p:nvSpPr>
              <p:cNvPr id="5132" name="Text Box 12"/>
              <p:cNvSpPr txBox="1">
                <a:spLocks noChangeArrowheads="1"/>
              </p:cNvSpPr>
              <p:nvPr/>
            </p:nvSpPr>
            <p:spPr bwMode="auto">
              <a:xfrm>
                <a:off x="4656" y="3840"/>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Delta</a:t>
                </a:r>
              </a:p>
            </p:txBody>
          </p:sp>
          <p:sp>
            <p:nvSpPr>
              <p:cNvPr id="5133" name="Text Box 13"/>
              <p:cNvSpPr txBox="1">
                <a:spLocks noChangeArrowheads="1"/>
              </p:cNvSpPr>
              <p:nvPr/>
            </p:nvSpPr>
            <p:spPr bwMode="auto">
              <a:xfrm>
                <a:off x="4608" y="4339"/>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Pore</a:t>
                </a:r>
              </a:p>
            </p:txBody>
          </p:sp>
          <p:sp>
            <p:nvSpPr>
              <p:cNvPr id="5134" name="Text Box 14"/>
              <p:cNvSpPr txBox="1">
                <a:spLocks noChangeArrowheads="1"/>
              </p:cNvSpPr>
              <p:nvPr/>
            </p:nvSpPr>
            <p:spPr bwMode="auto">
              <a:xfrm>
                <a:off x="324" y="3057"/>
                <a:ext cx="528" cy="279"/>
              </a:xfrm>
              <a:prstGeom prst="rect">
                <a:avLst/>
              </a:prstGeom>
              <a:noFill/>
              <a:ln w="9525">
                <a:noFill/>
                <a:miter lim="800000"/>
                <a:headEnd/>
                <a:tailEnd/>
              </a:ln>
            </p:spPr>
            <p:txBody>
              <a:bodyPr>
                <a:spAutoFit/>
              </a:bodyPr>
              <a:lstStyle/>
              <a:p>
                <a:pPr defTabSz="914099">
                  <a:spcBef>
                    <a:spcPct val="50000"/>
                  </a:spcBef>
                </a:pPr>
                <a:r>
                  <a:rPr lang="en-US" dirty="0"/>
                  <a:t>Scar</a:t>
                </a:r>
              </a:p>
            </p:txBody>
          </p:sp>
          <p:sp>
            <p:nvSpPr>
              <p:cNvPr id="5135" name="Line 15"/>
              <p:cNvSpPr>
                <a:spLocks noChangeShapeType="1"/>
              </p:cNvSpPr>
              <p:nvPr/>
            </p:nvSpPr>
            <p:spPr bwMode="auto">
              <a:xfrm flipV="1">
                <a:off x="768" y="2976"/>
                <a:ext cx="384" cy="144"/>
              </a:xfrm>
              <a:prstGeom prst="line">
                <a:avLst/>
              </a:prstGeom>
              <a:noFill/>
              <a:ln w="28575">
                <a:solidFill>
                  <a:schemeClr val="tx1"/>
                </a:solidFill>
                <a:round/>
                <a:headEnd/>
                <a:tailEnd/>
              </a:ln>
            </p:spPr>
            <p:txBody>
              <a:bodyPr/>
              <a:lstStyle/>
              <a:p>
                <a:endParaRPr lang="en-US"/>
              </a:p>
            </p:txBody>
          </p:sp>
        </p:grpSp>
      </p:grpSp>
      <p:sp>
        <p:nvSpPr>
          <p:cNvPr id="16" name="Rectangle 15"/>
          <p:cNvSpPr/>
          <p:nvPr/>
        </p:nvSpPr>
        <p:spPr>
          <a:xfrm rot="20498005">
            <a:off x="286392" y="1482382"/>
            <a:ext cx="3487706" cy="769442"/>
          </a:xfrm>
          <a:prstGeom prst="rect">
            <a:avLst/>
          </a:prstGeom>
          <a:noFill/>
        </p:spPr>
        <p:txBody>
          <a:bodyPr wrap="square" lIns="76197" tIns="38098" rIns="76197" bIns="38098">
            <a:spAutoFit/>
          </a:bodyPr>
          <a:lstStyle/>
          <a:p>
            <a:pPr algn="ctr"/>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EXAMPLE</a:t>
            </a:r>
          </a:p>
        </p:txBody>
      </p:sp>
      <p:sp>
        <p:nvSpPr>
          <p:cNvPr id="4" name="Text Box 5">
            <a:extLst>
              <a:ext uri="{FF2B5EF4-FFF2-40B4-BE49-F238E27FC236}">
                <a16:creationId xmlns:a16="http://schemas.microsoft.com/office/drawing/2014/main" id="{5EAD6C83-C539-2154-6EFD-2AC2EFD7764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2133600" y="6573336"/>
            <a:ext cx="4508500" cy="246063"/>
          </a:xfrm>
          <a:prstGeom prst="rect">
            <a:avLst/>
          </a:prstGeom>
          <a:noFill/>
          <a:ln w="9525">
            <a:noFill/>
            <a:miter lim="800000"/>
            <a:headEnd/>
            <a:tailEnd/>
          </a:ln>
        </p:spPr>
        <p:txBody>
          <a:bodyPr>
            <a:spAutoFit/>
          </a:bodyPr>
          <a:lstStyle/>
          <a:p>
            <a:pPr algn="ctr" defTabSz="914099">
              <a:spcBef>
                <a:spcPct val="50000"/>
              </a:spcBef>
            </a:pPr>
            <a:r>
              <a:rPr lang="en-US" sz="1000" dirty="0">
                <a:latin typeface="Times New Roman" pitchFamily="18" charset="0"/>
              </a:rPr>
              <a:t>http://www.dkfz.de/tbi/projects/bmcv/images/iu_it246_04s_fingerprint1.jpg</a:t>
            </a:r>
          </a:p>
        </p:txBody>
      </p:sp>
      <p:pic>
        <p:nvPicPr>
          <p:cNvPr id="19" name="Picture 18">
            <a:extLst>
              <a:ext uri="{FF2B5EF4-FFF2-40B4-BE49-F238E27FC236}">
                <a16:creationId xmlns:a16="http://schemas.microsoft.com/office/drawing/2014/main" id="{16AA3AFB-C01E-8B83-5FBF-2A0D263B9614}"/>
              </a:ext>
            </a:extLst>
          </p:cNvPr>
          <p:cNvPicPr/>
          <p:nvPr/>
        </p:nvPicPr>
        <p:blipFill>
          <a:blip r:embed="rId2"/>
          <a:srcRect l="7872" t="2726" r="5319"/>
          <a:stretch>
            <a:fillRect/>
          </a:stretch>
        </p:blipFill>
        <p:spPr bwMode="auto">
          <a:xfrm>
            <a:off x="4066308" y="92639"/>
            <a:ext cx="4886325" cy="6400800"/>
          </a:xfrm>
          <a:prstGeom prst="rect">
            <a:avLst/>
          </a:prstGeom>
          <a:noFill/>
          <a:ln w="9525">
            <a:noFill/>
            <a:miter lim="800000"/>
            <a:headEnd/>
            <a:tailEnd/>
          </a:ln>
        </p:spPr>
      </p:pic>
      <p:sp>
        <p:nvSpPr>
          <p:cNvPr id="20" name="TextBox 19">
            <a:extLst>
              <a:ext uri="{FF2B5EF4-FFF2-40B4-BE49-F238E27FC236}">
                <a16:creationId xmlns:a16="http://schemas.microsoft.com/office/drawing/2014/main" id="{B13AFD4C-7EB8-0203-F1D9-C49DB1627505}"/>
              </a:ext>
            </a:extLst>
          </p:cNvPr>
          <p:cNvSpPr txBox="1"/>
          <p:nvPr/>
        </p:nvSpPr>
        <p:spPr>
          <a:xfrm>
            <a:off x="685393" y="92639"/>
            <a:ext cx="4090423" cy="461665"/>
          </a:xfrm>
          <a:prstGeom prst="rect">
            <a:avLst/>
          </a:prstGeom>
          <a:solidFill>
            <a:srgbClr val="FFFF00"/>
          </a:solidFill>
        </p:spPr>
        <p:txBody>
          <a:bodyPr wrap="square" rtlCol="0">
            <a:spAutoFit/>
          </a:bodyPr>
          <a:lstStyle/>
          <a:p>
            <a:r>
              <a:rPr lang="en-US" sz="2400" b="1" dirty="0"/>
              <a:t>What pattern do you see? </a:t>
            </a:r>
          </a:p>
        </p:txBody>
      </p:sp>
      <p:sp>
        <p:nvSpPr>
          <p:cNvPr id="35" name="TextBox 34">
            <a:extLst>
              <a:ext uri="{FF2B5EF4-FFF2-40B4-BE49-F238E27FC236}">
                <a16:creationId xmlns:a16="http://schemas.microsoft.com/office/drawing/2014/main" id="{C44095D9-C301-379A-F09D-1E1114FAC172}"/>
              </a:ext>
            </a:extLst>
          </p:cNvPr>
          <p:cNvSpPr txBox="1"/>
          <p:nvPr/>
        </p:nvSpPr>
        <p:spPr>
          <a:xfrm>
            <a:off x="697709" y="4957098"/>
            <a:ext cx="4090423" cy="830997"/>
          </a:xfrm>
          <a:prstGeom prst="rect">
            <a:avLst/>
          </a:prstGeom>
          <a:solidFill>
            <a:srgbClr val="FFFF00"/>
          </a:solidFill>
        </p:spPr>
        <p:txBody>
          <a:bodyPr wrap="square" rtlCol="0">
            <a:spAutoFit/>
          </a:bodyPr>
          <a:lstStyle/>
          <a:p>
            <a:r>
              <a:rPr lang="en-US" sz="2400" b="1" dirty="0"/>
              <a:t>How many different ridge structures do you see?</a:t>
            </a:r>
          </a:p>
        </p:txBody>
      </p:sp>
      <p:sp>
        <p:nvSpPr>
          <p:cNvPr id="36" name="Text Box 5">
            <a:extLst>
              <a:ext uri="{FF2B5EF4-FFF2-40B4-BE49-F238E27FC236}">
                <a16:creationId xmlns:a16="http://schemas.microsoft.com/office/drawing/2014/main" id="{86565897-26C5-BD90-7B20-517C501E044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2133600" y="6573336"/>
            <a:ext cx="4508500" cy="246063"/>
          </a:xfrm>
          <a:prstGeom prst="rect">
            <a:avLst/>
          </a:prstGeom>
          <a:noFill/>
          <a:ln w="9525">
            <a:noFill/>
            <a:miter lim="800000"/>
            <a:headEnd/>
            <a:tailEnd/>
          </a:ln>
        </p:spPr>
        <p:txBody>
          <a:bodyPr>
            <a:spAutoFit/>
          </a:bodyPr>
          <a:lstStyle/>
          <a:p>
            <a:pPr algn="ctr" defTabSz="914099">
              <a:spcBef>
                <a:spcPct val="50000"/>
              </a:spcBef>
            </a:pPr>
            <a:r>
              <a:rPr lang="en-US" sz="1000" dirty="0">
                <a:latin typeface="Times New Roman" pitchFamily="18" charset="0"/>
              </a:rPr>
              <a:t>http://www.dkfz.de/tbi/projects/bmcv/images/iu_it246_04s_fingerprint1.jpg</a:t>
            </a:r>
          </a:p>
        </p:txBody>
      </p:sp>
      <p:pic>
        <p:nvPicPr>
          <p:cNvPr id="19" name="Picture 18">
            <a:extLst>
              <a:ext uri="{FF2B5EF4-FFF2-40B4-BE49-F238E27FC236}">
                <a16:creationId xmlns:a16="http://schemas.microsoft.com/office/drawing/2014/main" id="{16AA3AFB-C01E-8B83-5FBF-2A0D263B9614}"/>
              </a:ext>
            </a:extLst>
          </p:cNvPr>
          <p:cNvPicPr/>
          <p:nvPr/>
        </p:nvPicPr>
        <p:blipFill>
          <a:blip r:embed="rId2"/>
          <a:srcRect l="7872" t="2726" r="5319"/>
          <a:stretch>
            <a:fillRect/>
          </a:stretch>
        </p:blipFill>
        <p:spPr bwMode="auto">
          <a:xfrm>
            <a:off x="4066308" y="92639"/>
            <a:ext cx="4886325" cy="6400800"/>
          </a:xfrm>
          <a:prstGeom prst="rect">
            <a:avLst/>
          </a:prstGeom>
          <a:noFill/>
          <a:ln w="9525">
            <a:noFill/>
            <a:miter lim="800000"/>
            <a:headEnd/>
            <a:tailEnd/>
          </a:ln>
        </p:spPr>
      </p:pic>
      <p:sp>
        <p:nvSpPr>
          <p:cNvPr id="20" name="TextBox 19">
            <a:extLst>
              <a:ext uri="{FF2B5EF4-FFF2-40B4-BE49-F238E27FC236}">
                <a16:creationId xmlns:a16="http://schemas.microsoft.com/office/drawing/2014/main" id="{B13AFD4C-7EB8-0203-F1D9-C49DB1627505}"/>
              </a:ext>
            </a:extLst>
          </p:cNvPr>
          <p:cNvSpPr txBox="1"/>
          <p:nvPr/>
        </p:nvSpPr>
        <p:spPr>
          <a:xfrm>
            <a:off x="685393" y="92639"/>
            <a:ext cx="4090423" cy="461665"/>
          </a:xfrm>
          <a:prstGeom prst="rect">
            <a:avLst/>
          </a:prstGeom>
          <a:solidFill>
            <a:srgbClr val="FFFF00"/>
          </a:solidFill>
        </p:spPr>
        <p:txBody>
          <a:bodyPr wrap="square" rtlCol="0">
            <a:spAutoFit/>
          </a:bodyPr>
          <a:lstStyle/>
          <a:p>
            <a:r>
              <a:rPr lang="en-US" sz="2400" b="1" dirty="0"/>
              <a:t>What pattern do you see? </a:t>
            </a:r>
          </a:p>
        </p:txBody>
      </p:sp>
      <p:sp>
        <p:nvSpPr>
          <p:cNvPr id="21" name="TextBox 20">
            <a:extLst>
              <a:ext uri="{FF2B5EF4-FFF2-40B4-BE49-F238E27FC236}">
                <a16:creationId xmlns:a16="http://schemas.microsoft.com/office/drawing/2014/main" id="{8C223DEE-D7A5-882B-51D5-D0A59B77A4B9}"/>
              </a:ext>
            </a:extLst>
          </p:cNvPr>
          <p:cNvSpPr txBox="1"/>
          <p:nvPr/>
        </p:nvSpPr>
        <p:spPr>
          <a:xfrm>
            <a:off x="7460672" y="5470479"/>
            <a:ext cx="852055" cy="461665"/>
          </a:xfrm>
          <a:prstGeom prst="rect">
            <a:avLst/>
          </a:prstGeom>
          <a:solidFill>
            <a:srgbClr val="FF0000"/>
          </a:solidFill>
        </p:spPr>
        <p:txBody>
          <a:bodyPr wrap="square" rtlCol="0">
            <a:spAutoFit/>
          </a:bodyPr>
          <a:lstStyle/>
          <a:p>
            <a:pPr algn="ctr"/>
            <a:r>
              <a:rPr lang="en-US" sz="2400" b="1" dirty="0">
                <a:solidFill>
                  <a:schemeClr val="bg1"/>
                </a:solidFill>
              </a:rPr>
              <a:t>Scar</a:t>
            </a:r>
            <a:endParaRPr lang="en-US" b="1" dirty="0">
              <a:solidFill>
                <a:schemeClr val="bg1"/>
              </a:solidFill>
            </a:endParaRPr>
          </a:p>
        </p:txBody>
      </p:sp>
      <p:grpSp>
        <p:nvGrpSpPr>
          <p:cNvPr id="22" name="Group 21">
            <a:extLst>
              <a:ext uri="{FF2B5EF4-FFF2-40B4-BE49-F238E27FC236}">
                <a16:creationId xmlns:a16="http://schemas.microsoft.com/office/drawing/2014/main" id="{2BF88305-16B9-EC90-C94B-5213F105B4A0}"/>
              </a:ext>
            </a:extLst>
          </p:cNvPr>
          <p:cNvGrpSpPr/>
          <p:nvPr/>
        </p:nvGrpSpPr>
        <p:grpSpPr>
          <a:xfrm>
            <a:off x="7306258" y="4732202"/>
            <a:ext cx="1066800" cy="738277"/>
            <a:chOff x="7306258" y="4732202"/>
            <a:chExt cx="1066800" cy="738277"/>
          </a:xfrm>
        </p:grpSpPr>
        <p:cxnSp>
          <p:nvCxnSpPr>
            <p:cNvPr id="23" name="Straight Arrow Connector 22">
              <a:extLst>
                <a:ext uri="{FF2B5EF4-FFF2-40B4-BE49-F238E27FC236}">
                  <a16:creationId xmlns:a16="http://schemas.microsoft.com/office/drawing/2014/main" id="{C3C94AC7-5970-B4BC-DD4F-CE33FBF9F0AF}"/>
                </a:ext>
              </a:extLst>
            </p:cNvPr>
            <p:cNvCxnSpPr>
              <a:stCxn id="21" idx="0"/>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AD88854-6A8B-7A2D-357A-75B0B9AF63E2}"/>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B2198AA6-C49C-896E-07BB-86B2B72EE441}"/>
              </a:ext>
            </a:extLst>
          </p:cNvPr>
          <p:cNvSpPr txBox="1"/>
          <p:nvPr/>
        </p:nvSpPr>
        <p:spPr>
          <a:xfrm>
            <a:off x="1385254" y="676143"/>
            <a:ext cx="1345350" cy="461665"/>
          </a:xfrm>
          <a:prstGeom prst="rect">
            <a:avLst/>
          </a:prstGeom>
          <a:solidFill>
            <a:srgbClr val="FF0000"/>
          </a:solidFill>
        </p:spPr>
        <p:txBody>
          <a:bodyPr wrap="square" rtlCol="0">
            <a:spAutoFit/>
          </a:bodyPr>
          <a:lstStyle/>
          <a:p>
            <a:pPr algn="ctr"/>
            <a:r>
              <a:rPr lang="en-US" sz="2400" b="1" dirty="0">
                <a:solidFill>
                  <a:schemeClr val="bg1"/>
                </a:solidFill>
              </a:rPr>
              <a:t>Loop</a:t>
            </a:r>
          </a:p>
        </p:txBody>
      </p:sp>
      <p:sp>
        <p:nvSpPr>
          <p:cNvPr id="26" name="Freeform: Shape 25">
            <a:extLst>
              <a:ext uri="{FF2B5EF4-FFF2-40B4-BE49-F238E27FC236}">
                <a16:creationId xmlns:a16="http://schemas.microsoft.com/office/drawing/2014/main" id="{B1EED126-19B4-3987-612A-EE0E1170C09E}"/>
              </a:ext>
            </a:extLst>
          </p:cNvPr>
          <p:cNvSpPr/>
          <p:nvPr/>
        </p:nvSpPr>
        <p:spPr>
          <a:xfrm>
            <a:off x="4185920" y="2407920"/>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F06D6622-43BA-EE49-1818-401986F9E801}"/>
              </a:ext>
            </a:extLst>
          </p:cNvPr>
          <p:cNvCxnSpPr>
            <a:cxnSpLocks/>
          </p:cNvCxnSpPr>
          <p:nvPr/>
        </p:nvCxnSpPr>
        <p:spPr>
          <a:xfrm flipH="1">
            <a:off x="7551593" y="1837730"/>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43F72FE-34D8-62FC-C8FF-E16B6DC9431C}"/>
              </a:ext>
            </a:extLst>
          </p:cNvPr>
          <p:cNvSpPr txBox="1"/>
          <p:nvPr/>
        </p:nvSpPr>
        <p:spPr>
          <a:xfrm>
            <a:off x="4073235" y="1223533"/>
            <a:ext cx="1676399" cy="830997"/>
          </a:xfrm>
          <a:prstGeom prst="rect">
            <a:avLst/>
          </a:prstGeom>
          <a:solidFill>
            <a:srgbClr val="FF0000"/>
          </a:solidFill>
        </p:spPr>
        <p:txBody>
          <a:bodyPr wrap="square" rtlCol="0">
            <a:spAutoFit/>
          </a:bodyPr>
          <a:lstStyle/>
          <a:p>
            <a:pPr algn="ctr"/>
            <a:r>
              <a:rPr lang="en-US" sz="2400" b="1" dirty="0">
                <a:solidFill>
                  <a:schemeClr val="bg1"/>
                </a:solidFill>
              </a:rPr>
              <a:t>DOT</a:t>
            </a:r>
          </a:p>
          <a:p>
            <a:pPr algn="ctr"/>
            <a:r>
              <a:rPr lang="en-US" sz="2400" b="1" dirty="0">
                <a:solidFill>
                  <a:schemeClr val="bg1"/>
                </a:solidFill>
              </a:rPr>
              <a:t>(or Island)</a:t>
            </a:r>
            <a:endParaRPr lang="en-US" b="1" dirty="0">
              <a:solidFill>
                <a:schemeClr val="bg1"/>
              </a:solidFill>
            </a:endParaRPr>
          </a:p>
        </p:txBody>
      </p:sp>
      <p:sp>
        <p:nvSpPr>
          <p:cNvPr id="29" name="TextBox 28">
            <a:extLst>
              <a:ext uri="{FF2B5EF4-FFF2-40B4-BE49-F238E27FC236}">
                <a16:creationId xmlns:a16="http://schemas.microsoft.com/office/drawing/2014/main" id="{9A808748-71ED-FFD5-720E-AA08074D586C}"/>
              </a:ext>
            </a:extLst>
          </p:cNvPr>
          <p:cNvSpPr txBox="1"/>
          <p:nvPr/>
        </p:nvSpPr>
        <p:spPr>
          <a:xfrm>
            <a:off x="6824819" y="1478526"/>
            <a:ext cx="2250990" cy="461665"/>
          </a:xfrm>
          <a:prstGeom prst="rect">
            <a:avLst/>
          </a:prstGeom>
          <a:solidFill>
            <a:srgbClr val="FF0000"/>
          </a:solidFill>
        </p:spPr>
        <p:txBody>
          <a:bodyPr wrap="square" rtlCol="0">
            <a:spAutoFit/>
          </a:bodyPr>
          <a:lstStyle/>
          <a:p>
            <a:pPr algn="ctr"/>
            <a:r>
              <a:rPr lang="en-US" sz="2400" b="1" dirty="0">
                <a:solidFill>
                  <a:schemeClr val="bg1"/>
                </a:solidFill>
              </a:rPr>
              <a:t>Ending Ridge</a:t>
            </a:r>
          </a:p>
        </p:txBody>
      </p:sp>
      <p:cxnSp>
        <p:nvCxnSpPr>
          <p:cNvPr id="30" name="Straight Arrow Connector 29">
            <a:extLst>
              <a:ext uri="{FF2B5EF4-FFF2-40B4-BE49-F238E27FC236}">
                <a16:creationId xmlns:a16="http://schemas.microsoft.com/office/drawing/2014/main" id="{871ECC88-7F02-84B7-534D-108AB9222A06}"/>
              </a:ext>
            </a:extLst>
          </p:cNvPr>
          <p:cNvCxnSpPr>
            <a:cxnSpLocks/>
            <a:stCxn id="28" idx="3"/>
          </p:cNvCxnSpPr>
          <p:nvPr/>
        </p:nvCxnSpPr>
        <p:spPr>
          <a:xfrm>
            <a:off x="5749634" y="1639032"/>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047647-3D66-8F69-8E17-1AB3D443DA98}"/>
              </a:ext>
            </a:extLst>
          </p:cNvPr>
          <p:cNvSpPr txBox="1"/>
          <p:nvPr/>
        </p:nvSpPr>
        <p:spPr>
          <a:xfrm>
            <a:off x="4174528" y="3207238"/>
            <a:ext cx="1391818" cy="830997"/>
          </a:xfrm>
          <a:prstGeom prst="rect">
            <a:avLst/>
          </a:prstGeom>
          <a:solidFill>
            <a:srgbClr val="FF0000"/>
          </a:solidFill>
        </p:spPr>
        <p:txBody>
          <a:bodyPr wrap="square" rtlCol="0">
            <a:spAutoFit/>
          </a:bodyPr>
          <a:lstStyle/>
          <a:p>
            <a:pPr algn="ctr"/>
            <a:r>
              <a:rPr lang="en-US" sz="2400" b="1" dirty="0">
                <a:solidFill>
                  <a:schemeClr val="bg1"/>
                </a:solidFill>
              </a:rPr>
              <a:t>Short Ridge</a:t>
            </a:r>
          </a:p>
        </p:txBody>
      </p:sp>
      <p:cxnSp>
        <p:nvCxnSpPr>
          <p:cNvPr id="32" name="Straight Arrow Connector 31">
            <a:extLst>
              <a:ext uri="{FF2B5EF4-FFF2-40B4-BE49-F238E27FC236}">
                <a16:creationId xmlns:a16="http://schemas.microsoft.com/office/drawing/2014/main" id="{BD826097-FFE1-6E2A-6B14-331F0AF560DD}"/>
              </a:ext>
            </a:extLst>
          </p:cNvPr>
          <p:cNvCxnSpPr>
            <a:cxnSpLocks/>
            <a:stCxn id="31" idx="3"/>
          </p:cNvCxnSpPr>
          <p:nvPr/>
        </p:nvCxnSpPr>
        <p:spPr>
          <a:xfrm>
            <a:off x="5566346" y="3622737"/>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E348370-4D4B-5154-5FE0-985F75B5CF17}"/>
              </a:ext>
            </a:extLst>
          </p:cNvPr>
          <p:cNvCxnSpPr>
            <a:cxnSpLocks/>
          </p:cNvCxnSpPr>
          <p:nvPr/>
        </p:nvCxnSpPr>
        <p:spPr>
          <a:xfrm flipH="1">
            <a:off x="7854750" y="3330143"/>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4E3D17F-1696-0F29-74E2-B0E513FD7F3A}"/>
              </a:ext>
            </a:extLst>
          </p:cNvPr>
          <p:cNvSpPr txBox="1"/>
          <p:nvPr/>
        </p:nvSpPr>
        <p:spPr>
          <a:xfrm>
            <a:off x="7728519" y="2883728"/>
            <a:ext cx="1163218" cy="461665"/>
          </a:xfrm>
          <a:prstGeom prst="rect">
            <a:avLst/>
          </a:prstGeom>
          <a:solidFill>
            <a:srgbClr val="FF0000"/>
          </a:solidFill>
        </p:spPr>
        <p:txBody>
          <a:bodyPr wrap="square" rtlCol="0">
            <a:spAutoFit/>
          </a:bodyPr>
          <a:lstStyle/>
          <a:p>
            <a:pPr algn="ctr"/>
            <a:r>
              <a:rPr lang="en-US" sz="2400" b="1" dirty="0">
                <a:solidFill>
                  <a:schemeClr val="bg1"/>
                </a:solidFill>
              </a:rPr>
              <a:t>Fork</a:t>
            </a:r>
          </a:p>
        </p:txBody>
      </p:sp>
      <p:sp>
        <p:nvSpPr>
          <p:cNvPr id="35" name="TextBox 34">
            <a:extLst>
              <a:ext uri="{FF2B5EF4-FFF2-40B4-BE49-F238E27FC236}">
                <a16:creationId xmlns:a16="http://schemas.microsoft.com/office/drawing/2014/main" id="{C44095D9-C301-379A-F09D-1E1114FAC172}"/>
              </a:ext>
            </a:extLst>
          </p:cNvPr>
          <p:cNvSpPr txBox="1"/>
          <p:nvPr/>
        </p:nvSpPr>
        <p:spPr>
          <a:xfrm>
            <a:off x="697709" y="4957098"/>
            <a:ext cx="4090423" cy="830997"/>
          </a:xfrm>
          <a:prstGeom prst="rect">
            <a:avLst/>
          </a:prstGeom>
          <a:solidFill>
            <a:srgbClr val="FFFF00"/>
          </a:solidFill>
        </p:spPr>
        <p:txBody>
          <a:bodyPr wrap="square" rtlCol="0">
            <a:spAutoFit/>
          </a:bodyPr>
          <a:lstStyle/>
          <a:p>
            <a:r>
              <a:rPr lang="en-US" sz="2400" b="1" dirty="0"/>
              <a:t>How many different ridge structures do you see?</a:t>
            </a:r>
          </a:p>
        </p:txBody>
      </p:sp>
      <p:sp>
        <p:nvSpPr>
          <p:cNvPr id="36" name="Text Box 5">
            <a:extLst>
              <a:ext uri="{FF2B5EF4-FFF2-40B4-BE49-F238E27FC236}">
                <a16:creationId xmlns:a16="http://schemas.microsoft.com/office/drawing/2014/main" id="{86565897-26C5-BD90-7B20-517C501E044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3" name="TextBox 2">
            <a:extLst>
              <a:ext uri="{FF2B5EF4-FFF2-40B4-BE49-F238E27FC236}">
                <a16:creationId xmlns:a16="http://schemas.microsoft.com/office/drawing/2014/main" id="{68DF678E-36B8-0D55-0332-91F215D4E0AD}"/>
              </a:ext>
            </a:extLst>
          </p:cNvPr>
          <p:cNvSpPr txBox="1"/>
          <p:nvPr/>
        </p:nvSpPr>
        <p:spPr>
          <a:xfrm>
            <a:off x="6356527" y="6413"/>
            <a:ext cx="2787473" cy="523220"/>
          </a:xfrm>
          <a:prstGeom prst="rect">
            <a:avLst/>
          </a:prstGeom>
          <a:solidFill>
            <a:srgbClr val="FFFF00"/>
          </a:solidFill>
        </p:spPr>
        <p:txBody>
          <a:bodyPr wrap="square">
            <a:spAutoFit/>
          </a:bodyPr>
          <a:lstStyle/>
          <a:p>
            <a:r>
              <a:rPr lang="en-US" sz="2800" b="1" dirty="0">
                <a:latin typeface="Times New Roman" pitchFamily="18" charset="0"/>
              </a:rPr>
              <a:t>ANSWER KEY</a:t>
            </a:r>
            <a:endParaRPr lang="en-US" sz="2800" dirty="0"/>
          </a:p>
        </p:txBody>
      </p:sp>
    </p:spTree>
    <p:extLst>
      <p:ext uri="{BB962C8B-B14F-4D97-AF65-F5344CB8AC3E}">
        <p14:creationId xmlns:p14="http://schemas.microsoft.com/office/powerpoint/2010/main" val="19650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8" grpId="0" animBg="1"/>
      <p:bldP spid="29"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685800"/>
            <a:ext cx="7848600" cy="5903126"/>
          </a:xfrm>
          <a:prstGeom prst="rect">
            <a:avLst/>
          </a:prstGeom>
          <a:ln>
            <a:noFill/>
          </a:ln>
          <a:effectLst>
            <a:outerShdw blurRad="292100" dist="139700" dir="2700000" algn="tl" rotWithShape="0">
              <a:srgbClr val="333333">
                <a:alpha val="65000"/>
              </a:srgbClr>
            </a:outerShdw>
          </a:effectLst>
        </p:spPr>
      </p:pic>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9" name="Text Box 5">
            <a:extLst>
              <a:ext uri="{FF2B5EF4-FFF2-40B4-BE49-F238E27FC236}">
                <a16:creationId xmlns:a16="http://schemas.microsoft.com/office/drawing/2014/main" id="{D4D57228-8EDE-2082-1419-7A4D9DB991DC}"/>
              </a:ext>
            </a:extLst>
          </p:cNvPr>
          <p:cNvSpPr txBox="1">
            <a:spLocks noChangeArrowheads="1"/>
          </p:cNvSpPr>
          <p:nvPr/>
        </p:nvSpPr>
        <p:spPr bwMode="auto">
          <a:xfrm>
            <a:off x="523221" y="-11092"/>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Your Turn:  My Prints Worksheet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1610" y="-4932"/>
            <a:ext cx="7239000" cy="457200"/>
          </a:xfrm>
          <a:solidFill>
            <a:srgbClr val="FFFF00"/>
          </a:solidFill>
        </p:spPr>
        <p:txBody>
          <a:bodyPr/>
          <a:lstStyle/>
          <a:p>
            <a:pPr eaLnBrk="1" hangingPunct="1"/>
            <a:r>
              <a:rPr lang="en-US" sz="3200" b="1" dirty="0">
                <a:latin typeface="Times New Roman" pitchFamily="18" charset="0"/>
              </a:rPr>
              <a:t>Directions</a:t>
            </a:r>
          </a:p>
        </p:txBody>
      </p:sp>
      <p:sp>
        <p:nvSpPr>
          <p:cNvPr id="12291" name="Text Box 3"/>
          <p:cNvSpPr txBox="1">
            <a:spLocks noChangeArrowheads="1"/>
          </p:cNvSpPr>
          <p:nvPr/>
        </p:nvSpPr>
        <p:spPr bwMode="auto">
          <a:xfrm>
            <a:off x="560843" y="568999"/>
            <a:ext cx="6106985" cy="1569660"/>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1</a:t>
            </a:r>
            <a:r>
              <a:rPr lang="en-US" sz="2400" baseline="30000" dirty="0">
                <a:latin typeface="Times New Roman" pitchFamily="18" charset="0"/>
              </a:rPr>
              <a:t>st</a:t>
            </a:r>
            <a:r>
              <a:rPr lang="en-US" sz="2400" dirty="0">
                <a:latin typeface="Times New Roman" pitchFamily="18" charset="0"/>
              </a:rPr>
              <a:t> – Roll the “pad” portion of your thumb over the ink pad from the left side of your thumb to the right.  You do not have to push down very hard!</a:t>
            </a:r>
          </a:p>
        </p:txBody>
      </p:sp>
      <p:grpSp>
        <p:nvGrpSpPr>
          <p:cNvPr id="12292" name="Group 6"/>
          <p:cNvGrpSpPr>
            <a:grpSpLocks/>
          </p:cNvGrpSpPr>
          <p:nvPr/>
        </p:nvGrpSpPr>
        <p:grpSpPr bwMode="auto">
          <a:xfrm>
            <a:off x="6985328" y="0"/>
            <a:ext cx="1897062" cy="1924050"/>
            <a:chOff x="4800" y="912"/>
            <a:chExt cx="1434" cy="1212"/>
          </a:xfrm>
        </p:grpSpPr>
        <p:pic>
          <p:nvPicPr>
            <p:cNvPr id="12296" name="Picture 4"/>
            <p:cNvPicPr>
              <a:picLocks noChangeAspect="1" noChangeArrowheads="1"/>
            </p:cNvPicPr>
            <p:nvPr/>
          </p:nvPicPr>
          <p:blipFill>
            <a:blip r:embed="rId2" cstate="print"/>
            <a:srcRect/>
            <a:stretch>
              <a:fillRect/>
            </a:stretch>
          </p:blipFill>
          <p:spPr bwMode="auto">
            <a:xfrm>
              <a:off x="4800" y="912"/>
              <a:ext cx="1434" cy="1212"/>
            </a:xfrm>
            <a:prstGeom prst="rect">
              <a:avLst/>
            </a:prstGeom>
            <a:noFill/>
            <a:ln w="9525">
              <a:noFill/>
              <a:miter lim="800000"/>
              <a:headEnd/>
              <a:tailEnd/>
            </a:ln>
          </p:spPr>
        </p:pic>
        <p:sp>
          <p:nvSpPr>
            <p:cNvPr id="12297" name="Line 5"/>
            <p:cNvSpPr>
              <a:spLocks noChangeShapeType="1"/>
            </p:cNvSpPr>
            <p:nvPr/>
          </p:nvSpPr>
          <p:spPr bwMode="auto">
            <a:xfrm flipV="1">
              <a:off x="5280" y="1401"/>
              <a:ext cx="447" cy="231"/>
            </a:xfrm>
            <a:prstGeom prst="line">
              <a:avLst/>
            </a:prstGeom>
            <a:noFill/>
            <a:ln w="38100">
              <a:solidFill>
                <a:schemeClr val="bg1"/>
              </a:solidFill>
              <a:round/>
              <a:headEnd/>
              <a:tailEnd type="triangle" w="med" len="med"/>
            </a:ln>
          </p:spPr>
          <p:txBody>
            <a:bodyPr/>
            <a:lstStyle/>
            <a:p>
              <a:endParaRPr lang="en-US"/>
            </a:p>
          </p:txBody>
        </p:sp>
      </p:grpSp>
      <p:sp>
        <p:nvSpPr>
          <p:cNvPr id="12293" name="Text Box 7"/>
          <p:cNvSpPr txBox="1">
            <a:spLocks noChangeArrowheads="1"/>
          </p:cNvSpPr>
          <p:nvPr/>
        </p:nvSpPr>
        <p:spPr bwMode="auto">
          <a:xfrm>
            <a:off x="585624" y="2168141"/>
            <a:ext cx="8354160"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2</a:t>
            </a:r>
            <a:r>
              <a:rPr lang="en-US" sz="2400" baseline="30000" dirty="0">
                <a:latin typeface="Times New Roman" pitchFamily="18" charset="0"/>
              </a:rPr>
              <a:t>nd</a:t>
            </a:r>
            <a:r>
              <a:rPr lang="en-US" sz="2400" dirty="0">
                <a:latin typeface="Times New Roman" pitchFamily="18" charset="0"/>
              </a:rPr>
              <a:t> – Roll the “pad” portion of your thumb from the left side of your thumb to the right on the BACK of your paper to make a thumbprint. </a:t>
            </a:r>
          </a:p>
        </p:txBody>
      </p:sp>
      <p:sp>
        <p:nvSpPr>
          <p:cNvPr id="12294" name="Text Box 8"/>
          <p:cNvSpPr txBox="1">
            <a:spLocks noChangeArrowheads="1"/>
          </p:cNvSpPr>
          <p:nvPr/>
        </p:nvSpPr>
        <p:spPr bwMode="auto">
          <a:xfrm>
            <a:off x="615185" y="4400085"/>
            <a:ext cx="8001000" cy="830997"/>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3</a:t>
            </a:r>
            <a:r>
              <a:rPr lang="en-US" sz="2400" baseline="30000" dirty="0">
                <a:latin typeface="Times New Roman" pitchFamily="18" charset="0"/>
              </a:rPr>
              <a:t>rd</a:t>
            </a:r>
            <a:r>
              <a:rPr lang="en-US" sz="2400" dirty="0">
                <a:latin typeface="Times New Roman" pitchFamily="18" charset="0"/>
              </a:rPr>
              <a:t> – Continue this process to make a fingerprint of all ten fingers on the FRONT of your “My Prints” worksheet</a:t>
            </a:r>
          </a:p>
        </p:txBody>
      </p:sp>
      <p:sp>
        <p:nvSpPr>
          <p:cNvPr id="12295" name="Text Box 9"/>
          <p:cNvSpPr txBox="1">
            <a:spLocks noChangeArrowheads="1"/>
          </p:cNvSpPr>
          <p:nvPr/>
        </p:nvSpPr>
        <p:spPr bwMode="auto">
          <a:xfrm>
            <a:off x="615185" y="5420351"/>
            <a:ext cx="8001000"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4</a:t>
            </a:r>
            <a:r>
              <a:rPr lang="en-US" sz="2400" baseline="30000" dirty="0">
                <a:latin typeface="Times New Roman" pitchFamily="18" charset="0"/>
              </a:rPr>
              <a:t>th</a:t>
            </a:r>
            <a:r>
              <a:rPr lang="en-US" sz="2400" dirty="0">
                <a:latin typeface="Times New Roman" pitchFamily="18" charset="0"/>
              </a:rPr>
              <a:t> –Use your notes and a magnifying lens to help analyze your fingerprints.  Label each one with the pattern name and then write the number of each pattern you have. </a:t>
            </a:r>
          </a:p>
        </p:txBody>
      </p:sp>
      <p:grpSp>
        <p:nvGrpSpPr>
          <p:cNvPr id="10" name="Group 9"/>
          <p:cNvGrpSpPr/>
          <p:nvPr/>
        </p:nvGrpSpPr>
        <p:grpSpPr>
          <a:xfrm>
            <a:off x="1025509" y="3104685"/>
            <a:ext cx="7798111" cy="1295400"/>
            <a:chOff x="545546" y="-129118"/>
            <a:chExt cx="7798111" cy="1295400"/>
          </a:xfrm>
        </p:grpSpPr>
        <p:sp>
          <p:nvSpPr>
            <p:cNvPr id="11" name="Text Box 4"/>
            <p:cNvSpPr txBox="1">
              <a:spLocks noChangeArrowheads="1"/>
            </p:cNvSpPr>
            <p:nvPr/>
          </p:nvSpPr>
          <p:spPr bwMode="auto">
            <a:xfrm>
              <a:off x="545546" y="240300"/>
              <a:ext cx="6880763" cy="707886"/>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b="1" dirty="0">
                  <a:latin typeface="Times New Roman" pitchFamily="18" charset="0"/>
                </a:rPr>
                <a:t>Practice making prints on the BACK of your My Prints </a:t>
              </a:r>
              <a:br>
                <a:rPr lang="en-US" sz="2000" b="1" dirty="0">
                  <a:latin typeface="Times New Roman" pitchFamily="18" charset="0"/>
                </a:rPr>
              </a:br>
              <a:r>
                <a:rPr lang="en-US" sz="2000" b="1" dirty="0">
                  <a:latin typeface="Times New Roman" pitchFamily="18" charset="0"/>
                </a:rPr>
                <a:t>worksheet BEFORE you do the prints on the FRONT!</a:t>
              </a:r>
            </a:p>
          </p:txBody>
        </p:sp>
        <p:pic>
          <p:nvPicPr>
            <p:cNvPr id="12" name="Picture 3" descr="C:\Users\Tracy\AppData\Local\Microsoft\Windows\Temporary Internet Files\Content.IE5\87FV9K7D\MC900434720[1].png"/>
            <p:cNvPicPr>
              <a:picLocks noChangeAspect="1" noChangeArrowheads="1"/>
            </p:cNvPicPr>
            <p:nvPr/>
          </p:nvPicPr>
          <p:blipFill>
            <a:blip r:embed="rId3" cstate="print"/>
            <a:srcRect/>
            <a:stretch>
              <a:fillRect/>
            </a:stretch>
          </p:blipFill>
          <p:spPr bwMode="auto">
            <a:xfrm>
              <a:off x="7048257" y="-129118"/>
              <a:ext cx="1295400" cy="1295400"/>
            </a:xfrm>
            <a:prstGeom prst="rect">
              <a:avLst/>
            </a:prstGeom>
            <a:noFill/>
          </p:spPr>
        </p:pic>
      </p:grpSp>
      <p:sp>
        <p:nvSpPr>
          <p:cNvPr id="2" name="Text Box 5">
            <a:extLst>
              <a:ext uri="{FF2B5EF4-FFF2-40B4-BE49-F238E27FC236}">
                <a16:creationId xmlns:a16="http://schemas.microsoft.com/office/drawing/2014/main" id="{CEF6BBC4-11B9-FB49-99CE-3292D01CAD8A}"/>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825500" y="304800"/>
            <a:ext cx="7270750" cy="2085975"/>
            <a:chOff x="624" y="2640"/>
            <a:chExt cx="4580" cy="1314"/>
          </a:xfrm>
        </p:grpSpPr>
        <p:sp>
          <p:nvSpPr>
            <p:cNvPr id="11274" name="Text Box 4"/>
            <p:cNvSpPr txBox="1">
              <a:spLocks noChangeArrowheads="1"/>
            </p:cNvSpPr>
            <p:nvPr/>
          </p:nvSpPr>
          <p:spPr bwMode="auto">
            <a:xfrm>
              <a:off x="624" y="2846"/>
              <a:ext cx="2832" cy="911"/>
            </a:xfrm>
            <a:prstGeom prst="rect">
              <a:avLst/>
            </a:prstGeom>
            <a:noFill/>
            <a:ln w="9525">
              <a:noFill/>
              <a:miter lim="800000"/>
              <a:headEnd/>
              <a:tailEnd/>
            </a:ln>
          </p:spPr>
          <p:txBody>
            <a:bodyPr>
              <a:spAutoFit/>
            </a:bodyPr>
            <a:lstStyle/>
            <a:p>
              <a:pPr algn="ctr">
                <a:spcBef>
                  <a:spcPct val="50000"/>
                </a:spcBef>
              </a:pPr>
              <a:r>
                <a:rPr lang="en-US" sz="4400" b="1" dirty="0">
                  <a:latin typeface="Times New Roman" pitchFamily="18" charset="0"/>
                </a:rPr>
                <a:t>It’s time to make</a:t>
              </a:r>
              <a:br>
                <a:rPr lang="en-US" sz="4400" b="1" dirty="0">
                  <a:latin typeface="Times New Roman" pitchFamily="18" charset="0"/>
                </a:rPr>
              </a:br>
              <a:r>
                <a:rPr lang="en-US" sz="4400" b="1" dirty="0">
                  <a:latin typeface="Times New Roman" pitchFamily="18" charset="0"/>
                </a:rPr>
                <a:t>some prints!</a:t>
              </a:r>
            </a:p>
          </p:txBody>
        </p:sp>
        <p:pic>
          <p:nvPicPr>
            <p:cNvPr id="11275" name="Picture 5" descr="j0286957"/>
            <p:cNvPicPr>
              <a:picLocks noChangeAspect="1" noChangeArrowheads="1"/>
            </p:cNvPicPr>
            <p:nvPr/>
          </p:nvPicPr>
          <p:blipFill>
            <a:blip r:embed="rId3" cstate="print"/>
            <a:srcRect/>
            <a:stretch>
              <a:fillRect/>
            </a:stretch>
          </p:blipFill>
          <p:spPr bwMode="auto">
            <a:xfrm>
              <a:off x="3696" y="2640"/>
              <a:ext cx="1508" cy="1314"/>
            </a:xfrm>
            <a:prstGeom prst="rect">
              <a:avLst/>
            </a:prstGeom>
            <a:noFill/>
            <a:ln w="9525">
              <a:noFill/>
              <a:miter lim="800000"/>
              <a:headEnd/>
              <a:tailEnd/>
            </a:ln>
          </p:spPr>
        </p:pic>
      </p:grpSp>
      <p:pic>
        <p:nvPicPr>
          <p:cNvPr id="11267" name="Picture 5" descr="fprint_good2.jpg"/>
          <p:cNvPicPr>
            <a:picLocks noChangeAspect="1"/>
          </p:cNvPicPr>
          <p:nvPr/>
        </p:nvPicPr>
        <p:blipFill>
          <a:blip r:embed="rId4" cstate="print"/>
          <a:srcRect/>
          <a:stretch>
            <a:fillRect/>
          </a:stretch>
        </p:blipFill>
        <p:spPr bwMode="auto">
          <a:xfrm>
            <a:off x="4953000" y="2895600"/>
            <a:ext cx="3352800" cy="2514600"/>
          </a:xfrm>
          <a:prstGeom prst="rect">
            <a:avLst/>
          </a:prstGeom>
          <a:noFill/>
          <a:ln w="9525">
            <a:noFill/>
            <a:miter lim="800000"/>
            <a:headEnd/>
            <a:tailEnd/>
          </a:ln>
        </p:spPr>
      </p:pic>
      <p:pic>
        <p:nvPicPr>
          <p:cNvPr id="11268" name="Picture 6" descr="fprint_not2.jpg"/>
          <p:cNvPicPr>
            <a:picLocks noChangeAspect="1"/>
          </p:cNvPicPr>
          <p:nvPr/>
        </p:nvPicPr>
        <p:blipFill>
          <a:blip r:embed="rId5" cstate="print"/>
          <a:srcRect l="6667" t="28751" r="16667" b="3751"/>
          <a:stretch>
            <a:fillRect/>
          </a:stretch>
        </p:blipFill>
        <p:spPr bwMode="auto">
          <a:xfrm>
            <a:off x="2330450" y="3886200"/>
            <a:ext cx="2012950" cy="2362200"/>
          </a:xfrm>
          <a:prstGeom prst="rect">
            <a:avLst/>
          </a:prstGeom>
          <a:noFill/>
          <a:ln w="9525">
            <a:noFill/>
            <a:miter lim="800000"/>
            <a:headEnd/>
            <a:tailEnd/>
          </a:ln>
        </p:spPr>
      </p:pic>
      <p:pic>
        <p:nvPicPr>
          <p:cNvPr id="11269" name="Picture 4" descr="fprint_not1.jpg"/>
          <p:cNvPicPr>
            <a:picLocks noChangeAspect="1"/>
          </p:cNvPicPr>
          <p:nvPr/>
        </p:nvPicPr>
        <p:blipFill>
          <a:blip r:embed="rId6" cstate="print"/>
          <a:srcRect l="6667" t="3751" r="18333" b="37500"/>
          <a:stretch>
            <a:fillRect/>
          </a:stretch>
        </p:blipFill>
        <p:spPr bwMode="auto">
          <a:xfrm>
            <a:off x="1263650" y="3048000"/>
            <a:ext cx="1387475" cy="1447800"/>
          </a:xfrm>
          <a:prstGeom prst="rect">
            <a:avLst/>
          </a:prstGeom>
          <a:noFill/>
          <a:ln w="9525">
            <a:noFill/>
            <a:miter lim="800000"/>
            <a:headEnd/>
            <a:tailEnd/>
          </a:ln>
        </p:spPr>
      </p:pic>
      <p:sp>
        <p:nvSpPr>
          <p:cNvPr id="11270" name="TextBox 7"/>
          <p:cNvSpPr txBox="1">
            <a:spLocks noChangeArrowheads="1"/>
          </p:cNvSpPr>
          <p:nvPr/>
        </p:nvSpPr>
        <p:spPr bwMode="auto">
          <a:xfrm>
            <a:off x="654050" y="4648200"/>
            <a:ext cx="1524000" cy="1570038"/>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Avoid Partial Prints</a:t>
            </a:r>
          </a:p>
        </p:txBody>
      </p:sp>
      <p:sp>
        <p:nvSpPr>
          <p:cNvPr id="11271" name="TextBox 8"/>
          <p:cNvSpPr txBox="1">
            <a:spLocks noChangeArrowheads="1"/>
          </p:cNvSpPr>
          <p:nvPr/>
        </p:nvSpPr>
        <p:spPr bwMode="auto">
          <a:xfrm>
            <a:off x="4991100" y="5353050"/>
            <a:ext cx="3276600" cy="1200150"/>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GOOD PRINT</a:t>
            </a:r>
            <a:br>
              <a:rPr lang="en-US" sz="3200" b="1">
                <a:latin typeface="Times New Roman" pitchFamily="18" charset="0"/>
                <a:cs typeface="Times New Roman" pitchFamily="18" charset="0"/>
              </a:rPr>
            </a:br>
            <a:r>
              <a:rPr lang="en-US" sz="2000" b="1">
                <a:latin typeface="Times New Roman" pitchFamily="18" charset="0"/>
                <a:cs typeface="Times New Roman" pitchFamily="18" charset="0"/>
              </a:rPr>
              <a:t>Get as much of the top part of your finger as possible!</a:t>
            </a:r>
          </a:p>
        </p:txBody>
      </p:sp>
      <p:sp>
        <p:nvSpPr>
          <p:cNvPr id="10" name="Multiply 9"/>
          <p:cNvSpPr/>
          <p:nvPr/>
        </p:nvSpPr>
        <p:spPr>
          <a:xfrm>
            <a:off x="762000" y="2819400"/>
            <a:ext cx="2362200" cy="19050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Multiply 10"/>
          <p:cNvSpPr/>
          <p:nvPr/>
        </p:nvSpPr>
        <p:spPr>
          <a:xfrm>
            <a:off x="2209800" y="3886200"/>
            <a:ext cx="2362200" cy="22098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Box 5">
            <a:extLst>
              <a:ext uri="{FF2B5EF4-FFF2-40B4-BE49-F238E27FC236}">
                <a16:creationId xmlns:a16="http://schemas.microsoft.com/office/drawing/2014/main" id="{3CC881B1-20AD-093B-B9A6-885A5F5990E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23220" y="9728"/>
            <a:ext cx="8620779" cy="954107"/>
          </a:xfrm>
          <a:prstGeom prst="rect">
            <a:avLst/>
          </a:prstGeom>
          <a:solidFill>
            <a:srgbClr val="FFFF00"/>
          </a:solidFill>
          <a:ln w="9525">
            <a:noFill/>
            <a:miter lim="800000"/>
            <a:headEnd/>
            <a:tailEnd/>
          </a:ln>
        </p:spPr>
        <p:txBody>
          <a:bodyPr wrap="square">
            <a:spAutoFit/>
          </a:bodyPr>
          <a:lstStyle/>
          <a:p>
            <a:pPr>
              <a:spcBef>
                <a:spcPct val="50000"/>
              </a:spcBef>
            </a:pPr>
            <a:r>
              <a:rPr lang="en-US" sz="2800" b="1" dirty="0">
                <a:latin typeface="Times New Roman" pitchFamily="18" charset="0"/>
              </a:rPr>
              <a:t>Identify the CLASS for each print and answer the question.  Label with the specific type of pattern. </a:t>
            </a:r>
          </a:p>
        </p:txBody>
      </p:sp>
      <p:pic>
        <p:nvPicPr>
          <p:cNvPr id="5" name="Picture 4" descr="MyPrints_Sample.JPG"/>
          <p:cNvPicPr>
            <a:picLocks noChangeAspect="1"/>
          </p:cNvPicPr>
          <p:nvPr/>
        </p:nvPicPr>
        <p:blipFill>
          <a:blip r:embed="rId2" cstate="print"/>
          <a:stretch>
            <a:fillRect/>
          </a:stretch>
        </p:blipFill>
        <p:spPr>
          <a:xfrm>
            <a:off x="1090612" y="1315169"/>
            <a:ext cx="6962775" cy="518177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523220" y="5744294"/>
            <a:ext cx="2201031"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2719387" y="5734769"/>
            <a:ext cx="3733801" cy="619125"/>
          </a:xfrm>
          <a:prstGeom prst="rect">
            <a:avLst/>
          </a:prstGeom>
          <a:solidFill>
            <a:schemeClr val="bg1"/>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pitchFamily="34" charset="0"/>
              </a:rPr>
              <a:t>How many of each main pattern do you have?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Arches = _______    Loops = ______  Whorls = 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extLst>
      <p:ext uri="{BB962C8B-B14F-4D97-AF65-F5344CB8AC3E}">
        <p14:creationId xmlns:p14="http://schemas.microsoft.com/office/powerpoint/2010/main" val="267825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23220" y="0"/>
            <a:ext cx="8620779" cy="954107"/>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b="1" dirty="0">
                <a:latin typeface="Times New Roman" pitchFamily="18" charset="0"/>
              </a:rPr>
              <a:t>Ridge Structures - </a:t>
            </a:r>
            <a:r>
              <a:rPr lang="en-US" sz="2800" b="1" i="1" dirty="0">
                <a:latin typeface="Times New Roman" pitchFamily="18" charset="0"/>
                <a:sym typeface="Wingdings" pitchFamily="2" charset="2"/>
              </a:rPr>
              <a:t>CIRCLE &amp; LABEL </a:t>
            </a:r>
            <a:r>
              <a:rPr lang="en-US" sz="2800" b="1" i="1" u="sng" dirty="0">
                <a:latin typeface="Times New Roman" pitchFamily="18" charset="0"/>
                <a:sym typeface="Wingdings" pitchFamily="2" charset="2"/>
              </a:rPr>
              <a:t>at least FIVE different ridge structures </a:t>
            </a:r>
            <a:r>
              <a:rPr lang="en-US" sz="2800" b="1" i="1" dirty="0">
                <a:latin typeface="Times New Roman" pitchFamily="18" charset="0"/>
                <a:sym typeface="Wingdings" pitchFamily="2" charset="2"/>
              </a:rPr>
              <a:t>on your MY PRINTS page.   </a:t>
            </a:r>
          </a:p>
        </p:txBody>
      </p:sp>
      <p:pic>
        <p:nvPicPr>
          <p:cNvPr id="5" name="Picture 4" descr="MyPrints_Sample.JPG"/>
          <p:cNvPicPr>
            <a:picLocks noChangeAspect="1"/>
          </p:cNvPicPr>
          <p:nvPr/>
        </p:nvPicPr>
        <p:blipFill>
          <a:blip r:embed="rId2" cstate="print"/>
          <a:stretch>
            <a:fillRect/>
          </a:stretch>
        </p:blipFill>
        <p:spPr>
          <a:xfrm>
            <a:off x="1090612" y="1143000"/>
            <a:ext cx="6962775" cy="5181770"/>
          </a:xfrm>
          <a:prstGeom prst="rect">
            <a:avLst/>
          </a:prstGeom>
          <a:ln>
            <a:noFill/>
          </a:ln>
          <a:effectLst>
            <a:outerShdw blurRad="292100" dist="139700" dir="2700000" algn="tl" rotWithShape="0">
              <a:srgbClr val="333333">
                <a:alpha val="65000"/>
              </a:srgbClr>
            </a:outerShdw>
          </a:effectLst>
        </p:spPr>
      </p:pic>
      <p:sp>
        <p:nvSpPr>
          <p:cNvPr id="2" name="Text Box 2"/>
          <p:cNvSpPr txBox="1">
            <a:spLocks noChangeArrowheads="1"/>
          </p:cNvSpPr>
          <p:nvPr/>
        </p:nvSpPr>
        <p:spPr bwMode="auto">
          <a:xfrm>
            <a:off x="2719387" y="5562600"/>
            <a:ext cx="3733801" cy="619125"/>
          </a:xfrm>
          <a:prstGeom prst="rect">
            <a:avLst/>
          </a:prstGeom>
          <a:solidFill>
            <a:schemeClr val="bg1"/>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pitchFamily="34" charset="0"/>
              </a:rPr>
              <a:t>How many of each main pattern do you have?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Arches = _______    Loops = ______  Whorls = 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11" name="TextBox 10">
            <a:extLst>
              <a:ext uri="{FF2B5EF4-FFF2-40B4-BE49-F238E27FC236}">
                <a16:creationId xmlns:a16="http://schemas.microsoft.com/office/drawing/2014/main" id="{E6372CB2-30BD-B515-96A6-ADC6485944F0}"/>
              </a:ext>
            </a:extLst>
          </p:cNvPr>
          <p:cNvSpPr txBox="1"/>
          <p:nvPr/>
        </p:nvSpPr>
        <p:spPr>
          <a:xfrm>
            <a:off x="2489633" y="6465477"/>
            <a:ext cx="4621694" cy="369332"/>
          </a:xfrm>
          <a:prstGeom prst="rect">
            <a:avLst/>
          </a:prstGeom>
          <a:noFill/>
        </p:spPr>
        <p:txBody>
          <a:bodyPr wrap="square">
            <a:spAutoFit/>
          </a:bodyPr>
          <a:lstStyle/>
          <a:p>
            <a:pPr algn="ctr"/>
            <a:r>
              <a:rPr lang="en-US" sz="1800" b="1" i="1" dirty="0">
                <a:latin typeface="Times New Roman" pitchFamily="18" charset="0"/>
                <a:sym typeface="Wingdings" pitchFamily="2" charset="2"/>
              </a:rPr>
              <a:t>(Not 5 ridge structures on each finger!)</a:t>
            </a:r>
            <a:endParaRPr lang="en-US" dirty="0"/>
          </a:p>
        </p:txBody>
      </p:sp>
    </p:spTree>
    <p:extLst>
      <p:ext uri="{BB962C8B-B14F-4D97-AF65-F5344CB8AC3E}">
        <p14:creationId xmlns:p14="http://schemas.microsoft.com/office/powerpoint/2010/main" val="175842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2969"/>
            <a:ext cx="9144000" cy="707886"/>
          </a:xfrm>
          <a:prstGeom prst="rect">
            <a:avLst/>
          </a:prstGeom>
          <a:solidFill>
            <a:srgbClr val="FFFF00"/>
          </a:solidFill>
          <a:ln w="9525">
            <a:noFill/>
            <a:miter lim="800000"/>
            <a:headEnd/>
            <a:tailEnd/>
          </a:ln>
        </p:spPr>
        <p:txBody>
          <a:bodyPr wrap="square">
            <a:spAutoFit/>
          </a:bodyPr>
          <a:lstStyle/>
          <a:p>
            <a:pPr algn="ctr">
              <a:spcBef>
                <a:spcPct val="50000"/>
              </a:spcBef>
            </a:pPr>
            <a:r>
              <a:rPr lang="en-US" sz="4000" b="1" dirty="0">
                <a:latin typeface="Times New Roman" pitchFamily="18" charset="0"/>
              </a:rPr>
              <a:t>Fingerprint Analysis</a:t>
            </a:r>
          </a:p>
        </p:txBody>
      </p:sp>
      <p:sp>
        <p:nvSpPr>
          <p:cNvPr id="2" name="Text Box 4">
            <a:extLst>
              <a:ext uri="{FF2B5EF4-FFF2-40B4-BE49-F238E27FC236}">
                <a16:creationId xmlns:a16="http://schemas.microsoft.com/office/drawing/2014/main" id="{B6754408-9F2C-27BA-E5E9-2CCAA4B5E882}"/>
              </a:ext>
            </a:extLst>
          </p:cNvPr>
          <p:cNvSpPr txBox="1">
            <a:spLocks noChangeArrowheads="1"/>
          </p:cNvSpPr>
          <p:nvPr/>
        </p:nvSpPr>
        <p:spPr bwMode="auto">
          <a:xfrm>
            <a:off x="718810" y="844680"/>
            <a:ext cx="8229600" cy="3293209"/>
          </a:xfrm>
          <a:prstGeom prst="rect">
            <a:avLst/>
          </a:prstGeom>
          <a:noFill/>
          <a:ln w="9525">
            <a:noFill/>
            <a:miter lim="800000"/>
            <a:headEnd/>
            <a:tailEnd/>
          </a:ln>
        </p:spPr>
        <p:txBody>
          <a:bodyPr wrap="square">
            <a:spAutoFit/>
          </a:bodyPr>
          <a:lstStyle/>
          <a:p>
            <a:pPr algn="ctr">
              <a:spcBef>
                <a:spcPct val="50000"/>
              </a:spcBef>
            </a:pPr>
            <a:r>
              <a:rPr lang="en-US" sz="3200" b="1" dirty="0">
                <a:latin typeface="Times New Roman" pitchFamily="18" charset="0"/>
              </a:rPr>
              <a:t>Compare your My Prints worksheet to </a:t>
            </a:r>
            <a:br>
              <a:rPr lang="en-US" sz="3200" b="1" dirty="0">
                <a:latin typeface="Times New Roman" pitchFamily="18" charset="0"/>
              </a:rPr>
            </a:br>
            <a:r>
              <a:rPr lang="en-US" sz="3200" b="1" dirty="0">
                <a:latin typeface="Times New Roman" pitchFamily="18" charset="0"/>
              </a:rPr>
              <a:t>those of your classmates.</a:t>
            </a:r>
          </a:p>
          <a:p>
            <a:pPr algn="ctr">
              <a:spcBef>
                <a:spcPct val="50000"/>
              </a:spcBef>
            </a:pPr>
            <a:r>
              <a:rPr lang="en-US" sz="3200" dirty="0">
                <a:latin typeface="Times New Roman" pitchFamily="18" charset="0"/>
              </a:rPr>
              <a:t>Which pattern was most common?</a:t>
            </a:r>
          </a:p>
          <a:p>
            <a:pPr algn="ctr">
              <a:spcBef>
                <a:spcPct val="50000"/>
              </a:spcBef>
            </a:pPr>
            <a:r>
              <a:rPr lang="en-US" sz="3200" dirty="0">
                <a:latin typeface="Times New Roman" pitchFamily="18" charset="0"/>
              </a:rPr>
              <a:t>Which ridge structure was least common?</a:t>
            </a:r>
          </a:p>
          <a:p>
            <a:pPr algn="ctr">
              <a:spcBef>
                <a:spcPct val="50000"/>
              </a:spcBef>
            </a:pPr>
            <a:r>
              <a:rPr lang="en-US" sz="3200" dirty="0">
                <a:latin typeface="Times New Roman" pitchFamily="18" charset="0"/>
              </a:rPr>
              <a:t>Which fingerprint was the most unique?</a:t>
            </a:r>
          </a:p>
        </p:txBody>
      </p:sp>
      <p:sp>
        <p:nvSpPr>
          <p:cNvPr id="4" name="Text Box 5">
            <a:extLst>
              <a:ext uri="{FF2B5EF4-FFF2-40B4-BE49-F238E27FC236}">
                <a16:creationId xmlns:a16="http://schemas.microsoft.com/office/drawing/2014/main" id="{86AED1BB-8904-3D73-2A9B-D2E3C6C9E6AC}"/>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5" name="Rectangle 9">
            <a:extLst>
              <a:ext uri="{FF2B5EF4-FFF2-40B4-BE49-F238E27FC236}">
                <a16:creationId xmlns:a16="http://schemas.microsoft.com/office/drawing/2014/main" id="{869F765F-3300-CBCA-6C7D-3372307C5511}"/>
              </a:ext>
            </a:extLst>
          </p:cNvPr>
          <p:cNvSpPr>
            <a:spLocks noChangeArrowheads="1"/>
          </p:cNvSpPr>
          <p:nvPr/>
        </p:nvSpPr>
        <p:spPr bwMode="auto">
          <a:xfrm>
            <a:off x="953670" y="5076825"/>
            <a:ext cx="4963179" cy="123825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800" b="1" dirty="0">
                <a:latin typeface="Times New Roman" pitchFamily="18" charset="0"/>
              </a:rPr>
              <a:t>Do your observations match the “facts” shared when we started this lesson?  </a:t>
            </a:r>
          </a:p>
        </p:txBody>
      </p:sp>
      <p:sp>
        <p:nvSpPr>
          <p:cNvPr id="6" name="Rectangle 9">
            <a:extLst>
              <a:ext uri="{FF2B5EF4-FFF2-40B4-BE49-F238E27FC236}">
                <a16:creationId xmlns:a16="http://schemas.microsoft.com/office/drawing/2014/main" id="{3E353741-011E-F0FB-9D8D-4BFCBEA2EEA0}"/>
              </a:ext>
            </a:extLst>
          </p:cNvPr>
          <p:cNvSpPr>
            <a:spLocks noChangeArrowheads="1"/>
          </p:cNvSpPr>
          <p:nvPr/>
        </p:nvSpPr>
        <p:spPr bwMode="auto">
          <a:xfrm>
            <a:off x="5916849" y="4953000"/>
            <a:ext cx="2819400" cy="148590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800" b="1" dirty="0">
                <a:latin typeface="Times New Roman" pitchFamily="18" charset="0"/>
              </a:rPr>
              <a:t>60% </a:t>
            </a:r>
            <a:r>
              <a:rPr lang="en-US" sz="2800" b="1" dirty="0">
                <a:latin typeface="Times New Roman" pitchFamily="18" charset="0"/>
                <a:sym typeface="Wingdings" panose="05000000000000000000" pitchFamily="2" charset="2"/>
              </a:rPr>
              <a:t> L</a:t>
            </a:r>
            <a:r>
              <a:rPr lang="en-US" sz="2800" b="1" dirty="0">
                <a:latin typeface="Times New Roman" pitchFamily="18" charset="0"/>
              </a:rPr>
              <a:t>oops    </a:t>
            </a:r>
          </a:p>
          <a:p>
            <a:pPr marL="342900" indent="-342900" algn="ctr">
              <a:lnSpc>
                <a:spcPct val="90000"/>
              </a:lnSpc>
              <a:spcBef>
                <a:spcPct val="20000"/>
              </a:spcBef>
            </a:pPr>
            <a:r>
              <a:rPr lang="en-US" sz="2800" b="1" dirty="0">
                <a:latin typeface="Times New Roman" pitchFamily="18" charset="0"/>
              </a:rPr>
              <a:t>35% </a:t>
            </a:r>
            <a:r>
              <a:rPr lang="en-US" sz="2800" b="1" dirty="0">
                <a:latin typeface="Times New Roman" pitchFamily="18" charset="0"/>
                <a:sym typeface="Wingdings" panose="05000000000000000000" pitchFamily="2" charset="2"/>
              </a:rPr>
              <a:t> W</a:t>
            </a:r>
            <a:r>
              <a:rPr lang="en-US" sz="2800" b="1" dirty="0">
                <a:latin typeface="Times New Roman" pitchFamily="18" charset="0"/>
              </a:rPr>
              <a:t>horls</a:t>
            </a:r>
          </a:p>
          <a:p>
            <a:pPr marL="342900" indent="-342900" algn="ctr">
              <a:lnSpc>
                <a:spcPct val="90000"/>
              </a:lnSpc>
              <a:spcBef>
                <a:spcPct val="20000"/>
              </a:spcBef>
            </a:pPr>
            <a:r>
              <a:rPr lang="en-US" sz="2800" b="1" dirty="0">
                <a:latin typeface="Times New Roman" pitchFamily="18" charset="0"/>
              </a:rPr>
              <a:t>5% </a:t>
            </a:r>
            <a:r>
              <a:rPr lang="en-US" sz="2800" b="1" dirty="0">
                <a:latin typeface="Times New Roman" pitchFamily="18" charset="0"/>
                <a:sym typeface="Wingdings" panose="05000000000000000000" pitchFamily="2" charset="2"/>
              </a:rPr>
              <a:t> A</a:t>
            </a:r>
            <a:r>
              <a:rPr lang="en-US" sz="2800" b="1" dirty="0">
                <a:latin typeface="Times New Roman" pitchFamily="18" charset="0"/>
              </a:rPr>
              <a:t>rches</a:t>
            </a:r>
          </a:p>
        </p:txBody>
      </p:sp>
      <p:sp>
        <p:nvSpPr>
          <p:cNvPr id="8" name="TextBox 7">
            <a:extLst>
              <a:ext uri="{FF2B5EF4-FFF2-40B4-BE49-F238E27FC236}">
                <a16:creationId xmlns:a16="http://schemas.microsoft.com/office/drawing/2014/main" id="{D182D58D-381B-AA4E-B845-04A142B2543D}"/>
              </a:ext>
            </a:extLst>
          </p:cNvPr>
          <p:cNvSpPr txBox="1"/>
          <p:nvPr/>
        </p:nvSpPr>
        <p:spPr>
          <a:xfrm>
            <a:off x="-4702665" y="397689"/>
            <a:ext cx="4604870" cy="1754326"/>
          </a:xfrm>
          <a:prstGeom prst="rect">
            <a:avLst/>
          </a:prstGeom>
          <a:noFill/>
        </p:spPr>
        <p:txBody>
          <a:bodyPr wrap="square">
            <a:spAutoFit/>
          </a:bodyPr>
          <a:lstStyle/>
          <a:p>
            <a:r>
              <a:rPr lang="en-US" dirty="0"/>
              <a:t>Go to </a:t>
            </a:r>
            <a:r>
              <a:rPr lang="en-US" dirty="0">
                <a:hlinkClick r:id="rId2"/>
              </a:rPr>
              <a:t>https://sciencespot.net/Pages/classforsci.html#fingerprint</a:t>
            </a:r>
            <a:r>
              <a:rPr lang="en-US" dirty="0"/>
              <a:t> for more details about this activity.  A PPT is available for classroom instruction as well as worksheets that can be printed.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A67E263-2BD1-4647-31DD-5058E3177932}"/>
              </a:ext>
            </a:extLst>
          </p:cNvPr>
          <p:cNvSpPr txBox="1">
            <a:spLocks noChangeArrowheads="1"/>
          </p:cNvSpPr>
          <p:nvPr/>
        </p:nvSpPr>
        <p:spPr bwMode="auto">
          <a:xfrm>
            <a:off x="780722" y="838200"/>
            <a:ext cx="81057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400" b="1" kern="0" dirty="0">
                <a:latin typeface="Times New Roman" pitchFamily="18" charset="0"/>
              </a:rPr>
              <a:t>According to criminal investigators, fingerprints follow 3 fundamental principles:</a:t>
            </a:r>
          </a:p>
          <a:p>
            <a:pPr algn="just" eaLnBrk="1" hangingPunct="1"/>
            <a:r>
              <a:rPr lang="en-US" sz="2400" kern="0" dirty="0">
                <a:latin typeface="Times New Roman" pitchFamily="18" charset="0"/>
              </a:rPr>
              <a:t>A fingerprint is an </a:t>
            </a:r>
            <a:r>
              <a:rPr lang="en-US" sz="2400" b="1" u="sng" kern="0" dirty="0">
                <a:latin typeface="Times New Roman" pitchFamily="18" charset="0"/>
              </a:rPr>
              <a:t>individual</a:t>
            </a:r>
            <a:r>
              <a:rPr lang="en-US" sz="2400" kern="0" dirty="0">
                <a:latin typeface="Times New Roman" pitchFamily="18" charset="0"/>
              </a:rPr>
              <a:t> characteristic; no two people have been found with the </a:t>
            </a:r>
            <a:r>
              <a:rPr lang="en-US" sz="2400" u="sng" kern="0" dirty="0">
                <a:latin typeface="Times New Roman" pitchFamily="18" charset="0"/>
              </a:rPr>
              <a:t>exact</a:t>
            </a:r>
            <a:r>
              <a:rPr lang="en-US" sz="2400" kern="0" dirty="0">
                <a:latin typeface="Times New Roman" pitchFamily="18" charset="0"/>
              </a:rPr>
              <a:t> same fingerprint structure.</a:t>
            </a:r>
          </a:p>
          <a:p>
            <a:pPr algn="just" eaLnBrk="1" hangingPunct="1"/>
            <a:r>
              <a:rPr lang="en-US" sz="2400" kern="0" dirty="0">
                <a:latin typeface="Times New Roman" pitchFamily="18" charset="0"/>
                <a:cs typeface="Times New Roman" pitchFamily="18" charset="0"/>
              </a:rPr>
              <a:t>A fingerprint </a:t>
            </a:r>
            <a:r>
              <a:rPr lang="en-US" sz="2400" b="1" u="sng" kern="0" dirty="0">
                <a:latin typeface="Times New Roman" pitchFamily="18" charset="0"/>
                <a:cs typeface="Times New Roman" pitchFamily="18" charset="0"/>
              </a:rPr>
              <a:t>pattern</a:t>
            </a:r>
            <a:r>
              <a:rPr lang="en-US" sz="2400" kern="0" dirty="0">
                <a:latin typeface="Times New Roman" pitchFamily="18" charset="0"/>
                <a:cs typeface="Times New Roman" pitchFamily="18" charset="0"/>
              </a:rPr>
              <a:t> will remain </a:t>
            </a:r>
            <a:r>
              <a:rPr lang="en-US" sz="2400" u="sng" kern="0" dirty="0">
                <a:latin typeface="Times New Roman" pitchFamily="18" charset="0"/>
                <a:cs typeface="Times New Roman" pitchFamily="18" charset="0"/>
              </a:rPr>
              <a:t>unchanged</a:t>
            </a:r>
            <a:r>
              <a:rPr lang="en-US" sz="2400" kern="0" dirty="0">
                <a:latin typeface="Times New Roman" pitchFamily="18" charset="0"/>
                <a:cs typeface="Times New Roman" pitchFamily="18" charset="0"/>
              </a:rPr>
              <a:t> for the </a:t>
            </a:r>
            <a:r>
              <a:rPr lang="en-US" sz="2400" u="sng" kern="0" dirty="0">
                <a:latin typeface="Times New Roman" pitchFamily="18" charset="0"/>
                <a:cs typeface="Times New Roman" pitchFamily="18" charset="0"/>
              </a:rPr>
              <a:t>life</a:t>
            </a:r>
            <a:r>
              <a:rPr lang="en-US" sz="2400" kern="0" dirty="0">
                <a:latin typeface="Times New Roman" pitchFamily="18" charset="0"/>
                <a:cs typeface="Times New Roman" pitchFamily="18" charset="0"/>
              </a:rPr>
              <a:t> of an individual; however, the print itself may change due to permanent </a:t>
            </a:r>
            <a:r>
              <a:rPr lang="en-US" sz="2400" b="1" u="sng" kern="0" dirty="0">
                <a:latin typeface="Times New Roman" pitchFamily="18" charset="0"/>
                <a:cs typeface="Times New Roman" pitchFamily="18" charset="0"/>
              </a:rPr>
              <a:t>scars</a:t>
            </a:r>
            <a:r>
              <a:rPr lang="en-US" sz="2400" kern="0" dirty="0">
                <a:latin typeface="Times New Roman" pitchFamily="18" charset="0"/>
                <a:cs typeface="Times New Roman" pitchFamily="18" charset="0"/>
              </a:rPr>
              <a:t> and skin diseases.</a:t>
            </a:r>
          </a:p>
          <a:p>
            <a:pPr marL="0" indent="0" algn="just" eaLnBrk="1" hangingPunct="1">
              <a:buNone/>
            </a:pPr>
            <a:endParaRPr lang="en-US" sz="700"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algn="just" eaLnBrk="1" hangingPunct="1"/>
            <a:r>
              <a:rPr lang="en-US" sz="2400" kern="0" dirty="0">
                <a:latin typeface="Times New Roman" pitchFamily="18" charset="0"/>
                <a:cs typeface="Times New Roman" pitchFamily="18" charset="0"/>
              </a:rPr>
              <a:t>Fingerprints have general characteristic </a:t>
            </a:r>
            <a:r>
              <a:rPr lang="en-US" sz="2400" b="1" u="sng" kern="0" dirty="0">
                <a:latin typeface="Times New Roman" pitchFamily="18" charset="0"/>
                <a:cs typeface="Times New Roman" pitchFamily="18" charset="0"/>
              </a:rPr>
              <a:t>ridge</a:t>
            </a:r>
            <a:r>
              <a:rPr lang="en-US" sz="2400" kern="0" dirty="0">
                <a:latin typeface="Times New Roman" pitchFamily="18" charset="0"/>
                <a:cs typeface="Times New Roman" pitchFamily="18" charset="0"/>
              </a:rPr>
              <a:t> patterns that allow them to be identified and matched to a specific individual.</a:t>
            </a:r>
          </a:p>
          <a:p>
            <a:pPr algn="just" eaLnBrk="1" hangingPunct="1"/>
            <a:endParaRPr lang="en-US" sz="2400" kern="0" dirty="0">
              <a:latin typeface="Times New Roman" pitchFamily="18" charset="0"/>
            </a:endParaRPr>
          </a:p>
        </p:txBody>
      </p:sp>
      <p:sp>
        <p:nvSpPr>
          <p:cNvPr id="6" name="Text Box 5">
            <a:extLst>
              <a:ext uri="{FF2B5EF4-FFF2-40B4-BE49-F238E27FC236}">
                <a16:creationId xmlns:a16="http://schemas.microsoft.com/office/drawing/2014/main" id="{9445FBCB-56AB-D7A1-8652-DE6CD2FA52E4}"/>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9" name="Text Box 5">
            <a:extLst>
              <a:ext uri="{FF2B5EF4-FFF2-40B4-BE49-F238E27FC236}">
                <a16:creationId xmlns:a16="http://schemas.microsoft.com/office/drawing/2014/main" id="{564F8211-74E2-5359-7D35-7689C8897431}"/>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Part A:  Fingerprint Basics</a:t>
            </a:r>
          </a:p>
        </p:txBody>
      </p:sp>
      <p:sp>
        <p:nvSpPr>
          <p:cNvPr id="11" name="TextBox 10">
            <a:extLst>
              <a:ext uri="{FF2B5EF4-FFF2-40B4-BE49-F238E27FC236}">
                <a16:creationId xmlns:a16="http://schemas.microsoft.com/office/drawing/2014/main" id="{66FEC8B9-BAC6-2509-1536-F6A39343EFE6}"/>
              </a:ext>
            </a:extLst>
          </p:cNvPr>
          <p:cNvSpPr txBox="1"/>
          <p:nvPr/>
        </p:nvSpPr>
        <p:spPr>
          <a:xfrm>
            <a:off x="1600200" y="3733800"/>
            <a:ext cx="7190642" cy="1200329"/>
          </a:xfrm>
          <a:prstGeom prst="rect">
            <a:avLst/>
          </a:prstGeom>
          <a:noFill/>
        </p:spPr>
        <p:txBody>
          <a:bodyPr wrap="square">
            <a:spAutoFit/>
          </a:bodyPr>
          <a:lstStyle/>
          <a:p>
            <a:pPr marL="0" indent="0" algn="just" eaLnBrk="1" hangingPunct="1">
              <a:buNone/>
            </a:pPr>
            <a:r>
              <a:rPr lang="en-US" sz="2400" i="1" kern="0" dirty="0">
                <a:latin typeface="Times New Roman" pitchFamily="18" charset="0"/>
                <a:cs typeface="Times New Roman" pitchFamily="18" charset="0"/>
              </a:rPr>
              <a:t>Example:  A double-loop whorl will always be a double-loop whorl, but scars may make it appear differently or have voids.</a:t>
            </a:r>
          </a:p>
        </p:txBody>
      </p:sp>
      <p:grpSp>
        <p:nvGrpSpPr>
          <p:cNvPr id="7" name="Group 6">
            <a:extLst>
              <a:ext uri="{FF2B5EF4-FFF2-40B4-BE49-F238E27FC236}">
                <a16:creationId xmlns:a16="http://schemas.microsoft.com/office/drawing/2014/main" id="{FD0B7A9A-E901-80D9-8E66-1CDA6B94B1CA}"/>
              </a:ext>
            </a:extLst>
          </p:cNvPr>
          <p:cNvGrpSpPr/>
          <p:nvPr/>
        </p:nvGrpSpPr>
        <p:grpSpPr>
          <a:xfrm>
            <a:off x="3657600" y="1611713"/>
            <a:ext cx="1447800" cy="429605"/>
            <a:chOff x="3657600" y="1641593"/>
            <a:chExt cx="1447800" cy="429605"/>
          </a:xfrm>
        </p:grpSpPr>
        <p:sp>
          <p:nvSpPr>
            <p:cNvPr id="2" name="Rectangle 1">
              <a:extLst>
                <a:ext uri="{FF2B5EF4-FFF2-40B4-BE49-F238E27FC236}">
                  <a16:creationId xmlns:a16="http://schemas.microsoft.com/office/drawing/2014/main" id="{3F913FB6-190B-0CC1-5356-57E1C9EF8452}"/>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64D7D51-8982-0F28-2F17-6945EA030ED4}"/>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1396AB2-2AAF-EB83-20AF-43999000B075}"/>
              </a:ext>
            </a:extLst>
          </p:cNvPr>
          <p:cNvGrpSpPr/>
          <p:nvPr/>
        </p:nvGrpSpPr>
        <p:grpSpPr>
          <a:xfrm>
            <a:off x="2819400" y="2443678"/>
            <a:ext cx="1143000" cy="429605"/>
            <a:chOff x="3657600" y="1641593"/>
            <a:chExt cx="1447800" cy="429605"/>
          </a:xfrm>
        </p:grpSpPr>
        <p:sp>
          <p:nvSpPr>
            <p:cNvPr id="10" name="Rectangle 9">
              <a:extLst>
                <a:ext uri="{FF2B5EF4-FFF2-40B4-BE49-F238E27FC236}">
                  <a16:creationId xmlns:a16="http://schemas.microsoft.com/office/drawing/2014/main" id="{56130691-18FE-435C-8632-FC64AC676F9C}"/>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2FEEF7F-2FF6-6C24-29D6-34E86B62D93C}"/>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DE60C48-582A-F212-7FC4-AD61BB2888A0}"/>
              </a:ext>
            </a:extLst>
          </p:cNvPr>
          <p:cNvGrpSpPr/>
          <p:nvPr/>
        </p:nvGrpSpPr>
        <p:grpSpPr>
          <a:xfrm>
            <a:off x="2514600" y="3170666"/>
            <a:ext cx="762000" cy="429605"/>
            <a:chOff x="3657600" y="1641593"/>
            <a:chExt cx="1447800" cy="429605"/>
          </a:xfrm>
        </p:grpSpPr>
        <p:sp>
          <p:nvSpPr>
            <p:cNvPr id="14" name="Rectangle 13">
              <a:extLst>
                <a:ext uri="{FF2B5EF4-FFF2-40B4-BE49-F238E27FC236}">
                  <a16:creationId xmlns:a16="http://schemas.microsoft.com/office/drawing/2014/main" id="{FD1B9370-1D51-D6EE-91B0-E1FD59C847C3}"/>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A692F02-3BF0-C057-3AB4-4E9F04BA3A84}"/>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BECD6BA-4203-1019-A320-99160D6A02EB}"/>
              </a:ext>
            </a:extLst>
          </p:cNvPr>
          <p:cNvGrpSpPr/>
          <p:nvPr/>
        </p:nvGrpSpPr>
        <p:grpSpPr>
          <a:xfrm>
            <a:off x="6324600" y="5051573"/>
            <a:ext cx="838200" cy="429605"/>
            <a:chOff x="3657600" y="1641593"/>
            <a:chExt cx="1447800" cy="429605"/>
          </a:xfrm>
        </p:grpSpPr>
        <p:sp>
          <p:nvSpPr>
            <p:cNvPr id="17" name="Rectangle 16">
              <a:extLst>
                <a:ext uri="{FF2B5EF4-FFF2-40B4-BE49-F238E27FC236}">
                  <a16:creationId xmlns:a16="http://schemas.microsoft.com/office/drawing/2014/main" id="{60B87869-0A4A-7D13-7F5A-6E433F82E073}"/>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90E8A92-7199-FE75-74CF-BFFCD6B182EC}"/>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80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FE727059-B6AB-B551-B49C-5890FBBD56FD}"/>
              </a:ext>
            </a:extLst>
          </p:cNvPr>
          <p:cNvPicPr>
            <a:picLocks noChangeAspect="1" noChangeArrowheads="1"/>
          </p:cNvPicPr>
          <p:nvPr/>
        </p:nvPicPr>
        <p:blipFill>
          <a:blip r:embed="rId2" cstate="print"/>
          <a:srcRect/>
          <a:stretch>
            <a:fillRect/>
          </a:stretch>
        </p:blipFill>
        <p:spPr bwMode="auto">
          <a:xfrm rot="1219068">
            <a:off x="1163774" y="1258644"/>
            <a:ext cx="2072892" cy="3681478"/>
          </a:xfrm>
          <a:prstGeom prst="rect">
            <a:avLst/>
          </a:prstGeom>
          <a:noFill/>
          <a:ln w="9525">
            <a:noFill/>
            <a:miter lim="800000"/>
            <a:headEnd/>
            <a:tailEnd/>
          </a:ln>
        </p:spPr>
      </p:pic>
      <p:sp>
        <p:nvSpPr>
          <p:cNvPr id="8" name="TextBox 8">
            <a:extLst>
              <a:ext uri="{FF2B5EF4-FFF2-40B4-BE49-F238E27FC236}">
                <a16:creationId xmlns:a16="http://schemas.microsoft.com/office/drawing/2014/main" id="{FD9D07DB-20BC-A51A-7E61-31B8256DA096}"/>
              </a:ext>
            </a:extLst>
          </p:cNvPr>
          <p:cNvSpPr txBox="1">
            <a:spLocks noChangeArrowheads="1"/>
          </p:cNvSpPr>
          <p:nvPr/>
        </p:nvSpPr>
        <p:spPr bwMode="auto">
          <a:xfrm>
            <a:off x="3673228" y="3535105"/>
            <a:ext cx="5242172" cy="1307537"/>
          </a:xfrm>
          <a:prstGeom prst="rect">
            <a:avLst/>
          </a:prstGeom>
          <a:noFill/>
          <a:ln w="9525">
            <a:noFill/>
            <a:miter lim="800000"/>
            <a:headEnd/>
            <a:tailEnd/>
          </a:ln>
        </p:spPr>
        <p:txBody>
          <a:bodyPr wrap="square">
            <a:spAutoFit/>
          </a:bodyPr>
          <a:lstStyle/>
          <a:p>
            <a:pPr algn="ctr">
              <a:lnSpc>
                <a:spcPct val="150000"/>
              </a:lnSpc>
            </a:pPr>
            <a:r>
              <a:rPr lang="en-US" sz="2800" b="1" dirty="0">
                <a:latin typeface="Times New Roman" pitchFamily="18" charset="0"/>
                <a:cs typeface="Times New Roman" pitchFamily="18" charset="0"/>
              </a:rPr>
              <a:t>Ridges</a:t>
            </a:r>
            <a:r>
              <a:rPr lang="en-US" sz="2800" dirty="0">
                <a:latin typeface="Times New Roman" pitchFamily="18" charset="0"/>
                <a:cs typeface="Times New Roman" pitchFamily="18" charset="0"/>
              </a:rPr>
              <a:t> = Black line structures</a:t>
            </a:r>
          </a:p>
          <a:p>
            <a:pPr algn="ctr">
              <a:lnSpc>
                <a:spcPct val="150000"/>
              </a:lnSpc>
            </a:pPr>
            <a:r>
              <a:rPr lang="en-US" sz="2800" b="1" dirty="0">
                <a:latin typeface="Times New Roman" pitchFamily="18" charset="0"/>
                <a:cs typeface="Times New Roman" pitchFamily="18" charset="0"/>
              </a:rPr>
              <a:t>Valleys</a:t>
            </a:r>
            <a:r>
              <a:rPr lang="en-US" sz="2800" dirty="0">
                <a:latin typeface="Times New Roman" pitchFamily="18" charset="0"/>
                <a:cs typeface="Times New Roman" pitchFamily="18" charset="0"/>
              </a:rPr>
              <a:t> = Space between the ridges</a:t>
            </a:r>
          </a:p>
        </p:txBody>
      </p:sp>
      <p:sp>
        <p:nvSpPr>
          <p:cNvPr id="9" name="Rectangle 9">
            <a:extLst>
              <a:ext uri="{FF2B5EF4-FFF2-40B4-BE49-F238E27FC236}">
                <a16:creationId xmlns:a16="http://schemas.microsoft.com/office/drawing/2014/main" id="{B0C8B57F-9E3F-42EB-8426-B3787BC9D794}"/>
              </a:ext>
            </a:extLst>
          </p:cNvPr>
          <p:cNvSpPr>
            <a:spLocks noChangeArrowheads="1"/>
          </p:cNvSpPr>
          <p:nvPr/>
        </p:nvSpPr>
        <p:spPr bwMode="auto">
          <a:xfrm>
            <a:off x="3877219" y="1499183"/>
            <a:ext cx="5038181" cy="160020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400" b="1" i="1" dirty="0">
                <a:latin typeface="Times New Roman" pitchFamily="18" charset="0"/>
              </a:rPr>
              <a:t>Fingerprint Factoid: </a:t>
            </a:r>
          </a:p>
          <a:p>
            <a:pPr marL="342900" indent="-342900" algn="ctr">
              <a:lnSpc>
                <a:spcPct val="90000"/>
              </a:lnSpc>
              <a:spcBef>
                <a:spcPct val="20000"/>
              </a:spcBef>
            </a:pPr>
            <a:r>
              <a:rPr lang="en-US" sz="2400" b="1" i="1" dirty="0">
                <a:latin typeface="Times New Roman" pitchFamily="18" charset="0"/>
              </a:rPr>
              <a:t>60% of people have loops, </a:t>
            </a:r>
          </a:p>
          <a:p>
            <a:pPr marL="342900" indent="-342900" algn="ctr">
              <a:lnSpc>
                <a:spcPct val="90000"/>
              </a:lnSpc>
              <a:spcBef>
                <a:spcPct val="20000"/>
              </a:spcBef>
            </a:pPr>
            <a:r>
              <a:rPr lang="en-US" sz="2400" b="1" i="1" dirty="0">
                <a:latin typeface="Times New Roman" pitchFamily="18" charset="0"/>
              </a:rPr>
              <a:t>35% have whorls, </a:t>
            </a:r>
          </a:p>
          <a:p>
            <a:pPr marL="342900" indent="-342900" algn="ctr">
              <a:lnSpc>
                <a:spcPct val="90000"/>
              </a:lnSpc>
              <a:spcBef>
                <a:spcPct val="20000"/>
              </a:spcBef>
            </a:pPr>
            <a:r>
              <a:rPr lang="en-US" sz="2400" b="1" i="1" dirty="0">
                <a:latin typeface="Times New Roman" pitchFamily="18" charset="0"/>
              </a:rPr>
              <a:t>and 5% have arches</a:t>
            </a:r>
          </a:p>
        </p:txBody>
      </p:sp>
      <p:sp>
        <p:nvSpPr>
          <p:cNvPr id="10" name="Rectangle 3">
            <a:extLst>
              <a:ext uri="{FF2B5EF4-FFF2-40B4-BE49-F238E27FC236}">
                <a16:creationId xmlns:a16="http://schemas.microsoft.com/office/drawing/2014/main" id="{2FF5E3CD-323E-92CE-A56F-A1B1E5BFA8A2}"/>
              </a:ext>
            </a:extLst>
          </p:cNvPr>
          <p:cNvSpPr txBox="1">
            <a:spLocks noChangeArrowheads="1"/>
          </p:cNvSpPr>
          <p:nvPr/>
        </p:nvSpPr>
        <p:spPr bwMode="auto">
          <a:xfrm>
            <a:off x="885284" y="5508390"/>
            <a:ext cx="7881609" cy="1230319"/>
          </a:xfrm>
          <a:prstGeom prst="rect">
            <a:avLst/>
          </a:prstGeom>
          <a:solidFill>
            <a:srgbClr val="FFFF00"/>
          </a:solidFill>
          <a:ln w="9525">
            <a:noFill/>
            <a:miter lim="800000"/>
            <a:headEnd/>
            <a:tailEnd/>
          </a:ln>
        </p:spPr>
        <p:txBody>
          <a:bodyPr/>
          <a:lstStyle/>
          <a:p>
            <a:pPr marL="342900" indent="-342900" algn="ctr">
              <a:spcBef>
                <a:spcPct val="20000"/>
              </a:spcBef>
              <a:defRPr/>
            </a:pPr>
            <a:r>
              <a:rPr lang="en-US" sz="2400" b="1" kern="0" dirty="0">
                <a:latin typeface="Times New Roman" pitchFamily="18" charset="0"/>
              </a:rPr>
              <a:t>Did you know?  Dactyloscopy</a:t>
            </a:r>
            <a:r>
              <a:rPr lang="en-US" sz="2400" kern="0" dirty="0">
                <a:latin typeface="Times New Roman" pitchFamily="18" charset="0"/>
              </a:rPr>
              <a:t> is the study of fingerprint identification.  Police investigators are experts in collecting “dactylograms”, otherwise known as fingerprints.</a:t>
            </a:r>
          </a:p>
        </p:txBody>
      </p:sp>
      <p:sp>
        <p:nvSpPr>
          <p:cNvPr id="6" name="Rectangle 3">
            <a:extLst>
              <a:ext uri="{FF2B5EF4-FFF2-40B4-BE49-F238E27FC236}">
                <a16:creationId xmlns:a16="http://schemas.microsoft.com/office/drawing/2014/main" id="{D2416AA5-B159-0479-7246-E514F983A8E2}"/>
              </a:ext>
            </a:extLst>
          </p:cNvPr>
          <p:cNvSpPr txBox="1">
            <a:spLocks noChangeArrowheads="1"/>
          </p:cNvSpPr>
          <p:nvPr/>
        </p:nvSpPr>
        <p:spPr bwMode="auto">
          <a:xfrm>
            <a:off x="523221" y="98214"/>
            <a:ext cx="8534400" cy="1042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75" indent="-3175" algn="ctr" eaLnBrk="1" hangingPunct="1">
              <a:spcBef>
                <a:spcPct val="5000"/>
              </a:spcBef>
              <a:buFontTx/>
              <a:buNone/>
            </a:pPr>
            <a:r>
              <a:rPr lang="en-US" sz="2800" kern="0" dirty="0">
                <a:latin typeface="Times New Roman" pitchFamily="18" charset="0"/>
              </a:rPr>
              <a:t>There are 3 classes for all fingerprints based upon their visual pattern: </a:t>
            </a:r>
            <a:r>
              <a:rPr lang="en-US" sz="2800" b="1" kern="0" dirty="0">
                <a:latin typeface="Times New Roman" pitchFamily="18" charset="0"/>
              </a:rPr>
              <a:t>ARCHES</a:t>
            </a:r>
            <a:r>
              <a:rPr lang="en-US" sz="2800" kern="0" dirty="0">
                <a:latin typeface="Times New Roman" pitchFamily="18" charset="0"/>
              </a:rPr>
              <a:t>, </a:t>
            </a:r>
            <a:r>
              <a:rPr lang="en-US" sz="2800" b="1" kern="0" dirty="0">
                <a:latin typeface="Times New Roman" pitchFamily="18" charset="0"/>
              </a:rPr>
              <a:t>LOOPS</a:t>
            </a:r>
            <a:r>
              <a:rPr lang="en-US" sz="2800" kern="0" dirty="0">
                <a:latin typeface="Times New Roman" pitchFamily="18" charset="0"/>
              </a:rPr>
              <a:t>, and </a:t>
            </a:r>
            <a:r>
              <a:rPr lang="en-US" sz="2800" b="1" kern="0" dirty="0">
                <a:latin typeface="Times New Roman" pitchFamily="18" charset="0"/>
              </a:rPr>
              <a:t>WHORLS</a:t>
            </a:r>
            <a:r>
              <a:rPr lang="en-US" sz="2800" kern="0" dirty="0">
                <a:latin typeface="Times New Roman" pitchFamily="18" charset="0"/>
              </a:rPr>
              <a:t>.  </a:t>
            </a:r>
          </a:p>
          <a:p>
            <a:pPr algn="ctr" eaLnBrk="1" hangingPunct="1">
              <a:buFontTx/>
              <a:buNone/>
            </a:pPr>
            <a:endParaRPr lang="en-US" sz="1600" kern="0" dirty="0">
              <a:latin typeface="Times New Roman" pitchFamily="18" charset="0"/>
            </a:endParaRPr>
          </a:p>
        </p:txBody>
      </p:sp>
      <p:sp>
        <p:nvSpPr>
          <p:cNvPr id="14" name="Text Box 5">
            <a:extLst>
              <a:ext uri="{FF2B5EF4-FFF2-40B4-BE49-F238E27FC236}">
                <a16:creationId xmlns:a16="http://schemas.microsoft.com/office/drawing/2014/main" id="{91E342E9-249E-0B24-805A-70F6127D162B}"/>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grpSp>
        <p:nvGrpSpPr>
          <p:cNvPr id="2" name="Group 1">
            <a:extLst>
              <a:ext uri="{FF2B5EF4-FFF2-40B4-BE49-F238E27FC236}">
                <a16:creationId xmlns:a16="http://schemas.microsoft.com/office/drawing/2014/main" id="{E59282E0-6412-4B17-7DBF-4F733EB81ACD}"/>
              </a:ext>
            </a:extLst>
          </p:cNvPr>
          <p:cNvGrpSpPr/>
          <p:nvPr/>
        </p:nvGrpSpPr>
        <p:grpSpPr>
          <a:xfrm>
            <a:off x="3124200" y="534577"/>
            <a:ext cx="1524000" cy="429605"/>
            <a:chOff x="3657600" y="1641593"/>
            <a:chExt cx="1447800" cy="429605"/>
          </a:xfrm>
        </p:grpSpPr>
        <p:sp>
          <p:nvSpPr>
            <p:cNvPr id="3" name="Rectangle 2">
              <a:extLst>
                <a:ext uri="{FF2B5EF4-FFF2-40B4-BE49-F238E27FC236}">
                  <a16:creationId xmlns:a16="http://schemas.microsoft.com/office/drawing/2014/main" id="{0A431B1C-52F5-93F0-1990-F07916E77D6B}"/>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F5FB957-5887-A2B9-55CB-1067489B8376}"/>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7A0227FE-07D4-F1A5-5F62-A51F791DB899}"/>
              </a:ext>
            </a:extLst>
          </p:cNvPr>
          <p:cNvGrpSpPr/>
          <p:nvPr/>
        </p:nvGrpSpPr>
        <p:grpSpPr>
          <a:xfrm>
            <a:off x="4832064" y="534577"/>
            <a:ext cx="1229379" cy="429605"/>
            <a:chOff x="3657600" y="1641593"/>
            <a:chExt cx="1447800" cy="429605"/>
          </a:xfrm>
        </p:grpSpPr>
        <p:sp>
          <p:nvSpPr>
            <p:cNvPr id="11" name="Rectangle 10">
              <a:extLst>
                <a:ext uri="{FF2B5EF4-FFF2-40B4-BE49-F238E27FC236}">
                  <a16:creationId xmlns:a16="http://schemas.microsoft.com/office/drawing/2014/main" id="{0B191A85-A801-9208-8191-226CD2DF4F4F}"/>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7194AED-4E83-5B4F-8B53-41CCAE8951BA}"/>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F0E1240-8DF0-A0AC-855B-B6DA20C918D9}"/>
              </a:ext>
            </a:extLst>
          </p:cNvPr>
          <p:cNvGrpSpPr/>
          <p:nvPr/>
        </p:nvGrpSpPr>
        <p:grpSpPr>
          <a:xfrm>
            <a:off x="6794222" y="526754"/>
            <a:ext cx="1646049" cy="429605"/>
            <a:chOff x="3657600" y="1641593"/>
            <a:chExt cx="1447800" cy="429605"/>
          </a:xfrm>
        </p:grpSpPr>
        <p:sp>
          <p:nvSpPr>
            <p:cNvPr id="15" name="Rectangle 14">
              <a:extLst>
                <a:ext uri="{FF2B5EF4-FFF2-40B4-BE49-F238E27FC236}">
                  <a16:creationId xmlns:a16="http://schemas.microsoft.com/office/drawing/2014/main" id="{8BDB45C9-3231-ACE3-3769-73978E24B3AC}"/>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125879B-8ED2-3930-B296-94B1DA450380}"/>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92F4CB1-9C6F-FB17-0DB3-64780CF3DE75}"/>
              </a:ext>
            </a:extLst>
          </p:cNvPr>
          <p:cNvGrpSpPr/>
          <p:nvPr/>
        </p:nvGrpSpPr>
        <p:grpSpPr>
          <a:xfrm>
            <a:off x="3505200" y="3757842"/>
            <a:ext cx="1646049" cy="429605"/>
            <a:chOff x="3657600" y="1641593"/>
            <a:chExt cx="1447800" cy="429605"/>
          </a:xfrm>
        </p:grpSpPr>
        <p:sp>
          <p:nvSpPr>
            <p:cNvPr id="18" name="Rectangle 17">
              <a:extLst>
                <a:ext uri="{FF2B5EF4-FFF2-40B4-BE49-F238E27FC236}">
                  <a16:creationId xmlns:a16="http://schemas.microsoft.com/office/drawing/2014/main" id="{81C5A080-B22D-4A70-C8C4-B7AB37DEF7CC}"/>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AF7A6B4-E396-6331-E08D-4A5B051F6E3E}"/>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42FB606F-6A29-12A9-3B56-B2871225089C}"/>
              </a:ext>
            </a:extLst>
          </p:cNvPr>
          <p:cNvGrpSpPr/>
          <p:nvPr/>
        </p:nvGrpSpPr>
        <p:grpSpPr>
          <a:xfrm>
            <a:off x="3219338" y="4359692"/>
            <a:ext cx="1646049" cy="429605"/>
            <a:chOff x="3657600" y="1641593"/>
            <a:chExt cx="1447800" cy="429605"/>
          </a:xfrm>
        </p:grpSpPr>
        <p:sp>
          <p:nvSpPr>
            <p:cNvPr id="21" name="Rectangle 20">
              <a:extLst>
                <a:ext uri="{FF2B5EF4-FFF2-40B4-BE49-F238E27FC236}">
                  <a16:creationId xmlns:a16="http://schemas.microsoft.com/office/drawing/2014/main" id="{BE4A487F-4F23-E29D-9629-F5EA02F06348}"/>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8833407-D75D-89D5-7D71-4BF0B0507E11}"/>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96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sz="4800" b="1" dirty="0">
                <a:latin typeface="Times New Roman" pitchFamily="18" charset="0"/>
              </a:rPr>
              <a:t>ARCHES</a:t>
            </a:r>
          </a:p>
        </p:txBody>
      </p:sp>
      <p:sp>
        <p:nvSpPr>
          <p:cNvPr id="6147" name="Text Box 4"/>
          <p:cNvSpPr txBox="1">
            <a:spLocks noChangeArrowheads="1"/>
          </p:cNvSpPr>
          <p:nvPr/>
        </p:nvSpPr>
        <p:spPr bwMode="auto">
          <a:xfrm>
            <a:off x="980422" y="990600"/>
            <a:ext cx="7706378" cy="1200329"/>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Arches are the simplest type of fingerprints that are formed by ridges that enter on one side of the print and exit on the other.  </a:t>
            </a:r>
          </a:p>
        </p:txBody>
      </p:sp>
      <p:grpSp>
        <p:nvGrpSpPr>
          <p:cNvPr id="6148" name="Group 17"/>
          <p:cNvGrpSpPr>
            <a:grpSpLocks/>
          </p:cNvGrpSpPr>
          <p:nvPr/>
        </p:nvGrpSpPr>
        <p:grpSpPr bwMode="auto">
          <a:xfrm>
            <a:off x="685800" y="2514600"/>
            <a:ext cx="3657600" cy="3124200"/>
            <a:chOff x="384" y="1968"/>
            <a:chExt cx="2304" cy="1968"/>
          </a:xfrm>
        </p:grpSpPr>
        <p:sp>
          <p:nvSpPr>
            <p:cNvPr id="6158" name="Text Box 7"/>
            <p:cNvSpPr txBox="1">
              <a:spLocks noChangeArrowheads="1"/>
            </p:cNvSpPr>
            <p:nvPr/>
          </p:nvSpPr>
          <p:spPr bwMode="auto">
            <a:xfrm>
              <a:off x="384" y="3264"/>
              <a:ext cx="2304" cy="672"/>
            </a:xfrm>
            <a:prstGeom prst="rect">
              <a:avLst/>
            </a:prstGeom>
            <a:solidFill>
              <a:srgbClr val="FFFFFF"/>
            </a:solidFill>
            <a:ln w="9525">
              <a:noFill/>
              <a:miter lim="800000"/>
              <a:headEnd/>
              <a:tailEnd/>
            </a:ln>
          </p:spPr>
          <p:txBody>
            <a:bodyPr/>
            <a:lstStyle/>
            <a:p>
              <a:pPr algn="ctr"/>
              <a:r>
                <a:rPr lang="en-US" sz="2000" b="1">
                  <a:latin typeface="Times New Roman" pitchFamily="18" charset="0"/>
                </a:rPr>
                <a:t>Plain Arch</a:t>
              </a:r>
              <a:endParaRPr lang="en-US" sz="2000">
                <a:latin typeface="Times New Roman" pitchFamily="18" charset="0"/>
              </a:endParaRPr>
            </a:p>
            <a:p>
              <a:pPr algn="ctr"/>
              <a:r>
                <a:rPr lang="en-US" sz="2000">
                  <a:latin typeface="Times New Roman" pitchFamily="18" charset="0"/>
                </a:rPr>
                <a:t>Ridges enter on one side and </a:t>
              </a:r>
            </a:p>
            <a:p>
              <a:pPr algn="ctr"/>
              <a:r>
                <a:rPr lang="en-US" sz="2000">
                  <a:latin typeface="Times New Roman" pitchFamily="18" charset="0"/>
                </a:rPr>
                <a:t>exit on the other side.</a:t>
              </a:r>
            </a:p>
          </p:txBody>
        </p:sp>
        <p:pic>
          <p:nvPicPr>
            <p:cNvPr id="6159" name="Picture 6" descr="plain arch"/>
            <p:cNvPicPr>
              <a:picLocks noChangeAspect="1" noChangeArrowheads="1"/>
            </p:cNvPicPr>
            <p:nvPr/>
          </p:nvPicPr>
          <p:blipFill>
            <a:blip r:embed="rId10" cstate="print"/>
            <a:srcRect/>
            <a:stretch>
              <a:fillRect/>
            </a:stretch>
          </p:blipFill>
          <p:spPr bwMode="auto">
            <a:xfrm>
              <a:off x="960" y="1968"/>
              <a:ext cx="1152" cy="1152"/>
            </a:xfrm>
            <a:prstGeom prst="rect">
              <a:avLst/>
            </a:prstGeom>
            <a:noFill/>
            <a:ln w="19050">
              <a:solidFill>
                <a:srgbClr val="000000"/>
              </a:solidFill>
              <a:miter lim="800000"/>
              <a:headEnd/>
              <a:tailEnd/>
            </a:ln>
          </p:spPr>
        </p:pic>
      </p:grpSp>
      <p:sp>
        <p:nvSpPr>
          <p:cNvPr id="6149" name="Line 8"/>
          <p:cNvSpPr>
            <a:spLocks noChangeShapeType="1"/>
          </p:cNvSpPr>
          <p:nvPr/>
        </p:nvSpPr>
        <p:spPr bwMode="auto">
          <a:xfrm>
            <a:off x="1219200" y="3659658"/>
            <a:ext cx="381000" cy="0"/>
          </a:xfrm>
          <a:prstGeom prst="line">
            <a:avLst/>
          </a:prstGeom>
          <a:noFill/>
          <a:ln w="76200">
            <a:solidFill>
              <a:srgbClr val="FF0000"/>
            </a:solidFill>
            <a:round/>
            <a:headEnd/>
            <a:tailEnd type="triangle" w="med" len="med"/>
          </a:ln>
        </p:spPr>
        <p:txBody>
          <a:bodyPr/>
          <a:lstStyle/>
          <a:p>
            <a:endParaRPr lang="en-US"/>
          </a:p>
        </p:txBody>
      </p:sp>
      <p:sp>
        <p:nvSpPr>
          <p:cNvPr id="6150" name="Line 9"/>
          <p:cNvSpPr>
            <a:spLocks noChangeShapeType="1"/>
          </p:cNvSpPr>
          <p:nvPr/>
        </p:nvSpPr>
        <p:spPr bwMode="auto">
          <a:xfrm>
            <a:off x="3429000" y="3429000"/>
            <a:ext cx="381000" cy="0"/>
          </a:xfrm>
          <a:prstGeom prst="line">
            <a:avLst/>
          </a:prstGeom>
          <a:noFill/>
          <a:ln w="76200">
            <a:solidFill>
              <a:srgbClr val="FF0000"/>
            </a:solidFill>
            <a:round/>
            <a:headEnd/>
            <a:tailEnd type="triangle" w="med" len="med"/>
          </a:ln>
        </p:spPr>
        <p:txBody>
          <a:bodyPr/>
          <a:lstStyle/>
          <a:p>
            <a:endParaRPr lang="en-US"/>
          </a:p>
        </p:txBody>
      </p:sp>
      <p:sp>
        <p:nvSpPr>
          <p:cNvPr id="6151" name="Line 13"/>
          <p:cNvSpPr>
            <a:spLocks noChangeShapeType="1"/>
          </p:cNvSpPr>
          <p:nvPr/>
        </p:nvSpPr>
        <p:spPr bwMode="auto">
          <a:xfrm>
            <a:off x="5257800" y="4191000"/>
            <a:ext cx="381000" cy="0"/>
          </a:xfrm>
          <a:prstGeom prst="line">
            <a:avLst/>
          </a:prstGeom>
          <a:noFill/>
          <a:ln w="76200">
            <a:solidFill>
              <a:srgbClr val="FF0000"/>
            </a:solidFill>
            <a:round/>
            <a:headEnd/>
            <a:tailEnd type="triangle" w="med" len="med"/>
          </a:ln>
        </p:spPr>
        <p:txBody>
          <a:bodyPr/>
          <a:lstStyle/>
          <a:p>
            <a:endParaRPr lang="en-US"/>
          </a:p>
        </p:txBody>
      </p:sp>
      <p:sp>
        <p:nvSpPr>
          <p:cNvPr id="6152" name="Line 14"/>
          <p:cNvSpPr>
            <a:spLocks noChangeShapeType="1"/>
          </p:cNvSpPr>
          <p:nvPr/>
        </p:nvSpPr>
        <p:spPr bwMode="auto">
          <a:xfrm>
            <a:off x="7467600" y="3711144"/>
            <a:ext cx="381000" cy="0"/>
          </a:xfrm>
          <a:prstGeom prst="line">
            <a:avLst/>
          </a:prstGeom>
          <a:noFill/>
          <a:ln w="76200">
            <a:solidFill>
              <a:srgbClr val="FF0000"/>
            </a:solidFill>
            <a:round/>
            <a:headEnd/>
            <a:tailEnd type="triangle" w="med" len="med"/>
          </a:ln>
        </p:spPr>
        <p:txBody>
          <a:bodyPr/>
          <a:lstStyle/>
          <a:p>
            <a:endParaRPr lang="en-US"/>
          </a:p>
        </p:txBody>
      </p:sp>
      <p:grpSp>
        <p:nvGrpSpPr>
          <p:cNvPr id="6153" name="Group 18"/>
          <p:cNvGrpSpPr>
            <a:grpSpLocks/>
          </p:cNvGrpSpPr>
          <p:nvPr/>
        </p:nvGrpSpPr>
        <p:grpSpPr bwMode="auto">
          <a:xfrm>
            <a:off x="4876800" y="1905000"/>
            <a:ext cx="3581400" cy="3733800"/>
            <a:chOff x="3024" y="1584"/>
            <a:chExt cx="2256" cy="2352"/>
          </a:xfrm>
        </p:grpSpPr>
        <p:pic>
          <p:nvPicPr>
            <p:cNvPr id="6154" name="Picture 11" descr="tented arch"/>
            <p:cNvPicPr>
              <a:picLocks noChangeAspect="1" noChangeArrowheads="1"/>
            </p:cNvPicPr>
            <p:nvPr/>
          </p:nvPicPr>
          <p:blipFill>
            <a:blip r:embed="rId11" cstate="print"/>
            <a:srcRect/>
            <a:stretch>
              <a:fillRect/>
            </a:stretch>
          </p:blipFill>
          <p:spPr bwMode="auto">
            <a:xfrm>
              <a:off x="3504" y="1968"/>
              <a:ext cx="1152" cy="1152"/>
            </a:xfrm>
            <a:prstGeom prst="rect">
              <a:avLst/>
            </a:prstGeom>
            <a:noFill/>
            <a:ln w="19050">
              <a:solidFill>
                <a:srgbClr val="000000"/>
              </a:solidFill>
              <a:miter lim="800000"/>
              <a:headEnd/>
              <a:tailEnd/>
            </a:ln>
          </p:spPr>
        </p:pic>
        <p:sp>
          <p:nvSpPr>
            <p:cNvPr id="6155" name="Text Box 12"/>
            <p:cNvSpPr txBox="1">
              <a:spLocks noChangeArrowheads="1"/>
            </p:cNvSpPr>
            <p:nvPr/>
          </p:nvSpPr>
          <p:spPr bwMode="auto">
            <a:xfrm>
              <a:off x="3024" y="3264"/>
              <a:ext cx="2208" cy="672"/>
            </a:xfrm>
            <a:prstGeom prst="rect">
              <a:avLst/>
            </a:prstGeom>
            <a:solidFill>
              <a:srgbClr val="FFFFFF"/>
            </a:solidFill>
            <a:ln w="9525">
              <a:noFill/>
              <a:miter lim="800000"/>
              <a:headEnd/>
              <a:tailEnd/>
            </a:ln>
          </p:spPr>
          <p:txBody>
            <a:bodyPr/>
            <a:lstStyle/>
            <a:p>
              <a:pPr algn="ctr"/>
              <a:r>
                <a:rPr lang="en-US" sz="2000" b="1"/>
                <a:t>Tented Arches</a:t>
              </a:r>
              <a:r>
                <a:rPr lang="en-US" sz="2000"/>
                <a:t> </a:t>
              </a:r>
            </a:p>
            <a:p>
              <a:pPr algn="ctr"/>
              <a:r>
                <a:rPr lang="en-US" sz="2000">
                  <a:latin typeface="Times New Roman" pitchFamily="18" charset="0"/>
                </a:rPr>
                <a:t>Similar to the plain arch, </a:t>
              </a:r>
            </a:p>
            <a:p>
              <a:pPr algn="ctr"/>
              <a:r>
                <a:rPr lang="en-US" sz="2000">
                  <a:latin typeface="Times New Roman" pitchFamily="18" charset="0"/>
                </a:rPr>
                <a:t>but has a spike in the center.</a:t>
              </a:r>
            </a:p>
          </p:txBody>
        </p:sp>
        <p:sp>
          <p:nvSpPr>
            <p:cNvPr id="6156" name="Line 15"/>
            <p:cNvSpPr>
              <a:spLocks noChangeShapeType="1"/>
            </p:cNvSpPr>
            <p:nvPr/>
          </p:nvSpPr>
          <p:spPr bwMode="auto">
            <a:xfrm flipV="1">
              <a:off x="4152" y="1752"/>
              <a:ext cx="96" cy="192"/>
            </a:xfrm>
            <a:prstGeom prst="line">
              <a:avLst/>
            </a:prstGeom>
            <a:noFill/>
            <a:ln w="38100">
              <a:solidFill>
                <a:schemeClr val="tx1"/>
              </a:solidFill>
              <a:round/>
              <a:headEnd type="triangle" w="med" len="med"/>
              <a:tailEnd/>
            </a:ln>
          </p:spPr>
          <p:txBody>
            <a:bodyPr/>
            <a:lstStyle/>
            <a:p>
              <a:endParaRPr lang="en-US"/>
            </a:p>
          </p:txBody>
        </p:sp>
        <p:sp>
          <p:nvSpPr>
            <p:cNvPr id="6157" name="Text Box 16"/>
            <p:cNvSpPr txBox="1">
              <a:spLocks noChangeArrowheads="1"/>
            </p:cNvSpPr>
            <p:nvPr/>
          </p:nvSpPr>
          <p:spPr bwMode="auto">
            <a:xfrm>
              <a:off x="4128" y="1584"/>
              <a:ext cx="1152" cy="231"/>
            </a:xfrm>
            <a:prstGeom prst="rect">
              <a:avLst/>
            </a:prstGeom>
            <a:noFill/>
            <a:ln w="9525">
              <a:noFill/>
              <a:miter lim="800000"/>
              <a:headEnd/>
              <a:tailEnd/>
            </a:ln>
          </p:spPr>
          <p:txBody>
            <a:bodyPr>
              <a:spAutoFit/>
            </a:bodyPr>
            <a:lstStyle/>
            <a:p>
              <a:pPr>
                <a:spcBef>
                  <a:spcPct val="50000"/>
                </a:spcBef>
              </a:pPr>
              <a:r>
                <a:rPr lang="en-US" b="1"/>
                <a:t>Spike or “tent”</a:t>
              </a:r>
            </a:p>
          </p:txBody>
        </p:sp>
      </p:grpSp>
      <p:sp>
        <p:nvSpPr>
          <p:cNvPr id="16" name="Freeform 15"/>
          <p:cNvSpPr/>
          <p:nvPr/>
        </p:nvSpPr>
        <p:spPr>
          <a:xfrm>
            <a:off x="1546654" y="2839995"/>
            <a:ext cx="1905000" cy="832021"/>
          </a:xfrm>
          <a:custGeom>
            <a:avLst/>
            <a:gdLst>
              <a:gd name="connsiteX0" fmla="*/ 0 w 1905000"/>
              <a:gd name="connsiteY0" fmla="*/ 832021 h 832021"/>
              <a:gd name="connsiteX1" fmla="*/ 432487 w 1905000"/>
              <a:gd name="connsiteY1" fmla="*/ 547816 h 832021"/>
              <a:gd name="connsiteX2" fmla="*/ 877330 w 1905000"/>
              <a:gd name="connsiteY2" fmla="*/ 140043 h 832021"/>
              <a:gd name="connsiteX3" fmla="*/ 1161535 w 1905000"/>
              <a:gd name="connsiteY3" fmla="*/ 4119 h 832021"/>
              <a:gd name="connsiteX4" fmla="*/ 1594022 w 1905000"/>
              <a:gd name="connsiteY4" fmla="*/ 164756 h 832021"/>
              <a:gd name="connsiteX5" fmla="*/ 1791730 w 1905000"/>
              <a:gd name="connsiteY5" fmla="*/ 510746 h 832021"/>
              <a:gd name="connsiteX6" fmla="*/ 1890584 w 1905000"/>
              <a:gd name="connsiteY6" fmla="*/ 584886 h 832021"/>
              <a:gd name="connsiteX7" fmla="*/ 1878227 w 1905000"/>
              <a:gd name="connsiteY7" fmla="*/ 584886 h 8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832021">
                <a:moveTo>
                  <a:pt x="0" y="832021"/>
                </a:moveTo>
                <a:cubicBezTo>
                  <a:pt x="143132" y="747583"/>
                  <a:pt x="286265" y="663146"/>
                  <a:pt x="432487" y="547816"/>
                </a:cubicBezTo>
                <a:cubicBezTo>
                  <a:pt x="578709" y="432486"/>
                  <a:pt x="755822" y="230659"/>
                  <a:pt x="877330" y="140043"/>
                </a:cubicBezTo>
                <a:cubicBezTo>
                  <a:pt x="998838" y="49427"/>
                  <a:pt x="1042086" y="0"/>
                  <a:pt x="1161535" y="4119"/>
                </a:cubicBezTo>
                <a:cubicBezTo>
                  <a:pt x="1280984" y="8238"/>
                  <a:pt x="1488990" y="80318"/>
                  <a:pt x="1594022" y="164756"/>
                </a:cubicBezTo>
                <a:cubicBezTo>
                  <a:pt x="1699054" y="249194"/>
                  <a:pt x="1742303" y="440724"/>
                  <a:pt x="1791730" y="510746"/>
                </a:cubicBezTo>
                <a:cubicBezTo>
                  <a:pt x="1841157" y="580768"/>
                  <a:pt x="1876168" y="572529"/>
                  <a:pt x="1890584" y="584886"/>
                </a:cubicBezTo>
                <a:cubicBezTo>
                  <a:pt x="1905000" y="597243"/>
                  <a:pt x="1891613" y="591064"/>
                  <a:pt x="1878227" y="58488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99670" y="2685535"/>
            <a:ext cx="1865871" cy="1505465"/>
          </a:xfrm>
          <a:custGeom>
            <a:avLst/>
            <a:gdLst>
              <a:gd name="connsiteX0" fmla="*/ 0 w 1865871"/>
              <a:gd name="connsiteY0" fmla="*/ 1505465 h 1505465"/>
              <a:gd name="connsiteX1" fmla="*/ 308919 w 1865871"/>
              <a:gd name="connsiteY1" fmla="*/ 949411 h 1505465"/>
              <a:gd name="connsiteX2" fmla="*/ 432487 w 1865871"/>
              <a:gd name="connsiteY2" fmla="*/ 628135 h 1505465"/>
              <a:gd name="connsiteX3" fmla="*/ 654908 w 1865871"/>
              <a:gd name="connsiteY3" fmla="*/ 356287 h 1505465"/>
              <a:gd name="connsiteX4" fmla="*/ 827903 w 1865871"/>
              <a:gd name="connsiteY4" fmla="*/ 84438 h 1505465"/>
              <a:gd name="connsiteX5" fmla="*/ 1037968 w 1865871"/>
              <a:gd name="connsiteY5" fmla="*/ 35011 h 1505465"/>
              <a:gd name="connsiteX6" fmla="*/ 1285103 w 1865871"/>
              <a:gd name="connsiteY6" fmla="*/ 294503 h 1505465"/>
              <a:gd name="connsiteX7" fmla="*/ 1495168 w 1865871"/>
              <a:gd name="connsiteY7" fmla="*/ 628135 h 1505465"/>
              <a:gd name="connsiteX8" fmla="*/ 1680519 w 1865871"/>
              <a:gd name="connsiteY8" fmla="*/ 875270 h 1505465"/>
              <a:gd name="connsiteX9" fmla="*/ 1865871 w 1865871"/>
              <a:gd name="connsiteY9" fmla="*/ 1023551 h 1505465"/>
              <a:gd name="connsiteX10" fmla="*/ 1865871 w 1865871"/>
              <a:gd name="connsiteY10" fmla="*/ 1023551 h 15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5871" h="1505465">
                <a:moveTo>
                  <a:pt x="0" y="1505465"/>
                </a:moveTo>
                <a:cubicBezTo>
                  <a:pt x="118419" y="1300549"/>
                  <a:pt x="236838" y="1095633"/>
                  <a:pt x="308919" y="949411"/>
                </a:cubicBezTo>
                <a:cubicBezTo>
                  <a:pt x="381000" y="803189"/>
                  <a:pt x="374822" y="726989"/>
                  <a:pt x="432487" y="628135"/>
                </a:cubicBezTo>
                <a:cubicBezTo>
                  <a:pt x="490152" y="529281"/>
                  <a:pt x="589005" y="446903"/>
                  <a:pt x="654908" y="356287"/>
                </a:cubicBezTo>
                <a:cubicBezTo>
                  <a:pt x="720811" y="265671"/>
                  <a:pt x="764060" y="137984"/>
                  <a:pt x="827903" y="84438"/>
                </a:cubicBezTo>
                <a:cubicBezTo>
                  <a:pt x="891746" y="30892"/>
                  <a:pt x="961768" y="0"/>
                  <a:pt x="1037968" y="35011"/>
                </a:cubicBezTo>
                <a:cubicBezTo>
                  <a:pt x="1114168" y="70022"/>
                  <a:pt x="1208903" y="195649"/>
                  <a:pt x="1285103" y="294503"/>
                </a:cubicBezTo>
                <a:cubicBezTo>
                  <a:pt x="1361303" y="393357"/>
                  <a:pt x="1429265" y="531340"/>
                  <a:pt x="1495168" y="628135"/>
                </a:cubicBezTo>
                <a:cubicBezTo>
                  <a:pt x="1561071" y="724930"/>
                  <a:pt x="1618735" y="809367"/>
                  <a:pt x="1680519" y="875270"/>
                </a:cubicBezTo>
                <a:cubicBezTo>
                  <a:pt x="1742303" y="941173"/>
                  <a:pt x="1865871" y="1023551"/>
                  <a:pt x="1865871" y="1023551"/>
                </a:cubicBezTo>
                <a:lnTo>
                  <a:pt x="1865871" y="1023551"/>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MARTInkShape-1147"/>
          <p:cNvSpPr/>
          <p:nvPr>
            <p:custDataLst>
              <p:tags r:id="rId1"/>
            </p:custDataLst>
          </p:nvPr>
        </p:nvSpPr>
        <p:spPr>
          <a:xfrm>
            <a:off x="4254500" y="39116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SMARTInkShape-Group347"/>
          <p:cNvGrpSpPr/>
          <p:nvPr/>
        </p:nvGrpSpPr>
        <p:grpSpPr>
          <a:xfrm>
            <a:off x="6007100" y="2876550"/>
            <a:ext cx="1625601" cy="1517651"/>
            <a:chOff x="5930900" y="3257550"/>
            <a:chExt cx="1625601" cy="1517651"/>
          </a:xfrm>
        </p:grpSpPr>
        <p:sp>
          <p:nvSpPr>
            <p:cNvPr id="6" name="SMARTInkShape-1150"/>
            <p:cNvSpPr/>
            <p:nvPr>
              <p:custDataLst>
                <p:tags r:id="rId2"/>
              </p:custDataLst>
            </p:nvPr>
          </p:nvSpPr>
          <p:spPr>
            <a:xfrm>
              <a:off x="7061200" y="3435350"/>
              <a:ext cx="19051" cy="6351"/>
            </a:xfrm>
            <a:custGeom>
              <a:avLst/>
              <a:gdLst/>
              <a:ahLst/>
              <a:cxnLst/>
              <a:rect l="0" t="0" r="0" b="0"/>
              <a:pathLst>
                <a:path w="19051" h="6351">
                  <a:moveTo>
                    <a:pt x="0" y="0"/>
                  </a:moveTo>
                  <a:lnTo>
                    <a:pt x="0" y="0"/>
                  </a:lnTo>
                  <a:lnTo>
                    <a:pt x="11795" y="0"/>
                  </a:lnTo>
                  <a:lnTo>
                    <a:pt x="19050" y="6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51"/>
            <p:cNvSpPr/>
            <p:nvPr>
              <p:custDataLst>
                <p:tags r:id="rId3"/>
              </p:custDataLst>
            </p:nvPr>
          </p:nvSpPr>
          <p:spPr>
            <a:xfrm>
              <a:off x="7194550" y="3568700"/>
              <a:ext cx="184151" cy="266701"/>
            </a:xfrm>
            <a:custGeom>
              <a:avLst/>
              <a:gdLst/>
              <a:ahLst/>
              <a:cxnLst/>
              <a:rect l="0" t="0" r="0" b="0"/>
              <a:pathLst>
                <a:path w="184151" h="266701">
                  <a:moveTo>
                    <a:pt x="0" y="0"/>
                  </a:moveTo>
                  <a:lnTo>
                    <a:pt x="0" y="0"/>
                  </a:lnTo>
                  <a:lnTo>
                    <a:pt x="14305" y="14306"/>
                  </a:lnTo>
                  <a:lnTo>
                    <a:pt x="16942" y="20705"/>
                  </a:lnTo>
                  <a:lnTo>
                    <a:pt x="17645" y="24386"/>
                  </a:lnTo>
                  <a:lnTo>
                    <a:pt x="22189" y="30359"/>
                  </a:lnTo>
                  <a:lnTo>
                    <a:pt x="28206" y="36070"/>
                  </a:lnTo>
                  <a:lnTo>
                    <a:pt x="47940" y="61899"/>
                  </a:lnTo>
                  <a:lnTo>
                    <a:pt x="52117" y="74838"/>
                  </a:lnTo>
                  <a:lnTo>
                    <a:pt x="54913" y="79828"/>
                  </a:lnTo>
                  <a:lnTo>
                    <a:pt x="56156" y="84398"/>
                  </a:lnTo>
                  <a:lnTo>
                    <a:pt x="57899" y="85899"/>
                  </a:lnTo>
                  <a:lnTo>
                    <a:pt x="66387" y="89422"/>
                  </a:lnTo>
                  <a:lnTo>
                    <a:pt x="83974" y="106120"/>
                  </a:lnTo>
                  <a:lnTo>
                    <a:pt x="99603" y="135412"/>
                  </a:lnTo>
                  <a:lnTo>
                    <a:pt x="125678" y="165620"/>
                  </a:lnTo>
                  <a:lnTo>
                    <a:pt x="146015" y="195375"/>
                  </a:lnTo>
                  <a:lnTo>
                    <a:pt x="165099" y="223701"/>
                  </a:lnTo>
                  <a:lnTo>
                    <a:pt x="181328" y="250412"/>
                  </a:lnTo>
                  <a:lnTo>
                    <a:pt x="184150" y="266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52"/>
            <p:cNvSpPr/>
            <p:nvPr>
              <p:custDataLst>
                <p:tags r:id="rId4"/>
              </p:custDataLst>
            </p:nvPr>
          </p:nvSpPr>
          <p:spPr>
            <a:xfrm>
              <a:off x="6527800" y="3257550"/>
              <a:ext cx="1028701" cy="1174751"/>
            </a:xfrm>
            <a:custGeom>
              <a:avLst/>
              <a:gdLst/>
              <a:ahLst/>
              <a:cxnLst/>
              <a:rect l="0" t="0" r="0" b="0"/>
              <a:pathLst>
                <a:path w="1028701" h="1174751">
                  <a:moveTo>
                    <a:pt x="0" y="6350"/>
                  </a:moveTo>
                  <a:lnTo>
                    <a:pt x="0" y="6350"/>
                  </a:lnTo>
                  <a:lnTo>
                    <a:pt x="6348" y="2"/>
                  </a:lnTo>
                  <a:lnTo>
                    <a:pt x="28771" y="0"/>
                  </a:lnTo>
                  <a:lnTo>
                    <a:pt x="29764" y="705"/>
                  </a:lnTo>
                  <a:lnTo>
                    <a:pt x="30426" y="1881"/>
                  </a:lnTo>
                  <a:lnTo>
                    <a:pt x="30868" y="3371"/>
                  </a:lnTo>
                  <a:lnTo>
                    <a:pt x="31867" y="4364"/>
                  </a:lnTo>
                  <a:lnTo>
                    <a:pt x="37816" y="6272"/>
                  </a:lnTo>
                  <a:lnTo>
                    <a:pt x="55690" y="23235"/>
                  </a:lnTo>
                  <a:lnTo>
                    <a:pt x="59559" y="24438"/>
                  </a:lnTo>
                  <a:lnTo>
                    <a:pt x="60872" y="25464"/>
                  </a:lnTo>
                  <a:lnTo>
                    <a:pt x="62333" y="28486"/>
                  </a:lnTo>
                  <a:lnTo>
                    <a:pt x="63427" y="29574"/>
                  </a:lnTo>
                  <a:lnTo>
                    <a:pt x="66525" y="30783"/>
                  </a:lnTo>
                  <a:lnTo>
                    <a:pt x="67633" y="31811"/>
                  </a:lnTo>
                  <a:lnTo>
                    <a:pt x="68865" y="34834"/>
                  </a:lnTo>
                  <a:lnTo>
                    <a:pt x="69898" y="35923"/>
                  </a:lnTo>
                  <a:lnTo>
                    <a:pt x="78602" y="41184"/>
                  </a:lnTo>
                  <a:lnTo>
                    <a:pt x="80795" y="44880"/>
                  </a:lnTo>
                  <a:lnTo>
                    <a:pt x="82476" y="48875"/>
                  </a:lnTo>
                  <a:lnTo>
                    <a:pt x="86683" y="55090"/>
                  </a:lnTo>
                  <a:lnTo>
                    <a:pt x="88948" y="61400"/>
                  </a:lnTo>
                  <a:lnTo>
                    <a:pt x="91979" y="65624"/>
                  </a:lnTo>
                  <a:lnTo>
                    <a:pt x="95678" y="67972"/>
                  </a:lnTo>
                  <a:lnTo>
                    <a:pt x="97652" y="68598"/>
                  </a:lnTo>
                  <a:lnTo>
                    <a:pt x="101727" y="73056"/>
                  </a:lnTo>
                  <a:lnTo>
                    <a:pt x="105184" y="79036"/>
                  </a:lnTo>
                  <a:lnTo>
                    <a:pt x="107836" y="86370"/>
                  </a:lnTo>
                  <a:lnTo>
                    <a:pt x="125154" y="107943"/>
                  </a:lnTo>
                  <a:lnTo>
                    <a:pt x="126885" y="112180"/>
                  </a:lnTo>
                  <a:lnTo>
                    <a:pt x="151004" y="141947"/>
                  </a:lnTo>
                  <a:lnTo>
                    <a:pt x="163779" y="153889"/>
                  </a:lnTo>
                  <a:lnTo>
                    <a:pt x="181277" y="179858"/>
                  </a:lnTo>
                  <a:lnTo>
                    <a:pt x="192877" y="207720"/>
                  </a:lnTo>
                  <a:lnTo>
                    <a:pt x="193202" y="217909"/>
                  </a:lnTo>
                  <a:lnTo>
                    <a:pt x="192407" y="228787"/>
                  </a:lnTo>
                  <a:lnTo>
                    <a:pt x="198410" y="260237"/>
                  </a:lnTo>
                  <a:lnTo>
                    <a:pt x="211758" y="289977"/>
                  </a:lnTo>
                  <a:lnTo>
                    <a:pt x="220727" y="319616"/>
                  </a:lnTo>
                  <a:lnTo>
                    <a:pt x="237089" y="348016"/>
                  </a:lnTo>
                  <a:lnTo>
                    <a:pt x="254001" y="376008"/>
                  </a:lnTo>
                  <a:lnTo>
                    <a:pt x="268816" y="404363"/>
                  </a:lnTo>
                  <a:lnTo>
                    <a:pt x="285750" y="433127"/>
                  </a:lnTo>
                  <a:lnTo>
                    <a:pt x="300567" y="461511"/>
                  </a:lnTo>
                  <a:lnTo>
                    <a:pt x="315384" y="491071"/>
                  </a:lnTo>
                  <a:lnTo>
                    <a:pt x="330200" y="520700"/>
                  </a:lnTo>
                  <a:lnTo>
                    <a:pt x="347926" y="551126"/>
                  </a:lnTo>
                  <a:lnTo>
                    <a:pt x="363989" y="582006"/>
                  </a:lnTo>
                  <a:lnTo>
                    <a:pt x="376521" y="603240"/>
                  </a:lnTo>
                  <a:lnTo>
                    <a:pt x="398925" y="632883"/>
                  </a:lnTo>
                  <a:lnTo>
                    <a:pt x="416793" y="662517"/>
                  </a:lnTo>
                  <a:lnTo>
                    <a:pt x="427294" y="679450"/>
                  </a:lnTo>
                  <a:lnTo>
                    <a:pt x="451820" y="709083"/>
                  </a:lnTo>
                  <a:lnTo>
                    <a:pt x="477694" y="737924"/>
                  </a:lnTo>
                  <a:lnTo>
                    <a:pt x="505968" y="766311"/>
                  </a:lnTo>
                  <a:lnTo>
                    <a:pt x="529760" y="795871"/>
                  </a:lnTo>
                  <a:lnTo>
                    <a:pt x="554619" y="824926"/>
                  </a:lnTo>
                  <a:lnTo>
                    <a:pt x="584202" y="854321"/>
                  </a:lnTo>
                  <a:lnTo>
                    <a:pt x="592668" y="861592"/>
                  </a:lnTo>
                  <a:lnTo>
                    <a:pt x="618067" y="890662"/>
                  </a:lnTo>
                  <a:lnTo>
                    <a:pt x="647700" y="918842"/>
                  </a:lnTo>
                  <a:lnTo>
                    <a:pt x="656167" y="925547"/>
                  </a:lnTo>
                  <a:lnTo>
                    <a:pt x="677334" y="946390"/>
                  </a:lnTo>
                  <a:lnTo>
                    <a:pt x="701645" y="965510"/>
                  </a:lnTo>
                  <a:lnTo>
                    <a:pt x="714013" y="977992"/>
                  </a:lnTo>
                  <a:lnTo>
                    <a:pt x="742639" y="998282"/>
                  </a:lnTo>
                  <a:lnTo>
                    <a:pt x="772565" y="1026661"/>
                  </a:lnTo>
                  <a:lnTo>
                    <a:pt x="803449" y="1046523"/>
                  </a:lnTo>
                  <a:lnTo>
                    <a:pt x="833915" y="1070955"/>
                  </a:lnTo>
                  <a:lnTo>
                    <a:pt x="852771" y="1084371"/>
                  </a:lnTo>
                  <a:lnTo>
                    <a:pt x="868623" y="1093643"/>
                  </a:lnTo>
                  <a:lnTo>
                    <a:pt x="884138" y="1103446"/>
                  </a:lnTo>
                  <a:lnTo>
                    <a:pt x="900260" y="1112701"/>
                  </a:lnTo>
                  <a:lnTo>
                    <a:pt x="931249" y="1132130"/>
                  </a:lnTo>
                  <a:lnTo>
                    <a:pt x="960961" y="1147217"/>
                  </a:lnTo>
                  <a:lnTo>
                    <a:pt x="985573" y="1160168"/>
                  </a:lnTo>
                  <a:lnTo>
                    <a:pt x="992599" y="1161919"/>
                  </a:lnTo>
                  <a:lnTo>
                    <a:pt x="1001227" y="1166166"/>
                  </a:lnTo>
                  <a:lnTo>
                    <a:pt x="1011701" y="1168443"/>
                  </a:lnTo>
                  <a:lnTo>
                    <a:pt x="1022028" y="1174104"/>
                  </a:lnTo>
                  <a:lnTo>
                    <a:pt x="1028700" y="1174750"/>
                  </a:lnTo>
                  <a:lnTo>
                    <a:pt x="1019240" y="1174750"/>
                  </a:lnTo>
                  <a:lnTo>
                    <a:pt x="1015559" y="1172869"/>
                  </a:lnTo>
                  <a:lnTo>
                    <a:pt x="996950" y="1155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153"/>
            <p:cNvSpPr/>
            <p:nvPr>
              <p:custDataLst>
                <p:tags r:id="rId5"/>
              </p:custDataLst>
            </p:nvPr>
          </p:nvSpPr>
          <p:spPr>
            <a:xfrm>
              <a:off x="7035800" y="344805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154"/>
            <p:cNvSpPr/>
            <p:nvPr>
              <p:custDataLst>
                <p:tags r:id="rId6"/>
              </p:custDataLst>
            </p:nvPr>
          </p:nvSpPr>
          <p:spPr>
            <a:xfrm>
              <a:off x="6762750" y="3536950"/>
              <a:ext cx="101601" cy="171451"/>
            </a:xfrm>
            <a:custGeom>
              <a:avLst/>
              <a:gdLst/>
              <a:ahLst/>
              <a:cxnLst/>
              <a:rect l="0" t="0" r="0" b="0"/>
              <a:pathLst>
                <a:path w="101601" h="171451">
                  <a:moveTo>
                    <a:pt x="101600" y="0"/>
                  </a:moveTo>
                  <a:lnTo>
                    <a:pt x="101600" y="0"/>
                  </a:lnTo>
                  <a:lnTo>
                    <a:pt x="89358" y="22368"/>
                  </a:lnTo>
                  <a:lnTo>
                    <a:pt x="66067" y="52372"/>
                  </a:lnTo>
                  <a:lnTo>
                    <a:pt x="44910" y="82518"/>
                  </a:lnTo>
                  <a:lnTo>
                    <a:pt x="27535" y="110654"/>
                  </a:lnTo>
                  <a:lnTo>
                    <a:pt x="12701" y="141616"/>
                  </a:lnTo>
                  <a:lnTo>
                    <a:pt x="0"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155"/>
            <p:cNvSpPr/>
            <p:nvPr>
              <p:custDataLst>
                <p:tags r:id="rId7"/>
              </p:custDataLst>
            </p:nvPr>
          </p:nvSpPr>
          <p:spPr>
            <a:xfrm>
              <a:off x="5930900" y="3263900"/>
              <a:ext cx="641351" cy="1511301"/>
            </a:xfrm>
            <a:custGeom>
              <a:avLst/>
              <a:gdLst/>
              <a:ahLst/>
              <a:cxnLst/>
              <a:rect l="0" t="0" r="0" b="0"/>
              <a:pathLst>
                <a:path w="641351" h="1511301">
                  <a:moveTo>
                    <a:pt x="641350" y="12700"/>
                  </a:moveTo>
                  <a:lnTo>
                    <a:pt x="641350" y="12700"/>
                  </a:lnTo>
                  <a:lnTo>
                    <a:pt x="629417" y="7674"/>
                  </a:lnTo>
                  <a:lnTo>
                    <a:pt x="623706" y="6612"/>
                  </a:lnTo>
                  <a:lnTo>
                    <a:pt x="623237" y="5819"/>
                  </a:lnTo>
                  <a:lnTo>
                    <a:pt x="622717" y="3056"/>
                  </a:lnTo>
                  <a:lnTo>
                    <a:pt x="621872" y="2037"/>
                  </a:lnTo>
                  <a:lnTo>
                    <a:pt x="619052" y="906"/>
                  </a:lnTo>
                  <a:lnTo>
                    <a:pt x="588431" y="2"/>
                  </a:lnTo>
                  <a:lnTo>
                    <a:pt x="557566" y="0"/>
                  </a:lnTo>
                  <a:lnTo>
                    <a:pt x="550594" y="0"/>
                  </a:lnTo>
                  <a:lnTo>
                    <a:pt x="546216" y="1881"/>
                  </a:lnTo>
                  <a:lnTo>
                    <a:pt x="544061" y="3371"/>
                  </a:lnTo>
                  <a:lnTo>
                    <a:pt x="514188" y="13141"/>
                  </a:lnTo>
                  <a:lnTo>
                    <a:pt x="486940" y="28407"/>
                  </a:lnTo>
                  <a:lnTo>
                    <a:pt x="461304" y="59944"/>
                  </a:lnTo>
                  <a:lnTo>
                    <a:pt x="438972" y="87676"/>
                  </a:lnTo>
                  <a:lnTo>
                    <a:pt x="411578" y="115419"/>
                  </a:lnTo>
                  <a:lnTo>
                    <a:pt x="382937" y="145992"/>
                  </a:lnTo>
                  <a:lnTo>
                    <a:pt x="360829" y="175680"/>
                  </a:lnTo>
                  <a:lnTo>
                    <a:pt x="341754" y="206550"/>
                  </a:lnTo>
                  <a:lnTo>
                    <a:pt x="319330" y="238223"/>
                  </a:lnTo>
                  <a:lnTo>
                    <a:pt x="303030" y="269966"/>
                  </a:lnTo>
                  <a:lnTo>
                    <a:pt x="293579" y="297109"/>
                  </a:lnTo>
                  <a:lnTo>
                    <a:pt x="280737" y="325466"/>
                  </a:lnTo>
                  <a:lnTo>
                    <a:pt x="271197" y="354665"/>
                  </a:lnTo>
                  <a:lnTo>
                    <a:pt x="262518" y="381521"/>
                  </a:lnTo>
                  <a:lnTo>
                    <a:pt x="254010" y="413271"/>
                  </a:lnTo>
                  <a:lnTo>
                    <a:pt x="245535" y="443349"/>
                  </a:lnTo>
                  <a:lnTo>
                    <a:pt x="237067" y="474742"/>
                  </a:lnTo>
                  <a:lnTo>
                    <a:pt x="228600" y="506239"/>
                  </a:lnTo>
                  <a:lnTo>
                    <a:pt x="220133" y="536423"/>
                  </a:lnTo>
                  <a:lnTo>
                    <a:pt x="217154" y="561185"/>
                  </a:lnTo>
                  <a:lnTo>
                    <a:pt x="212901" y="586396"/>
                  </a:lnTo>
                  <a:lnTo>
                    <a:pt x="210543" y="611740"/>
                  </a:lnTo>
                  <a:lnTo>
                    <a:pt x="204677" y="641224"/>
                  </a:lnTo>
                  <a:lnTo>
                    <a:pt x="199483" y="665223"/>
                  </a:lnTo>
                  <a:lnTo>
                    <a:pt x="196924" y="690208"/>
                  </a:lnTo>
                  <a:lnTo>
                    <a:pt x="192717" y="715485"/>
                  </a:lnTo>
                  <a:lnTo>
                    <a:pt x="190451" y="740849"/>
                  </a:lnTo>
                  <a:lnTo>
                    <a:pt x="185625" y="766238"/>
                  </a:lnTo>
                  <a:lnTo>
                    <a:pt x="180432" y="791635"/>
                  </a:lnTo>
                  <a:lnTo>
                    <a:pt x="177874" y="816328"/>
                  </a:lnTo>
                  <a:lnTo>
                    <a:pt x="172928" y="845874"/>
                  </a:lnTo>
                  <a:lnTo>
                    <a:pt x="170007" y="870342"/>
                  </a:lnTo>
                  <a:lnTo>
                    <a:pt x="166554" y="895466"/>
                  </a:lnTo>
                  <a:lnTo>
                    <a:pt x="163650" y="920784"/>
                  </a:lnTo>
                  <a:lnTo>
                    <a:pt x="160202" y="946160"/>
                  </a:lnTo>
                  <a:lnTo>
                    <a:pt x="155666" y="976648"/>
                  </a:lnTo>
                  <a:lnTo>
                    <a:pt x="148681" y="1008122"/>
                  </a:lnTo>
                  <a:lnTo>
                    <a:pt x="144688" y="1039635"/>
                  </a:lnTo>
                  <a:lnTo>
                    <a:pt x="137314" y="1069822"/>
                  </a:lnTo>
                  <a:lnTo>
                    <a:pt x="131154" y="1094585"/>
                  </a:lnTo>
                  <a:lnTo>
                    <a:pt x="124860" y="1119796"/>
                  </a:lnTo>
                  <a:lnTo>
                    <a:pt x="120776" y="1148530"/>
                  </a:lnTo>
                  <a:lnTo>
                    <a:pt x="115788" y="1176469"/>
                  </a:lnTo>
                  <a:lnTo>
                    <a:pt x="114594" y="1205585"/>
                  </a:lnTo>
                  <a:lnTo>
                    <a:pt x="109994" y="1231719"/>
                  </a:lnTo>
                  <a:lnTo>
                    <a:pt x="106472" y="1259146"/>
                  </a:lnTo>
                  <a:lnTo>
                    <a:pt x="97172" y="1290443"/>
                  </a:lnTo>
                  <a:lnTo>
                    <a:pt x="86757" y="1317613"/>
                  </a:lnTo>
                  <a:lnTo>
                    <a:pt x="81222" y="1344735"/>
                  </a:lnTo>
                  <a:lnTo>
                    <a:pt x="71027" y="1375748"/>
                  </a:lnTo>
                  <a:lnTo>
                    <a:pt x="62056" y="1404670"/>
                  </a:lnTo>
                  <a:lnTo>
                    <a:pt x="50874" y="1432904"/>
                  </a:lnTo>
                  <a:lnTo>
                    <a:pt x="44047" y="1446321"/>
                  </a:lnTo>
                  <a:lnTo>
                    <a:pt x="42064" y="1448931"/>
                  </a:lnTo>
                  <a:lnTo>
                    <a:pt x="39862" y="1455593"/>
                  </a:lnTo>
                  <a:lnTo>
                    <a:pt x="38178" y="1462553"/>
                  </a:lnTo>
                  <a:lnTo>
                    <a:pt x="33228" y="1472769"/>
                  </a:lnTo>
                  <a:lnTo>
                    <a:pt x="31702" y="1477242"/>
                  </a:lnTo>
                  <a:lnTo>
                    <a:pt x="20805" y="1492239"/>
                  </a:lnTo>
                  <a:lnTo>
                    <a:pt x="19396" y="1497343"/>
                  </a:lnTo>
                  <a:lnTo>
                    <a:pt x="13613" y="1503957"/>
                  </a:lnTo>
                  <a:lnTo>
                    <a:pt x="12971" y="1508027"/>
                  </a:lnTo>
                  <a:lnTo>
                    <a:pt x="12175" y="1509118"/>
                  </a:lnTo>
                  <a:lnTo>
                    <a:pt x="10939" y="1509845"/>
                  </a:lnTo>
                  <a:lnTo>
                    <a:pt x="6357" y="1511298"/>
                  </a:lnTo>
                  <a:lnTo>
                    <a:pt x="0" y="1511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 Box 5">
            <a:extLst>
              <a:ext uri="{FF2B5EF4-FFF2-40B4-BE49-F238E27FC236}">
                <a16:creationId xmlns:a16="http://schemas.microsoft.com/office/drawing/2014/main" id="{B827BB6F-5762-48A3-646F-F725BD7DECD5}"/>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grpSp>
        <p:nvGrpSpPr>
          <p:cNvPr id="4" name="Group 3">
            <a:extLst>
              <a:ext uri="{FF2B5EF4-FFF2-40B4-BE49-F238E27FC236}">
                <a16:creationId xmlns:a16="http://schemas.microsoft.com/office/drawing/2014/main" id="{F58EF490-32C3-A2DF-68AF-C7F5757B283C}"/>
              </a:ext>
            </a:extLst>
          </p:cNvPr>
          <p:cNvGrpSpPr/>
          <p:nvPr/>
        </p:nvGrpSpPr>
        <p:grpSpPr>
          <a:xfrm>
            <a:off x="1691575" y="4529990"/>
            <a:ext cx="1646049" cy="429605"/>
            <a:chOff x="3657600" y="1641593"/>
            <a:chExt cx="1447800" cy="429605"/>
          </a:xfrm>
        </p:grpSpPr>
        <p:sp>
          <p:nvSpPr>
            <p:cNvPr id="5" name="Rectangle 4">
              <a:extLst>
                <a:ext uri="{FF2B5EF4-FFF2-40B4-BE49-F238E27FC236}">
                  <a16:creationId xmlns:a16="http://schemas.microsoft.com/office/drawing/2014/main" id="{81C1A6C3-15B1-4852-E806-D9AE29ACD9BF}"/>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BBC82CD-4F89-5DC8-86DB-6F91D251FC37}"/>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8D15CFF-7075-33BD-429A-260741EA9B45}"/>
              </a:ext>
            </a:extLst>
          </p:cNvPr>
          <p:cNvGrpSpPr/>
          <p:nvPr/>
        </p:nvGrpSpPr>
        <p:grpSpPr>
          <a:xfrm>
            <a:off x="5624701" y="4540240"/>
            <a:ext cx="2008000" cy="429605"/>
            <a:chOff x="3657600" y="1641593"/>
            <a:chExt cx="1447800" cy="429605"/>
          </a:xfrm>
        </p:grpSpPr>
        <p:sp>
          <p:nvSpPr>
            <p:cNvPr id="15" name="Rectangle 14">
              <a:extLst>
                <a:ext uri="{FF2B5EF4-FFF2-40B4-BE49-F238E27FC236}">
                  <a16:creationId xmlns:a16="http://schemas.microsoft.com/office/drawing/2014/main" id="{C37F9A3D-7872-45A6-57F3-3950FB86E162}"/>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6FF4027-2339-0F63-ED62-BEC3236DE597}"/>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4759" y="19277"/>
            <a:ext cx="5638800" cy="1143000"/>
          </a:xfrm>
        </p:spPr>
        <p:txBody>
          <a:bodyPr/>
          <a:lstStyle/>
          <a:p>
            <a:pPr eaLnBrk="1" hangingPunct="1"/>
            <a:r>
              <a:rPr lang="en-US" sz="4800" b="1" dirty="0">
                <a:latin typeface="Times New Roman" pitchFamily="18" charset="0"/>
              </a:rPr>
              <a:t>LOOPS</a:t>
            </a:r>
          </a:p>
        </p:txBody>
      </p:sp>
      <p:sp>
        <p:nvSpPr>
          <p:cNvPr id="7171" name="Text Box 4"/>
          <p:cNvSpPr txBox="1">
            <a:spLocks noChangeArrowheads="1"/>
          </p:cNvSpPr>
          <p:nvPr/>
        </p:nvSpPr>
        <p:spPr bwMode="auto">
          <a:xfrm>
            <a:off x="1066800" y="1249363"/>
            <a:ext cx="4648200" cy="1938992"/>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Loops must have one delta and one or more ridges that enter and leave on the same side.  These patterns are named for their positions related to the radius and ulna bones.</a:t>
            </a:r>
          </a:p>
        </p:txBody>
      </p:sp>
      <p:grpSp>
        <p:nvGrpSpPr>
          <p:cNvPr id="7172" name="Group 34"/>
          <p:cNvGrpSpPr>
            <a:grpSpLocks/>
          </p:cNvGrpSpPr>
          <p:nvPr/>
        </p:nvGrpSpPr>
        <p:grpSpPr bwMode="auto">
          <a:xfrm>
            <a:off x="4418013" y="4071938"/>
            <a:ext cx="917575" cy="881062"/>
            <a:chOff x="4535841" y="2438400"/>
            <a:chExt cx="1102959" cy="881063"/>
          </a:xfrm>
        </p:grpSpPr>
        <p:sp>
          <p:nvSpPr>
            <p:cNvPr id="7184" name="Text Box 12"/>
            <p:cNvSpPr txBox="1">
              <a:spLocks noChangeArrowheads="1"/>
            </p:cNvSpPr>
            <p:nvPr/>
          </p:nvSpPr>
          <p:spPr bwMode="auto">
            <a:xfrm>
              <a:off x="4535841" y="2971800"/>
              <a:ext cx="1102959" cy="347663"/>
            </a:xfrm>
            <a:prstGeom prst="rect">
              <a:avLst/>
            </a:prstGeom>
            <a:solidFill>
              <a:srgbClr val="FFFFFF"/>
            </a:solidFill>
            <a:ln w="9525">
              <a:noFill/>
              <a:miter lim="800000"/>
              <a:headEnd/>
              <a:tailEnd/>
            </a:ln>
          </p:spPr>
          <p:txBody>
            <a:bodyPr/>
            <a:lstStyle/>
            <a:p>
              <a:pPr algn="ctr"/>
              <a:r>
                <a:rPr lang="en-US" b="1"/>
                <a:t>Delta</a:t>
              </a:r>
              <a:endParaRPr lang="en-US"/>
            </a:p>
          </p:txBody>
        </p:sp>
        <p:pic>
          <p:nvPicPr>
            <p:cNvPr id="7185" name="Picture 23"/>
            <p:cNvPicPr>
              <a:picLocks noChangeAspect="1" noChangeArrowheads="1"/>
            </p:cNvPicPr>
            <p:nvPr/>
          </p:nvPicPr>
          <p:blipFill>
            <a:blip r:embed="rId9" cstate="print"/>
            <a:srcRect l="20316" t="53175" r="51894" b="28224"/>
            <a:stretch>
              <a:fillRect/>
            </a:stretch>
          </p:blipFill>
          <p:spPr bwMode="auto">
            <a:xfrm>
              <a:off x="4648200" y="2438400"/>
              <a:ext cx="894715" cy="476250"/>
            </a:xfrm>
            <a:prstGeom prst="rect">
              <a:avLst/>
            </a:prstGeom>
            <a:noFill/>
            <a:ln w="9525">
              <a:noFill/>
              <a:miter lim="800000"/>
              <a:headEnd/>
              <a:tailEnd/>
            </a:ln>
          </p:spPr>
        </p:pic>
        <p:sp>
          <p:nvSpPr>
            <p:cNvPr id="25" name="Oval 24"/>
            <p:cNvSpPr/>
            <p:nvPr/>
          </p:nvSpPr>
          <p:spPr>
            <a:xfrm>
              <a:off x="4801085" y="2438400"/>
              <a:ext cx="532398" cy="533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 name="Oval 26"/>
          <p:cNvSpPr/>
          <p:nvPr/>
        </p:nvSpPr>
        <p:spPr>
          <a:xfrm>
            <a:off x="1765300" y="4953000"/>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4" name="Group 32"/>
          <p:cNvGrpSpPr>
            <a:grpSpLocks/>
          </p:cNvGrpSpPr>
          <p:nvPr/>
        </p:nvGrpSpPr>
        <p:grpSpPr bwMode="auto">
          <a:xfrm>
            <a:off x="1193800" y="3657600"/>
            <a:ext cx="2921000" cy="3048000"/>
            <a:chOff x="609600" y="2819400"/>
            <a:chExt cx="3505200" cy="3048000"/>
          </a:xfrm>
        </p:grpSpPr>
        <p:pic>
          <p:nvPicPr>
            <p:cNvPr id="7181" name="Picture 8" descr="radial loop"/>
            <p:cNvPicPr>
              <a:picLocks noChangeAspect="1" noChangeArrowheads="1"/>
            </p:cNvPicPr>
            <p:nvPr/>
          </p:nvPicPr>
          <p:blipFill>
            <a:blip r:embed="rId10" cstate="print"/>
            <a:srcRect/>
            <a:stretch>
              <a:fillRect/>
            </a:stretch>
          </p:blipFill>
          <p:spPr bwMode="auto">
            <a:xfrm>
              <a:off x="1124546" y="2819400"/>
              <a:ext cx="2331644" cy="1838325"/>
            </a:xfrm>
            <a:prstGeom prst="rect">
              <a:avLst/>
            </a:prstGeom>
            <a:noFill/>
            <a:ln w="19050">
              <a:solidFill>
                <a:srgbClr val="000000"/>
              </a:solidFill>
              <a:miter lim="800000"/>
              <a:headEnd/>
              <a:tailEnd/>
            </a:ln>
          </p:spPr>
        </p:pic>
        <p:sp>
          <p:nvSpPr>
            <p:cNvPr id="7182" name="Text Box 6"/>
            <p:cNvSpPr txBox="1">
              <a:spLocks noChangeArrowheads="1"/>
            </p:cNvSpPr>
            <p:nvPr/>
          </p:nvSpPr>
          <p:spPr bwMode="auto">
            <a:xfrm>
              <a:off x="609600" y="4648200"/>
              <a:ext cx="3505200" cy="1219200"/>
            </a:xfrm>
            <a:prstGeom prst="rect">
              <a:avLst/>
            </a:prstGeom>
            <a:solidFill>
              <a:srgbClr val="FFFFFF"/>
            </a:solidFill>
            <a:ln w="9525">
              <a:noFill/>
              <a:miter lim="800000"/>
              <a:headEnd/>
              <a:tailEnd/>
            </a:ln>
          </p:spPr>
          <p:txBody>
            <a:bodyPr/>
            <a:lstStyle/>
            <a:p>
              <a:pPr algn="ctr"/>
              <a:r>
                <a:rPr lang="en-US" sz="2800" b="1" dirty="0">
                  <a:latin typeface="Times New Roman" pitchFamily="18" charset="0"/>
                </a:rPr>
                <a:t>L – Radial Loop</a:t>
              </a:r>
            </a:p>
            <a:p>
              <a:pPr algn="ctr"/>
              <a:r>
                <a:rPr lang="en-US" sz="2800" b="1" dirty="0">
                  <a:latin typeface="Times New Roman" pitchFamily="18" charset="0"/>
                </a:rPr>
                <a:t>R - Ulnar Loop</a:t>
              </a:r>
              <a:endParaRPr lang="en-US" sz="2000" dirty="0">
                <a:latin typeface="Times New Roman" pitchFamily="18" charset="0"/>
              </a:endParaRPr>
            </a:p>
          </p:txBody>
        </p:sp>
        <p:cxnSp>
          <p:nvCxnSpPr>
            <p:cNvPr id="30" name="Straight Arrow Connector 29"/>
            <p:cNvCxnSpPr/>
            <p:nvPr/>
          </p:nvCxnSpPr>
          <p:spPr>
            <a:xfrm>
              <a:off x="3124200" y="38100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175" name="Group 33"/>
          <p:cNvGrpSpPr>
            <a:grpSpLocks/>
          </p:cNvGrpSpPr>
          <p:nvPr/>
        </p:nvGrpSpPr>
        <p:grpSpPr bwMode="auto">
          <a:xfrm>
            <a:off x="5638800" y="3657600"/>
            <a:ext cx="3048000" cy="2895600"/>
            <a:chOff x="6553200" y="2743200"/>
            <a:chExt cx="3657600" cy="2895600"/>
          </a:xfrm>
        </p:grpSpPr>
        <p:pic>
          <p:nvPicPr>
            <p:cNvPr id="7177" name="Picture 9" descr="ulnar loop"/>
            <p:cNvPicPr>
              <a:picLocks noChangeAspect="1" noChangeArrowheads="1"/>
            </p:cNvPicPr>
            <p:nvPr/>
          </p:nvPicPr>
          <p:blipFill>
            <a:blip r:embed="rId11" cstate="print"/>
            <a:srcRect/>
            <a:stretch>
              <a:fillRect/>
            </a:stretch>
          </p:blipFill>
          <p:spPr bwMode="auto">
            <a:xfrm>
              <a:off x="7010400" y="2743200"/>
              <a:ext cx="2560411" cy="1847850"/>
            </a:xfrm>
            <a:prstGeom prst="rect">
              <a:avLst/>
            </a:prstGeom>
            <a:noFill/>
            <a:ln w="19050">
              <a:solidFill>
                <a:srgbClr val="000000"/>
              </a:solidFill>
              <a:miter lim="800000"/>
              <a:headEnd/>
              <a:tailEnd/>
            </a:ln>
          </p:spPr>
        </p:pic>
        <p:sp>
          <p:nvSpPr>
            <p:cNvPr id="7178" name="Text Box 7"/>
            <p:cNvSpPr txBox="1">
              <a:spLocks noChangeArrowheads="1"/>
            </p:cNvSpPr>
            <p:nvPr/>
          </p:nvSpPr>
          <p:spPr bwMode="auto">
            <a:xfrm>
              <a:off x="6553200" y="4648200"/>
              <a:ext cx="3657600" cy="990600"/>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L – Ulnar Loop </a:t>
              </a:r>
            </a:p>
            <a:p>
              <a:pPr algn="ctr"/>
              <a:r>
                <a:rPr lang="en-US" sz="2400" b="1" dirty="0">
                  <a:latin typeface="Times New Roman" pitchFamily="18" charset="0"/>
                </a:rPr>
                <a:t>R - Radial Loop </a:t>
              </a:r>
              <a:endParaRPr lang="en-US" sz="2000" b="1" dirty="0">
                <a:latin typeface="Times New Roman" pitchFamily="18" charset="0"/>
              </a:endParaRPr>
            </a:p>
          </p:txBody>
        </p:sp>
        <p:sp>
          <p:nvSpPr>
            <p:cNvPr id="28" name="Oval 27"/>
            <p:cNvSpPr/>
            <p:nvPr/>
          </p:nvSpPr>
          <p:spPr>
            <a:xfrm>
              <a:off x="9144000" y="40386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flipH="1">
              <a:off x="6614160" y="38862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8211" name="Picture 19"/>
          <p:cNvPicPr>
            <a:picLocks noChangeAspect="1" noChangeArrowheads="1"/>
          </p:cNvPicPr>
          <p:nvPr/>
        </p:nvPicPr>
        <p:blipFill>
          <a:blip r:embed="rId12" cstate="print"/>
          <a:srcRect/>
          <a:stretch>
            <a:fillRect/>
          </a:stretch>
        </p:blipFill>
        <p:spPr bwMode="auto">
          <a:xfrm>
            <a:off x="5791200" y="152400"/>
            <a:ext cx="313055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Freeform 18"/>
          <p:cNvSpPr/>
          <p:nvPr/>
        </p:nvSpPr>
        <p:spPr>
          <a:xfrm>
            <a:off x="2260600" y="3655540"/>
            <a:ext cx="1346886" cy="1830860"/>
          </a:xfrm>
          <a:custGeom>
            <a:avLst/>
            <a:gdLst>
              <a:gd name="connsiteX0" fmla="*/ 1538416 w 1538416"/>
              <a:gd name="connsiteY0" fmla="*/ 809368 h 1859692"/>
              <a:gd name="connsiteX1" fmla="*/ 1118287 w 1538416"/>
              <a:gd name="connsiteY1" fmla="*/ 315098 h 1859692"/>
              <a:gd name="connsiteX2" fmla="*/ 735227 w 1538416"/>
              <a:gd name="connsiteY2" fmla="*/ 43249 h 1859692"/>
              <a:gd name="connsiteX3" fmla="*/ 389238 w 1538416"/>
              <a:gd name="connsiteY3" fmla="*/ 55606 h 1859692"/>
              <a:gd name="connsiteX4" fmla="*/ 228600 w 1538416"/>
              <a:gd name="connsiteY4" fmla="*/ 278028 h 1859692"/>
              <a:gd name="connsiteX5" fmla="*/ 18535 w 1538416"/>
              <a:gd name="connsiteY5" fmla="*/ 648730 h 1859692"/>
              <a:gd name="connsiteX6" fmla="*/ 117389 w 1538416"/>
              <a:gd name="connsiteY6" fmla="*/ 1081217 h 1859692"/>
              <a:gd name="connsiteX7" fmla="*/ 364525 w 1538416"/>
              <a:gd name="connsiteY7" fmla="*/ 1315995 h 1859692"/>
              <a:gd name="connsiteX8" fmla="*/ 772298 w 1538416"/>
              <a:gd name="connsiteY8" fmla="*/ 1612557 h 1859692"/>
              <a:gd name="connsiteX9" fmla="*/ 1328352 w 1538416"/>
              <a:gd name="connsiteY9" fmla="*/ 1859692 h 18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416" h="1859692">
                <a:moveTo>
                  <a:pt x="1538416" y="809368"/>
                </a:moveTo>
                <a:cubicBezTo>
                  <a:pt x="1395284" y="626076"/>
                  <a:pt x="1252152" y="442784"/>
                  <a:pt x="1118287" y="315098"/>
                </a:cubicBezTo>
                <a:cubicBezTo>
                  <a:pt x="984422" y="187412"/>
                  <a:pt x="856735" y="86498"/>
                  <a:pt x="735227" y="43249"/>
                </a:cubicBezTo>
                <a:cubicBezTo>
                  <a:pt x="613719" y="0"/>
                  <a:pt x="473676" y="16476"/>
                  <a:pt x="389238" y="55606"/>
                </a:cubicBezTo>
                <a:cubicBezTo>
                  <a:pt x="304800" y="94736"/>
                  <a:pt x="290384" y="179174"/>
                  <a:pt x="228600" y="278028"/>
                </a:cubicBezTo>
                <a:cubicBezTo>
                  <a:pt x="166816" y="376882"/>
                  <a:pt x="37070" y="514865"/>
                  <a:pt x="18535" y="648730"/>
                </a:cubicBezTo>
                <a:cubicBezTo>
                  <a:pt x="0" y="782595"/>
                  <a:pt x="59724" y="970006"/>
                  <a:pt x="117389" y="1081217"/>
                </a:cubicBezTo>
                <a:cubicBezTo>
                  <a:pt x="175054" y="1192428"/>
                  <a:pt x="255374" y="1227438"/>
                  <a:pt x="364525" y="1315995"/>
                </a:cubicBezTo>
                <a:cubicBezTo>
                  <a:pt x="473676" y="1404552"/>
                  <a:pt x="611660" y="1521941"/>
                  <a:pt x="772298" y="1612557"/>
                </a:cubicBezTo>
                <a:cubicBezTo>
                  <a:pt x="932936" y="1703173"/>
                  <a:pt x="1130644" y="1781432"/>
                  <a:pt x="1328352" y="185969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992341" y="3859427"/>
            <a:ext cx="1944129" cy="1608438"/>
          </a:xfrm>
          <a:custGeom>
            <a:avLst/>
            <a:gdLst>
              <a:gd name="connsiteX0" fmla="*/ 0 w 1944129"/>
              <a:gd name="connsiteY0" fmla="*/ 642551 h 1608438"/>
              <a:gd name="connsiteX1" fmla="*/ 383059 w 1944129"/>
              <a:gd name="connsiteY1" fmla="*/ 506627 h 1608438"/>
              <a:gd name="connsiteX2" fmla="*/ 568410 w 1944129"/>
              <a:gd name="connsiteY2" fmla="*/ 284205 h 1608438"/>
              <a:gd name="connsiteX3" fmla="*/ 1037967 w 1944129"/>
              <a:gd name="connsiteY3" fmla="*/ 37070 h 1608438"/>
              <a:gd name="connsiteX4" fmla="*/ 1433383 w 1944129"/>
              <a:gd name="connsiteY4" fmla="*/ 61784 h 1608438"/>
              <a:gd name="connsiteX5" fmla="*/ 1655805 w 1944129"/>
              <a:gd name="connsiteY5" fmla="*/ 222422 h 1608438"/>
              <a:gd name="connsiteX6" fmla="*/ 1902940 w 1944129"/>
              <a:gd name="connsiteY6" fmla="*/ 444843 h 1608438"/>
              <a:gd name="connsiteX7" fmla="*/ 1902940 w 1944129"/>
              <a:gd name="connsiteY7" fmla="*/ 704335 h 1608438"/>
              <a:gd name="connsiteX8" fmla="*/ 1816443 w 1944129"/>
              <a:gd name="connsiteY8" fmla="*/ 1025611 h 1608438"/>
              <a:gd name="connsiteX9" fmla="*/ 1618735 w 1944129"/>
              <a:gd name="connsiteY9" fmla="*/ 1272746 h 1608438"/>
              <a:gd name="connsiteX10" fmla="*/ 1334529 w 1944129"/>
              <a:gd name="connsiteY10" fmla="*/ 1383957 h 1608438"/>
              <a:gd name="connsiteX11" fmla="*/ 914400 w 1944129"/>
              <a:gd name="connsiteY11" fmla="*/ 1556951 h 1608438"/>
              <a:gd name="connsiteX12" fmla="*/ 580767 w 1944129"/>
              <a:gd name="connsiteY12" fmla="*/ 1606378 h 1608438"/>
              <a:gd name="connsiteX13" fmla="*/ 12356 w 1944129"/>
              <a:gd name="connsiteY13" fmla="*/ 1569308 h 160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4129" h="1608438">
                <a:moveTo>
                  <a:pt x="0" y="642551"/>
                </a:moveTo>
                <a:cubicBezTo>
                  <a:pt x="144162" y="604451"/>
                  <a:pt x="288324" y="566351"/>
                  <a:pt x="383059" y="506627"/>
                </a:cubicBezTo>
                <a:cubicBezTo>
                  <a:pt x="477794" y="446903"/>
                  <a:pt x="459259" y="362465"/>
                  <a:pt x="568410" y="284205"/>
                </a:cubicBezTo>
                <a:cubicBezTo>
                  <a:pt x="677561" y="205945"/>
                  <a:pt x="893805" y="74140"/>
                  <a:pt x="1037967" y="37070"/>
                </a:cubicBezTo>
                <a:cubicBezTo>
                  <a:pt x="1182129" y="0"/>
                  <a:pt x="1330410" y="30892"/>
                  <a:pt x="1433383" y="61784"/>
                </a:cubicBezTo>
                <a:cubicBezTo>
                  <a:pt x="1536356" y="92676"/>
                  <a:pt x="1577546" y="158579"/>
                  <a:pt x="1655805" y="222422"/>
                </a:cubicBezTo>
                <a:cubicBezTo>
                  <a:pt x="1734064" y="286265"/>
                  <a:pt x="1861751" y="364524"/>
                  <a:pt x="1902940" y="444843"/>
                </a:cubicBezTo>
                <a:cubicBezTo>
                  <a:pt x="1944129" y="525162"/>
                  <a:pt x="1917356" y="607540"/>
                  <a:pt x="1902940" y="704335"/>
                </a:cubicBezTo>
                <a:cubicBezTo>
                  <a:pt x="1888524" y="801130"/>
                  <a:pt x="1863810" y="930876"/>
                  <a:pt x="1816443" y="1025611"/>
                </a:cubicBezTo>
                <a:cubicBezTo>
                  <a:pt x="1769076" y="1120346"/>
                  <a:pt x="1699054" y="1213022"/>
                  <a:pt x="1618735" y="1272746"/>
                </a:cubicBezTo>
                <a:cubicBezTo>
                  <a:pt x="1538416" y="1332470"/>
                  <a:pt x="1334529" y="1383957"/>
                  <a:pt x="1334529" y="1383957"/>
                </a:cubicBezTo>
                <a:cubicBezTo>
                  <a:pt x="1217140" y="1431324"/>
                  <a:pt x="1040027" y="1519881"/>
                  <a:pt x="914400" y="1556951"/>
                </a:cubicBezTo>
                <a:cubicBezTo>
                  <a:pt x="788773" y="1594021"/>
                  <a:pt x="731108" y="1604319"/>
                  <a:pt x="580767" y="1606378"/>
                </a:cubicBezTo>
                <a:cubicBezTo>
                  <a:pt x="430426" y="1608438"/>
                  <a:pt x="221391" y="1588873"/>
                  <a:pt x="12356" y="156930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bwMode="auto">
          <a:xfrm>
            <a:off x="1929028" y="4547286"/>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MARTInkShape-1156"/>
          <p:cNvSpPr/>
          <p:nvPr>
            <p:custDataLst>
              <p:tags r:id="rId1"/>
            </p:custDataLst>
          </p:nvPr>
        </p:nvSpPr>
        <p:spPr>
          <a:xfrm>
            <a:off x="3244850" y="5213350"/>
            <a:ext cx="311064" cy="355333"/>
          </a:xfrm>
          <a:custGeom>
            <a:avLst/>
            <a:gdLst/>
            <a:ahLst/>
            <a:cxnLst/>
            <a:rect l="0" t="0" r="0" b="0"/>
            <a:pathLst>
              <a:path w="311064" h="355333">
                <a:moveTo>
                  <a:pt x="0" y="266700"/>
                </a:moveTo>
                <a:lnTo>
                  <a:pt x="0" y="266700"/>
                </a:lnTo>
                <a:lnTo>
                  <a:pt x="11933" y="271726"/>
                </a:lnTo>
                <a:lnTo>
                  <a:pt x="14306" y="272167"/>
                </a:lnTo>
                <a:lnTo>
                  <a:pt x="18823" y="274539"/>
                </a:lnTo>
                <a:lnTo>
                  <a:pt x="21015" y="276160"/>
                </a:lnTo>
                <a:lnTo>
                  <a:pt x="27214" y="277960"/>
                </a:lnTo>
                <a:lnTo>
                  <a:pt x="33968" y="279465"/>
                </a:lnTo>
                <a:lnTo>
                  <a:pt x="44052" y="284300"/>
                </a:lnTo>
                <a:lnTo>
                  <a:pt x="71453" y="294503"/>
                </a:lnTo>
                <a:lnTo>
                  <a:pt x="102624" y="306942"/>
                </a:lnTo>
                <a:lnTo>
                  <a:pt x="130951" y="314151"/>
                </a:lnTo>
                <a:lnTo>
                  <a:pt x="159271" y="323967"/>
                </a:lnTo>
                <a:lnTo>
                  <a:pt x="186205" y="330085"/>
                </a:lnTo>
                <a:lnTo>
                  <a:pt x="217361" y="340254"/>
                </a:lnTo>
                <a:lnTo>
                  <a:pt x="244065" y="343373"/>
                </a:lnTo>
                <a:lnTo>
                  <a:pt x="273978" y="348844"/>
                </a:lnTo>
                <a:lnTo>
                  <a:pt x="281224" y="349775"/>
                </a:lnTo>
                <a:lnTo>
                  <a:pt x="293899" y="354693"/>
                </a:lnTo>
                <a:lnTo>
                  <a:pt x="300473" y="355332"/>
                </a:lnTo>
                <a:lnTo>
                  <a:pt x="301915" y="354716"/>
                </a:lnTo>
                <a:lnTo>
                  <a:pt x="302877" y="353599"/>
                </a:lnTo>
                <a:lnTo>
                  <a:pt x="303518" y="352149"/>
                </a:lnTo>
                <a:lnTo>
                  <a:pt x="304651" y="351183"/>
                </a:lnTo>
                <a:lnTo>
                  <a:pt x="310855" y="349326"/>
                </a:lnTo>
                <a:lnTo>
                  <a:pt x="311063" y="345901"/>
                </a:lnTo>
                <a:lnTo>
                  <a:pt x="309230" y="342354"/>
                </a:lnTo>
                <a:lnTo>
                  <a:pt x="306769" y="338424"/>
                </a:lnTo>
                <a:lnTo>
                  <a:pt x="304678" y="332245"/>
                </a:lnTo>
                <a:lnTo>
                  <a:pt x="282047" y="302433"/>
                </a:lnTo>
                <a:lnTo>
                  <a:pt x="266731" y="273035"/>
                </a:lnTo>
                <a:lnTo>
                  <a:pt x="248977" y="242623"/>
                </a:lnTo>
                <a:lnTo>
                  <a:pt x="237241" y="215238"/>
                </a:lnTo>
                <a:lnTo>
                  <a:pt x="226753" y="188488"/>
                </a:lnTo>
                <a:lnTo>
                  <a:pt x="214673" y="159607"/>
                </a:lnTo>
                <a:lnTo>
                  <a:pt x="209857" y="129155"/>
                </a:lnTo>
                <a:lnTo>
                  <a:pt x="204724" y="102026"/>
                </a:lnTo>
                <a:lnTo>
                  <a:pt x="200130" y="76284"/>
                </a:lnTo>
                <a:lnTo>
                  <a:pt x="201862" y="50816"/>
                </a:lnTo>
                <a:lnTo>
                  <a:pt x="204817" y="27285"/>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160"/>
          <p:cNvSpPr/>
          <p:nvPr>
            <p:custDataLst>
              <p:tags r:id="rId2"/>
            </p:custDataLst>
          </p:nvPr>
        </p:nvSpPr>
        <p:spPr>
          <a:xfrm>
            <a:off x="8102600" y="5067300"/>
            <a:ext cx="6351" cy="12701"/>
          </a:xfrm>
          <a:custGeom>
            <a:avLst/>
            <a:gdLst/>
            <a:ahLst/>
            <a:cxnLst/>
            <a:rect l="0" t="0" r="0" b="0"/>
            <a:pathLst>
              <a:path w="6351" h="12701">
                <a:moveTo>
                  <a:pt x="6350" y="12700"/>
                </a:moveTo>
                <a:lnTo>
                  <a:pt x="6350" y="1270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162"/>
          <p:cNvSpPr/>
          <p:nvPr>
            <p:custDataLst>
              <p:tags r:id="rId3"/>
            </p:custDataLst>
          </p:nvPr>
        </p:nvSpPr>
        <p:spPr>
          <a:xfrm>
            <a:off x="2349500" y="4832350"/>
            <a:ext cx="19051" cy="19051"/>
          </a:xfrm>
          <a:custGeom>
            <a:avLst/>
            <a:gdLst/>
            <a:ahLst/>
            <a:cxnLst/>
            <a:rect l="0" t="0" r="0" b="0"/>
            <a:pathLst>
              <a:path w="19051" h="19051">
                <a:moveTo>
                  <a:pt x="0" y="0"/>
                </a:moveTo>
                <a:lnTo>
                  <a:pt x="0" y="0"/>
                </a:lnTo>
                <a:lnTo>
                  <a:pt x="10831" y="10126"/>
                </a:lnTo>
                <a:lnTo>
                  <a:pt x="14927" y="11556"/>
                </a:lnTo>
                <a:lnTo>
                  <a:pt x="16301" y="12643"/>
                </a:lnTo>
                <a:lnTo>
                  <a:pt x="1905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8" name="SMARTInkShape-1170"/>
          <p:cNvSpPr/>
          <p:nvPr>
            <p:custDataLst>
              <p:tags r:id="rId4"/>
            </p:custDataLst>
          </p:nvPr>
        </p:nvSpPr>
        <p:spPr>
          <a:xfrm>
            <a:off x="8235950" y="5200650"/>
            <a:ext cx="6351" cy="12701"/>
          </a:xfrm>
          <a:custGeom>
            <a:avLst/>
            <a:gdLst/>
            <a:ahLst/>
            <a:cxnLst/>
            <a:rect l="0" t="0" r="0" b="0"/>
            <a:pathLst>
              <a:path w="6351" h="12701">
                <a:moveTo>
                  <a:pt x="0" y="0"/>
                </a:moveTo>
                <a:lnTo>
                  <a:pt x="0" y="0"/>
                </a:lnTo>
                <a:lnTo>
                  <a:pt x="0" y="3371"/>
                </a:lnTo>
                <a:lnTo>
                  <a:pt x="705" y="4364"/>
                </a:lnTo>
                <a:lnTo>
                  <a:pt x="1882" y="5026"/>
                </a:lnTo>
                <a:lnTo>
                  <a:pt x="5468" y="6089"/>
                </a:lnTo>
                <a:lnTo>
                  <a:pt x="5958" y="8115"/>
                </a:lnTo>
                <a:lnTo>
                  <a:pt x="6350" y="12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9" name="SMARTInkShape-1171"/>
          <p:cNvSpPr/>
          <p:nvPr>
            <p:custDataLst>
              <p:tags r:id="rId5"/>
            </p:custDataLst>
          </p:nvPr>
        </p:nvSpPr>
        <p:spPr>
          <a:xfrm>
            <a:off x="7124700" y="4438650"/>
            <a:ext cx="19051" cy="19051"/>
          </a:xfrm>
          <a:custGeom>
            <a:avLst/>
            <a:gdLst/>
            <a:ahLst/>
            <a:cxnLst/>
            <a:rect l="0" t="0" r="0" b="0"/>
            <a:pathLst>
              <a:path w="19051" h="19051">
                <a:moveTo>
                  <a:pt x="6350" y="0"/>
                </a:moveTo>
                <a:lnTo>
                  <a:pt x="6350" y="0"/>
                </a:lnTo>
                <a:lnTo>
                  <a:pt x="882" y="5467"/>
                </a:lnTo>
                <a:lnTo>
                  <a:pt x="1294" y="5762"/>
                </a:lnTo>
                <a:lnTo>
                  <a:pt x="19050" y="6350"/>
                </a:lnTo>
                <a:lnTo>
                  <a:pt x="15679" y="6350"/>
                </a:lnTo>
                <a:lnTo>
                  <a:pt x="14686" y="7056"/>
                </a:lnTo>
                <a:lnTo>
                  <a:pt x="14024" y="8231"/>
                </a:lnTo>
                <a:lnTo>
                  <a:pt x="13582" y="9721"/>
                </a:lnTo>
                <a:lnTo>
                  <a:pt x="12582" y="10714"/>
                </a:lnTo>
                <a:lnTo>
                  <a:pt x="6285" y="13231"/>
                </a:lnTo>
                <a:lnTo>
                  <a:pt x="2" y="19048"/>
                </a:lnTo>
                <a:lnTo>
                  <a:pt x="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6" name="SMARTInkShape-1176"/>
          <p:cNvSpPr/>
          <p:nvPr>
            <p:custDataLst>
              <p:tags r:id="rId6"/>
            </p:custDataLst>
          </p:nvPr>
        </p:nvSpPr>
        <p:spPr>
          <a:xfrm>
            <a:off x="7842250" y="5276850"/>
            <a:ext cx="19051" cy="1"/>
          </a:xfrm>
          <a:custGeom>
            <a:avLst/>
            <a:gdLst/>
            <a:ahLst/>
            <a:cxnLst/>
            <a:rect l="0" t="0" r="0" b="0"/>
            <a:pathLst>
              <a:path w="19051" h="1">
                <a:moveTo>
                  <a:pt x="19050" y="0"/>
                </a:moveTo>
                <a:lnTo>
                  <a:pt x="1905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Box 5">
            <a:extLst>
              <a:ext uri="{FF2B5EF4-FFF2-40B4-BE49-F238E27FC236}">
                <a16:creationId xmlns:a16="http://schemas.microsoft.com/office/drawing/2014/main" id="{2EF5B576-E720-8FE0-E0ED-66390EBEC53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grpSp>
        <p:nvGrpSpPr>
          <p:cNvPr id="3" name="Group 2">
            <a:extLst>
              <a:ext uri="{FF2B5EF4-FFF2-40B4-BE49-F238E27FC236}">
                <a16:creationId xmlns:a16="http://schemas.microsoft.com/office/drawing/2014/main" id="{80C61355-D7E6-6A32-4B96-49592A807B03}"/>
              </a:ext>
            </a:extLst>
          </p:cNvPr>
          <p:cNvGrpSpPr/>
          <p:nvPr/>
        </p:nvGrpSpPr>
        <p:grpSpPr>
          <a:xfrm>
            <a:off x="1930869" y="5535565"/>
            <a:ext cx="2031531" cy="429605"/>
            <a:chOff x="3657600" y="1641593"/>
            <a:chExt cx="1447800" cy="429605"/>
          </a:xfrm>
        </p:grpSpPr>
        <p:sp>
          <p:nvSpPr>
            <p:cNvPr id="4" name="Rectangle 3">
              <a:extLst>
                <a:ext uri="{FF2B5EF4-FFF2-40B4-BE49-F238E27FC236}">
                  <a16:creationId xmlns:a16="http://schemas.microsoft.com/office/drawing/2014/main" id="{B75C907E-B6ED-0262-F6F1-7B1D2A3A1354}"/>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3E018F2-C012-7EE5-8DD4-5AFE4EF356A4}"/>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865A9CB-D085-E316-130B-0716F4A30A1C}"/>
              </a:ext>
            </a:extLst>
          </p:cNvPr>
          <p:cNvGrpSpPr/>
          <p:nvPr/>
        </p:nvGrpSpPr>
        <p:grpSpPr>
          <a:xfrm>
            <a:off x="2020004" y="6018817"/>
            <a:ext cx="2031531" cy="429605"/>
            <a:chOff x="3657600" y="1641593"/>
            <a:chExt cx="1447800" cy="429605"/>
          </a:xfrm>
        </p:grpSpPr>
        <p:sp>
          <p:nvSpPr>
            <p:cNvPr id="7" name="Rectangle 6">
              <a:extLst>
                <a:ext uri="{FF2B5EF4-FFF2-40B4-BE49-F238E27FC236}">
                  <a16:creationId xmlns:a16="http://schemas.microsoft.com/office/drawing/2014/main" id="{CB86054D-9942-A5A9-2EFE-CBE4F58CB0BD}"/>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8DEDE31-810C-1C86-1C3E-918704185670}"/>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768A108-F721-2056-73D6-4345D284FEAA}"/>
              </a:ext>
            </a:extLst>
          </p:cNvPr>
          <p:cNvGrpSpPr/>
          <p:nvPr/>
        </p:nvGrpSpPr>
        <p:grpSpPr>
          <a:xfrm>
            <a:off x="6583141" y="5576397"/>
            <a:ext cx="2031531" cy="429605"/>
            <a:chOff x="3657600" y="1641593"/>
            <a:chExt cx="1447800" cy="429605"/>
          </a:xfrm>
        </p:grpSpPr>
        <p:sp>
          <p:nvSpPr>
            <p:cNvPr id="11" name="Rectangle 10">
              <a:extLst>
                <a:ext uri="{FF2B5EF4-FFF2-40B4-BE49-F238E27FC236}">
                  <a16:creationId xmlns:a16="http://schemas.microsoft.com/office/drawing/2014/main" id="{0EDDC9C7-22B8-AD19-F25E-06741397D4A9}"/>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E528E8-63E8-FB9E-1D1A-BF526E86FB26}"/>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C7DAA78-CE18-E790-F15E-FE6FC9943093}"/>
              </a:ext>
            </a:extLst>
          </p:cNvPr>
          <p:cNvGrpSpPr/>
          <p:nvPr/>
        </p:nvGrpSpPr>
        <p:grpSpPr>
          <a:xfrm>
            <a:off x="6560102" y="6005019"/>
            <a:ext cx="2031531" cy="429605"/>
            <a:chOff x="3657600" y="1641593"/>
            <a:chExt cx="1447800" cy="429605"/>
          </a:xfrm>
        </p:grpSpPr>
        <p:sp>
          <p:nvSpPr>
            <p:cNvPr id="16" name="Rectangle 15">
              <a:extLst>
                <a:ext uri="{FF2B5EF4-FFF2-40B4-BE49-F238E27FC236}">
                  <a16:creationId xmlns:a16="http://schemas.microsoft.com/office/drawing/2014/main" id="{5E7C040C-F488-F92A-FBE5-5C597714396E}"/>
                </a:ext>
              </a:extLst>
            </p:cNvPr>
            <p:cNvSpPr/>
            <p:nvPr/>
          </p:nvSpPr>
          <p:spPr>
            <a:xfrm>
              <a:off x="3696843" y="1641593"/>
              <a:ext cx="1408557" cy="429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CDFC2BE-41D1-6B51-FA3E-2A8034CC249A}"/>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3375" y="34047"/>
            <a:ext cx="3318754" cy="1483303"/>
          </a:xfrm>
        </p:spPr>
        <p:txBody>
          <a:bodyPr/>
          <a:lstStyle/>
          <a:p>
            <a:pPr eaLnBrk="1" hangingPunct="1"/>
            <a:r>
              <a:rPr lang="en-US" sz="4800" b="1" dirty="0">
                <a:latin typeface="Times New Roman" pitchFamily="18" charset="0"/>
              </a:rPr>
              <a:t>WHORLS</a:t>
            </a:r>
          </a:p>
        </p:txBody>
      </p:sp>
      <p:sp>
        <p:nvSpPr>
          <p:cNvPr id="8195" name="Text Box 4"/>
          <p:cNvSpPr txBox="1">
            <a:spLocks noChangeArrowheads="1"/>
          </p:cNvSpPr>
          <p:nvPr/>
        </p:nvSpPr>
        <p:spPr bwMode="auto">
          <a:xfrm>
            <a:off x="3583428" y="0"/>
            <a:ext cx="5560571" cy="1938992"/>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Whorls have at least one ridge that makes (or tends to make) a complete circuit.  They also have at least two deltas.  If a print has more than two deltas, it is most likely an accidental.</a:t>
            </a:r>
          </a:p>
        </p:txBody>
      </p:sp>
      <p:pic>
        <p:nvPicPr>
          <p:cNvPr id="8197" name="Picture 8"/>
          <p:cNvPicPr>
            <a:picLocks noChangeAspect="1" noChangeArrowheads="1"/>
          </p:cNvPicPr>
          <p:nvPr/>
        </p:nvPicPr>
        <p:blipFill>
          <a:blip r:embed="rId12" cstate="print"/>
          <a:srcRect l="61249" t="42267" r="11012" b="23390"/>
          <a:stretch>
            <a:fillRect/>
          </a:stretch>
        </p:blipFill>
        <p:spPr bwMode="auto">
          <a:xfrm flipH="1">
            <a:off x="4659313" y="2057400"/>
            <a:ext cx="2133600" cy="1981200"/>
          </a:xfrm>
          <a:prstGeom prst="rect">
            <a:avLst/>
          </a:prstGeom>
          <a:noFill/>
          <a:ln w="9525">
            <a:noFill/>
            <a:miter lim="800000"/>
            <a:headEnd/>
            <a:tailEnd/>
          </a:ln>
        </p:spPr>
      </p:pic>
      <p:pic>
        <p:nvPicPr>
          <p:cNvPr id="8198" name="Picture 9"/>
          <p:cNvPicPr>
            <a:picLocks noChangeAspect="1" noChangeArrowheads="1"/>
          </p:cNvPicPr>
          <p:nvPr/>
        </p:nvPicPr>
        <p:blipFill>
          <a:blip r:embed="rId12" cstate="print"/>
          <a:srcRect l="16423" t="42360" r="54520" b="23459"/>
          <a:stretch>
            <a:fillRect/>
          </a:stretch>
        </p:blipFill>
        <p:spPr bwMode="auto">
          <a:xfrm flipH="1">
            <a:off x="2274888" y="2057400"/>
            <a:ext cx="2246312" cy="1981200"/>
          </a:xfrm>
          <a:prstGeom prst="rect">
            <a:avLst/>
          </a:prstGeom>
          <a:noFill/>
          <a:ln w="9525">
            <a:noFill/>
            <a:miter lim="800000"/>
            <a:headEnd/>
            <a:tailEnd/>
          </a:ln>
        </p:spPr>
      </p:pic>
      <p:sp>
        <p:nvSpPr>
          <p:cNvPr id="8199" name="Text Box 12"/>
          <p:cNvSpPr txBox="1">
            <a:spLocks noChangeArrowheads="1"/>
          </p:cNvSpPr>
          <p:nvPr/>
        </p:nvSpPr>
        <p:spPr bwMode="auto">
          <a:xfrm>
            <a:off x="457200" y="2636838"/>
            <a:ext cx="1524000" cy="830262"/>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Plain Whorl</a:t>
            </a:r>
          </a:p>
        </p:txBody>
      </p:sp>
      <p:sp>
        <p:nvSpPr>
          <p:cNvPr id="8200" name="Text Box 13"/>
          <p:cNvSpPr txBox="1">
            <a:spLocks noChangeArrowheads="1"/>
          </p:cNvSpPr>
          <p:nvPr/>
        </p:nvSpPr>
        <p:spPr bwMode="auto">
          <a:xfrm>
            <a:off x="6934200" y="2454275"/>
            <a:ext cx="1524000" cy="120015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Central Pocket Whorl</a:t>
            </a:r>
          </a:p>
        </p:txBody>
      </p:sp>
      <p:pic>
        <p:nvPicPr>
          <p:cNvPr id="10" name="Picture 7" descr="accidental whorl"/>
          <p:cNvPicPr>
            <a:picLocks noChangeAspect="1" noChangeArrowheads="1"/>
          </p:cNvPicPr>
          <p:nvPr/>
        </p:nvPicPr>
        <p:blipFill>
          <a:blip r:embed="rId13" cstate="print"/>
          <a:srcRect/>
          <a:stretch>
            <a:fillRect/>
          </a:stretch>
        </p:blipFill>
        <p:spPr bwMode="auto">
          <a:xfrm>
            <a:off x="4724400" y="4532376"/>
            <a:ext cx="1981200" cy="1981200"/>
          </a:xfrm>
          <a:prstGeom prst="rect">
            <a:avLst/>
          </a:prstGeom>
          <a:noFill/>
          <a:ln w="19050">
            <a:solidFill>
              <a:srgbClr val="000000"/>
            </a:solidFill>
            <a:miter lim="800000"/>
            <a:headEnd/>
            <a:tailEnd/>
          </a:ln>
        </p:spPr>
      </p:pic>
      <p:sp>
        <p:nvSpPr>
          <p:cNvPr id="11" name="Text Box 9"/>
          <p:cNvSpPr txBox="1">
            <a:spLocks noChangeArrowheads="1"/>
          </p:cNvSpPr>
          <p:nvPr/>
        </p:nvSpPr>
        <p:spPr bwMode="auto">
          <a:xfrm>
            <a:off x="6723434" y="4914383"/>
            <a:ext cx="2057400" cy="801688"/>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Accidental </a:t>
            </a:r>
            <a:br>
              <a:rPr lang="en-US" sz="2400" b="1" dirty="0">
                <a:latin typeface="Times New Roman" pitchFamily="18" charset="0"/>
              </a:rPr>
            </a:br>
            <a:r>
              <a:rPr lang="en-US" sz="2400" b="1" dirty="0">
                <a:latin typeface="Times New Roman" pitchFamily="18" charset="0"/>
              </a:rPr>
              <a:t>Whorl</a:t>
            </a:r>
            <a:endParaRPr lang="en-US" sz="2400" dirty="0">
              <a:latin typeface="Times New Roman" pitchFamily="18" charset="0"/>
            </a:endParaRPr>
          </a:p>
        </p:txBody>
      </p:sp>
      <p:sp>
        <p:nvSpPr>
          <p:cNvPr id="14" name="Text Box 8"/>
          <p:cNvSpPr txBox="1">
            <a:spLocks noChangeArrowheads="1"/>
          </p:cNvSpPr>
          <p:nvPr/>
        </p:nvSpPr>
        <p:spPr bwMode="auto">
          <a:xfrm>
            <a:off x="333375" y="4648200"/>
            <a:ext cx="1828800" cy="1219200"/>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Double </a:t>
            </a:r>
            <a:br>
              <a:rPr lang="en-US" sz="2400" b="1" dirty="0">
                <a:latin typeface="Times New Roman" pitchFamily="18" charset="0"/>
              </a:rPr>
            </a:br>
            <a:r>
              <a:rPr lang="en-US" sz="2400" b="1" dirty="0">
                <a:latin typeface="Times New Roman" pitchFamily="18" charset="0"/>
              </a:rPr>
              <a:t>Loop </a:t>
            </a:r>
            <a:br>
              <a:rPr lang="en-US" sz="2400" b="1" dirty="0">
                <a:latin typeface="Times New Roman" pitchFamily="18" charset="0"/>
              </a:rPr>
            </a:br>
            <a:r>
              <a:rPr lang="en-US" sz="2400" b="1" dirty="0">
                <a:latin typeface="Times New Roman" pitchFamily="18" charset="0"/>
              </a:rPr>
              <a:t>Whorl</a:t>
            </a:r>
            <a:endParaRPr lang="en-US" sz="2400" dirty="0">
              <a:latin typeface="Times New Roman" pitchFamily="18" charset="0"/>
            </a:endParaRPr>
          </a:p>
        </p:txBody>
      </p:sp>
      <p:grpSp>
        <p:nvGrpSpPr>
          <p:cNvPr id="16" name="Group 18"/>
          <p:cNvGrpSpPr>
            <a:grpSpLocks/>
          </p:cNvGrpSpPr>
          <p:nvPr/>
        </p:nvGrpSpPr>
        <p:grpSpPr bwMode="auto">
          <a:xfrm>
            <a:off x="2100263" y="4495800"/>
            <a:ext cx="2395538" cy="2057400"/>
            <a:chOff x="1545" y="720"/>
            <a:chExt cx="1509" cy="1296"/>
          </a:xfrm>
        </p:grpSpPr>
        <p:pic>
          <p:nvPicPr>
            <p:cNvPr id="17" name="Picture 6" descr="double loop whorl"/>
            <p:cNvPicPr>
              <a:picLocks noChangeAspect="1" noChangeArrowheads="1"/>
            </p:cNvPicPr>
            <p:nvPr/>
          </p:nvPicPr>
          <p:blipFill>
            <a:blip r:embed="rId14" cstate="print"/>
            <a:srcRect/>
            <a:stretch>
              <a:fillRect/>
            </a:stretch>
          </p:blipFill>
          <p:spPr bwMode="auto">
            <a:xfrm flipH="1">
              <a:off x="1728" y="720"/>
              <a:ext cx="1248" cy="1248"/>
            </a:xfrm>
            <a:prstGeom prst="rect">
              <a:avLst/>
            </a:prstGeom>
            <a:noFill/>
            <a:ln w="19050">
              <a:solidFill>
                <a:srgbClr val="000000"/>
              </a:solidFill>
              <a:miter lim="800000"/>
              <a:headEnd/>
              <a:tailEnd/>
            </a:ln>
          </p:spPr>
        </p:pic>
        <p:grpSp>
          <p:nvGrpSpPr>
            <p:cNvPr id="18" name="Group 12"/>
            <p:cNvGrpSpPr>
              <a:grpSpLocks/>
            </p:cNvGrpSpPr>
            <p:nvPr/>
          </p:nvGrpSpPr>
          <p:grpSpPr bwMode="auto">
            <a:xfrm>
              <a:off x="1545" y="1601"/>
              <a:ext cx="384" cy="323"/>
              <a:chOff x="2663" y="9236"/>
              <a:chExt cx="960" cy="808"/>
            </a:xfrm>
          </p:grpSpPr>
          <p:sp>
            <p:nvSpPr>
              <p:cNvPr id="22" name="Line 13"/>
              <p:cNvSpPr>
                <a:spLocks noChangeShapeType="1"/>
              </p:cNvSpPr>
              <p:nvPr/>
            </p:nvSpPr>
            <p:spPr bwMode="auto">
              <a:xfrm flipV="1">
                <a:off x="3480" y="9236"/>
                <a:ext cx="0" cy="468"/>
              </a:xfrm>
              <a:prstGeom prst="line">
                <a:avLst/>
              </a:prstGeom>
              <a:noFill/>
              <a:ln w="76200">
                <a:solidFill>
                  <a:srgbClr val="FF0000"/>
                </a:solidFill>
                <a:round/>
                <a:headEnd/>
                <a:tailEnd type="triangle" w="med" len="med"/>
              </a:ln>
            </p:spPr>
            <p:txBody>
              <a:bodyPr/>
              <a:lstStyle/>
              <a:p>
                <a:endParaRPr lang="en-US"/>
              </a:p>
            </p:txBody>
          </p:sp>
          <p:sp>
            <p:nvSpPr>
              <p:cNvPr id="23" name="Text Box 14"/>
              <p:cNvSpPr txBox="1">
                <a:spLocks noChangeArrowheads="1"/>
              </p:cNvSpPr>
              <p:nvPr/>
            </p:nvSpPr>
            <p:spPr bwMode="auto">
              <a:xfrm>
                <a:off x="2663" y="9684"/>
                <a:ext cx="960" cy="36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grpSp>
        <p:grpSp>
          <p:nvGrpSpPr>
            <p:cNvPr id="19" name="Group 15"/>
            <p:cNvGrpSpPr>
              <a:grpSpLocks/>
            </p:cNvGrpSpPr>
            <p:nvPr/>
          </p:nvGrpSpPr>
          <p:grpSpPr bwMode="auto">
            <a:xfrm>
              <a:off x="2622" y="1680"/>
              <a:ext cx="432" cy="336"/>
              <a:chOff x="5430" y="9324"/>
              <a:chExt cx="1080" cy="840"/>
            </a:xfrm>
          </p:grpSpPr>
          <p:sp>
            <p:nvSpPr>
              <p:cNvPr id="20" name="Line 16"/>
              <p:cNvSpPr>
                <a:spLocks noChangeShapeType="1"/>
              </p:cNvSpPr>
              <p:nvPr/>
            </p:nvSpPr>
            <p:spPr bwMode="auto">
              <a:xfrm flipV="1">
                <a:off x="5790" y="9324"/>
                <a:ext cx="0" cy="720"/>
              </a:xfrm>
              <a:prstGeom prst="line">
                <a:avLst/>
              </a:prstGeom>
              <a:noFill/>
              <a:ln w="76200">
                <a:solidFill>
                  <a:srgbClr val="FF0000"/>
                </a:solidFill>
                <a:round/>
                <a:headEnd/>
                <a:tailEnd type="triangle" w="med" len="med"/>
              </a:ln>
            </p:spPr>
            <p:txBody>
              <a:bodyPr/>
              <a:lstStyle/>
              <a:p>
                <a:endParaRPr lang="en-US"/>
              </a:p>
            </p:txBody>
          </p:sp>
          <p:sp>
            <p:nvSpPr>
              <p:cNvPr id="21" name="Text Box 17"/>
              <p:cNvSpPr txBox="1">
                <a:spLocks noChangeArrowheads="1"/>
              </p:cNvSpPr>
              <p:nvPr/>
            </p:nvSpPr>
            <p:spPr bwMode="auto">
              <a:xfrm>
                <a:off x="5430" y="9804"/>
                <a:ext cx="1080" cy="36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grpSp>
      </p:grpSp>
      <p:sp>
        <p:nvSpPr>
          <p:cNvPr id="25" name="Line 16"/>
          <p:cNvSpPr>
            <a:spLocks noChangeShapeType="1"/>
          </p:cNvSpPr>
          <p:nvPr/>
        </p:nvSpPr>
        <p:spPr bwMode="auto">
          <a:xfrm flipV="1">
            <a:off x="6400800" y="5791200"/>
            <a:ext cx="0" cy="457200"/>
          </a:xfrm>
          <a:prstGeom prst="line">
            <a:avLst/>
          </a:prstGeom>
          <a:noFill/>
          <a:ln w="76200">
            <a:solidFill>
              <a:srgbClr val="FF0000"/>
            </a:solidFill>
            <a:round/>
            <a:headEnd/>
            <a:tailEnd type="triangle" w="med" len="med"/>
          </a:ln>
        </p:spPr>
        <p:txBody>
          <a:bodyPr/>
          <a:lstStyle/>
          <a:p>
            <a:endParaRPr lang="en-US"/>
          </a:p>
        </p:txBody>
      </p:sp>
      <p:sp>
        <p:nvSpPr>
          <p:cNvPr id="26" name="Text Box 17"/>
          <p:cNvSpPr txBox="1">
            <a:spLocks noChangeArrowheads="1"/>
          </p:cNvSpPr>
          <p:nvPr/>
        </p:nvSpPr>
        <p:spPr bwMode="auto">
          <a:xfrm>
            <a:off x="6172200" y="6096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29" name="Line 16"/>
          <p:cNvSpPr>
            <a:spLocks noChangeShapeType="1"/>
          </p:cNvSpPr>
          <p:nvPr/>
        </p:nvSpPr>
        <p:spPr bwMode="auto">
          <a:xfrm flipV="1">
            <a:off x="5181600" y="5791200"/>
            <a:ext cx="0" cy="457200"/>
          </a:xfrm>
          <a:prstGeom prst="line">
            <a:avLst/>
          </a:prstGeom>
          <a:noFill/>
          <a:ln w="76200">
            <a:solidFill>
              <a:srgbClr val="FF0000"/>
            </a:solidFill>
            <a:round/>
            <a:headEnd/>
            <a:tailEnd type="triangle" w="med" len="med"/>
          </a:ln>
        </p:spPr>
        <p:txBody>
          <a:bodyPr/>
          <a:lstStyle/>
          <a:p>
            <a:endParaRPr lang="en-US"/>
          </a:p>
        </p:txBody>
      </p:sp>
      <p:sp>
        <p:nvSpPr>
          <p:cNvPr id="30" name="Text Box 17"/>
          <p:cNvSpPr txBox="1">
            <a:spLocks noChangeArrowheads="1"/>
          </p:cNvSpPr>
          <p:nvPr/>
        </p:nvSpPr>
        <p:spPr bwMode="auto">
          <a:xfrm>
            <a:off x="4953000" y="6096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1" name="Line 16"/>
          <p:cNvSpPr>
            <a:spLocks noChangeShapeType="1"/>
          </p:cNvSpPr>
          <p:nvPr/>
        </p:nvSpPr>
        <p:spPr bwMode="auto">
          <a:xfrm flipV="1">
            <a:off x="6553200" y="3581400"/>
            <a:ext cx="0" cy="457200"/>
          </a:xfrm>
          <a:prstGeom prst="line">
            <a:avLst/>
          </a:prstGeom>
          <a:noFill/>
          <a:ln w="76200">
            <a:solidFill>
              <a:srgbClr val="FF0000"/>
            </a:solidFill>
            <a:round/>
            <a:headEnd/>
            <a:tailEnd type="triangle" w="med" len="med"/>
          </a:ln>
        </p:spPr>
        <p:txBody>
          <a:bodyPr/>
          <a:lstStyle/>
          <a:p>
            <a:endParaRPr lang="en-US"/>
          </a:p>
        </p:txBody>
      </p:sp>
      <p:sp>
        <p:nvSpPr>
          <p:cNvPr id="32" name="Text Box 17"/>
          <p:cNvSpPr txBox="1">
            <a:spLocks noChangeArrowheads="1"/>
          </p:cNvSpPr>
          <p:nvPr/>
        </p:nvSpPr>
        <p:spPr bwMode="auto">
          <a:xfrm>
            <a:off x="6324600" y="38862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3" name="Line 16"/>
          <p:cNvSpPr>
            <a:spLocks noChangeShapeType="1"/>
          </p:cNvSpPr>
          <p:nvPr/>
        </p:nvSpPr>
        <p:spPr bwMode="auto">
          <a:xfrm flipV="1">
            <a:off x="4953000" y="3733800"/>
            <a:ext cx="0" cy="457200"/>
          </a:xfrm>
          <a:prstGeom prst="line">
            <a:avLst/>
          </a:prstGeom>
          <a:noFill/>
          <a:ln w="76200">
            <a:solidFill>
              <a:srgbClr val="FF0000"/>
            </a:solidFill>
            <a:round/>
            <a:headEnd/>
            <a:tailEnd type="triangle" w="med" len="med"/>
          </a:ln>
        </p:spPr>
        <p:txBody>
          <a:bodyPr/>
          <a:lstStyle/>
          <a:p>
            <a:endParaRPr lang="en-US"/>
          </a:p>
        </p:txBody>
      </p:sp>
      <p:sp>
        <p:nvSpPr>
          <p:cNvPr id="34" name="Text Box 17"/>
          <p:cNvSpPr txBox="1">
            <a:spLocks noChangeArrowheads="1"/>
          </p:cNvSpPr>
          <p:nvPr/>
        </p:nvSpPr>
        <p:spPr bwMode="auto">
          <a:xfrm>
            <a:off x="4724400" y="40386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5" name="Line 16"/>
          <p:cNvSpPr>
            <a:spLocks noChangeShapeType="1"/>
          </p:cNvSpPr>
          <p:nvPr/>
        </p:nvSpPr>
        <p:spPr bwMode="auto">
          <a:xfrm flipV="1">
            <a:off x="2667000" y="3733800"/>
            <a:ext cx="0" cy="457200"/>
          </a:xfrm>
          <a:prstGeom prst="line">
            <a:avLst/>
          </a:prstGeom>
          <a:noFill/>
          <a:ln w="76200">
            <a:solidFill>
              <a:srgbClr val="FF0000"/>
            </a:solidFill>
            <a:round/>
            <a:headEnd/>
            <a:tailEnd type="triangle" w="med" len="med"/>
          </a:ln>
        </p:spPr>
        <p:txBody>
          <a:bodyPr/>
          <a:lstStyle/>
          <a:p>
            <a:endParaRPr lang="en-US"/>
          </a:p>
        </p:txBody>
      </p:sp>
      <p:sp>
        <p:nvSpPr>
          <p:cNvPr id="36" name="Text Box 17"/>
          <p:cNvSpPr txBox="1">
            <a:spLocks noChangeArrowheads="1"/>
          </p:cNvSpPr>
          <p:nvPr/>
        </p:nvSpPr>
        <p:spPr bwMode="auto">
          <a:xfrm>
            <a:off x="2438400" y="40386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7" name="Line 16"/>
          <p:cNvSpPr>
            <a:spLocks noChangeShapeType="1"/>
          </p:cNvSpPr>
          <p:nvPr/>
        </p:nvSpPr>
        <p:spPr bwMode="auto">
          <a:xfrm flipV="1">
            <a:off x="4114800" y="3429000"/>
            <a:ext cx="0" cy="457200"/>
          </a:xfrm>
          <a:prstGeom prst="line">
            <a:avLst/>
          </a:prstGeom>
          <a:noFill/>
          <a:ln w="76200">
            <a:solidFill>
              <a:srgbClr val="FF0000"/>
            </a:solidFill>
            <a:round/>
            <a:headEnd/>
            <a:tailEnd type="triangle" w="med" len="med"/>
          </a:ln>
        </p:spPr>
        <p:txBody>
          <a:bodyPr/>
          <a:lstStyle/>
          <a:p>
            <a:endParaRPr lang="en-US"/>
          </a:p>
        </p:txBody>
      </p:sp>
      <p:sp>
        <p:nvSpPr>
          <p:cNvPr id="38" name="Text Box 17"/>
          <p:cNvSpPr txBox="1">
            <a:spLocks noChangeArrowheads="1"/>
          </p:cNvSpPr>
          <p:nvPr/>
        </p:nvSpPr>
        <p:spPr bwMode="auto">
          <a:xfrm>
            <a:off x="3733800" y="3810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 name="SMARTInkShape-1177"/>
          <p:cNvSpPr/>
          <p:nvPr>
            <p:custDataLst>
              <p:tags r:id="rId1"/>
            </p:custDataLst>
          </p:nvPr>
        </p:nvSpPr>
        <p:spPr>
          <a:xfrm>
            <a:off x="4946826" y="4730750"/>
            <a:ext cx="1453092" cy="996945"/>
          </a:xfrm>
          <a:custGeom>
            <a:avLst/>
            <a:gdLst/>
            <a:ahLst/>
            <a:cxnLst/>
            <a:rect l="0" t="0" r="0" b="0"/>
            <a:pathLst>
              <a:path w="1453092" h="996945">
                <a:moveTo>
                  <a:pt x="730074" y="704850"/>
                </a:moveTo>
                <a:lnTo>
                  <a:pt x="730074" y="704850"/>
                </a:lnTo>
                <a:lnTo>
                  <a:pt x="723802" y="704850"/>
                </a:lnTo>
                <a:lnTo>
                  <a:pt x="723747" y="708221"/>
                </a:lnTo>
                <a:lnTo>
                  <a:pt x="724445" y="709214"/>
                </a:lnTo>
                <a:lnTo>
                  <a:pt x="725615" y="709876"/>
                </a:lnTo>
                <a:lnTo>
                  <a:pt x="727101" y="710317"/>
                </a:lnTo>
                <a:lnTo>
                  <a:pt x="728092" y="711317"/>
                </a:lnTo>
                <a:lnTo>
                  <a:pt x="729193" y="714310"/>
                </a:lnTo>
                <a:lnTo>
                  <a:pt x="730193" y="715390"/>
                </a:lnTo>
                <a:lnTo>
                  <a:pt x="733184" y="716590"/>
                </a:lnTo>
                <a:lnTo>
                  <a:pt x="734264" y="717616"/>
                </a:lnTo>
                <a:lnTo>
                  <a:pt x="739511" y="726304"/>
                </a:lnTo>
                <a:lnTo>
                  <a:pt x="746493" y="734540"/>
                </a:lnTo>
                <a:lnTo>
                  <a:pt x="747955" y="738743"/>
                </a:lnTo>
                <a:lnTo>
                  <a:pt x="749050" y="740145"/>
                </a:lnTo>
                <a:lnTo>
                  <a:pt x="776647" y="764139"/>
                </a:lnTo>
                <a:lnTo>
                  <a:pt x="792162" y="784696"/>
                </a:lnTo>
                <a:lnTo>
                  <a:pt x="802171" y="792165"/>
                </a:lnTo>
                <a:lnTo>
                  <a:pt x="823861" y="821219"/>
                </a:lnTo>
                <a:lnTo>
                  <a:pt x="855065" y="845700"/>
                </a:lnTo>
                <a:lnTo>
                  <a:pt x="882870" y="871402"/>
                </a:lnTo>
                <a:lnTo>
                  <a:pt x="911992" y="897406"/>
                </a:lnTo>
                <a:lnTo>
                  <a:pt x="941623" y="916154"/>
                </a:lnTo>
                <a:lnTo>
                  <a:pt x="969886" y="935298"/>
                </a:lnTo>
                <a:lnTo>
                  <a:pt x="998927" y="949662"/>
                </a:lnTo>
                <a:lnTo>
                  <a:pt x="1028526" y="957360"/>
                </a:lnTo>
                <a:lnTo>
                  <a:pt x="1041226" y="960290"/>
                </a:lnTo>
                <a:lnTo>
                  <a:pt x="1066624" y="969795"/>
                </a:lnTo>
                <a:lnTo>
                  <a:pt x="1079324" y="972912"/>
                </a:lnTo>
                <a:lnTo>
                  <a:pt x="1092024" y="976422"/>
                </a:lnTo>
                <a:lnTo>
                  <a:pt x="1121657" y="977813"/>
                </a:lnTo>
                <a:lnTo>
                  <a:pt x="1151291" y="972133"/>
                </a:lnTo>
                <a:lnTo>
                  <a:pt x="1163991" y="971017"/>
                </a:lnTo>
                <a:lnTo>
                  <a:pt x="1193624" y="963721"/>
                </a:lnTo>
                <a:lnTo>
                  <a:pt x="1224050" y="954251"/>
                </a:lnTo>
                <a:lnTo>
                  <a:pt x="1232547" y="952573"/>
                </a:lnTo>
                <a:lnTo>
                  <a:pt x="1261596" y="937603"/>
                </a:lnTo>
                <a:lnTo>
                  <a:pt x="1290206" y="920747"/>
                </a:lnTo>
                <a:lnTo>
                  <a:pt x="1318430" y="903817"/>
                </a:lnTo>
                <a:lnTo>
                  <a:pt x="1341498" y="886883"/>
                </a:lnTo>
                <a:lnTo>
                  <a:pt x="1360594" y="869950"/>
                </a:lnTo>
                <a:lnTo>
                  <a:pt x="1372656" y="861483"/>
                </a:lnTo>
                <a:lnTo>
                  <a:pt x="1379629" y="851762"/>
                </a:lnTo>
                <a:lnTo>
                  <a:pt x="1387100" y="836345"/>
                </a:lnTo>
                <a:lnTo>
                  <a:pt x="1411648" y="804597"/>
                </a:lnTo>
                <a:lnTo>
                  <a:pt x="1419403" y="791556"/>
                </a:lnTo>
                <a:lnTo>
                  <a:pt x="1428618" y="760394"/>
                </a:lnTo>
                <a:lnTo>
                  <a:pt x="1432742" y="751491"/>
                </a:lnTo>
                <a:lnTo>
                  <a:pt x="1436677" y="723781"/>
                </a:lnTo>
                <a:lnTo>
                  <a:pt x="1439912" y="711164"/>
                </a:lnTo>
                <a:lnTo>
                  <a:pt x="1441194" y="681565"/>
                </a:lnTo>
                <a:lnTo>
                  <a:pt x="1447031" y="651228"/>
                </a:lnTo>
                <a:lnTo>
                  <a:pt x="1447572" y="620771"/>
                </a:lnTo>
                <a:lnTo>
                  <a:pt x="1447622" y="590584"/>
                </a:lnTo>
                <a:lnTo>
                  <a:pt x="1448329" y="582099"/>
                </a:lnTo>
                <a:lnTo>
                  <a:pt x="1453091" y="557547"/>
                </a:lnTo>
                <a:lnTo>
                  <a:pt x="1448429" y="529428"/>
                </a:lnTo>
                <a:lnTo>
                  <a:pt x="1447695" y="498322"/>
                </a:lnTo>
                <a:lnTo>
                  <a:pt x="1446933" y="476298"/>
                </a:lnTo>
                <a:lnTo>
                  <a:pt x="1441159" y="448218"/>
                </a:lnTo>
                <a:lnTo>
                  <a:pt x="1435564" y="416883"/>
                </a:lnTo>
                <a:lnTo>
                  <a:pt x="1433169" y="395143"/>
                </a:lnTo>
                <a:lnTo>
                  <a:pt x="1429935" y="379546"/>
                </a:lnTo>
                <a:lnTo>
                  <a:pt x="1427096" y="363401"/>
                </a:lnTo>
                <a:lnTo>
                  <a:pt x="1415745" y="331651"/>
                </a:lnTo>
                <a:lnTo>
                  <a:pt x="1401281" y="299901"/>
                </a:lnTo>
                <a:lnTo>
                  <a:pt x="1386828" y="276769"/>
                </a:lnTo>
                <a:lnTo>
                  <a:pt x="1376009" y="255362"/>
                </a:lnTo>
                <a:lnTo>
                  <a:pt x="1353505" y="224446"/>
                </a:lnTo>
                <a:lnTo>
                  <a:pt x="1330561" y="194739"/>
                </a:lnTo>
                <a:lnTo>
                  <a:pt x="1303418" y="165100"/>
                </a:lnTo>
                <a:lnTo>
                  <a:pt x="1278027" y="135467"/>
                </a:lnTo>
                <a:lnTo>
                  <a:pt x="1247937" y="112301"/>
                </a:lnTo>
                <a:lnTo>
                  <a:pt x="1216789" y="93199"/>
                </a:lnTo>
                <a:lnTo>
                  <a:pt x="1185092" y="78508"/>
                </a:lnTo>
                <a:lnTo>
                  <a:pt x="1155237" y="67759"/>
                </a:lnTo>
                <a:lnTo>
                  <a:pt x="1123736" y="57153"/>
                </a:lnTo>
                <a:lnTo>
                  <a:pt x="1096383" y="46567"/>
                </a:lnTo>
                <a:lnTo>
                  <a:pt x="1072580" y="39982"/>
                </a:lnTo>
                <a:lnTo>
                  <a:pt x="1041172" y="33278"/>
                </a:lnTo>
                <a:lnTo>
                  <a:pt x="1009467" y="23206"/>
                </a:lnTo>
                <a:lnTo>
                  <a:pt x="977723" y="17716"/>
                </a:lnTo>
                <a:lnTo>
                  <a:pt x="950338" y="12655"/>
                </a:lnTo>
                <a:lnTo>
                  <a:pt x="920312" y="7320"/>
                </a:lnTo>
                <a:lnTo>
                  <a:pt x="888789" y="1452"/>
                </a:lnTo>
                <a:lnTo>
                  <a:pt x="857069" y="191"/>
                </a:lnTo>
                <a:lnTo>
                  <a:pt x="825323" y="25"/>
                </a:lnTo>
                <a:lnTo>
                  <a:pt x="795560" y="5"/>
                </a:lnTo>
                <a:lnTo>
                  <a:pt x="768566" y="1"/>
                </a:lnTo>
                <a:lnTo>
                  <a:pt x="742852" y="0"/>
                </a:lnTo>
                <a:lnTo>
                  <a:pt x="717390" y="0"/>
                </a:lnTo>
                <a:lnTo>
                  <a:pt x="691977" y="0"/>
                </a:lnTo>
                <a:lnTo>
                  <a:pt x="663204" y="0"/>
                </a:lnTo>
                <a:lnTo>
                  <a:pt x="631754" y="0"/>
                </a:lnTo>
                <a:lnTo>
                  <a:pt x="606727" y="1881"/>
                </a:lnTo>
                <a:lnTo>
                  <a:pt x="575464" y="6467"/>
                </a:lnTo>
                <a:lnTo>
                  <a:pt x="546951" y="11260"/>
                </a:lnTo>
                <a:lnTo>
                  <a:pt x="520726" y="15787"/>
                </a:lnTo>
                <a:lnTo>
                  <a:pt x="495164" y="23475"/>
                </a:lnTo>
                <a:lnTo>
                  <a:pt x="467850" y="31788"/>
                </a:lnTo>
                <a:lnTo>
                  <a:pt x="436577" y="42339"/>
                </a:lnTo>
                <a:lnTo>
                  <a:pt x="410418" y="52682"/>
                </a:lnTo>
                <a:lnTo>
                  <a:pt x="379390" y="67145"/>
                </a:lnTo>
                <a:lnTo>
                  <a:pt x="348885" y="81610"/>
                </a:lnTo>
                <a:lnTo>
                  <a:pt x="317298" y="96729"/>
                </a:lnTo>
                <a:lnTo>
                  <a:pt x="289935" y="115906"/>
                </a:lnTo>
                <a:lnTo>
                  <a:pt x="259912" y="132142"/>
                </a:lnTo>
                <a:lnTo>
                  <a:pt x="233415" y="152520"/>
                </a:lnTo>
                <a:lnTo>
                  <a:pt x="203462" y="177810"/>
                </a:lnTo>
                <a:lnTo>
                  <a:pt x="175781" y="203201"/>
                </a:lnTo>
                <a:lnTo>
                  <a:pt x="150701" y="225072"/>
                </a:lnTo>
                <a:lnTo>
                  <a:pt x="124759" y="255528"/>
                </a:lnTo>
                <a:lnTo>
                  <a:pt x="112728" y="269348"/>
                </a:lnTo>
                <a:lnTo>
                  <a:pt x="93076" y="299963"/>
                </a:lnTo>
                <a:lnTo>
                  <a:pt x="73268" y="330278"/>
                </a:lnTo>
                <a:lnTo>
                  <a:pt x="58729" y="350729"/>
                </a:lnTo>
                <a:lnTo>
                  <a:pt x="46622" y="380489"/>
                </a:lnTo>
                <a:lnTo>
                  <a:pt x="35838" y="407308"/>
                </a:lnTo>
                <a:lnTo>
                  <a:pt x="25228" y="438270"/>
                </a:lnTo>
                <a:lnTo>
                  <a:pt x="19005" y="465552"/>
                </a:lnTo>
                <a:lnTo>
                  <a:pt x="10146" y="495564"/>
                </a:lnTo>
                <a:lnTo>
                  <a:pt x="6696" y="525203"/>
                </a:lnTo>
                <a:lnTo>
                  <a:pt x="5538" y="553748"/>
                </a:lnTo>
                <a:lnTo>
                  <a:pt x="1162" y="581112"/>
                </a:lnTo>
                <a:lnTo>
                  <a:pt x="0" y="610029"/>
                </a:lnTo>
                <a:lnTo>
                  <a:pt x="1740" y="635084"/>
                </a:lnTo>
                <a:lnTo>
                  <a:pt x="5590" y="666055"/>
                </a:lnTo>
                <a:lnTo>
                  <a:pt x="9468" y="696406"/>
                </a:lnTo>
                <a:lnTo>
                  <a:pt x="12122" y="728093"/>
                </a:lnTo>
                <a:lnTo>
                  <a:pt x="14286" y="744193"/>
                </a:lnTo>
                <a:lnTo>
                  <a:pt x="22634" y="774864"/>
                </a:lnTo>
                <a:lnTo>
                  <a:pt x="28254" y="803101"/>
                </a:lnTo>
                <a:lnTo>
                  <a:pt x="41189" y="827219"/>
                </a:lnTo>
                <a:lnTo>
                  <a:pt x="48937" y="852407"/>
                </a:lnTo>
                <a:lnTo>
                  <a:pt x="59147" y="874102"/>
                </a:lnTo>
                <a:lnTo>
                  <a:pt x="67112" y="880733"/>
                </a:lnTo>
                <a:lnTo>
                  <a:pt x="76296" y="886737"/>
                </a:lnTo>
                <a:lnTo>
                  <a:pt x="105671" y="917156"/>
                </a:lnTo>
                <a:lnTo>
                  <a:pt x="124764" y="936903"/>
                </a:lnTo>
                <a:lnTo>
                  <a:pt x="135229" y="944507"/>
                </a:lnTo>
                <a:lnTo>
                  <a:pt x="147325" y="957480"/>
                </a:lnTo>
                <a:lnTo>
                  <a:pt x="154986" y="961769"/>
                </a:lnTo>
                <a:lnTo>
                  <a:pt x="163094" y="963675"/>
                </a:lnTo>
                <a:lnTo>
                  <a:pt x="169520" y="968285"/>
                </a:lnTo>
                <a:lnTo>
                  <a:pt x="179394" y="979372"/>
                </a:lnTo>
                <a:lnTo>
                  <a:pt x="185701" y="982082"/>
                </a:lnTo>
                <a:lnTo>
                  <a:pt x="192503" y="983992"/>
                </a:lnTo>
                <a:lnTo>
                  <a:pt x="214280" y="995176"/>
                </a:lnTo>
                <a:lnTo>
                  <a:pt x="243432" y="996881"/>
                </a:lnTo>
                <a:lnTo>
                  <a:pt x="273021" y="996944"/>
                </a:lnTo>
                <a:lnTo>
                  <a:pt x="286402" y="996243"/>
                </a:lnTo>
                <a:lnTo>
                  <a:pt x="296571" y="991482"/>
                </a:lnTo>
                <a:lnTo>
                  <a:pt x="316891" y="988835"/>
                </a:lnTo>
                <a:lnTo>
                  <a:pt x="346465" y="977836"/>
                </a:lnTo>
                <a:lnTo>
                  <a:pt x="378178" y="962999"/>
                </a:lnTo>
                <a:lnTo>
                  <a:pt x="383175" y="958812"/>
                </a:lnTo>
                <a:lnTo>
                  <a:pt x="384508" y="956708"/>
                </a:lnTo>
                <a:lnTo>
                  <a:pt x="396787" y="948261"/>
                </a:lnTo>
                <a:lnTo>
                  <a:pt x="426181" y="931333"/>
                </a:lnTo>
                <a:lnTo>
                  <a:pt x="455004" y="904405"/>
                </a:lnTo>
                <a:lnTo>
                  <a:pt x="465441" y="896936"/>
                </a:lnTo>
                <a:lnTo>
                  <a:pt x="490965" y="867882"/>
                </a:lnTo>
                <a:lnTo>
                  <a:pt x="501071" y="855796"/>
                </a:lnTo>
                <a:lnTo>
                  <a:pt x="520514" y="825070"/>
                </a:lnTo>
                <a:lnTo>
                  <a:pt x="528989" y="811852"/>
                </a:lnTo>
                <a:lnTo>
                  <a:pt x="554130" y="780108"/>
                </a:lnTo>
                <a:lnTo>
                  <a:pt x="573434" y="750454"/>
                </a:lnTo>
                <a:lnTo>
                  <a:pt x="601750" y="718912"/>
                </a:lnTo>
                <a:lnTo>
                  <a:pt x="624218" y="696407"/>
                </a:lnTo>
                <a:lnTo>
                  <a:pt x="630344" y="694042"/>
                </a:lnTo>
                <a:lnTo>
                  <a:pt x="637067" y="692285"/>
                </a:lnTo>
                <a:lnTo>
                  <a:pt x="647131" y="685409"/>
                </a:lnTo>
                <a:lnTo>
                  <a:pt x="649378" y="683423"/>
                </a:lnTo>
                <a:lnTo>
                  <a:pt x="655638" y="681216"/>
                </a:lnTo>
                <a:lnTo>
                  <a:pt x="670202" y="678977"/>
                </a:lnTo>
                <a:lnTo>
                  <a:pt x="679155" y="674470"/>
                </a:lnTo>
                <a:lnTo>
                  <a:pt x="703809" y="673124"/>
                </a:lnTo>
                <a:lnTo>
                  <a:pt x="709699" y="674992"/>
                </a:lnTo>
                <a:lnTo>
                  <a:pt x="714669" y="677470"/>
                </a:lnTo>
                <a:lnTo>
                  <a:pt x="729134" y="682560"/>
                </a:lnTo>
                <a:lnTo>
                  <a:pt x="761824" y="71120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178"/>
          <p:cNvSpPr/>
          <p:nvPr>
            <p:custDataLst>
              <p:tags r:id="rId2"/>
            </p:custDataLst>
          </p:nvPr>
        </p:nvSpPr>
        <p:spPr>
          <a:xfrm>
            <a:off x="2578129" y="4686300"/>
            <a:ext cx="1962122" cy="1460501"/>
          </a:xfrm>
          <a:custGeom>
            <a:avLst/>
            <a:gdLst/>
            <a:ahLst/>
            <a:cxnLst/>
            <a:rect l="0" t="0" r="0" b="0"/>
            <a:pathLst>
              <a:path w="1962122" h="1460501">
                <a:moveTo>
                  <a:pt x="12671" y="1066800"/>
                </a:moveTo>
                <a:lnTo>
                  <a:pt x="12671" y="1066800"/>
                </a:lnTo>
                <a:lnTo>
                  <a:pt x="9300" y="1070171"/>
                </a:lnTo>
                <a:lnTo>
                  <a:pt x="5764" y="1071826"/>
                </a:lnTo>
                <a:lnTo>
                  <a:pt x="0" y="1073143"/>
                </a:lnTo>
                <a:lnTo>
                  <a:pt x="3351" y="1073148"/>
                </a:lnTo>
                <a:lnTo>
                  <a:pt x="4341" y="1073854"/>
                </a:lnTo>
                <a:lnTo>
                  <a:pt x="5930" y="1078175"/>
                </a:lnTo>
                <a:lnTo>
                  <a:pt x="6060" y="1078617"/>
                </a:lnTo>
                <a:lnTo>
                  <a:pt x="8087" y="1079107"/>
                </a:lnTo>
                <a:lnTo>
                  <a:pt x="39290" y="1079500"/>
                </a:lnTo>
                <a:lnTo>
                  <a:pt x="46779" y="1079500"/>
                </a:lnTo>
                <a:lnTo>
                  <a:pt x="73884" y="1085676"/>
                </a:lnTo>
                <a:lnTo>
                  <a:pt x="78212" y="1085772"/>
                </a:lnTo>
                <a:lnTo>
                  <a:pt x="82488" y="1087697"/>
                </a:lnTo>
                <a:lnTo>
                  <a:pt x="84615" y="1089198"/>
                </a:lnTo>
                <a:lnTo>
                  <a:pt x="94352" y="1091311"/>
                </a:lnTo>
                <a:lnTo>
                  <a:pt x="105920" y="1092730"/>
                </a:lnTo>
                <a:lnTo>
                  <a:pt x="135379" y="1102735"/>
                </a:lnTo>
                <a:lnTo>
                  <a:pt x="151222" y="1107986"/>
                </a:lnTo>
                <a:lnTo>
                  <a:pt x="163015" y="1114969"/>
                </a:lnTo>
                <a:lnTo>
                  <a:pt x="176320" y="1118962"/>
                </a:lnTo>
                <a:lnTo>
                  <a:pt x="189322" y="1126336"/>
                </a:lnTo>
                <a:lnTo>
                  <a:pt x="207767" y="1131660"/>
                </a:lnTo>
                <a:lnTo>
                  <a:pt x="239509" y="1149386"/>
                </a:lnTo>
                <a:lnTo>
                  <a:pt x="271259" y="1168402"/>
                </a:lnTo>
                <a:lnTo>
                  <a:pt x="300717" y="1185333"/>
                </a:lnTo>
                <a:lnTo>
                  <a:pt x="315625" y="1191919"/>
                </a:lnTo>
                <a:lnTo>
                  <a:pt x="336917" y="1200542"/>
                </a:lnTo>
                <a:lnTo>
                  <a:pt x="366178" y="1214990"/>
                </a:lnTo>
                <a:lnTo>
                  <a:pt x="383092" y="1222732"/>
                </a:lnTo>
                <a:lnTo>
                  <a:pt x="395789" y="1226126"/>
                </a:lnTo>
                <a:lnTo>
                  <a:pt x="410840" y="1235437"/>
                </a:lnTo>
                <a:lnTo>
                  <a:pt x="440412" y="1248971"/>
                </a:lnTo>
                <a:lnTo>
                  <a:pt x="469881" y="1263659"/>
                </a:lnTo>
                <a:lnTo>
                  <a:pt x="499505" y="1278467"/>
                </a:lnTo>
                <a:lnTo>
                  <a:pt x="520671" y="1290932"/>
                </a:lnTo>
                <a:lnTo>
                  <a:pt x="529138" y="1296943"/>
                </a:lnTo>
                <a:lnTo>
                  <a:pt x="550304" y="1304488"/>
                </a:lnTo>
                <a:lnTo>
                  <a:pt x="556890" y="1310258"/>
                </a:lnTo>
                <a:lnTo>
                  <a:pt x="562874" y="1316820"/>
                </a:lnTo>
                <a:lnTo>
                  <a:pt x="590637" y="1333391"/>
                </a:lnTo>
                <a:lnTo>
                  <a:pt x="620161" y="1348310"/>
                </a:lnTo>
                <a:lnTo>
                  <a:pt x="649083" y="1363133"/>
                </a:lnTo>
                <a:lnTo>
                  <a:pt x="677566" y="1380067"/>
                </a:lnTo>
                <a:lnTo>
                  <a:pt x="701191" y="1394178"/>
                </a:lnTo>
                <a:lnTo>
                  <a:pt x="730257" y="1403741"/>
                </a:lnTo>
                <a:lnTo>
                  <a:pt x="759856" y="1418189"/>
                </a:lnTo>
                <a:lnTo>
                  <a:pt x="790722" y="1425401"/>
                </a:lnTo>
                <a:lnTo>
                  <a:pt x="812655" y="1433335"/>
                </a:lnTo>
                <a:lnTo>
                  <a:pt x="825437" y="1436458"/>
                </a:lnTo>
                <a:lnTo>
                  <a:pt x="838161" y="1439971"/>
                </a:lnTo>
                <a:lnTo>
                  <a:pt x="858544" y="1443201"/>
                </a:lnTo>
                <a:lnTo>
                  <a:pt x="870313" y="1446437"/>
                </a:lnTo>
                <a:lnTo>
                  <a:pt x="882737" y="1449278"/>
                </a:lnTo>
                <a:lnTo>
                  <a:pt x="895355" y="1452706"/>
                </a:lnTo>
                <a:lnTo>
                  <a:pt x="920724" y="1455905"/>
                </a:lnTo>
                <a:lnTo>
                  <a:pt x="933422" y="1459138"/>
                </a:lnTo>
                <a:lnTo>
                  <a:pt x="961526" y="1460447"/>
                </a:lnTo>
                <a:lnTo>
                  <a:pt x="991456" y="1460498"/>
                </a:lnTo>
                <a:lnTo>
                  <a:pt x="1022438" y="1460500"/>
                </a:lnTo>
                <a:lnTo>
                  <a:pt x="1050431" y="1459795"/>
                </a:lnTo>
                <a:lnTo>
                  <a:pt x="1077624" y="1454543"/>
                </a:lnTo>
                <a:lnTo>
                  <a:pt x="1083589" y="1453619"/>
                </a:lnTo>
                <a:lnTo>
                  <a:pt x="1111338" y="1446321"/>
                </a:lnTo>
                <a:lnTo>
                  <a:pt x="1123956" y="1442893"/>
                </a:lnTo>
                <a:lnTo>
                  <a:pt x="1131697" y="1441386"/>
                </a:lnTo>
                <a:lnTo>
                  <a:pt x="1140729" y="1437276"/>
                </a:lnTo>
                <a:lnTo>
                  <a:pt x="1164312" y="1430221"/>
                </a:lnTo>
                <a:lnTo>
                  <a:pt x="1195775" y="1417561"/>
                </a:lnTo>
                <a:lnTo>
                  <a:pt x="1227122" y="1399101"/>
                </a:lnTo>
                <a:lnTo>
                  <a:pt x="1258862" y="1380066"/>
                </a:lnTo>
                <a:lnTo>
                  <a:pt x="1284850" y="1360311"/>
                </a:lnTo>
                <a:lnTo>
                  <a:pt x="1296846" y="1347524"/>
                </a:lnTo>
                <a:lnTo>
                  <a:pt x="1303788" y="1341849"/>
                </a:lnTo>
                <a:lnTo>
                  <a:pt x="1315874" y="1328590"/>
                </a:lnTo>
                <a:lnTo>
                  <a:pt x="1322828" y="1322851"/>
                </a:lnTo>
                <a:lnTo>
                  <a:pt x="1344703" y="1293344"/>
                </a:lnTo>
                <a:lnTo>
                  <a:pt x="1362511" y="1277951"/>
                </a:lnTo>
                <a:lnTo>
                  <a:pt x="1375047" y="1259316"/>
                </a:lnTo>
                <a:lnTo>
                  <a:pt x="1379235" y="1246044"/>
                </a:lnTo>
                <a:lnTo>
                  <a:pt x="1397005" y="1217748"/>
                </a:lnTo>
                <a:lnTo>
                  <a:pt x="1400514" y="1210088"/>
                </a:lnTo>
                <a:lnTo>
                  <a:pt x="1404648" y="1195554"/>
                </a:lnTo>
                <a:lnTo>
                  <a:pt x="1412050" y="1178938"/>
                </a:lnTo>
                <a:lnTo>
                  <a:pt x="1417379" y="1162880"/>
                </a:lnTo>
                <a:lnTo>
                  <a:pt x="1419043" y="1160487"/>
                </a:lnTo>
                <a:lnTo>
                  <a:pt x="1427752" y="1129342"/>
                </a:lnTo>
                <a:lnTo>
                  <a:pt x="1429235" y="1115582"/>
                </a:lnTo>
                <a:lnTo>
                  <a:pt x="1433709" y="1103456"/>
                </a:lnTo>
                <a:lnTo>
                  <a:pt x="1435036" y="1071789"/>
                </a:lnTo>
                <a:lnTo>
                  <a:pt x="1435070" y="1040254"/>
                </a:lnTo>
                <a:lnTo>
                  <a:pt x="1423515" y="1008703"/>
                </a:lnTo>
                <a:lnTo>
                  <a:pt x="1420640" y="995222"/>
                </a:lnTo>
                <a:lnTo>
                  <a:pt x="1415218" y="979920"/>
                </a:lnTo>
                <a:lnTo>
                  <a:pt x="1395030" y="957018"/>
                </a:lnTo>
                <a:lnTo>
                  <a:pt x="1376702" y="944059"/>
                </a:lnTo>
                <a:lnTo>
                  <a:pt x="1373851" y="939811"/>
                </a:lnTo>
                <a:lnTo>
                  <a:pt x="1366802" y="924854"/>
                </a:lnTo>
                <a:lnTo>
                  <a:pt x="1362866" y="919517"/>
                </a:lnTo>
                <a:lnTo>
                  <a:pt x="1358765" y="916674"/>
                </a:lnTo>
                <a:lnTo>
                  <a:pt x="1343910" y="909630"/>
                </a:lnTo>
                <a:lnTo>
                  <a:pt x="1331614" y="899513"/>
                </a:lnTo>
                <a:lnTo>
                  <a:pt x="1329118" y="895319"/>
                </a:lnTo>
                <a:lnTo>
                  <a:pt x="1328452" y="893212"/>
                </a:lnTo>
                <a:lnTo>
                  <a:pt x="1323950" y="888991"/>
                </a:lnTo>
                <a:lnTo>
                  <a:pt x="1317950" y="885468"/>
                </a:lnTo>
                <a:lnTo>
                  <a:pt x="1299598" y="877828"/>
                </a:lnTo>
                <a:lnTo>
                  <a:pt x="1268518" y="857240"/>
                </a:lnTo>
                <a:lnTo>
                  <a:pt x="1240253" y="842433"/>
                </a:lnTo>
                <a:lnTo>
                  <a:pt x="1212425" y="831457"/>
                </a:lnTo>
                <a:lnTo>
                  <a:pt x="1192412" y="820997"/>
                </a:lnTo>
                <a:lnTo>
                  <a:pt x="1180668" y="817816"/>
                </a:lnTo>
                <a:lnTo>
                  <a:pt x="1151414" y="804255"/>
                </a:lnTo>
                <a:lnTo>
                  <a:pt x="1123201" y="795274"/>
                </a:lnTo>
                <a:lnTo>
                  <a:pt x="1105147" y="789164"/>
                </a:lnTo>
                <a:lnTo>
                  <a:pt x="1097232" y="787479"/>
                </a:lnTo>
                <a:lnTo>
                  <a:pt x="1088105" y="783268"/>
                </a:lnTo>
                <a:lnTo>
                  <a:pt x="1060307" y="774273"/>
                </a:lnTo>
                <a:lnTo>
                  <a:pt x="1051904" y="770982"/>
                </a:lnTo>
                <a:lnTo>
                  <a:pt x="1022318" y="763478"/>
                </a:lnTo>
                <a:lnTo>
                  <a:pt x="996921" y="760248"/>
                </a:lnTo>
                <a:lnTo>
                  <a:pt x="984221" y="757013"/>
                </a:lnTo>
                <a:lnTo>
                  <a:pt x="958821" y="753888"/>
                </a:lnTo>
                <a:lnTo>
                  <a:pt x="945259" y="750207"/>
                </a:lnTo>
                <a:lnTo>
                  <a:pt x="914255" y="747454"/>
                </a:lnTo>
                <a:lnTo>
                  <a:pt x="901637" y="744284"/>
                </a:lnTo>
                <a:lnTo>
                  <a:pt x="873565" y="743002"/>
                </a:lnTo>
                <a:lnTo>
                  <a:pt x="844487" y="742953"/>
                </a:lnTo>
                <a:lnTo>
                  <a:pt x="816415" y="742950"/>
                </a:lnTo>
                <a:lnTo>
                  <a:pt x="788582" y="742950"/>
                </a:lnTo>
                <a:lnTo>
                  <a:pt x="773081" y="746609"/>
                </a:lnTo>
                <a:lnTo>
                  <a:pt x="764165" y="745053"/>
                </a:lnTo>
                <a:lnTo>
                  <a:pt x="736452" y="748990"/>
                </a:lnTo>
                <a:lnTo>
                  <a:pt x="706307" y="749292"/>
                </a:lnTo>
                <a:lnTo>
                  <a:pt x="700543" y="750002"/>
                </a:lnTo>
                <a:lnTo>
                  <a:pt x="684624" y="754767"/>
                </a:lnTo>
                <a:lnTo>
                  <a:pt x="655623" y="755634"/>
                </a:lnTo>
                <a:lnTo>
                  <a:pt x="645480" y="756351"/>
                </a:lnTo>
                <a:lnTo>
                  <a:pt x="633493" y="760675"/>
                </a:lnTo>
                <a:lnTo>
                  <a:pt x="603740" y="761966"/>
                </a:lnTo>
                <a:lnTo>
                  <a:pt x="572604" y="761999"/>
                </a:lnTo>
                <a:lnTo>
                  <a:pt x="563967" y="762000"/>
                </a:lnTo>
                <a:lnTo>
                  <a:pt x="559199" y="763881"/>
                </a:lnTo>
                <a:lnTo>
                  <a:pt x="556940" y="765371"/>
                </a:lnTo>
                <a:lnTo>
                  <a:pt x="547018" y="767467"/>
                </a:lnTo>
                <a:lnTo>
                  <a:pt x="517079" y="768334"/>
                </a:lnTo>
                <a:lnTo>
                  <a:pt x="512489" y="768343"/>
                </a:lnTo>
                <a:lnTo>
                  <a:pt x="508098" y="766466"/>
                </a:lnTo>
                <a:lnTo>
                  <a:pt x="505939" y="764977"/>
                </a:lnTo>
                <a:lnTo>
                  <a:pt x="496158" y="762882"/>
                </a:lnTo>
                <a:lnTo>
                  <a:pt x="468094" y="762022"/>
                </a:lnTo>
                <a:lnTo>
                  <a:pt x="463672" y="760129"/>
                </a:lnTo>
                <a:lnTo>
                  <a:pt x="461505" y="758636"/>
                </a:lnTo>
                <a:lnTo>
                  <a:pt x="451713" y="756534"/>
                </a:lnTo>
                <a:lnTo>
                  <a:pt x="440126" y="755119"/>
                </a:lnTo>
                <a:lnTo>
                  <a:pt x="419498" y="747821"/>
                </a:lnTo>
                <a:lnTo>
                  <a:pt x="408544" y="739228"/>
                </a:lnTo>
                <a:lnTo>
                  <a:pt x="388648" y="729846"/>
                </a:lnTo>
                <a:lnTo>
                  <a:pt x="383678" y="726543"/>
                </a:lnTo>
                <a:lnTo>
                  <a:pt x="379117" y="725074"/>
                </a:lnTo>
                <a:lnTo>
                  <a:pt x="374738" y="720659"/>
                </a:lnTo>
                <a:lnTo>
                  <a:pt x="347105" y="690049"/>
                </a:lnTo>
                <a:lnTo>
                  <a:pt x="336521" y="677571"/>
                </a:lnTo>
                <a:lnTo>
                  <a:pt x="319352" y="649141"/>
                </a:lnTo>
                <a:lnTo>
                  <a:pt x="317602" y="644106"/>
                </a:lnTo>
                <a:lnTo>
                  <a:pt x="296281" y="614724"/>
                </a:lnTo>
                <a:lnTo>
                  <a:pt x="293943" y="608114"/>
                </a:lnTo>
                <a:lnTo>
                  <a:pt x="286713" y="583251"/>
                </a:lnTo>
                <a:lnTo>
                  <a:pt x="284281" y="578369"/>
                </a:lnTo>
                <a:lnTo>
                  <a:pt x="282644" y="576080"/>
                </a:lnTo>
                <a:lnTo>
                  <a:pt x="280341" y="566115"/>
                </a:lnTo>
                <a:lnTo>
                  <a:pt x="278857" y="550811"/>
                </a:lnTo>
                <a:lnTo>
                  <a:pt x="274383" y="538381"/>
                </a:lnTo>
                <a:lnTo>
                  <a:pt x="272495" y="519109"/>
                </a:lnTo>
                <a:lnTo>
                  <a:pt x="268030" y="506640"/>
                </a:lnTo>
                <a:lnTo>
                  <a:pt x="264825" y="474890"/>
                </a:lnTo>
                <a:lnTo>
                  <a:pt x="263324" y="471110"/>
                </a:lnTo>
                <a:lnTo>
                  <a:pt x="263537" y="463147"/>
                </a:lnTo>
                <a:lnTo>
                  <a:pt x="266487" y="437264"/>
                </a:lnTo>
                <a:lnTo>
                  <a:pt x="267340" y="422740"/>
                </a:lnTo>
                <a:lnTo>
                  <a:pt x="274508" y="395547"/>
                </a:lnTo>
                <a:lnTo>
                  <a:pt x="277210" y="389582"/>
                </a:lnTo>
                <a:lnTo>
                  <a:pt x="284754" y="361009"/>
                </a:lnTo>
                <a:lnTo>
                  <a:pt x="292131" y="333549"/>
                </a:lnTo>
                <a:lnTo>
                  <a:pt x="299187" y="303256"/>
                </a:lnTo>
                <a:lnTo>
                  <a:pt x="319411" y="274306"/>
                </a:lnTo>
                <a:lnTo>
                  <a:pt x="346513" y="243358"/>
                </a:lnTo>
                <a:lnTo>
                  <a:pt x="369482" y="214953"/>
                </a:lnTo>
                <a:lnTo>
                  <a:pt x="383039" y="204137"/>
                </a:lnTo>
                <a:lnTo>
                  <a:pt x="392324" y="190307"/>
                </a:lnTo>
                <a:lnTo>
                  <a:pt x="423275" y="166660"/>
                </a:lnTo>
                <a:lnTo>
                  <a:pt x="445579" y="150375"/>
                </a:lnTo>
                <a:lnTo>
                  <a:pt x="474279" y="134767"/>
                </a:lnTo>
                <a:lnTo>
                  <a:pt x="492379" y="123857"/>
                </a:lnTo>
                <a:lnTo>
                  <a:pt x="509838" y="116003"/>
                </a:lnTo>
                <a:lnTo>
                  <a:pt x="538816" y="96550"/>
                </a:lnTo>
                <a:lnTo>
                  <a:pt x="547785" y="92300"/>
                </a:lnTo>
                <a:lnTo>
                  <a:pt x="560769" y="88496"/>
                </a:lnTo>
                <a:lnTo>
                  <a:pt x="592395" y="70136"/>
                </a:lnTo>
                <a:lnTo>
                  <a:pt x="608245" y="65467"/>
                </a:lnTo>
                <a:lnTo>
                  <a:pt x="621878" y="62201"/>
                </a:lnTo>
                <a:lnTo>
                  <a:pt x="650781" y="52567"/>
                </a:lnTo>
                <a:lnTo>
                  <a:pt x="658225" y="50174"/>
                </a:lnTo>
                <a:lnTo>
                  <a:pt x="687421" y="34276"/>
                </a:lnTo>
                <a:lnTo>
                  <a:pt x="712364" y="23337"/>
                </a:lnTo>
                <a:lnTo>
                  <a:pt x="741197" y="17733"/>
                </a:lnTo>
                <a:lnTo>
                  <a:pt x="756143" y="13694"/>
                </a:lnTo>
                <a:lnTo>
                  <a:pt x="780044" y="10950"/>
                </a:lnTo>
                <a:lnTo>
                  <a:pt x="804503" y="3887"/>
                </a:lnTo>
                <a:lnTo>
                  <a:pt x="816387" y="3609"/>
                </a:lnTo>
                <a:lnTo>
                  <a:pt x="844292" y="5989"/>
                </a:lnTo>
                <a:lnTo>
                  <a:pt x="872538" y="5613"/>
                </a:lnTo>
                <a:lnTo>
                  <a:pt x="903181" y="586"/>
                </a:lnTo>
                <a:lnTo>
                  <a:pt x="933385" y="34"/>
                </a:lnTo>
                <a:lnTo>
                  <a:pt x="963052" y="2"/>
                </a:lnTo>
                <a:lnTo>
                  <a:pt x="993922" y="0"/>
                </a:lnTo>
                <a:lnTo>
                  <a:pt x="1024386" y="705"/>
                </a:lnTo>
                <a:lnTo>
                  <a:pt x="1037122" y="3659"/>
                </a:lnTo>
                <a:lnTo>
                  <a:pt x="1063242" y="1120"/>
                </a:lnTo>
                <a:lnTo>
                  <a:pt x="1094984" y="7863"/>
                </a:lnTo>
                <a:lnTo>
                  <a:pt x="1123611" y="17301"/>
                </a:lnTo>
                <a:lnTo>
                  <a:pt x="1136529" y="20413"/>
                </a:lnTo>
                <a:lnTo>
                  <a:pt x="1149294" y="23923"/>
                </a:lnTo>
                <a:lnTo>
                  <a:pt x="1162013" y="26844"/>
                </a:lnTo>
                <a:lnTo>
                  <a:pt x="1174719" y="30296"/>
                </a:lnTo>
                <a:lnTo>
                  <a:pt x="1187420" y="33201"/>
                </a:lnTo>
                <a:lnTo>
                  <a:pt x="1217054" y="46651"/>
                </a:lnTo>
                <a:lnTo>
                  <a:pt x="1244964" y="57546"/>
                </a:lnTo>
                <a:lnTo>
                  <a:pt x="1274842" y="76210"/>
                </a:lnTo>
                <a:lnTo>
                  <a:pt x="1306316" y="95250"/>
                </a:lnTo>
                <a:lnTo>
                  <a:pt x="1330698" y="112889"/>
                </a:lnTo>
                <a:lnTo>
                  <a:pt x="1337510" y="122192"/>
                </a:lnTo>
                <a:lnTo>
                  <a:pt x="1364825" y="143858"/>
                </a:lnTo>
                <a:lnTo>
                  <a:pt x="1367074" y="144588"/>
                </a:lnTo>
                <a:lnTo>
                  <a:pt x="1395840" y="167027"/>
                </a:lnTo>
                <a:lnTo>
                  <a:pt x="1419039" y="190100"/>
                </a:lnTo>
                <a:lnTo>
                  <a:pt x="1422301" y="195261"/>
                </a:lnTo>
                <a:lnTo>
                  <a:pt x="1439539" y="213179"/>
                </a:lnTo>
                <a:lnTo>
                  <a:pt x="1449879" y="220660"/>
                </a:lnTo>
                <a:lnTo>
                  <a:pt x="1473134" y="249412"/>
                </a:lnTo>
                <a:lnTo>
                  <a:pt x="1478094" y="256194"/>
                </a:lnTo>
                <a:lnTo>
                  <a:pt x="1506686" y="281246"/>
                </a:lnTo>
                <a:lnTo>
                  <a:pt x="1512761" y="287982"/>
                </a:lnTo>
                <a:lnTo>
                  <a:pt x="1520352" y="300303"/>
                </a:lnTo>
                <a:lnTo>
                  <a:pt x="1550359" y="319610"/>
                </a:lnTo>
                <a:lnTo>
                  <a:pt x="1557503" y="325965"/>
                </a:lnTo>
                <a:lnTo>
                  <a:pt x="1560041" y="330199"/>
                </a:lnTo>
                <a:lnTo>
                  <a:pt x="1560718" y="332316"/>
                </a:lnTo>
                <a:lnTo>
                  <a:pt x="1565233" y="336550"/>
                </a:lnTo>
                <a:lnTo>
                  <a:pt x="1583051" y="351367"/>
                </a:lnTo>
                <a:lnTo>
                  <a:pt x="1592373" y="363493"/>
                </a:lnTo>
                <a:lnTo>
                  <a:pt x="1602407" y="368286"/>
                </a:lnTo>
                <a:lnTo>
                  <a:pt x="1610163" y="376606"/>
                </a:lnTo>
                <a:lnTo>
                  <a:pt x="1639750" y="393789"/>
                </a:lnTo>
                <a:lnTo>
                  <a:pt x="1646689" y="398678"/>
                </a:lnTo>
                <a:lnTo>
                  <a:pt x="1665703" y="420956"/>
                </a:lnTo>
                <a:lnTo>
                  <a:pt x="1671865" y="423452"/>
                </a:lnTo>
                <a:lnTo>
                  <a:pt x="1687318" y="428427"/>
                </a:lnTo>
                <a:lnTo>
                  <a:pt x="1693701" y="434063"/>
                </a:lnTo>
                <a:lnTo>
                  <a:pt x="1698890" y="439862"/>
                </a:lnTo>
                <a:lnTo>
                  <a:pt x="1728647" y="457285"/>
                </a:lnTo>
                <a:lnTo>
                  <a:pt x="1744396" y="469054"/>
                </a:lnTo>
                <a:lnTo>
                  <a:pt x="1776123" y="494361"/>
                </a:lnTo>
                <a:lnTo>
                  <a:pt x="1782559" y="498410"/>
                </a:lnTo>
                <a:lnTo>
                  <a:pt x="1787771" y="500916"/>
                </a:lnTo>
                <a:lnTo>
                  <a:pt x="1817547" y="526683"/>
                </a:lnTo>
                <a:lnTo>
                  <a:pt x="1836726" y="538290"/>
                </a:lnTo>
                <a:lnTo>
                  <a:pt x="1849183" y="551116"/>
                </a:lnTo>
                <a:lnTo>
                  <a:pt x="1880248" y="571940"/>
                </a:lnTo>
                <a:lnTo>
                  <a:pt x="1910705" y="588361"/>
                </a:lnTo>
                <a:lnTo>
                  <a:pt x="1937616" y="604382"/>
                </a:lnTo>
                <a:lnTo>
                  <a:pt x="1962121" y="61595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179"/>
          <p:cNvSpPr/>
          <p:nvPr>
            <p:custDataLst>
              <p:tags r:id="rId3"/>
            </p:custDataLst>
          </p:nvPr>
        </p:nvSpPr>
        <p:spPr>
          <a:xfrm>
            <a:off x="2520950" y="37211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80"/>
          <p:cNvSpPr/>
          <p:nvPr>
            <p:custDataLst>
              <p:tags r:id="rId4"/>
            </p:custDataLst>
          </p:nvPr>
        </p:nvSpPr>
        <p:spPr>
          <a:xfrm>
            <a:off x="4102100" y="3429000"/>
            <a:ext cx="6351" cy="12701"/>
          </a:xfrm>
          <a:custGeom>
            <a:avLst/>
            <a:gdLst/>
            <a:ahLst/>
            <a:cxnLst/>
            <a:rect l="0" t="0" r="0" b="0"/>
            <a:pathLst>
              <a:path w="6351" h="12701">
                <a:moveTo>
                  <a:pt x="0" y="12700"/>
                </a:moveTo>
                <a:lnTo>
                  <a:pt x="0" y="12700"/>
                </a:lnTo>
                <a:lnTo>
                  <a:pt x="3371" y="9329"/>
                </a:lnTo>
                <a:lnTo>
                  <a:pt x="5026" y="5793"/>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81"/>
          <p:cNvSpPr/>
          <p:nvPr>
            <p:custDataLst>
              <p:tags r:id="rId5"/>
            </p:custDataLst>
          </p:nvPr>
        </p:nvSpPr>
        <p:spPr>
          <a:xfrm>
            <a:off x="6477000" y="3562350"/>
            <a:ext cx="6351" cy="6094"/>
          </a:xfrm>
          <a:custGeom>
            <a:avLst/>
            <a:gdLst/>
            <a:ahLst/>
            <a:cxnLst/>
            <a:rect l="0" t="0" r="0" b="0"/>
            <a:pathLst>
              <a:path w="6351" h="6094">
                <a:moveTo>
                  <a:pt x="6350" y="0"/>
                </a:moveTo>
                <a:lnTo>
                  <a:pt x="6350" y="0"/>
                </a:lnTo>
                <a:lnTo>
                  <a:pt x="2979" y="3371"/>
                </a:lnTo>
                <a:lnTo>
                  <a:pt x="1986" y="3659"/>
                </a:lnTo>
                <a:lnTo>
                  <a:pt x="1324" y="3144"/>
                </a:lnTo>
                <a:lnTo>
                  <a:pt x="78" y="184"/>
                </a:lnTo>
                <a:lnTo>
                  <a:pt x="2" y="6093"/>
                </a:lnTo>
                <a:lnTo>
                  <a:pt x="0" y="7"/>
                </a:lnTo>
                <a:close/>
              </a:path>
            </a:pathLst>
          </a:custGeom>
          <a:noFill/>
          <a:ln w="19050" cap="flat"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ARTInkShape-1182"/>
          <p:cNvSpPr/>
          <p:nvPr>
            <p:custDataLst>
              <p:tags r:id="rId6"/>
            </p:custDataLst>
          </p:nvPr>
        </p:nvSpPr>
        <p:spPr>
          <a:xfrm>
            <a:off x="4883152" y="3638550"/>
            <a:ext cx="12699" cy="6351"/>
          </a:xfrm>
          <a:custGeom>
            <a:avLst/>
            <a:gdLst/>
            <a:ahLst/>
            <a:cxnLst/>
            <a:rect l="0" t="0" r="0" b="0"/>
            <a:pathLst>
              <a:path w="12699" h="6351">
                <a:moveTo>
                  <a:pt x="12698" y="0"/>
                </a:moveTo>
                <a:lnTo>
                  <a:pt x="12698" y="0"/>
                </a:lnTo>
                <a:lnTo>
                  <a:pt x="4528" y="0"/>
                </a:lnTo>
                <a:lnTo>
                  <a:pt x="5135" y="0"/>
                </a:lnTo>
                <a:lnTo>
                  <a:pt x="0" y="0"/>
                </a:lnTo>
                <a:lnTo>
                  <a:pt x="5466" y="0"/>
                </a:lnTo>
                <a:lnTo>
                  <a:pt x="5760" y="705"/>
                </a:lnTo>
                <a:lnTo>
                  <a:pt x="6348" y="6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183"/>
          <p:cNvSpPr/>
          <p:nvPr>
            <p:custDataLst>
              <p:tags r:id="rId7"/>
            </p:custDataLst>
          </p:nvPr>
        </p:nvSpPr>
        <p:spPr>
          <a:xfrm>
            <a:off x="1917700" y="33020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188"/>
          <p:cNvSpPr/>
          <p:nvPr>
            <p:custDataLst>
              <p:tags r:id="rId8"/>
            </p:custDataLst>
          </p:nvPr>
        </p:nvSpPr>
        <p:spPr>
          <a:xfrm>
            <a:off x="7918450" y="36703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190"/>
          <p:cNvSpPr/>
          <p:nvPr>
            <p:custDataLst>
              <p:tags r:id="rId9"/>
            </p:custDataLst>
          </p:nvPr>
        </p:nvSpPr>
        <p:spPr>
          <a:xfrm>
            <a:off x="6616700" y="5562600"/>
            <a:ext cx="6351" cy="6351"/>
          </a:xfrm>
          <a:custGeom>
            <a:avLst/>
            <a:gdLst/>
            <a:ahLst/>
            <a:cxnLst/>
            <a:rect l="0" t="0" r="0" b="0"/>
            <a:pathLst>
              <a:path w="6351" h="6351">
                <a:moveTo>
                  <a:pt x="6350" y="6350"/>
                </a:moveTo>
                <a:lnTo>
                  <a:pt x="6350" y="635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Box 5">
            <a:extLst>
              <a:ext uri="{FF2B5EF4-FFF2-40B4-BE49-F238E27FC236}">
                <a16:creationId xmlns:a16="http://schemas.microsoft.com/office/drawing/2014/main" id="{3D9F03D3-7F31-746B-76A4-54A134F45D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grpSp>
        <p:nvGrpSpPr>
          <p:cNvPr id="5" name="Group 4">
            <a:extLst>
              <a:ext uri="{FF2B5EF4-FFF2-40B4-BE49-F238E27FC236}">
                <a16:creationId xmlns:a16="http://schemas.microsoft.com/office/drawing/2014/main" id="{95A5C943-9ED5-90EF-CEF8-7DB1E5066D3C}"/>
              </a:ext>
            </a:extLst>
          </p:cNvPr>
          <p:cNvGrpSpPr/>
          <p:nvPr/>
        </p:nvGrpSpPr>
        <p:grpSpPr>
          <a:xfrm>
            <a:off x="685800" y="2677882"/>
            <a:ext cx="1371601" cy="821646"/>
            <a:chOff x="3657600" y="1249553"/>
            <a:chExt cx="1447800" cy="821646"/>
          </a:xfrm>
        </p:grpSpPr>
        <p:sp>
          <p:nvSpPr>
            <p:cNvPr id="9" name="Rectangle 8">
              <a:extLst>
                <a:ext uri="{FF2B5EF4-FFF2-40B4-BE49-F238E27FC236}">
                  <a16:creationId xmlns:a16="http://schemas.microsoft.com/office/drawing/2014/main" id="{9172F8D6-E789-04C9-FC4D-182619333322}"/>
                </a:ext>
              </a:extLst>
            </p:cNvPr>
            <p:cNvSpPr/>
            <p:nvPr/>
          </p:nvSpPr>
          <p:spPr>
            <a:xfrm>
              <a:off x="3696842" y="1249553"/>
              <a:ext cx="1408557" cy="821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31BFAC3-A346-6CA9-528E-80282D78A5FB}"/>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653F5DE-FD09-87DB-07EF-BC1F7C2D4602}"/>
              </a:ext>
            </a:extLst>
          </p:cNvPr>
          <p:cNvGrpSpPr/>
          <p:nvPr/>
        </p:nvGrpSpPr>
        <p:grpSpPr>
          <a:xfrm>
            <a:off x="625941" y="4648200"/>
            <a:ext cx="1371601" cy="1143000"/>
            <a:chOff x="3657600" y="928199"/>
            <a:chExt cx="1447800" cy="1143000"/>
          </a:xfrm>
        </p:grpSpPr>
        <p:sp>
          <p:nvSpPr>
            <p:cNvPr id="41" name="Rectangle 40">
              <a:extLst>
                <a:ext uri="{FF2B5EF4-FFF2-40B4-BE49-F238E27FC236}">
                  <a16:creationId xmlns:a16="http://schemas.microsoft.com/office/drawing/2014/main" id="{32233B33-1A34-7E90-2467-B491C8C67EE7}"/>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49FDEA58-CAC9-DE2D-62EF-A52843261692}"/>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509D4A9-BC78-4A1F-0681-440B6250E1A1}"/>
              </a:ext>
            </a:extLst>
          </p:cNvPr>
          <p:cNvGrpSpPr/>
          <p:nvPr/>
        </p:nvGrpSpPr>
        <p:grpSpPr>
          <a:xfrm>
            <a:off x="7075487" y="2476500"/>
            <a:ext cx="1371601" cy="1143000"/>
            <a:chOff x="3657600" y="928199"/>
            <a:chExt cx="1447800" cy="1143000"/>
          </a:xfrm>
        </p:grpSpPr>
        <p:sp>
          <p:nvSpPr>
            <p:cNvPr id="45" name="Rectangle 44">
              <a:extLst>
                <a:ext uri="{FF2B5EF4-FFF2-40B4-BE49-F238E27FC236}">
                  <a16:creationId xmlns:a16="http://schemas.microsoft.com/office/drawing/2014/main" id="{5862E385-AB09-6135-D2BE-CE65764B4415}"/>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0E2B51B-73A0-FCE3-94FE-A528A336A69A}"/>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F7C4B57-875E-24D8-C3F8-A8E0E2308FE5}"/>
              </a:ext>
            </a:extLst>
          </p:cNvPr>
          <p:cNvGrpSpPr/>
          <p:nvPr/>
        </p:nvGrpSpPr>
        <p:grpSpPr>
          <a:xfrm>
            <a:off x="7010400" y="4666129"/>
            <a:ext cx="1600200" cy="1143000"/>
            <a:chOff x="3657600" y="928199"/>
            <a:chExt cx="1447800" cy="1143000"/>
          </a:xfrm>
        </p:grpSpPr>
        <p:sp>
          <p:nvSpPr>
            <p:cNvPr id="48" name="Rectangle 47">
              <a:extLst>
                <a:ext uri="{FF2B5EF4-FFF2-40B4-BE49-F238E27FC236}">
                  <a16:creationId xmlns:a16="http://schemas.microsoft.com/office/drawing/2014/main" id="{A4DC1BDC-C2F6-2675-0FE9-9A036D9BA709}"/>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BACC9F9-55D0-21EB-9875-65392C501251}"/>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2400" b="1" dirty="0">
                <a:latin typeface="Times New Roman" pitchFamily="18" charset="0"/>
              </a:rPr>
              <a:t>Fingerprint Challenge: Identify each fingerprint pattern.</a:t>
            </a:r>
          </a:p>
        </p:txBody>
      </p:sp>
      <p:pic>
        <p:nvPicPr>
          <p:cNvPr id="10243" name="Picture 2" descr="fprint1.jpg"/>
          <p:cNvPicPr>
            <a:picLocks noChangeAspect="1"/>
          </p:cNvPicPr>
          <p:nvPr/>
        </p:nvPicPr>
        <p:blipFill>
          <a:blip r:embed="rId3" cstate="print"/>
          <a:srcRect l="16251" b="6667"/>
          <a:stretch>
            <a:fillRect/>
          </a:stretch>
        </p:blipFill>
        <p:spPr bwMode="auto">
          <a:xfrm>
            <a:off x="583043" y="762000"/>
            <a:ext cx="3008313" cy="3017838"/>
          </a:xfrm>
          <a:prstGeom prst="rect">
            <a:avLst/>
          </a:prstGeom>
          <a:noFill/>
          <a:ln w="19050">
            <a:solidFill>
              <a:schemeClr val="tx1"/>
            </a:solidFill>
            <a:miter lim="800000"/>
            <a:headEnd/>
            <a:tailEnd/>
          </a:ln>
        </p:spPr>
      </p:pic>
      <p:pic>
        <p:nvPicPr>
          <p:cNvPr id="10244" name="Picture 3" descr="fprint2.jpg"/>
          <p:cNvPicPr>
            <a:picLocks noChangeAspect="1"/>
          </p:cNvPicPr>
          <p:nvPr/>
        </p:nvPicPr>
        <p:blipFill>
          <a:blip r:embed="rId4" cstate="print"/>
          <a:srcRect t="21249"/>
          <a:stretch>
            <a:fillRect/>
          </a:stretch>
        </p:blipFill>
        <p:spPr bwMode="auto">
          <a:xfrm>
            <a:off x="3667522" y="2971800"/>
            <a:ext cx="2195513" cy="2765425"/>
          </a:xfrm>
          <a:prstGeom prst="rect">
            <a:avLst/>
          </a:prstGeom>
          <a:noFill/>
          <a:ln w="19050">
            <a:solidFill>
              <a:schemeClr val="tx1"/>
            </a:solidFill>
            <a:miter lim="800000"/>
            <a:headEnd/>
            <a:tailEnd/>
          </a:ln>
        </p:spPr>
      </p:pic>
      <p:pic>
        <p:nvPicPr>
          <p:cNvPr id="10245" name="Picture 5" descr="arch_h.jpg"/>
          <p:cNvPicPr>
            <a:picLocks noChangeAspect="1"/>
          </p:cNvPicPr>
          <p:nvPr/>
        </p:nvPicPr>
        <p:blipFill>
          <a:blip r:embed="rId5" cstate="print"/>
          <a:srcRect l="3125" t="3333" r="6250" b="3333"/>
          <a:stretch>
            <a:fillRect/>
          </a:stretch>
        </p:blipFill>
        <p:spPr bwMode="auto">
          <a:xfrm>
            <a:off x="6324600" y="4343400"/>
            <a:ext cx="2209800" cy="2133600"/>
          </a:xfrm>
          <a:prstGeom prst="rect">
            <a:avLst/>
          </a:prstGeom>
          <a:noFill/>
          <a:ln w="19050">
            <a:solidFill>
              <a:schemeClr val="tx1"/>
            </a:solidFill>
            <a:miter lim="800000"/>
            <a:headEnd/>
            <a:tailEnd/>
          </a:ln>
        </p:spPr>
      </p:pic>
      <p:pic>
        <p:nvPicPr>
          <p:cNvPr id="10246" name="Picture 7" descr="fprint6.jpg"/>
          <p:cNvPicPr>
            <a:picLocks noChangeAspect="1"/>
          </p:cNvPicPr>
          <p:nvPr/>
        </p:nvPicPr>
        <p:blipFill>
          <a:blip r:embed="rId6" cstate="print"/>
          <a:srcRect t="7500" b="18750"/>
          <a:stretch>
            <a:fillRect/>
          </a:stretch>
        </p:blipFill>
        <p:spPr bwMode="auto">
          <a:xfrm>
            <a:off x="5943600" y="762000"/>
            <a:ext cx="3017838" cy="2967038"/>
          </a:xfrm>
          <a:prstGeom prst="rect">
            <a:avLst/>
          </a:prstGeom>
          <a:noFill/>
          <a:ln w="19050">
            <a:solidFill>
              <a:schemeClr val="tx1"/>
            </a:solidFill>
            <a:miter lim="800000"/>
            <a:headEnd/>
            <a:tailEnd/>
          </a:ln>
        </p:spPr>
      </p:pic>
      <p:pic>
        <p:nvPicPr>
          <p:cNvPr id="10247" name="Picture 8" descr="t_arch_h.jpg"/>
          <p:cNvPicPr>
            <a:picLocks noChangeAspect="1"/>
          </p:cNvPicPr>
          <p:nvPr/>
        </p:nvPicPr>
        <p:blipFill>
          <a:blip r:embed="rId7" cstate="print"/>
          <a:srcRect l="3125" t="3333" r="6250" b="3333"/>
          <a:stretch>
            <a:fillRect/>
          </a:stretch>
        </p:blipFill>
        <p:spPr bwMode="auto">
          <a:xfrm>
            <a:off x="887843" y="4343400"/>
            <a:ext cx="2209800" cy="2133600"/>
          </a:xfrm>
          <a:prstGeom prst="rect">
            <a:avLst/>
          </a:prstGeom>
          <a:noFill/>
          <a:ln w="19050">
            <a:solidFill>
              <a:schemeClr val="tx1"/>
            </a:solidFill>
            <a:miter lim="800000"/>
            <a:headEnd/>
            <a:tailEnd/>
          </a:ln>
        </p:spPr>
      </p:pic>
      <p:sp>
        <p:nvSpPr>
          <p:cNvPr id="14" name="Rectangle 13"/>
          <p:cNvSpPr/>
          <p:nvPr/>
        </p:nvSpPr>
        <p:spPr>
          <a:xfrm>
            <a:off x="506843"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A</a:t>
            </a:r>
          </a:p>
        </p:txBody>
      </p:sp>
      <p:sp>
        <p:nvSpPr>
          <p:cNvPr id="16" name="Rectangle 15"/>
          <p:cNvSpPr/>
          <p:nvPr/>
        </p:nvSpPr>
        <p:spPr>
          <a:xfrm>
            <a:off x="8305800"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B</a:t>
            </a:r>
          </a:p>
        </p:txBody>
      </p:sp>
      <p:sp>
        <p:nvSpPr>
          <p:cNvPr id="17" name="Rectangle 16"/>
          <p:cNvSpPr/>
          <p:nvPr/>
        </p:nvSpPr>
        <p:spPr>
          <a:xfrm>
            <a:off x="3515122" y="51816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C</a:t>
            </a:r>
          </a:p>
        </p:txBody>
      </p:sp>
      <p:sp>
        <p:nvSpPr>
          <p:cNvPr id="18" name="Rectangle 17"/>
          <p:cNvSpPr/>
          <p:nvPr/>
        </p:nvSpPr>
        <p:spPr>
          <a:xfrm>
            <a:off x="659243" y="58674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D</a:t>
            </a:r>
          </a:p>
        </p:txBody>
      </p:sp>
      <p:sp>
        <p:nvSpPr>
          <p:cNvPr id="19" name="Rectangle 18"/>
          <p:cNvSpPr/>
          <p:nvPr/>
        </p:nvSpPr>
        <p:spPr>
          <a:xfrm>
            <a:off x="8001000" y="57912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E</a:t>
            </a:r>
          </a:p>
        </p:txBody>
      </p:sp>
      <p:sp>
        <p:nvSpPr>
          <p:cNvPr id="10255" name="TextBox 20"/>
          <p:cNvSpPr txBox="1">
            <a:spLocks noChangeArrowheads="1"/>
          </p:cNvSpPr>
          <p:nvPr/>
        </p:nvSpPr>
        <p:spPr bwMode="auto">
          <a:xfrm>
            <a:off x="1192643" y="3810000"/>
            <a:ext cx="1524000" cy="381000"/>
          </a:xfrm>
          <a:prstGeom prst="rect">
            <a:avLst/>
          </a:prstGeom>
          <a:noFill/>
          <a:ln w="9525">
            <a:noFill/>
            <a:miter lim="800000"/>
            <a:headEnd/>
            <a:tailEnd/>
          </a:ln>
        </p:spPr>
        <p:txBody>
          <a:bodyPr>
            <a:spAutoFit/>
          </a:bodyPr>
          <a:lstStyle/>
          <a:p>
            <a:pPr algn="ctr"/>
            <a:r>
              <a:rPr lang="en-US"/>
              <a:t>Left Hand</a:t>
            </a:r>
          </a:p>
        </p:txBody>
      </p:sp>
      <p:sp>
        <p:nvSpPr>
          <p:cNvPr id="10256" name="TextBox 21"/>
          <p:cNvSpPr txBox="1">
            <a:spLocks noChangeArrowheads="1"/>
          </p:cNvSpPr>
          <p:nvPr/>
        </p:nvSpPr>
        <p:spPr bwMode="auto">
          <a:xfrm>
            <a:off x="6172200" y="6477000"/>
            <a:ext cx="1524000" cy="381000"/>
          </a:xfrm>
          <a:prstGeom prst="rect">
            <a:avLst/>
          </a:prstGeom>
          <a:noFill/>
          <a:ln w="9525">
            <a:noFill/>
            <a:miter lim="800000"/>
            <a:headEnd/>
            <a:tailEnd/>
          </a:ln>
        </p:spPr>
        <p:txBody>
          <a:bodyPr>
            <a:spAutoFit/>
          </a:bodyPr>
          <a:lstStyle/>
          <a:p>
            <a:pPr algn="ctr"/>
            <a:r>
              <a:rPr lang="en-US"/>
              <a:t>Left Hand</a:t>
            </a:r>
          </a:p>
        </p:txBody>
      </p:sp>
      <p:sp>
        <p:nvSpPr>
          <p:cNvPr id="10257" name="TextBox 22"/>
          <p:cNvSpPr txBox="1">
            <a:spLocks noChangeArrowheads="1"/>
          </p:cNvSpPr>
          <p:nvPr/>
        </p:nvSpPr>
        <p:spPr bwMode="auto">
          <a:xfrm>
            <a:off x="6553200" y="3733800"/>
            <a:ext cx="1524000" cy="381000"/>
          </a:xfrm>
          <a:prstGeom prst="rect">
            <a:avLst/>
          </a:prstGeom>
          <a:noFill/>
          <a:ln w="9525">
            <a:noFill/>
            <a:miter lim="800000"/>
            <a:headEnd/>
            <a:tailEnd/>
          </a:ln>
        </p:spPr>
        <p:txBody>
          <a:bodyPr>
            <a:spAutoFit/>
          </a:bodyPr>
          <a:lstStyle/>
          <a:p>
            <a:pPr algn="ctr"/>
            <a:r>
              <a:rPr lang="en-US"/>
              <a:t>Right Hand</a:t>
            </a:r>
          </a:p>
        </p:txBody>
      </p:sp>
      <p:sp>
        <p:nvSpPr>
          <p:cNvPr id="10258" name="TextBox 23"/>
          <p:cNvSpPr txBox="1">
            <a:spLocks noChangeArrowheads="1"/>
          </p:cNvSpPr>
          <p:nvPr/>
        </p:nvSpPr>
        <p:spPr bwMode="auto">
          <a:xfrm>
            <a:off x="1573643" y="6477000"/>
            <a:ext cx="1524000" cy="381000"/>
          </a:xfrm>
          <a:prstGeom prst="rect">
            <a:avLst/>
          </a:prstGeom>
          <a:noFill/>
          <a:ln w="9525">
            <a:noFill/>
            <a:miter lim="800000"/>
            <a:headEnd/>
            <a:tailEnd/>
          </a:ln>
        </p:spPr>
        <p:txBody>
          <a:bodyPr>
            <a:spAutoFit/>
          </a:bodyPr>
          <a:lstStyle/>
          <a:p>
            <a:pPr algn="ctr"/>
            <a:r>
              <a:rPr lang="en-US"/>
              <a:t>Right Hand</a:t>
            </a:r>
          </a:p>
        </p:txBody>
      </p:sp>
      <p:sp>
        <p:nvSpPr>
          <p:cNvPr id="35" name="TextBox 19">
            <a:extLst>
              <a:ext uri="{FF2B5EF4-FFF2-40B4-BE49-F238E27FC236}">
                <a16:creationId xmlns:a16="http://schemas.microsoft.com/office/drawing/2014/main" id="{6E8DA295-81CE-7811-8327-B7CD591580D3}"/>
              </a:ext>
            </a:extLst>
          </p:cNvPr>
          <p:cNvSpPr txBox="1">
            <a:spLocks noChangeArrowheads="1"/>
          </p:cNvSpPr>
          <p:nvPr/>
        </p:nvSpPr>
        <p:spPr bwMode="auto">
          <a:xfrm>
            <a:off x="4172347" y="5791200"/>
            <a:ext cx="1524000" cy="381000"/>
          </a:xfrm>
          <a:prstGeom prst="rect">
            <a:avLst/>
          </a:prstGeom>
          <a:noFill/>
          <a:ln w="9525">
            <a:noFill/>
            <a:miter lim="800000"/>
            <a:headEnd/>
            <a:tailEnd/>
          </a:ln>
        </p:spPr>
        <p:txBody>
          <a:bodyPr>
            <a:spAutoFit/>
          </a:bodyPr>
          <a:lstStyle/>
          <a:p>
            <a:pPr algn="ctr"/>
            <a:r>
              <a:rPr lang="en-US" dirty="0"/>
              <a:t>Right Hand</a:t>
            </a:r>
          </a:p>
        </p:txBody>
      </p:sp>
      <p:sp>
        <p:nvSpPr>
          <p:cNvPr id="38" name="Text Box 5">
            <a:extLst>
              <a:ext uri="{FF2B5EF4-FFF2-40B4-BE49-F238E27FC236}">
                <a16:creationId xmlns:a16="http://schemas.microsoft.com/office/drawing/2014/main" id="{2CE8B5EB-4420-D0B3-1946-77C38EB0AB0B}"/>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3200" b="1" dirty="0">
                <a:latin typeface="Times New Roman" pitchFamily="18" charset="0"/>
              </a:rPr>
              <a:t>ANSWER KEY</a:t>
            </a:r>
          </a:p>
        </p:txBody>
      </p:sp>
      <p:pic>
        <p:nvPicPr>
          <p:cNvPr id="10243" name="Picture 2" descr="fprint1.jpg"/>
          <p:cNvPicPr>
            <a:picLocks noChangeAspect="1"/>
          </p:cNvPicPr>
          <p:nvPr/>
        </p:nvPicPr>
        <p:blipFill>
          <a:blip r:embed="rId3" cstate="print"/>
          <a:srcRect l="16251" b="6667"/>
          <a:stretch>
            <a:fillRect/>
          </a:stretch>
        </p:blipFill>
        <p:spPr bwMode="auto">
          <a:xfrm>
            <a:off x="583043" y="762000"/>
            <a:ext cx="3008313" cy="3017838"/>
          </a:xfrm>
          <a:prstGeom prst="rect">
            <a:avLst/>
          </a:prstGeom>
          <a:noFill/>
          <a:ln w="19050">
            <a:solidFill>
              <a:schemeClr val="tx1"/>
            </a:solidFill>
            <a:miter lim="800000"/>
            <a:headEnd/>
            <a:tailEnd/>
          </a:ln>
        </p:spPr>
      </p:pic>
      <p:pic>
        <p:nvPicPr>
          <p:cNvPr id="10244" name="Picture 3" descr="fprint2.jpg"/>
          <p:cNvPicPr>
            <a:picLocks noChangeAspect="1"/>
          </p:cNvPicPr>
          <p:nvPr/>
        </p:nvPicPr>
        <p:blipFill>
          <a:blip r:embed="rId4" cstate="print"/>
          <a:srcRect t="21249"/>
          <a:stretch>
            <a:fillRect/>
          </a:stretch>
        </p:blipFill>
        <p:spPr bwMode="auto">
          <a:xfrm>
            <a:off x="3667522" y="2971800"/>
            <a:ext cx="2195513" cy="2765425"/>
          </a:xfrm>
          <a:prstGeom prst="rect">
            <a:avLst/>
          </a:prstGeom>
          <a:noFill/>
          <a:ln w="19050">
            <a:solidFill>
              <a:schemeClr val="tx1"/>
            </a:solidFill>
            <a:miter lim="800000"/>
            <a:headEnd/>
            <a:tailEnd/>
          </a:ln>
        </p:spPr>
      </p:pic>
      <p:pic>
        <p:nvPicPr>
          <p:cNvPr id="10245" name="Picture 5" descr="arch_h.jpg"/>
          <p:cNvPicPr>
            <a:picLocks noChangeAspect="1"/>
          </p:cNvPicPr>
          <p:nvPr/>
        </p:nvPicPr>
        <p:blipFill>
          <a:blip r:embed="rId5" cstate="print"/>
          <a:srcRect l="3125" t="3333" r="6250" b="3333"/>
          <a:stretch>
            <a:fillRect/>
          </a:stretch>
        </p:blipFill>
        <p:spPr bwMode="auto">
          <a:xfrm>
            <a:off x="6324600" y="4343400"/>
            <a:ext cx="2209800" cy="2133600"/>
          </a:xfrm>
          <a:prstGeom prst="rect">
            <a:avLst/>
          </a:prstGeom>
          <a:noFill/>
          <a:ln w="19050">
            <a:solidFill>
              <a:schemeClr val="tx1"/>
            </a:solidFill>
            <a:miter lim="800000"/>
            <a:headEnd/>
            <a:tailEnd/>
          </a:ln>
        </p:spPr>
      </p:pic>
      <p:pic>
        <p:nvPicPr>
          <p:cNvPr id="10246" name="Picture 7" descr="fprint6.jpg"/>
          <p:cNvPicPr>
            <a:picLocks noChangeAspect="1"/>
          </p:cNvPicPr>
          <p:nvPr/>
        </p:nvPicPr>
        <p:blipFill>
          <a:blip r:embed="rId6" cstate="print"/>
          <a:srcRect t="7500" b="18750"/>
          <a:stretch>
            <a:fillRect/>
          </a:stretch>
        </p:blipFill>
        <p:spPr bwMode="auto">
          <a:xfrm>
            <a:off x="5943600" y="762000"/>
            <a:ext cx="3017838" cy="2967038"/>
          </a:xfrm>
          <a:prstGeom prst="rect">
            <a:avLst/>
          </a:prstGeom>
          <a:noFill/>
          <a:ln w="19050">
            <a:solidFill>
              <a:schemeClr val="tx1"/>
            </a:solidFill>
            <a:miter lim="800000"/>
            <a:headEnd/>
            <a:tailEnd/>
          </a:ln>
        </p:spPr>
      </p:pic>
      <p:pic>
        <p:nvPicPr>
          <p:cNvPr id="10247" name="Picture 8" descr="t_arch_h.jpg"/>
          <p:cNvPicPr>
            <a:picLocks noChangeAspect="1"/>
          </p:cNvPicPr>
          <p:nvPr/>
        </p:nvPicPr>
        <p:blipFill>
          <a:blip r:embed="rId7" cstate="print"/>
          <a:srcRect l="3125" t="3333" r="6250" b="3333"/>
          <a:stretch>
            <a:fillRect/>
          </a:stretch>
        </p:blipFill>
        <p:spPr bwMode="auto">
          <a:xfrm>
            <a:off x="887843" y="4343400"/>
            <a:ext cx="2209800" cy="2133600"/>
          </a:xfrm>
          <a:prstGeom prst="rect">
            <a:avLst/>
          </a:prstGeom>
          <a:noFill/>
          <a:ln w="19050">
            <a:solidFill>
              <a:schemeClr val="tx1"/>
            </a:solidFill>
            <a:miter lim="800000"/>
            <a:headEnd/>
            <a:tailEnd/>
          </a:ln>
        </p:spPr>
      </p:pic>
      <p:sp>
        <p:nvSpPr>
          <p:cNvPr id="14" name="Rectangle 13"/>
          <p:cNvSpPr/>
          <p:nvPr/>
        </p:nvSpPr>
        <p:spPr>
          <a:xfrm>
            <a:off x="506843"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A</a:t>
            </a:r>
          </a:p>
        </p:txBody>
      </p:sp>
      <p:sp>
        <p:nvSpPr>
          <p:cNvPr id="16" name="Rectangle 15"/>
          <p:cNvSpPr/>
          <p:nvPr/>
        </p:nvSpPr>
        <p:spPr>
          <a:xfrm>
            <a:off x="8305800"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B</a:t>
            </a:r>
          </a:p>
        </p:txBody>
      </p:sp>
      <p:sp>
        <p:nvSpPr>
          <p:cNvPr id="17" name="Rectangle 16"/>
          <p:cNvSpPr/>
          <p:nvPr/>
        </p:nvSpPr>
        <p:spPr>
          <a:xfrm>
            <a:off x="3515122" y="51816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C</a:t>
            </a:r>
          </a:p>
        </p:txBody>
      </p:sp>
      <p:sp>
        <p:nvSpPr>
          <p:cNvPr id="18" name="Rectangle 17"/>
          <p:cNvSpPr/>
          <p:nvPr/>
        </p:nvSpPr>
        <p:spPr>
          <a:xfrm>
            <a:off x="659243" y="58674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D</a:t>
            </a:r>
          </a:p>
        </p:txBody>
      </p:sp>
      <p:sp>
        <p:nvSpPr>
          <p:cNvPr id="19" name="Rectangle 18"/>
          <p:cNvSpPr/>
          <p:nvPr/>
        </p:nvSpPr>
        <p:spPr>
          <a:xfrm>
            <a:off x="8001000" y="57912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E</a:t>
            </a:r>
          </a:p>
        </p:txBody>
      </p:sp>
      <p:sp>
        <p:nvSpPr>
          <p:cNvPr id="10255" name="TextBox 20"/>
          <p:cNvSpPr txBox="1">
            <a:spLocks noChangeArrowheads="1"/>
          </p:cNvSpPr>
          <p:nvPr/>
        </p:nvSpPr>
        <p:spPr bwMode="auto">
          <a:xfrm>
            <a:off x="1192643" y="3810000"/>
            <a:ext cx="1524000" cy="381000"/>
          </a:xfrm>
          <a:prstGeom prst="rect">
            <a:avLst/>
          </a:prstGeom>
          <a:noFill/>
          <a:ln w="9525">
            <a:noFill/>
            <a:miter lim="800000"/>
            <a:headEnd/>
            <a:tailEnd/>
          </a:ln>
        </p:spPr>
        <p:txBody>
          <a:bodyPr>
            <a:spAutoFit/>
          </a:bodyPr>
          <a:lstStyle/>
          <a:p>
            <a:pPr algn="ctr"/>
            <a:r>
              <a:rPr lang="en-US"/>
              <a:t>Left Hand</a:t>
            </a:r>
          </a:p>
        </p:txBody>
      </p:sp>
      <p:sp>
        <p:nvSpPr>
          <p:cNvPr id="10256" name="TextBox 21"/>
          <p:cNvSpPr txBox="1">
            <a:spLocks noChangeArrowheads="1"/>
          </p:cNvSpPr>
          <p:nvPr/>
        </p:nvSpPr>
        <p:spPr bwMode="auto">
          <a:xfrm>
            <a:off x="6172200" y="6477000"/>
            <a:ext cx="1524000" cy="381000"/>
          </a:xfrm>
          <a:prstGeom prst="rect">
            <a:avLst/>
          </a:prstGeom>
          <a:noFill/>
          <a:ln w="9525">
            <a:noFill/>
            <a:miter lim="800000"/>
            <a:headEnd/>
            <a:tailEnd/>
          </a:ln>
        </p:spPr>
        <p:txBody>
          <a:bodyPr>
            <a:spAutoFit/>
          </a:bodyPr>
          <a:lstStyle/>
          <a:p>
            <a:pPr algn="ctr"/>
            <a:r>
              <a:rPr lang="en-US"/>
              <a:t>Left Hand</a:t>
            </a:r>
          </a:p>
        </p:txBody>
      </p:sp>
      <p:sp>
        <p:nvSpPr>
          <p:cNvPr id="10257" name="TextBox 22"/>
          <p:cNvSpPr txBox="1">
            <a:spLocks noChangeArrowheads="1"/>
          </p:cNvSpPr>
          <p:nvPr/>
        </p:nvSpPr>
        <p:spPr bwMode="auto">
          <a:xfrm>
            <a:off x="6553200" y="3733800"/>
            <a:ext cx="1524000" cy="381000"/>
          </a:xfrm>
          <a:prstGeom prst="rect">
            <a:avLst/>
          </a:prstGeom>
          <a:noFill/>
          <a:ln w="9525">
            <a:noFill/>
            <a:miter lim="800000"/>
            <a:headEnd/>
            <a:tailEnd/>
          </a:ln>
        </p:spPr>
        <p:txBody>
          <a:bodyPr>
            <a:spAutoFit/>
          </a:bodyPr>
          <a:lstStyle/>
          <a:p>
            <a:pPr algn="ctr"/>
            <a:r>
              <a:rPr lang="en-US"/>
              <a:t>Right Hand</a:t>
            </a:r>
          </a:p>
        </p:txBody>
      </p:sp>
      <p:sp>
        <p:nvSpPr>
          <p:cNvPr id="10258" name="TextBox 23"/>
          <p:cNvSpPr txBox="1">
            <a:spLocks noChangeArrowheads="1"/>
          </p:cNvSpPr>
          <p:nvPr/>
        </p:nvSpPr>
        <p:spPr bwMode="auto">
          <a:xfrm>
            <a:off x="1573643" y="6477000"/>
            <a:ext cx="1524000" cy="381000"/>
          </a:xfrm>
          <a:prstGeom prst="rect">
            <a:avLst/>
          </a:prstGeom>
          <a:noFill/>
          <a:ln w="9525">
            <a:noFill/>
            <a:miter lim="800000"/>
            <a:headEnd/>
            <a:tailEnd/>
          </a:ln>
        </p:spPr>
        <p:txBody>
          <a:bodyPr>
            <a:spAutoFit/>
          </a:bodyPr>
          <a:lstStyle/>
          <a:p>
            <a:pPr algn="ctr"/>
            <a:r>
              <a:rPr lang="en-US"/>
              <a:t>Right Hand</a:t>
            </a:r>
          </a:p>
        </p:txBody>
      </p:sp>
      <p:sp>
        <p:nvSpPr>
          <p:cNvPr id="32" name="Rectangle 31">
            <a:extLst>
              <a:ext uri="{FF2B5EF4-FFF2-40B4-BE49-F238E27FC236}">
                <a16:creationId xmlns:a16="http://schemas.microsoft.com/office/drawing/2014/main" id="{157FAC49-D643-193D-DEED-9C2706172FB1}"/>
              </a:ext>
            </a:extLst>
          </p:cNvPr>
          <p:cNvSpPr/>
          <p:nvPr/>
        </p:nvSpPr>
        <p:spPr>
          <a:xfrm>
            <a:off x="563165" y="731838"/>
            <a:ext cx="3180557"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Plain Whorl</a:t>
            </a:r>
          </a:p>
        </p:txBody>
      </p:sp>
      <p:sp>
        <p:nvSpPr>
          <p:cNvPr id="33" name="Rectangle 32">
            <a:extLst>
              <a:ext uri="{FF2B5EF4-FFF2-40B4-BE49-F238E27FC236}">
                <a16:creationId xmlns:a16="http://schemas.microsoft.com/office/drawing/2014/main" id="{40812EEF-95B8-4E89-088B-92A2E151B51E}"/>
              </a:ext>
            </a:extLst>
          </p:cNvPr>
          <p:cNvSpPr/>
          <p:nvPr/>
        </p:nvSpPr>
        <p:spPr>
          <a:xfrm>
            <a:off x="5862240" y="726019"/>
            <a:ext cx="3180557"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Double Loop</a:t>
            </a:r>
          </a:p>
        </p:txBody>
      </p:sp>
      <p:sp>
        <p:nvSpPr>
          <p:cNvPr id="34" name="Rectangle 33">
            <a:extLst>
              <a:ext uri="{FF2B5EF4-FFF2-40B4-BE49-F238E27FC236}">
                <a16:creationId xmlns:a16="http://schemas.microsoft.com/office/drawing/2014/main" id="{2C612125-5EC4-4C65-93F4-A872962FDDD6}"/>
              </a:ext>
            </a:extLst>
          </p:cNvPr>
          <p:cNvSpPr/>
          <p:nvPr/>
        </p:nvSpPr>
        <p:spPr>
          <a:xfrm>
            <a:off x="3690220" y="2648506"/>
            <a:ext cx="2037557" cy="830997"/>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Radial Loop</a:t>
            </a:r>
          </a:p>
        </p:txBody>
      </p:sp>
      <p:sp>
        <p:nvSpPr>
          <p:cNvPr id="35" name="TextBox 19">
            <a:extLst>
              <a:ext uri="{FF2B5EF4-FFF2-40B4-BE49-F238E27FC236}">
                <a16:creationId xmlns:a16="http://schemas.microsoft.com/office/drawing/2014/main" id="{6E8DA295-81CE-7811-8327-B7CD591580D3}"/>
              </a:ext>
            </a:extLst>
          </p:cNvPr>
          <p:cNvSpPr txBox="1">
            <a:spLocks noChangeArrowheads="1"/>
          </p:cNvSpPr>
          <p:nvPr/>
        </p:nvSpPr>
        <p:spPr bwMode="auto">
          <a:xfrm>
            <a:off x="4172347" y="5791200"/>
            <a:ext cx="1524000" cy="381000"/>
          </a:xfrm>
          <a:prstGeom prst="rect">
            <a:avLst/>
          </a:prstGeom>
          <a:noFill/>
          <a:ln w="9525">
            <a:noFill/>
            <a:miter lim="800000"/>
            <a:headEnd/>
            <a:tailEnd/>
          </a:ln>
        </p:spPr>
        <p:txBody>
          <a:bodyPr>
            <a:spAutoFit/>
          </a:bodyPr>
          <a:lstStyle/>
          <a:p>
            <a:pPr algn="ctr"/>
            <a:r>
              <a:rPr lang="en-US" dirty="0"/>
              <a:t>Right Hand</a:t>
            </a:r>
          </a:p>
        </p:txBody>
      </p:sp>
      <p:sp>
        <p:nvSpPr>
          <p:cNvPr id="36" name="Rectangle 35">
            <a:extLst>
              <a:ext uri="{FF2B5EF4-FFF2-40B4-BE49-F238E27FC236}">
                <a16:creationId xmlns:a16="http://schemas.microsoft.com/office/drawing/2014/main" id="{3BAE269A-ADDE-9A37-EDEC-498C2DBB6B28}"/>
              </a:ext>
            </a:extLst>
          </p:cNvPr>
          <p:cNvSpPr/>
          <p:nvPr/>
        </p:nvSpPr>
        <p:spPr>
          <a:xfrm>
            <a:off x="659243" y="4191000"/>
            <a:ext cx="2662635"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Tented arch</a:t>
            </a:r>
          </a:p>
        </p:txBody>
      </p:sp>
      <p:sp>
        <p:nvSpPr>
          <p:cNvPr id="37" name="Rectangle 36">
            <a:extLst>
              <a:ext uri="{FF2B5EF4-FFF2-40B4-BE49-F238E27FC236}">
                <a16:creationId xmlns:a16="http://schemas.microsoft.com/office/drawing/2014/main" id="{D37C72BD-0B77-7982-BB03-697B156D2FCB}"/>
              </a:ext>
            </a:extLst>
          </p:cNvPr>
          <p:cNvSpPr/>
          <p:nvPr/>
        </p:nvSpPr>
        <p:spPr>
          <a:xfrm>
            <a:off x="6162278" y="4143774"/>
            <a:ext cx="2600722"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PLAIN arch</a:t>
            </a:r>
          </a:p>
        </p:txBody>
      </p:sp>
      <p:sp>
        <p:nvSpPr>
          <p:cNvPr id="38" name="Text Box 5">
            <a:extLst>
              <a:ext uri="{FF2B5EF4-FFF2-40B4-BE49-F238E27FC236}">
                <a16:creationId xmlns:a16="http://schemas.microsoft.com/office/drawing/2014/main" id="{2CE8B5EB-4420-D0B3-1946-77C38EB0AB0B}"/>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extLst>
      <p:ext uri="{BB962C8B-B14F-4D97-AF65-F5344CB8AC3E}">
        <p14:creationId xmlns:p14="http://schemas.microsoft.com/office/powerpoint/2010/main" val="33847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1" y="826400"/>
            <a:ext cx="7924536" cy="830993"/>
          </a:xfrm>
          <a:prstGeom prst="rect">
            <a:avLst/>
          </a:prstGeom>
          <a:noFill/>
          <a:ln w="9525">
            <a:noFill/>
            <a:miter lim="800000"/>
            <a:headEnd/>
            <a:tailEnd/>
          </a:ln>
        </p:spPr>
        <p:txBody>
          <a:bodyPr wrap="square" lIns="91436" tIns="45718" rIns="91436" bIns="45718" anchor="ctr">
            <a:spAutoFit/>
          </a:bodyPr>
          <a:lstStyle/>
          <a:p>
            <a:pPr algn="just" defTabSz="914099">
              <a:tabLst>
                <a:tab pos="1428693" algn="l"/>
              </a:tabLst>
            </a:pPr>
            <a:r>
              <a:rPr lang="en-US" sz="2400" b="1" dirty="0" err="1">
                <a:latin typeface="Times New Roman" pitchFamily="18" charset="0"/>
              </a:rPr>
              <a:t>Ridgeology</a:t>
            </a:r>
            <a:r>
              <a:rPr lang="en-US" sz="2400" b="1" dirty="0">
                <a:latin typeface="Times New Roman" pitchFamily="18" charset="0"/>
              </a:rPr>
              <a:t>: The study of the uniqueness of friction ridge structures and their use for personal identification.</a:t>
            </a:r>
            <a:r>
              <a:rPr lang="en-US" b="1" i="1" baseline="30000" dirty="0"/>
              <a:t>1</a:t>
            </a:r>
            <a:r>
              <a:rPr lang="en-US" sz="2400" b="1" baseline="30000" dirty="0">
                <a:latin typeface="Times New Roman" pitchFamily="18" charset="0"/>
              </a:rPr>
              <a:t> </a:t>
            </a:r>
            <a:r>
              <a:rPr lang="en-US" sz="2400" b="1" dirty="0">
                <a:latin typeface="Times New Roman" pitchFamily="18" charset="0"/>
              </a:rPr>
              <a:t> </a:t>
            </a:r>
          </a:p>
        </p:txBody>
      </p:sp>
      <p:sp>
        <p:nvSpPr>
          <p:cNvPr id="3075" name="Text Box 5"/>
          <p:cNvSpPr txBox="1">
            <a:spLocks noChangeArrowheads="1"/>
          </p:cNvSpPr>
          <p:nvPr/>
        </p:nvSpPr>
        <p:spPr bwMode="auto">
          <a:xfrm>
            <a:off x="261610" y="6591809"/>
            <a:ext cx="8763000" cy="246217"/>
          </a:xfrm>
          <a:prstGeom prst="rect">
            <a:avLst/>
          </a:prstGeom>
          <a:noFill/>
          <a:ln w="9525">
            <a:noFill/>
            <a:miter lim="800000"/>
            <a:headEnd/>
            <a:tailEnd/>
          </a:ln>
        </p:spPr>
        <p:txBody>
          <a:bodyPr lIns="91436" tIns="45718" rIns="91436" bIns="45718">
            <a:spAutoFit/>
          </a:bodyPr>
          <a:lstStyle/>
          <a:p>
            <a:pPr algn="ctr" defTabSz="914099"/>
            <a:r>
              <a:rPr lang="en-US" sz="1000" b="1" i="1" baseline="30000" dirty="0">
                <a:latin typeface="Times New Roman" pitchFamily="18" charset="0"/>
              </a:rPr>
              <a:t>1</a:t>
            </a:r>
            <a:r>
              <a:rPr lang="en-US" sz="1000" i="1" dirty="0">
                <a:latin typeface="Times New Roman" pitchFamily="18" charset="0"/>
              </a:rPr>
              <a:t>Introduction to Basic </a:t>
            </a:r>
            <a:r>
              <a:rPr lang="en-US" sz="1000" i="1" dirty="0" err="1">
                <a:latin typeface="Times New Roman" pitchFamily="18" charset="0"/>
              </a:rPr>
              <a:t>Ridgeology</a:t>
            </a:r>
            <a:r>
              <a:rPr lang="en-US" sz="1000" dirty="0">
                <a:latin typeface="Times New Roman" pitchFamily="18" charset="0"/>
              </a:rPr>
              <a:t> by David </a:t>
            </a:r>
            <a:r>
              <a:rPr lang="en-US" sz="1000" dirty="0" err="1">
                <a:latin typeface="Times New Roman" pitchFamily="18" charset="0"/>
              </a:rPr>
              <a:t>Ashbaugh</a:t>
            </a:r>
            <a:r>
              <a:rPr lang="en-US" sz="1000" dirty="0">
                <a:latin typeface="Times New Roman" pitchFamily="18" charset="0"/>
              </a:rPr>
              <a:t>, May 1999                                                       Image from http://www.cs.usyd.edu.au/~irena/minutia.gif</a:t>
            </a:r>
          </a:p>
        </p:txBody>
      </p:sp>
      <p:grpSp>
        <p:nvGrpSpPr>
          <p:cNvPr id="2" name="Group 10"/>
          <p:cNvGrpSpPr>
            <a:grpSpLocks/>
          </p:cNvGrpSpPr>
          <p:nvPr/>
        </p:nvGrpSpPr>
        <p:grpSpPr bwMode="auto">
          <a:xfrm>
            <a:off x="909310" y="4826978"/>
            <a:ext cx="7658100" cy="1650022"/>
            <a:chOff x="648" y="2865"/>
            <a:chExt cx="4824" cy="1039"/>
          </a:xfrm>
        </p:grpSpPr>
        <p:sp>
          <p:nvSpPr>
            <p:cNvPr id="3080" name="Rectangle 6"/>
            <p:cNvSpPr>
              <a:spLocks noChangeArrowheads="1"/>
            </p:cNvSpPr>
            <p:nvPr/>
          </p:nvSpPr>
          <p:spPr bwMode="auto">
            <a:xfrm>
              <a:off x="1776" y="2865"/>
              <a:ext cx="3696" cy="1039"/>
            </a:xfrm>
            <a:prstGeom prst="rect">
              <a:avLst/>
            </a:prstGeom>
            <a:noFill/>
            <a:ln w="9525">
              <a:noFill/>
              <a:miter lim="800000"/>
              <a:headEnd/>
              <a:tailEnd/>
            </a:ln>
          </p:spPr>
          <p:txBody>
            <a:bodyPr wrap="square" lIns="109728" tIns="54864" rIns="109728" bIns="54864" anchor="ctr">
              <a:spAutoFit/>
            </a:bodyPr>
            <a:lstStyle/>
            <a:p>
              <a:pPr algn="just" defTabSz="914099"/>
              <a:r>
                <a:rPr lang="en-US" sz="2000" dirty="0">
                  <a:latin typeface="Times New Roman" pitchFamily="18" charset="0"/>
                </a:rPr>
                <a:t>The koala is one of the few mammals (other than primates) that has fingerprints. In fact, koala fingerprints are remarkably similar to human fingerprints; even with an electron microscope, it can be quite difficult to distinguish between the two.</a:t>
              </a:r>
            </a:p>
          </p:txBody>
        </p:sp>
        <p:grpSp>
          <p:nvGrpSpPr>
            <p:cNvPr id="3" name="Group 9"/>
            <p:cNvGrpSpPr>
              <a:grpSpLocks/>
            </p:cNvGrpSpPr>
            <p:nvPr/>
          </p:nvGrpSpPr>
          <p:grpSpPr bwMode="auto">
            <a:xfrm>
              <a:off x="648" y="2865"/>
              <a:ext cx="936" cy="1023"/>
              <a:chOff x="648" y="2861"/>
              <a:chExt cx="936" cy="1023"/>
            </a:xfrm>
          </p:grpSpPr>
          <p:pic>
            <p:nvPicPr>
              <p:cNvPr id="3082" name="Picture 7" descr="j0286957"/>
              <p:cNvPicPr>
                <a:picLocks noChangeAspect="1" noChangeArrowheads="1"/>
              </p:cNvPicPr>
              <p:nvPr/>
            </p:nvPicPr>
            <p:blipFill>
              <a:blip r:embed="rId2" cstate="print"/>
              <a:srcRect/>
              <a:stretch>
                <a:fillRect/>
              </a:stretch>
            </p:blipFill>
            <p:spPr bwMode="auto">
              <a:xfrm>
                <a:off x="768" y="3173"/>
                <a:ext cx="816" cy="711"/>
              </a:xfrm>
              <a:prstGeom prst="rect">
                <a:avLst/>
              </a:prstGeom>
              <a:noFill/>
              <a:ln w="9525">
                <a:noFill/>
                <a:miter lim="800000"/>
                <a:headEnd/>
                <a:tailEnd/>
              </a:ln>
            </p:spPr>
          </p:pic>
          <p:sp>
            <p:nvSpPr>
              <p:cNvPr id="3083" name="WordArt 8"/>
              <p:cNvSpPr>
                <a:spLocks noChangeArrowheads="1" noChangeShapeType="1" noTextEdit="1"/>
              </p:cNvSpPr>
              <p:nvPr/>
            </p:nvSpPr>
            <p:spPr bwMode="auto">
              <a:xfrm>
                <a:off x="648" y="2861"/>
                <a:ext cx="861" cy="328"/>
              </a:xfrm>
              <a:prstGeom prst="rect">
                <a:avLst/>
              </a:prstGeom>
            </p:spPr>
            <p:txBody>
              <a:bodyPr wrap="none" fromWordArt="1">
                <a:prstTxWarp prst="textPlain">
                  <a:avLst>
                    <a:gd name="adj" fmla="val 50000"/>
                  </a:avLst>
                </a:prstTxWarp>
              </a:bodyPr>
              <a:lstStyle/>
              <a:p>
                <a:pPr algn="ctr"/>
                <a:r>
                  <a:rPr lang="en-US" sz="3000" kern="10" dirty="0">
                    <a:ln w="9525">
                      <a:solidFill>
                        <a:srgbClr val="000000"/>
                      </a:solidFill>
                      <a:round/>
                      <a:headEnd/>
                      <a:tailEnd/>
                    </a:ln>
                    <a:solidFill>
                      <a:srgbClr val="FF0000"/>
                    </a:solidFill>
                    <a:latin typeface="Alba"/>
                  </a:rPr>
                  <a:t>Did you know?</a:t>
                </a:r>
              </a:p>
            </p:txBody>
          </p:sp>
        </p:grpSp>
      </p:grpSp>
      <p:grpSp>
        <p:nvGrpSpPr>
          <p:cNvPr id="4" name="Group 15"/>
          <p:cNvGrpSpPr>
            <a:grpSpLocks/>
          </p:cNvGrpSpPr>
          <p:nvPr/>
        </p:nvGrpSpPr>
        <p:grpSpPr bwMode="auto">
          <a:xfrm>
            <a:off x="762001" y="1955768"/>
            <a:ext cx="8172979" cy="2573074"/>
            <a:chOff x="576" y="1271"/>
            <a:chExt cx="6178" cy="1945"/>
          </a:xfrm>
        </p:grpSpPr>
        <p:sp>
          <p:nvSpPr>
            <p:cNvPr id="3078" name="Rectangle 11"/>
            <p:cNvSpPr>
              <a:spLocks noChangeArrowheads="1"/>
            </p:cNvSpPr>
            <p:nvPr/>
          </p:nvSpPr>
          <p:spPr bwMode="auto">
            <a:xfrm>
              <a:off x="576" y="1271"/>
              <a:ext cx="4435" cy="1898"/>
            </a:xfrm>
            <a:prstGeom prst="rect">
              <a:avLst/>
            </a:prstGeom>
            <a:noFill/>
            <a:ln w="9525">
              <a:noFill/>
              <a:miter lim="800000"/>
              <a:headEnd/>
              <a:tailEnd/>
            </a:ln>
          </p:spPr>
          <p:txBody>
            <a:bodyPr wrap="square" lIns="109728" tIns="54864" rIns="109728" bIns="54864" anchor="ctr">
              <a:spAutoFit/>
            </a:bodyPr>
            <a:lstStyle/>
            <a:p>
              <a:pPr algn="just" defTabSz="914099">
                <a:tabLst>
                  <a:tab pos="1428693" algn="l"/>
                </a:tabLst>
              </a:pPr>
              <a:r>
                <a:rPr lang="en-US" sz="2400" dirty="0">
                  <a:latin typeface="Times New Roman" pitchFamily="18" charset="0"/>
                </a:rPr>
                <a:t>The uniqueness of a fingerprint can be determined by analyzing its </a:t>
              </a:r>
              <a:r>
                <a:rPr lang="en-US" sz="2400" b="1" dirty="0">
                  <a:latin typeface="Times New Roman" pitchFamily="18" charset="0"/>
                </a:rPr>
                <a:t>ridges</a:t>
              </a:r>
              <a:r>
                <a:rPr lang="en-US" sz="2400" dirty="0">
                  <a:latin typeface="Times New Roman" pitchFamily="18" charset="0"/>
                </a:rPr>
                <a:t> and </a:t>
              </a:r>
              <a:r>
                <a:rPr lang="en-US" sz="2400" b="1" dirty="0">
                  <a:latin typeface="Times New Roman" pitchFamily="18" charset="0"/>
                </a:rPr>
                <a:t>valleys</a:t>
              </a:r>
              <a:r>
                <a:rPr lang="en-US" sz="2400" dirty="0">
                  <a:latin typeface="Times New Roman" pitchFamily="18" charset="0"/>
                </a:rPr>
                <a:t>. </a:t>
              </a:r>
            </a:p>
            <a:p>
              <a:pPr algn="just" defTabSz="914099">
                <a:tabLst>
                  <a:tab pos="1428693" algn="l"/>
                </a:tabLst>
              </a:pPr>
              <a:endParaRPr lang="en-US" sz="1200" dirty="0">
                <a:latin typeface="Times New Roman" pitchFamily="18" charset="0"/>
              </a:endParaRPr>
            </a:p>
            <a:p>
              <a:pPr algn="just" defTabSz="914099">
                <a:tabLst>
                  <a:tab pos="1428693" algn="l"/>
                </a:tabLst>
              </a:pPr>
              <a:r>
                <a:rPr lang="en-US" sz="2400" dirty="0">
                  <a:latin typeface="Times New Roman" pitchFamily="18" charset="0"/>
                </a:rPr>
                <a:t>Fingerprints also have </a:t>
              </a:r>
              <a:r>
                <a:rPr lang="en-US" sz="2400" b="1" dirty="0">
                  <a:latin typeface="Times New Roman" pitchFamily="18" charset="0"/>
                </a:rPr>
                <a:t>minutiae</a:t>
              </a:r>
              <a:r>
                <a:rPr lang="en-US" sz="2400" dirty="0">
                  <a:latin typeface="Times New Roman" pitchFamily="18" charset="0"/>
                </a:rPr>
                <a:t> points, which are useful in matching a fingerprint to a specific </a:t>
              </a:r>
              <a:r>
                <a:rPr lang="en-US" sz="2400" b="1" dirty="0">
                  <a:latin typeface="Times New Roman" pitchFamily="18" charset="0"/>
                </a:rPr>
                <a:t>person</a:t>
              </a:r>
              <a:r>
                <a:rPr lang="en-US" sz="2400" dirty="0">
                  <a:latin typeface="Times New Roman" pitchFamily="18" charset="0"/>
                </a:rPr>
                <a:t>.</a:t>
              </a:r>
            </a:p>
          </p:txBody>
        </p:sp>
        <p:pic>
          <p:nvPicPr>
            <p:cNvPr id="3079" name="Picture 14"/>
            <p:cNvPicPr>
              <a:picLocks noChangeAspect="1" noChangeArrowheads="1"/>
            </p:cNvPicPr>
            <p:nvPr/>
          </p:nvPicPr>
          <p:blipFill>
            <a:blip r:embed="rId3" cstate="print"/>
            <a:srcRect/>
            <a:stretch>
              <a:fillRect/>
            </a:stretch>
          </p:blipFill>
          <p:spPr bwMode="auto">
            <a:xfrm>
              <a:off x="5088" y="1296"/>
              <a:ext cx="1666" cy="1920"/>
            </a:xfrm>
            <a:prstGeom prst="rect">
              <a:avLst/>
            </a:prstGeom>
            <a:noFill/>
            <a:ln w="9525">
              <a:noFill/>
              <a:miter lim="800000"/>
              <a:headEnd/>
              <a:tailEnd/>
            </a:ln>
          </p:spPr>
        </p:pic>
      </p:grpSp>
      <p:sp>
        <p:nvSpPr>
          <p:cNvPr id="5" name="Text Box 5">
            <a:extLst>
              <a:ext uri="{FF2B5EF4-FFF2-40B4-BE49-F238E27FC236}">
                <a16:creationId xmlns:a16="http://schemas.microsoft.com/office/drawing/2014/main" id="{BC349A8D-4C80-C6F7-171C-5102ED8DA9EC}"/>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6" name="Text Box 5">
            <a:extLst>
              <a:ext uri="{FF2B5EF4-FFF2-40B4-BE49-F238E27FC236}">
                <a16:creationId xmlns:a16="http://schemas.microsoft.com/office/drawing/2014/main" id="{46D94921-97B5-DBFF-06F7-7BF665E7B2CA}"/>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Part B:  </a:t>
            </a:r>
            <a:r>
              <a:rPr lang="en-US" sz="2800" dirty="0" err="1">
                <a:latin typeface="Gill Sans Nova Ultra Bold" panose="020B0B02020104020203" pitchFamily="34" charset="0"/>
              </a:rPr>
              <a:t>Ridgeology</a:t>
            </a:r>
            <a:endParaRPr lang="en-US" sz="2800" dirty="0">
              <a:latin typeface="Gill Sans Nova Ultra Bold" panose="020B0B02020104020203" pitchFamily="34" charset="0"/>
            </a:endParaRPr>
          </a:p>
        </p:txBody>
      </p:sp>
      <p:grpSp>
        <p:nvGrpSpPr>
          <p:cNvPr id="7" name="Group 6">
            <a:extLst>
              <a:ext uri="{FF2B5EF4-FFF2-40B4-BE49-F238E27FC236}">
                <a16:creationId xmlns:a16="http://schemas.microsoft.com/office/drawing/2014/main" id="{D53C95FA-5B41-6AC7-AB45-0CCE0CB9A38F}"/>
              </a:ext>
            </a:extLst>
          </p:cNvPr>
          <p:cNvGrpSpPr/>
          <p:nvPr/>
        </p:nvGrpSpPr>
        <p:grpSpPr>
          <a:xfrm>
            <a:off x="685800" y="852047"/>
            <a:ext cx="1676400" cy="462111"/>
            <a:chOff x="3657600" y="928199"/>
            <a:chExt cx="1447800" cy="1143000"/>
          </a:xfrm>
        </p:grpSpPr>
        <p:sp>
          <p:nvSpPr>
            <p:cNvPr id="8" name="Rectangle 7">
              <a:extLst>
                <a:ext uri="{FF2B5EF4-FFF2-40B4-BE49-F238E27FC236}">
                  <a16:creationId xmlns:a16="http://schemas.microsoft.com/office/drawing/2014/main" id="{6A62093C-0FCD-3533-13CB-FDEC19FBF247}"/>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5D9CC76-CCFE-416A-BF40-7B5473F4A58E}"/>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58D39229-7AEA-EFC5-03C0-EE29E65A578D}"/>
              </a:ext>
            </a:extLst>
          </p:cNvPr>
          <p:cNvGrpSpPr/>
          <p:nvPr/>
        </p:nvGrpSpPr>
        <p:grpSpPr>
          <a:xfrm>
            <a:off x="4114799" y="3211216"/>
            <a:ext cx="1447669" cy="462111"/>
            <a:chOff x="3657600" y="928199"/>
            <a:chExt cx="1447800" cy="1143000"/>
          </a:xfrm>
        </p:grpSpPr>
        <p:sp>
          <p:nvSpPr>
            <p:cNvPr id="11" name="Rectangle 10">
              <a:extLst>
                <a:ext uri="{FF2B5EF4-FFF2-40B4-BE49-F238E27FC236}">
                  <a16:creationId xmlns:a16="http://schemas.microsoft.com/office/drawing/2014/main" id="{1F3A5DF8-CC09-BBBC-F378-08CE8DBAE606}"/>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2EBE179-E0BA-ADF4-FE8E-30F9E81FCA0D}"/>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1682263-F957-AFA2-3175-9956ADE29864}"/>
              </a:ext>
            </a:extLst>
          </p:cNvPr>
          <p:cNvGrpSpPr/>
          <p:nvPr/>
        </p:nvGrpSpPr>
        <p:grpSpPr>
          <a:xfrm>
            <a:off x="1828801" y="3981689"/>
            <a:ext cx="990600" cy="462111"/>
            <a:chOff x="3657600" y="928199"/>
            <a:chExt cx="1447800" cy="1143000"/>
          </a:xfrm>
        </p:grpSpPr>
        <p:sp>
          <p:nvSpPr>
            <p:cNvPr id="14" name="Rectangle 13">
              <a:extLst>
                <a:ext uri="{FF2B5EF4-FFF2-40B4-BE49-F238E27FC236}">
                  <a16:creationId xmlns:a16="http://schemas.microsoft.com/office/drawing/2014/main" id="{349BEA2D-813E-4B6C-01E9-F5AC2C1BBC78}"/>
                </a:ext>
              </a:extLst>
            </p:cNvPr>
            <p:cNvSpPr/>
            <p:nvPr/>
          </p:nvSpPr>
          <p:spPr>
            <a:xfrm>
              <a:off x="3696842" y="928199"/>
              <a:ext cx="1391307"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73B498C-1875-432D-4916-FD5FC37EEF60}"/>
                </a:ext>
              </a:extLst>
            </p:cNvPr>
            <p:cNvCxnSpPr/>
            <p:nvPr/>
          </p:nvCxnSpPr>
          <p:spPr>
            <a:xfrm>
              <a:off x="3657600" y="2057400"/>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6756</TotalTime>
  <Words>1457</Words>
  <Application>Microsoft Office PowerPoint</Application>
  <PresentationFormat>On-screen Show (4:3)</PresentationFormat>
  <Paragraphs>180</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Alba</vt:lpstr>
      <vt:lpstr>Arial</vt:lpstr>
      <vt:lpstr>Arial Black</vt:lpstr>
      <vt:lpstr>Calibri</vt:lpstr>
      <vt:lpstr>Engravers MT</vt:lpstr>
      <vt:lpstr>Gill Sans Nova Ultra Bold</vt:lpstr>
      <vt:lpstr>Times New Roman</vt:lpstr>
      <vt:lpstr>Default Design</vt:lpstr>
      <vt:lpstr>PowerPoint Presentation</vt:lpstr>
      <vt:lpstr>PowerPoint Presentation</vt:lpstr>
      <vt:lpstr>PowerPoint Presentation</vt:lpstr>
      <vt:lpstr>ARCHES</vt:lpstr>
      <vt:lpstr>LOOPS</vt:lpstr>
      <vt:lpstr>WHORLS</vt:lpstr>
      <vt:lpstr>Fingerprint Challenge: Identify each fingerprint pattern.</vt:lpstr>
      <vt:lpstr>ANSWER KEY</vt:lpstr>
      <vt:lpstr>PowerPoint Presentation</vt:lpstr>
      <vt:lpstr>PowerPoint Presentation</vt:lpstr>
      <vt:lpstr>PowerPoint Presentation</vt:lpstr>
      <vt:lpstr>PowerPoint Presentation</vt:lpstr>
      <vt:lpstr>PowerPoint Presentation</vt:lpstr>
      <vt:lpstr>PowerPoint Presentation</vt:lpstr>
      <vt:lpstr>Directions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511</cp:revision>
  <cp:lastPrinted>2023-04-25T13:11:52Z</cp:lastPrinted>
  <dcterms:created xsi:type="dcterms:W3CDTF">2006-07-31T19:56:27Z</dcterms:created>
  <dcterms:modified xsi:type="dcterms:W3CDTF">2024-02-02T01:23:02Z</dcterms:modified>
</cp:coreProperties>
</file>