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87" r:id="rId2"/>
    <p:sldId id="594" r:id="rId3"/>
    <p:sldId id="560" r:id="rId4"/>
    <p:sldId id="561" r:id="rId5"/>
    <p:sldId id="595" r:id="rId6"/>
    <p:sldId id="562" r:id="rId7"/>
    <p:sldId id="596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00"/>
    <a:srgbClr val="87BC99"/>
    <a:srgbClr val="A0A0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60" autoAdjust="0"/>
    <p:restoredTop sz="94660"/>
  </p:normalViewPr>
  <p:slideViewPr>
    <p:cSldViewPr>
      <p:cViewPr varScale="1">
        <p:scale>
          <a:sx n="91" d="100"/>
          <a:sy n="91" d="100"/>
        </p:scale>
        <p:origin x="900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856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303784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264"/>
            <a:ext cx="303784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A7307C9-CBB7-49FB-85DA-DD3099074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45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6426"/>
            <a:ext cx="560832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4F1E604-0C6E-45AF-87F1-3C0ADDFB44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31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B900E-5AF7-4944-BE98-E0C96E12C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ED636-90AB-4642-A735-A537DC223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B5564-7640-4762-B711-74B02A4AC5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BC14C-6E83-43EC-B2DE-9BF55FDFB2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D9CC4-887F-4F4E-8656-94B372CC5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B2B51-23C1-4946-92D0-0105B4F94E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732E1-17A7-4B89-89B8-A885B30B0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AD231-0EF4-4EAB-961E-053B799FDF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16B44-950E-434A-8E9B-7D12480E1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A5FB0-0E83-4FD0-998A-E304C62DA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D26E0-6BBF-4117-BEB6-D89FEAF0D9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3E0DC8E-DA65-432F-82CB-F7A70409B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ciencespot.net/Pages/classforsci.html" TargetMode="External"/><Relationship Id="rId3" Type="http://schemas.openxmlformats.org/officeDocument/2006/relationships/hyperlink" Target="https://lupinepublishers.com/forensic-and-genetics-journal/classification.php" TargetMode="External"/><Relationship Id="rId7" Type="http://schemas.openxmlformats.org/officeDocument/2006/relationships/hyperlink" Target="https://docs.google.com/document/d/15wxjmL-uHQPXDKOxmZXtU_gxy9dphEuyC1P4jzP-9mA/edit?usp=sharin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google.com/presentation/d/14eIEiGacRXMsDyuUxiEsSM2m4YOAtIlfmD4O4YsLdPI/edit?usp=sharing" TargetMode="External"/><Relationship Id="rId5" Type="http://schemas.openxmlformats.org/officeDocument/2006/relationships/hyperlink" Target="https://docs.google.com/presentation/d/1MhtweWywBDY5Qa9LF87g_SE3sjzjvkAnLFLALcOeDAc/edit?usp=sharing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s://creativecommons.org/licenses/by/3.0/" TargetMode="External"/><Relationship Id="rId9" Type="http://schemas.openxmlformats.org/officeDocument/2006/relationships/hyperlink" Target="https://www.youtube.com/watch?v=JdooNFsqhqc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JdooNFsqhq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dooNFsqhqc" TargetMode="External"/><Relationship Id="rId2" Type="http://schemas.openxmlformats.org/officeDocument/2006/relationships/hyperlink" Target="https://www.youtube.com/watch?v=5nMCYJg-1a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nMCYJg-1a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7307307B-B3EE-1359-76C6-348115A0638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rgbClr val="FFFF00">
                <a:tint val="45000"/>
                <a:satMod val="400000"/>
              </a:srgbClr>
            </a:duotone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-1094" b="-1"/>
          <a:stretch/>
        </p:blipFill>
        <p:spPr>
          <a:xfrm rot="5400000">
            <a:off x="-2277274" y="2917354"/>
            <a:ext cx="6217920" cy="166337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057D2B-1274-A1C5-5644-CDE9545C1282}"/>
              </a:ext>
            </a:extLst>
          </p:cNvPr>
          <p:cNvSpPr txBox="1"/>
          <p:nvPr/>
        </p:nvSpPr>
        <p:spPr>
          <a:xfrm>
            <a:off x="4419600" y="7772400"/>
            <a:ext cx="10058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 tooltip="https://lupinepublishers.com/forensic-and-genetics-journal/classification.php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4" tooltip="https://creativecommons.org/licenses/by/3.0/"/>
              </a:rPr>
              <a:t>CC BY</a:t>
            </a:r>
            <a:endParaRPr lang="en-US" sz="900" dirty="0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AA78BF49-F294-72B7-1955-2B6D9AC46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solidFill>
            <a:srgbClr val="A0A043"/>
          </a:solidFill>
          <a:ln w="9525">
            <a:solidFill>
              <a:srgbClr val="A0A04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latin typeface="Gill Sans Nova Ultra Bold" panose="020B0B02020104020203" pitchFamily="34" charset="0"/>
              </a:rPr>
              <a:t>CSI Unit Training Materials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4350D404-F427-7A5A-6344-B73F1E6D4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1842" y="1681888"/>
            <a:ext cx="6934199" cy="240065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dirty="0">
                <a:solidFill>
                  <a:srgbClr val="FFFF00"/>
                </a:solidFill>
                <a:latin typeface="Gill Sans Nova Ultra Bold" panose="020B0B02020104020203" pitchFamily="34" charset="0"/>
              </a:rPr>
              <a:t>Case Study:  </a:t>
            </a:r>
          </a:p>
          <a:p>
            <a:pPr algn="ctr">
              <a:spcBef>
                <a:spcPct val="50000"/>
              </a:spcBef>
            </a:pPr>
            <a:r>
              <a:rPr lang="en-US" sz="6000" dirty="0">
                <a:solidFill>
                  <a:srgbClr val="FFFF00"/>
                </a:solidFill>
                <a:latin typeface="Gill Sans Nova Ultra Bold" panose="020B0B02020104020203" pitchFamily="34" charset="0"/>
              </a:rPr>
              <a:t>Zodiac Killer</a:t>
            </a:r>
          </a:p>
        </p:txBody>
      </p:sp>
      <p:sp>
        <p:nvSpPr>
          <p:cNvPr id="2" name="Text Box 8">
            <a:extLst>
              <a:ext uri="{FF2B5EF4-FFF2-40B4-BE49-F238E27FC236}">
                <a16:creationId xmlns:a16="http://schemas.microsoft.com/office/drawing/2014/main" id="{978DDA96-F4D2-E401-18EC-F3A78E3A5E4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780787" y="5750867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i="1" dirty="0">
                <a:latin typeface="Times New Roman" pitchFamily="18" charset="0"/>
              </a:rPr>
              <a:t>T. Tomm Updated 2023    </a:t>
            </a:r>
          </a:p>
          <a:p>
            <a:pPr algn="ctr">
              <a:spcBef>
                <a:spcPts val="0"/>
              </a:spcBef>
            </a:pPr>
            <a:r>
              <a:rPr lang="en-US" sz="1200" b="1" i="1" dirty="0">
                <a:latin typeface="Times New Roman" pitchFamily="18" charset="0"/>
              </a:rPr>
              <a:t>https://sciencespot.net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2C2DF1-FBB3-B68C-4CB0-01119174C3C4}"/>
              </a:ext>
            </a:extLst>
          </p:cNvPr>
          <p:cNvSpPr txBox="1"/>
          <p:nvPr/>
        </p:nvSpPr>
        <p:spPr>
          <a:xfrm>
            <a:off x="-4583713" y="0"/>
            <a:ext cx="4495800" cy="7740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/>
              <a:t>Teacher Notes:</a:t>
            </a:r>
          </a:p>
          <a:p>
            <a:r>
              <a:rPr lang="en-US" sz="1400" dirty="0"/>
              <a:t>The student digital slide for this episode is available at </a:t>
            </a:r>
            <a:r>
              <a:rPr lang="en-US" sz="1400" dirty="0">
                <a:hlinkClick r:id="rId5"/>
              </a:rPr>
              <a:t>https://docs.google.com/presentation/d/1MhtweWywBDY5Qa9LF87g_SE3sjzjvkAnLFLALcOeDAc/edit?usp=sharing</a:t>
            </a:r>
            <a:r>
              <a:rPr lang="en-US" sz="1400" dirty="0"/>
              <a:t> </a:t>
            </a:r>
          </a:p>
          <a:p>
            <a:endParaRPr lang="en-US" sz="1400" dirty="0"/>
          </a:p>
          <a:p>
            <a:r>
              <a:rPr lang="en-US" sz="1400" i="1" dirty="0"/>
              <a:t>IMPORTANT:  Make a copy of the student notebook before you assign it on your LMS.  It is view-only and I am not able to approve access outside my own students. </a:t>
            </a:r>
          </a:p>
          <a:p>
            <a:endParaRPr lang="en-US" sz="1400" dirty="0"/>
          </a:p>
          <a:p>
            <a:r>
              <a:rPr lang="en-US" sz="1400" dirty="0"/>
              <a:t>The full student digital notebook (with all the slides for the digital lessons and activities) is available at </a:t>
            </a:r>
            <a:r>
              <a:rPr lang="en-US" sz="1400" dirty="0">
                <a:hlinkClick r:id="rId6"/>
              </a:rPr>
              <a:t>https://docs.google.com/presentation/d/14eIEiGacRXMsDyuUxiEsSM2m4YOAtIlfmD4O4YsLdPI/edit?usp=sharing</a:t>
            </a:r>
            <a:r>
              <a:rPr lang="en-US" sz="1400" dirty="0"/>
              <a:t>.  It is set up for standard paper (8.5x11) in landscape mode for easier printing when needed. </a:t>
            </a:r>
            <a:br>
              <a:rPr lang="en-US" sz="1400" dirty="0"/>
            </a:br>
            <a:endParaRPr lang="en-US" sz="1400" dirty="0"/>
          </a:p>
          <a:p>
            <a:r>
              <a:rPr lang="en-US" sz="1400" dirty="0"/>
              <a:t>A DRAFT of the general outline of the digital lessons (with corresponding slide #s for the student notebook) is available at </a:t>
            </a:r>
            <a:r>
              <a:rPr lang="en-US" sz="1400" dirty="0">
                <a:hlinkClick r:id="rId7"/>
              </a:rPr>
              <a:t>https://docs.google.com/document/d/15wxjmL-uHQPXDKOxmZXtU_gxy9dphEuyC1P4jzP-9mA/edit?usp=sharing</a:t>
            </a:r>
            <a:r>
              <a:rPr lang="en-US" sz="1400" dirty="0"/>
              <a:t> .  It is based on 44-minute class periods with 7</a:t>
            </a:r>
            <a:r>
              <a:rPr lang="en-US" sz="1400" baseline="30000" dirty="0"/>
              <a:t>th</a:t>
            </a:r>
            <a:r>
              <a:rPr lang="en-US" sz="1400" dirty="0"/>
              <a:t> &amp; 8</a:t>
            </a:r>
            <a:r>
              <a:rPr lang="en-US" sz="1400" baseline="30000" dirty="0"/>
              <a:t>th</a:t>
            </a:r>
            <a:r>
              <a:rPr lang="en-US" sz="1400" dirty="0"/>
              <a:t> grade students. </a:t>
            </a:r>
          </a:p>
          <a:p>
            <a:endParaRPr lang="en-US" sz="1400" dirty="0"/>
          </a:p>
          <a:p>
            <a:r>
              <a:rPr lang="en-US" sz="1400" dirty="0"/>
              <a:t>Preview presentations before using with your classes as many slides have animations and links you will need to use.   </a:t>
            </a:r>
          </a:p>
          <a:p>
            <a:endParaRPr lang="en-US" sz="1400" dirty="0"/>
          </a:p>
          <a:p>
            <a:r>
              <a:rPr lang="en-US" sz="1400" dirty="0"/>
              <a:t>I do Science Starters at the beginning of each class period.  A collection of starters for Forensics is available on my lessons plans page at </a:t>
            </a:r>
            <a:r>
              <a:rPr lang="en-US" sz="1400" dirty="0">
                <a:hlinkClick r:id="rId8"/>
              </a:rPr>
              <a:t>https://sciencespot.net/Pages/classforsci.html</a:t>
            </a:r>
            <a:r>
              <a:rPr lang="en-US" sz="1400" dirty="0"/>
              <a:t> .</a:t>
            </a:r>
          </a:p>
          <a:p>
            <a:endParaRPr lang="en-US" sz="1400" dirty="0"/>
          </a:p>
        </p:txBody>
      </p:sp>
      <p:pic>
        <p:nvPicPr>
          <p:cNvPr id="9" name="Picture 8" descr="A red square with a white letter on it&#10;&#10;Description automatically generated with low confidence">
            <a:hlinkClick r:id="rId9"/>
            <a:extLst>
              <a:ext uri="{FF2B5EF4-FFF2-40B4-BE49-F238E27FC236}">
                <a16:creationId xmlns:a16="http://schemas.microsoft.com/office/drawing/2014/main" id="{985E6E18-D9C5-1305-9E33-C6405BBC28B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547" y="4826876"/>
            <a:ext cx="1421109" cy="1042987"/>
          </a:xfrm>
          <a:prstGeom prst="rect">
            <a:avLst/>
          </a:prstGeom>
        </p:spPr>
      </p:pic>
      <p:sp>
        <p:nvSpPr>
          <p:cNvPr id="10" name="Text Box 2">
            <a:extLst>
              <a:ext uri="{FF2B5EF4-FFF2-40B4-BE49-F238E27FC236}">
                <a16:creationId xmlns:a16="http://schemas.microsoft.com/office/drawing/2014/main" id="{424F80B1-EAD3-53BD-9974-BC35630AE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6913" y="4800600"/>
            <a:ext cx="5025094" cy="138499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Fill in the answers as you watch the video.  We will go over them if you miss any!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A2B702-9275-7CBC-75C8-9833A487D048}"/>
              </a:ext>
            </a:extLst>
          </p:cNvPr>
          <p:cNvSpPr txBox="1"/>
          <p:nvPr/>
        </p:nvSpPr>
        <p:spPr>
          <a:xfrm>
            <a:off x="1993189" y="6324600"/>
            <a:ext cx="6659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First Break @ 5:15 – Stop the video to review the next 2 slides.</a:t>
            </a:r>
          </a:p>
        </p:txBody>
      </p:sp>
    </p:spTree>
    <p:extLst>
      <p:ext uri="{BB962C8B-B14F-4D97-AF65-F5344CB8AC3E}">
        <p14:creationId xmlns:p14="http://schemas.microsoft.com/office/powerpoint/2010/main" val="3888339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5">
            <a:extLst>
              <a:ext uri="{FF2B5EF4-FFF2-40B4-BE49-F238E27FC236}">
                <a16:creationId xmlns:a16="http://schemas.microsoft.com/office/drawing/2014/main" id="{06B25332-F47B-4AD6-B786-DA18C2CFFEC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247026" y="3247028"/>
            <a:ext cx="6858000" cy="363946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765" dirty="0">
                <a:latin typeface="Gill Sans Nova Ultra Bold" panose="020B0B02020104020203" pitchFamily="34" charset="0"/>
              </a:rPr>
              <a:t>CSI Unit: Case Study – Zodiac Killer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A46610-2963-42F8-90D7-BDA0B775C769}"/>
              </a:ext>
            </a:extLst>
          </p:cNvPr>
          <p:cNvSpPr txBox="1"/>
          <p:nvPr/>
        </p:nvSpPr>
        <p:spPr>
          <a:xfrm>
            <a:off x="488576" y="67235"/>
            <a:ext cx="8446689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When did the first crime occur? The second crime?  What evidence did the police recover from the scenes?  </a:t>
            </a: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 When did the third crime occur? What was found near 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victim? What did the killer know about the victims?  </a:t>
            </a: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endParaRPr lang="en-US" sz="8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Which constellations related to the crimes?  How?</a:t>
            </a: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2E233C-2EFD-4F1A-84A4-E3C940CC2FF5}"/>
              </a:ext>
            </a:extLst>
          </p:cNvPr>
          <p:cNvSpPr txBox="1"/>
          <p:nvPr/>
        </p:nvSpPr>
        <p:spPr>
          <a:xfrm>
            <a:off x="577021" y="804009"/>
            <a:ext cx="57598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b="1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1990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B3B845-A398-4587-95BF-6CC9A3F21602}"/>
              </a:ext>
            </a:extLst>
          </p:cNvPr>
          <p:cNvSpPr txBox="1"/>
          <p:nvPr/>
        </p:nvSpPr>
        <p:spPr>
          <a:xfrm>
            <a:off x="589736" y="3446560"/>
            <a:ext cx="49667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months later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61708E9-921E-4483-A2DF-5064D141A0F4}"/>
              </a:ext>
            </a:extLst>
          </p:cNvPr>
          <p:cNvGrpSpPr/>
          <p:nvPr/>
        </p:nvGrpSpPr>
        <p:grpSpPr>
          <a:xfrm>
            <a:off x="566382" y="1034841"/>
            <a:ext cx="8404029" cy="5562115"/>
            <a:chOff x="566382" y="1034841"/>
            <a:chExt cx="8404029" cy="556211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06D8C00-B6A7-4DF6-A373-D4994068121D}"/>
                </a:ext>
              </a:extLst>
            </p:cNvPr>
            <p:cNvSpPr txBox="1"/>
            <p:nvPr/>
          </p:nvSpPr>
          <p:spPr>
            <a:xfrm>
              <a:off x="566382" y="5765959"/>
              <a:ext cx="5758946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1162050" algn="l"/>
                  <a:tab pos="1819275" algn="l"/>
                </a:tabLst>
              </a:pPr>
              <a:r>
                <a:rPr lang="en-US" sz="2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Orion and the Seven Sisters – They were not visible on the nights of the attacks. </a:t>
              </a:r>
              <a:r>
                <a:rPr lang="en-US" sz="24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61E7203-7201-40E3-96C1-6AB8534CA1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25289" y="1034841"/>
              <a:ext cx="2545122" cy="2265076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0CC504E-89D0-436D-BABA-8159DA68B6F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91200" y="3463643"/>
              <a:ext cx="3124471" cy="1844200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00645255-7C43-47DC-B2DE-B7986F40EDCA}"/>
              </a:ext>
            </a:extLst>
          </p:cNvPr>
          <p:cNvSpPr txBox="1"/>
          <p:nvPr/>
        </p:nvSpPr>
        <p:spPr>
          <a:xfrm>
            <a:off x="577022" y="1184096"/>
            <a:ext cx="31618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b="1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nd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weeks later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407DC3D-C597-41E9-821A-7B6523BB6106}"/>
              </a:ext>
            </a:extLst>
          </p:cNvPr>
          <p:cNvSpPr txBox="1"/>
          <p:nvPr/>
        </p:nvSpPr>
        <p:spPr>
          <a:xfrm>
            <a:off x="566382" y="1644023"/>
            <a:ext cx="32714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ound a 9mm bullet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E52383E-04A8-405C-8188-4D0E0568F30D}"/>
              </a:ext>
            </a:extLst>
          </p:cNvPr>
          <p:cNvSpPr txBox="1"/>
          <p:nvPr/>
        </p:nvSpPr>
        <p:spPr>
          <a:xfrm>
            <a:off x="558364" y="4117971"/>
            <a:ext cx="49667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 with a threat to kill 12 people one for each astrological sign.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02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5">
            <a:extLst>
              <a:ext uri="{FF2B5EF4-FFF2-40B4-BE49-F238E27FC236}">
                <a16:creationId xmlns:a16="http://schemas.microsoft.com/office/drawing/2014/main" id="{06B25332-F47B-4AD6-B786-DA18C2CFFEC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247026" y="3247028"/>
            <a:ext cx="6858000" cy="363946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765" dirty="0">
                <a:latin typeface="Gill Sans Nova Ultra Bold" panose="020B0B02020104020203" pitchFamily="34" charset="0"/>
              </a:rPr>
              <a:t>CSI Unit: Case Study – Zodiac Killer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A46610-2963-42F8-90D7-BDA0B775C769}"/>
              </a:ext>
            </a:extLst>
          </p:cNvPr>
          <p:cNvSpPr txBox="1"/>
          <p:nvPr/>
        </p:nvSpPr>
        <p:spPr>
          <a:xfrm>
            <a:off x="488576" y="67235"/>
            <a:ext cx="8446689" cy="3673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1162050" algn="l"/>
                <a:tab pos="1819275" algn="l"/>
              </a:tabLst>
            </a:pP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Discussion Questions</a:t>
            </a:r>
            <a:endParaRPr lang="en-US" sz="24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771525" algn="l"/>
              </a:tabLst>
            </a:pP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When did the first Zodiac killer appear?  Where? 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1162050" algn="l"/>
                <a:tab pos="1819275" algn="l"/>
              </a:tabLst>
            </a:pP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Is this the same person?  Why or why not?  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1162050" algn="l"/>
                <a:tab pos="1819275" algn="l"/>
              </a:tabLst>
            </a:pP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How would he know the victim’s birthdays?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1162050" algn="l"/>
                <a:tab pos="1819275" algn="l"/>
              </a:tabLst>
            </a:pP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How would you rate the Zodiac’s intelligence?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9E5A2F-B47C-45AE-B354-CFDCAFCF7F0D}"/>
              </a:ext>
            </a:extLst>
          </p:cNvPr>
          <p:cNvSpPr txBox="1"/>
          <p:nvPr/>
        </p:nvSpPr>
        <p:spPr>
          <a:xfrm>
            <a:off x="1219200" y="-369332"/>
            <a:ext cx="74362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https://www.youtube.com/watch?v=JdooNFsqhqc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 descr="A red square with a white letter on it&#10;&#10;Description automatically generated with low confidence">
            <a:hlinkClick r:id="rId2"/>
            <a:extLst>
              <a:ext uri="{FF2B5EF4-FFF2-40B4-BE49-F238E27FC236}">
                <a16:creationId xmlns:a16="http://schemas.microsoft.com/office/drawing/2014/main" id="{D3D4551D-8DD4-47F7-6F0C-FE3485F220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062" y="5304489"/>
            <a:ext cx="1421109" cy="104298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CCB838C-FF01-6D41-78EE-81FE6D695E26}"/>
              </a:ext>
            </a:extLst>
          </p:cNvPr>
          <p:cNvSpPr txBox="1"/>
          <p:nvPr/>
        </p:nvSpPr>
        <p:spPr>
          <a:xfrm>
            <a:off x="762000" y="5732824"/>
            <a:ext cx="5824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Next Break @ 10:00 – Stop the video to review the next 2 slides.</a:t>
            </a:r>
          </a:p>
        </p:txBody>
      </p:sp>
    </p:spTree>
    <p:extLst>
      <p:ext uri="{BB962C8B-B14F-4D97-AF65-F5344CB8AC3E}">
        <p14:creationId xmlns:p14="http://schemas.microsoft.com/office/powerpoint/2010/main" val="2019109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5">
            <a:extLst>
              <a:ext uri="{FF2B5EF4-FFF2-40B4-BE49-F238E27FC236}">
                <a16:creationId xmlns:a16="http://schemas.microsoft.com/office/drawing/2014/main" id="{06B25332-F47B-4AD6-B786-DA18C2CFFEC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247026" y="3247028"/>
            <a:ext cx="6858000" cy="363946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765" dirty="0">
                <a:latin typeface="Gill Sans Nova Ultra Bold" panose="020B0B02020104020203" pitchFamily="34" charset="0"/>
              </a:rPr>
              <a:t>CSI Unit: Case Study – Zodiac Killer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A46610-2963-42F8-90D7-BDA0B775C769}"/>
              </a:ext>
            </a:extLst>
          </p:cNvPr>
          <p:cNvSpPr txBox="1"/>
          <p:nvPr/>
        </p:nvSpPr>
        <p:spPr>
          <a:xfrm>
            <a:off x="437029" y="21557"/>
            <a:ext cx="8269941" cy="7309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What did investigators learn from the handwriting analysis of the letters?</a:t>
            </a: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  When did the astronomer predict the next attack would occur?  Why? </a:t>
            </a: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6. What did the police learn from the note left with the fourth victim?</a:t>
            </a: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7. How is ninhydrin used? </a:t>
            </a: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8. In what year were the next three victims killed?  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What was different about the eighth victim? 	</a:t>
            </a: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955EEE-141F-4C56-80C4-1C3E877C1F23}"/>
              </a:ext>
            </a:extLst>
          </p:cNvPr>
          <p:cNvSpPr txBox="1"/>
          <p:nvPr/>
        </p:nvSpPr>
        <p:spPr>
          <a:xfrm>
            <a:off x="1981199" y="567386"/>
            <a:ext cx="64357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1162050" algn="l"/>
                <a:tab pos="1819275" algn="l"/>
              </a:tabLs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They learned that the letters were written by two different people.  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55821B-5BA9-40B1-ABA8-3419F8D1C9B6}"/>
              </a:ext>
            </a:extLst>
          </p:cNvPr>
          <p:cNvSpPr txBox="1"/>
          <p:nvPr/>
        </p:nvSpPr>
        <p:spPr>
          <a:xfrm>
            <a:off x="1479178" y="1589359"/>
            <a:ext cx="78934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 21</a:t>
            </a:r>
            <a:r>
              <a:rPr lang="en-US" sz="24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(summer solstice)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the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 time the two constellations would NOT be visible in the sky.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805027-CB70-452B-AB3C-00F6F84B30A3}"/>
              </a:ext>
            </a:extLst>
          </p:cNvPr>
          <p:cNvSpPr txBox="1"/>
          <p:nvPr/>
        </p:nvSpPr>
        <p:spPr>
          <a:xfrm>
            <a:off x="1426580" y="2890574"/>
            <a:ext cx="60410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1162050" algn="l"/>
                <a:tab pos="1819275" algn="l"/>
              </a:tabLs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learned that he knew the victim was a Cancer and were able to get a fingerprint. He claimed he was not a copycat killer.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299D374-3B68-4606-869D-BD35411E9B30}"/>
              </a:ext>
            </a:extLst>
          </p:cNvPr>
          <p:cNvGrpSpPr/>
          <p:nvPr/>
        </p:nvGrpSpPr>
        <p:grpSpPr>
          <a:xfrm>
            <a:off x="549093" y="3707845"/>
            <a:ext cx="8355302" cy="2569600"/>
            <a:chOff x="840163" y="3758721"/>
            <a:chExt cx="8355302" cy="256960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6EBCC89-0CB4-4F23-8A64-E10B8A086B90}"/>
                </a:ext>
              </a:extLst>
            </p:cNvPr>
            <p:cNvSpPr txBox="1"/>
            <p:nvPr/>
          </p:nvSpPr>
          <p:spPr>
            <a:xfrm>
              <a:off x="840163" y="4706411"/>
              <a:ext cx="4430822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  <a:tabLst>
                  <a:tab pos="1162050" algn="l"/>
                  <a:tab pos="1819275" algn="l"/>
                </a:tabLst>
              </a:pPr>
              <a:r>
                <a:rPr 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It reacts with amino acids in skin oils to reveal fingerprints.</a:t>
              </a:r>
              <a:endPara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FF20B835-0B46-4E5F-8356-AA71148563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64271" y="3758721"/>
              <a:ext cx="1731194" cy="2569600"/>
            </a:xfrm>
            <a:prstGeom prst="rect">
              <a:avLst/>
            </a:prstGeom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5DF12752-72CE-4EEF-A4CD-BF22581D87AD}"/>
              </a:ext>
            </a:extLst>
          </p:cNvPr>
          <p:cNvSpPr txBox="1"/>
          <p:nvPr/>
        </p:nvSpPr>
        <p:spPr>
          <a:xfrm>
            <a:off x="5852951" y="5860122"/>
            <a:ext cx="15800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1994 	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D3E600-DFEC-7AF4-9BFE-AD140E3AD8B8}"/>
              </a:ext>
            </a:extLst>
          </p:cNvPr>
          <p:cNvSpPr txBox="1"/>
          <p:nvPr/>
        </p:nvSpPr>
        <p:spPr>
          <a:xfrm>
            <a:off x="705980" y="6290614"/>
            <a:ext cx="84380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4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victim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also Taurus (same as earlier victim)	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66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3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5">
            <a:extLst>
              <a:ext uri="{FF2B5EF4-FFF2-40B4-BE49-F238E27FC236}">
                <a16:creationId xmlns:a16="http://schemas.microsoft.com/office/drawing/2014/main" id="{06B25332-F47B-4AD6-B786-DA18C2CFFEC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247026" y="3247028"/>
            <a:ext cx="6858000" cy="363946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765" dirty="0">
                <a:latin typeface="Gill Sans Nova Ultra Bold" panose="020B0B02020104020203" pitchFamily="34" charset="0"/>
              </a:rPr>
              <a:t>CSI Unit: Case Study – Zodiac Killer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A46610-2963-42F8-90D7-BDA0B775C769}"/>
              </a:ext>
            </a:extLst>
          </p:cNvPr>
          <p:cNvSpPr txBox="1"/>
          <p:nvPr/>
        </p:nvSpPr>
        <p:spPr>
          <a:xfrm>
            <a:off x="488576" y="67235"/>
            <a:ext cx="8446689" cy="2195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1162050" algn="l"/>
                <a:tab pos="1819275" algn="l"/>
              </a:tabLst>
            </a:pP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do you think now?</a:t>
            </a:r>
            <a:endParaRPr lang="en-US" sz="24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771525" algn="l"/>
              </a:tabLst>
            </a:pP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 Is this the same person?  Why or why not?  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1162050" algn="l"/>
                <a:tab pos="1819275" algn="l"/>
              </a:tabLst>
            </a:pP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How would you rate the Zodiac’s intelligence?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9E5A2F-B47C-45AE-B354-CFDCAFCF7F0D}"/>
              </a:ext>
            </a:extLst>
          </p:cNvPr>
          <p:cNvSpPr txBox="1"/>
          <p:nvPr/>
        </p:nvSpPr>
        <p:spPr>
          <a:xfrm>
            <a:off x="1219200" y="-369332"/>
            <a:ext cx="74362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https://www.youtube.com/watch?v=5nMCYJg-1as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 descr="A red square with a white letter on it&#10;&#10;Description automatically generated with low confidence">
            <a:hlinkClick r:id="rId3"/>
            <a:extLst>
              <a:ext uri="{FF2B5EF4-FFF2-40B4-BE49-F238E27FC236}">
                <a16:creationId xmlns:a16="http://schemas.microsoft.com/office/drawing/2014/main" id="{D3D4551D-8DD4-47F7-6F0C-FE3485F220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062" y="5304489"/>
            <a:ext cx="1421109" cy="104298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863C8A6-E2D0-869D-5A89-0041A6543394}"/>
              </a:ext>
            </a:extLst>
          </p:cNvPr>
          <p:cNvSpPr txBox="1"/>
          <p:nvPr/>
        </p:nvSpPr>
        <p:spPr>
          <a:xfrm>
            <a:off x="609600" y="5676316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Next Break @ 14:10 – Stop the video to review the next slide.</a:t>
            </a:r>
          </a:p>
        </p:txBody>
      </p:sp>
    </p:spTree>
    <p:extLst>
      <p:ext uri="{BB962C8B-B14F-4D97-AF65-F5344CB8AC3E}">
        <p14:creationId xmlns:p14="http://schemas.microsoft.com/office/powerpoint/2010/main" val="3099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5">
            <a:extLst>
              <a:ext uri="{FF2B5EF4-FFF2-40B4-BE49-F238E27FC236}">
                <a16:creationId xmlns:a16="http://schemas.microsoft.com/office/drawing/2014/main" id="{06B25332-F47B-4AD6-B786-DA18C2CFFEC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247026" y="3247028"/>
            <a:ext cx="6858000" cy="363946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765" dirty="0">
                <a:latin typeface="Gill Sans Nova Ultra Bold" panose="020B0B02020104020203" pitchFamily="34" charset="0"/>
              </a:rPr>
              <a:t>CSI Unit: Case Study – Zodiac Killer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A46610-2963-42F8-90D7-BDA0B775C769}"/>
              </a:ext>
            </a:extLst>
          </p:cNvPr>
          <p:cNvSpPr txBox="1"/>
          <p:nvPr/>
        </p:nvSpPr>
        <p:spPr>
          <a:xfrm>
            <a:off x="537882" y="67235"/>
            <a:ext cx="8269941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9.  How did police link the suspect to the Zodiac crimes? List at least 4 pieces of evidence &amp; how it was used.</a:t>
            </a: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  <a:tab pos="2864376" algn="ctr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  <a:tab pos="2864376" algn="ctr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  <a:tab pos="2864376" algn="ctr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  <a:tab pos="2864376" algn="ctr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  <a:tab pos="2864376" algn="ctr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  <a:tab pos="2864376" algn="ctr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55821B-5BA9-40B1-ABA8-3419F8D1C9B6}"/>
              </a:ext>
            </a:extLst>
          </p:cNvPr>
          <p:cNvSpPr txBox="1"/>
          <p:nvPr/>
        </p:nvSpPr>
        <p:spPr>
          <a:xfrm>
            <a:off x="543879" y="788628"/>
            <a:ext cx="2506416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Signature?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F5B11B-2D7A-416E-85A8-B4F03AB4456F}"/>
              </a:ext>
            </a:extLst>
          </p:cNvPr>
          <p:cNvSpPr txBox="1"/>
          <p:nvPr/>
        </p:nvSpPr>
        <p:spPr>
          <a:xfrm>
            <a:off x="2057400" y="794406"/>
            <a:ext cx="6324600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 a symbol that investigators knew from the Zodiac letters.  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9386D4-AEE6-4D0B-8528-22C2D86223AD}"/>
              </a:ext>
            </a:extLst>
          </p:cNvPr>
          <p:cNvSpPr txBox="1"/>
          <p:nvPr/>
        </p:nvSpPr>
        <p:spPr>
          <a:xfrm>
            <a:off x="543879" y="1711384"/>
            <a:ext cx="2506416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Fingerprints?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8D316F-9ED1-4861-B821-A6A6C16475CD}"/>
              </a:ext>
            </a:extLst>
          </p:cNvPr>
          <p:cNvSpPr txBox="1"/>
          <p:nvPr/>
        </p:nvSpPr>
        <p:spPr>
          <a:xfrm>
            <a:off x="543879" y="1246702"/>
            <a:ext cx="2506416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Handwriting samples?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C862F0-4BA8-4699-B057-FC01579DE658}"/>
              </a:ext>
            </a:extLst>
          </p:cNvPr>
          <p:cNvSpPr txBox="1"/>
          <p:nvPr/>
        </p:nvSpPr>
        <p:spPr>
          <a:xfrm>
            <a:off x="543879" y="2143832"/>
            <a:ext cx="2506416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Grooves on bullets?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74863F-563A-474B-B2CA-CDC9B41C013C}"/>
              </a:ext>
            </a:extLst>
          </p:cNvPr>
          <p:cNvSpPr txBox="1"/>
          <p:nvPr/>
        </p:nvSpPr>
        <p:spPr>
          <a:xfrm>
            <a:off x="543879" y="2696673"/>
            <a:ext cx="2506416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DNA?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C068B8-F16B-469A-9A4A-606F1A60B4CB}"/>
              </a:ext>
            </a:extLst>
          </p:cNvPr>
          <p:cNvSpPr txBox="1"/>
          <p:nvPr/>
        </p:nvSpPr>
        <p:spPr>
          <a:xfrm>
            <a:off x="2964252" y="1228713"/>
            <a:ext cx="6017505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handwriting matched the handwriting in earlier letters. 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6270589-9F71-4B31-AE79-8C1EDBC7AF0B}"/>
              </a:ext>
            </a:extLst>
          </p:cNvPr>
          <p:cNvSpPr txBox="1"/>
          <p:nvPr/>
        </p:nvSpPr>
        <p:spPr>
          <a:xfrm>
            <a:off x="2238019" y="1704892"/>
            <a:ext cx="6143981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thumbprint also matched the prints from earlier letters.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D4D674E-7309-43A6-836D-19DB528F8CA0}"/>
              </a:ext>
            </a:extLst>
          </p:cNvPr>
          <p:cNvSpPr txBox="1"/>
          <p:nvPr/>
        </p:nvSpPr>
        <p:spPr>
          <a:xfrm>
            <a:off x="2667000" y="2154723"/>
            <a:ext cx="6477000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toolmarks on his zipguns matched the marks on the bullets 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B218186-CABF-4126-BDD5-38D3346F7767}"/>
              </a:ext>
            </a:extLst>
          </p:cNvPr>
          <p:cNvSpPr txBox="1"/>
          <p:nvPr/>
        </p:nvSpPr>
        <p:spPr>
          <a:xfrm>
            <a:off x="1371600" y="2681453"/>
            <a:ext cx="5181600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DNA matched that found on the last letter. 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07C871E-6E4E-4A33-ABA8-E4EE48079BC7}"/>
              </a:ext>
            </a:extLst>
          </p:cNvPr>
          <p:cNvSpPr txBox="1"/>
          <p:nvPr/>
        </p:nvSpPr>
        <p:spPr>
          <a:xfrm>
            <a:off x="506748" y="3430080"/>
            <a:ext cx="8269941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  <a:tab pos="2864376" algn="ctr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10.  What was the outcome of the case? How did he know information about the victims? </a:t>
            </a:r>
          </a:p>
          <a:p>
            <a:pPr algn="just">
              <a:spcBef>
                <a:spcPts val="265"/>
              </a:spcBef>
              <a:spcAft>
                <a:spcPts val="265"/>
              </a:spcAft>
              <a:tabLst>
                <a:tab pos="1025393" algn="l"/>
                <a:tab pos="1605328" algn="l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5F77734-FFB3-4F25-AA5C-E87D90660C05}"/>
              </a:ext>
            </a:extLst>
          </p:cNvPr>
          <p:cNvSpPr txBox="1"/>
          <p:nvPr/>
        </p:nvSpPr>
        <p:spPr>
          <a:xfrm>
            <a:off x="1557586" y="3825058"/>
            <a:ext cx="707966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232 years in prison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Police believe he looked in the wallets and it was just a coincidence that they had different signs. 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05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5">
            <a:extLst>
              <a:ext uri="{FF2B5EF4-FFF2-40B4-BE49-F238E27FC236}">
                <a16:creationId xmlns:a16="http://schemas.microsoft.com/office/drawing/2014/main" id="{06B25332-F47B-4AD6-B786-DA18C2CFFEC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247026" y="3247028"/>
            <a:ext cx="6858000" cy="363946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765" dirty="0">
                <a:latin typeface="Gill Sans Nova Ultra Bold" panose="020B0B02020104020203" pitchFamily="34" charset="0"/>
              </a:rPr>
              <a:t>CSI Unit: Case Study – Zodiac Killer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A46610-2963-42F8-90D7-BDA0B775C769}"/>
              </a:ext>
            </a:extLst>
          </p:cNvPr>
          <p:cNvSpPr txBox="1"/>
          <p:nvPr/>
        </p:nvSpPr>
        <p:spPr>
          <a:xfrm>
            <a:off x="488576" y="67235"/>
            <a:ext cx="8446689" cy="25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1162050" algn="l"/>
                <a:tab pos="1819275" algn="l"/>
              </a:tabLst>
            </a:pPr>
            <a:r>
              <a:rPr lang="en-US" sz="2400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nd of Video Discussion Questions</a:t>
            </a:r>
          </a:p>
          <a:p>
            <a:pPr marL="0" marR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1162050" algn="l"/>
                <a:tab pos="1819275" algn="l"/>
              </a:tabLst>
            </a:pPr>
            <a:endParaRPr lang="en-US" sz="11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771525" algn="l"/>
              </a:tabLst>
            </a:pP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 What evidence was the most important to solving the crime?  Why?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1162050" algn="l"/>
                <a:tab pos="1819275" algn="l"/>
              </a:tabLst>
            </a:pP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How would you rate the Zodiac’s intelligence?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9E5A2F-B47C-45AE-B354-CFDCAFCF7F0D}"/>
              </a:ext>
            </a:extLst>
          </p:cNvPr>
          <p:cNvSpPr txBox="1"/>
          <p:nvPr/>
        </p:nvSpPr>
        <p:spPr>
          <a:xfrm>
            <a:off x="1219200" y="-369332"/>
            <a:ext cx="74362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https://www.youtube.com/watch?v=5nMCYJg-1as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7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6650</TotalTime>
  <Words>936</Words>
  <Application>Microsoft Office PowerPoint</Application>
  <PresentationFormat>On-screen Show (4:3)</PresentationFormat>
  <Paragraphs>97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Gill Sans Nova Ultra Bold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497</cp:revision>
  <cp:lastPrinted>2023-04-25T13:11:52Z</cp:lastPrinted>
  <dcterms:created xsi:type="dcterms:W3CDTF">2006-07-31T19:56:27Z</dcterms:created>
  <dcterms:modified xsi:type="dcterms:W3CDTF">2024-02-02T01:02:31Z</dcterms:modified>
</cp:coreProperties>
</file>