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91" r:id="rId2"/>
    <p:sldId id="592" r:id="rId3"/>
    <p:sldId id="258" r:id="rId4"/>
    <p:sldId id="261" r:id="rId5"/>
    <p:sldId id="263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87BC99"/>
    <a:srgbClr val="A0A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60" autoAdjust="0"/>
    <p:restoredTop sz="94660"/>
  </p:normalViewPr>
  <p:slideViewPr>
    <p:cSldViewPr>
      <p:cViewPr varScale="1">
        <p:scale>
          <a:sx n="69" d="100"/>
          <a:sy n="69" d="100"/>
        </p:scale>
        <p:origin x="57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5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7307C9-CBB7-49FB-85DA-DD30990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45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F1E604-0C6E-45AF-87F1-3C0ADDFB4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1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B900E-5AF7-4944-BE98-E0C96E12C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ED636-90AB-4642-A735-A537DC223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5564-7640-4762-B711-74B02A4AC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C14C-6E83-43EC-B2DE-9BF55FDF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9CC4-887F-4F4E-8656-94B372CC5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2B51-23C1-4946-92D0-0105B4F94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732E1-17A7-4B89-89B8-A885B30B0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D231-0EF4-4EAB-961E-053B799FD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16B44-950E-434A-8E9B-7D12480E1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A5FB0-0E83-4FD0-998A-E304C62DA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26E0-6BBF-4117-BEB6-D89FEAF0D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3E0DC8E-DA65-432F-82CB-F7A70409B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5wxjmL-uHQPXDKOxmZXtU_gxy9dphEuyC1P4jzP-9mA/edit?usp=sharing" TargetMode="External"/><Relationship Id="rId3" Type="http://schemas.openxmlformats.org/officeDocument/2006/relationships/hyperlink" Target="https://lupinepublishers.com/forensic-and-genetics-journal/classification.php" TargetMode="External"/><Relationship Id="rId7" Type="http://schemas.openxmlformats.org/officeDocument/2006/relationships/hyperlink" Target="https://docs.google.com/presentation/d/14eIEiGacRXMsDyuUxiEsSM2m4YOAtIlfmD4O4YsLdPI/edit?usp=shar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presentation/d/1k_I6AvEmLR3UerZLd4VKirDghm7k0ad5o0ln8BEnA3Y/edit?usp=sharing" TargetMode="External"/><Relationship Id="rId5" Type="http://schemas.openxmlformats.org/officeDocument/2006/relationships/hyperlink" Target="https://www.youtube.com/watch?v=OpN-LSIoeYg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creativecommons.org/licenses/by/3.0/" TargetMode="External"/><Relationship Id="rId9" Type="http://schemas.openxmlformats.org/officeDocument/2006/relationships/hyperlink" Target="https://sciencespot.net/Pages/classforsci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N-LSIoeY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307307B-B3EE-1359-76C6-348115A063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094" b="-1"/>
          <a:stretch/>
        </p:blipFill>
        <p:spPr>
          <a:xfrm rot="5400000">
            <a:off x="-2277274" y="2884697"/>
            <a:ext cx="6217920" cy="16633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57D2B-1274-A1C5-5644-CDE9545C1282}"/>
              </a:ext>
            </a:extLst>
          </p:cNvPr>
          <p:cNvSpPr txBox="1"/>
          <p:nvPr/>
        </p:nvSpPr>
        <p:spPr>
          <a:xfrm>
            <a:off x="4419600" y="7772400"/>
            <a:ext cx="1005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lupinepublishers.com/forensic-and-genetics-journal/classification.php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A78BF49-F294-72B7-1955-2B6D9AC4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649" y="0"/>
            <a:ext cx="9167649" cy="646331"/>
          </a:xfrm>
          <a:prstGeom prst="rect">
            <a:avLst/>
          </a:prstGeom>
          <a:solidFill>
            <a:srgbClr val="A0A043"/>
          </a:solidFill>
          <a:ln w="9525">
            <a:solidFill>
              <a:srgbClr val="A0A04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Gill Sans Nova Ultra Bold" panose="020B0B02020104020203" pitchFamily="34" charset="0"/>
              </a:rPr>
              <a:t>CSI Unit Training Materials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A142631B-DAF9-3AC1-8094-2BBC693BC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520543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latin typeface="Times New Roman" pitchFamily="18" charset="0"/>
              </a:rPr>
              <a:t>T. Tomm 2007  Updated 2023   https://sciencespot.net/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E469FDF-AE9D-34D4-55AA-5E8DE82B4FA8}"/>
              </a:ext>
            </a:extLst>
          </p:cNvPr>
          <p:cNvSpPr txBox="1">
            <a:spLocks/>
          </p:cNvSpPr>
          <p:nvPr/>
        </p:nvSpPr>
        <p:spPr bwMode="auto">
          <a:xfrm>
            <a:off x="5524500" y="4139180"/>
            <a:ext cx="3013427" cy="162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800" b="1" kern="0" dirty="0">
                <a:solidFill>
                  <a:schemeClr val="bg1"/>
                </a:solidFill>
              </a:rPr>
              <a:t>Complete the slide as we watch the video.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AF4C3D-9664-7A07-9EBC-2D0DEFC73E35}"/>
              </a:ext>
            </a:extLst>
          </p:cNvPr>
          <p:cNvSpPr/>
          <p:nvPr/>
        </p:nvSpPr>
        <p:spPr>
          <a:xfrm>
            <a:off x="2336924" y="762000"/>
            <a:ext cx="598112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Case Study: </a:t>
            </a:r>
            <a:b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</a:br>
            <a: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Tourist Trap</a:t>
            </a: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B6CDF2C2-5BA2-7C33-D18A-6936A4331E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80787" y="575086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i="1" dirty="0">
                <a:latin typeface="Times New Roman" pitchFamily="18" charset="0"/>
              </a:rPr>
              <a:t>T. Tomm Updated 2023    </a:t>
            </a:r>
          </a:p>
          <a:p>
            <a:pPr algn="ctr">
              <a:spcBef>
                <a:spcPts val="0"/>
              </a:spcBef>
            </a:pPr>
            <a:r>
              <a:rPr lang="en-US" sz="1200" b="1" i="1" dirty="0">
                <a:latin typeface="Times New Roman" pitchFamily="18" charset="0"/>
              </a:rPr>
              <a:t>https://sciencespot.net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A019B0-0799-8799-F48F-92046CDBA8DC}"/>
              </a:ext>
            </a:extLst>
          </p:cNvPr>
          <p:cNvSpPr txBox="1"/>
          <p:nvPr/>
        </p:nvSpPr>
        <p:spPr>
          <a:xfrm>
            <a:off x="1700104" y="6379811"/>
            <a:ext cx="7254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5"/>
              </a:rPr>
              <a:t>https://www.youtube.com/watch?v=OpN-LSIoeYg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B7978C72-7EF0-10ED-AC6C-5B1743C6F933}"/>
              </a:ext>
            </a:extLst>
          </p:cNvPr>
          <p:cNvSpPr txBox="1"/>
          <p:nvPr/>
        </p:nvSpPr>
        <p:spPr>
          <a:xfrm>
            <a:off x="-4648200" y="72624"/>
            <a:ext cx="4495800" cy="774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dirty="0"/>
              <a:t>Teacher Notes:</a:t>
            </a:r>
          </a:p>
          <a:p>
            <a:r>
              <a:rPr lang="en-US" sz="1400" i="1" dirty="0"/>
              <a:t>The student digital slide is available at </a:t>
            </a:r>
            <a:r>
              <a:rPr lang="en-US" sz="1400" i="1" dirty="0">
                <a:hlinkClick r:id="rId6"/>
              </a:rPr>
              <a:t>https://docs.google.com/presentation/d/1k_I6AvEmLR3UerZLd4VKirDghm7k0ad5o0ln8BEnA3Y/edit?usp=sharing</a:t>
            </a:r>
            <a:endParaRPr lang="en-US" sz="1400" i="1" dirty="0"/>
          </a:p>
          <a:p>
            <a:endParaRPr lang="en-US" sz="1400" i="1" dirty="0"/>
          </a:p>
          <a:p>
            <a:r>
              <a:rPr lang="en-US" sz="1400" i="1" dirty="0"/>
              <a:t>IMPORTANT:  Make a copy of the student notebook before you assign it on your LMS.  It is view-only and I am not able to approve access outside my own students. </a:t>
            </a:r>
          </a:p>
          <a:p>
            <a:endParaRPr lang="en-US" sz="1400" dirty="0"/>
          </a:p>
          <a:p>
            <a:r>
              <a:rPr lang="en-US" sz="1400" dirty="0"/>
              <a:t>The full student digital notebook (with all the slides for the digital lessons and activities) is available at </a:t>
            </a:r>
            <a:r>
              <a:rPr lang="en-US" sz="1400" dirty="0">
                <a:hlinkClick r:id="rId7"/>
              </a:rPr>
              <a:t>https://docs.google.com/presentation/d/14eIEiGacRXMsDyuUxiEsSM2m4YOAtIlfmD4O4YsLdPI/edit?usp=sharing</a:t>
            </a:r>
            <a:r>
              <a:rPr lang="en-US" sz="1400" dirty="0"/>
              <a:t>.  It is set up for standard paper (8.5x11) in landscape mode for easier printing when needed. </a:t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/>
              <a:t>A DRAFT of the general outline of the digital lessons (with corresponding slide #s for the student notebook) is available at </a:t>
            </a:r>
            <a:r>
              <a:rPr lang="en-US" sz="1400" dirty="0">
                <a:hlinkClick r:id="rId8"/>
              </a:rPr>
              <a:t>https://docs.google.com/document/d/15wxjmL-uHQPXDKOxmZXtU_gxy9dphEuyC1P4jzP-9mA/edit?usp=sharing</a:t>
            </a:r>
            <a:r>
              <a:rPr lang="en-US" sz="1400" dirty="0"/>
              <a:t> .  It is based on 44-minute class periods with 7</a:t>
            </a:r>
            <a:r>
              <a:rPr lang="en-US" sz="1400" baseline="30000" dirty="0"/>
              <a:t>th</a:t>
            </a:r>
            <a:r>
              <a:rPr lang="en-US" sz="1400" dirty="0"/>
              <a:t> &amp; 8</a:t>
            </a:r>
            <a:r>
              <a:rPr lang="en-US" sz="1400" baseline="30000" dirty="0"/>
              <a:t>th</a:t>
            </a:r>
            <a:r>
              <a:rPr lang="en-US" sz="1400" dirty="0"/>
              <a:t> grade students. </a:t>
            </a:r>
          </a:p>
          <a:p>
            <a:endParaRPr lang="en-US" sz="1400" dirty="0"/>
          </a:p>
          <a:p>
            <a:r>
              <a:rPr lang="en-US" sz="1400" dirty="0"/>
              <a:t>Preview presentations before using with your classes as many slides have animations and links you will need to use.   </a:t>
            </a:r>
          </a:p>
          <a:p>
            <a:endParaRPr lang="en-US" sz="1400" dirty="0"/>
          </a:p>
          <a:p>
            <a:r>
              <a:rPr lang="en-US" sz="1400" dirty="0"/>
              <a:t>I do Science Starters at the beginning of each class period.  A collection of starters for Forensics is available on my lessons plans page at </a:t>
            </a:r>
            <a:r>
              <a:rPr lang="en-US" sz="1400" dirty="0">
                <a:hlinkClick r:id="rId9"/>
              </a:rPr>
              <a:t>https://sciencespot.net/Pages/classforsci.html</a:t>
            </a:r>
            <a:r>
              <a:rPr lang="en-US" sz="1400" dirty="0"/>
              <a:t> .</a:t>
            </a:r>
          </a:p>
          <a:p>
            <a:endParaRPr lang="en-US" sz="1400" dirty="0"/>
          </a:p>
        </p:txBody>
      </p:sp>
      <p:pic>
        <p:nvPicPr>
          <p:cNvPr id="9" name="Picture 2" descr="forensic odontology courses">
            <a:extLst>
              <a:ext uri="{FF2B5EF4-FFF2-40B4-BE49-F238E27FC236}">
                <a16:creationId xmlns:a16="http://schemas.microsoft.com/office/drawing/2014/main" id="{1801B860-767D-AF9C-9B75-E5859A76B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 l="23964" t="8276" r="41254"/>
          <a:stretch>
            <a:fillRect/>
          </a:stretch>
        </p:blipFill>
        <p:spPr bwMode="auto">
          <a:xfrm>
            <a:off x="2232064" y="3760594"/>
            <a:ext cx="3013427" cy="2330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9FA2D4-A7C0-B373-18F3-CFB2CBA3F994}"/>
              </a:ext>
            </a:extLst>
          </p:cNvPr>
          <p:cNvSpPr txBox="1"/>
          <p:nvPr/>
        </p:nvSpPr>
        <p:spPr>
          <a:xfrm>
            <a:off x="65571" y="6891439"/>
            <a:ext cx="88248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Warning:  There is cursing in this video.  Not all words are bleeped or blocked out.</a:t>
            </a:r>
          </a:p>
        </p:txBody>
      </p:sp>
    </p:spTree>
    <p:extLst>
      <p:ext uri="{BB962C8B-B14F-4D97-AF65-F5344CB8AC3E}">
        <p14:creationId xmlns:p14="http://schemas.microsoft.com/office/powerpoint/2010/main" val="78727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A64661-2718-19C2-FAC7-E2D2F728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6505710" cy="5013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A998ED-BA91-E14E-FD3E-436F6A8F3AF1}"/>
              </a:ext>
            </a:extLst>
          </p:cNvPr>
          <p:cNvSpPr/>
          <p:nvPr/>
        </p:nvSpPr>
        <p:spPr>
          <a:xfrm>
            <a:off x="-38100" y="-16036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Fill in the slide as you watch the video. 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8DF460E-0D1E-DE6E-88E1-8BAF4E5DB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5623175"/>
            <a:ext cx="8610600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We will stop several times to review the evidence.  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pic>
        <p:nvPicPr>
          <p:cNvPr id="3" name="Picture 2" descr="A red square with a white letter on it&#10;&#10;Description automatically generated with low confidence">
            <a:hlinkClick r:id="rId3"/>
            <a:extLst>
              <a:ext uri="{FF2B5EF4-FFF2-40B4-BE49-F238E27FC236}">
                <a16:creationId xmlns:a16="http://schemas.microsoft.com/office/drawing/2014/main" id="{F79D398E-188E-8FB5-1C0C-2E9C9C4103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917" y="3352800"/>
            <a:ext cx="1421109" cy="10429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7840B0-4970-6845-BB39-56B7057FDD2D}"/>
              </a:ext>
            </a:extLst>
          </p:cNvPr>
          <p:cNvSpPr txBox="1"/>
          <p:nvPr/>
        </p:nvSpPr>
        <p:spPr>
          <a:xfrm>
            <a:off x="1408502" y="6296830"/>
            <a:ext cx="66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First Break @ 6:00 – Stop the video to review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239333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9"/>
          <p:cNvSpPr txBox="1">
            <a:spLocks noChangeArrowheads="1"/>
          </p:cNvSpPr>
          <p:nvPr/>
        </p:nvSpPr>
        <p:spPr bwMode="auto">
          <a:xfrm>
            <a:off x="457200" y="118362"/>
            <a:ext cx="8686800" cy="407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1. What does “smash and grab” and “bump and rob” mean?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endParaRPr lang="en-US" sz="1200" dirty="0"/>
          </a:p>
          <a:p>
            <a:r>
              <a:rPr lang="en-US" sz="2000" dirty="0"/>
              <a:t>2. Why were tourists targeted?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1050" dirty="0"/>
          </a:p>
          <a:p>
            <a:r>
              <a:rPr lang="en-US" sz="2000" dirty="0"/>
              <a:t>3. What happened to the reporter and her mother? What did the attacker do to try to stop her from leaving? </a:t>
            </a:r>
          </a:p>
          <a:p>
            <a:endParaRPr lang="en-US" sz="4800" dirty="0"/>
          </a:p>
          <a:p>
            <a:r>
              <a:rPr lang="en-US" sz="2000" dirty="0"/>
              <a:t>4. How did criminals identify a rental car?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53395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Criminals use another car to cause an accident (SMASH or BUMP) and then steal from the victims (GRAB or ROB).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6584" y="16002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Easy to identify – driving rental cars, looking at maps, etc. 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i="1" dirty="0">
                <a:solidFill>
                  <a:srgbClr val="FF0000"/>
                </a:solidFill>
              </a:rPr>
              <a:t>Usually have cash and other valuables that are easy to sell.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615" y="2915556"/>
            <a:ext cx="56732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They were assaulted on their way to the airport.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223332"/>
            <a:ext cx="54569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He bit her arm – through the muscle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957904"/>
            <a:ext cx="56732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1 – Bumper stickers 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000" i="1" dirty="0">
                <a:solidFill>
                  <a:srgbClr val="FF0000"/>
                </a:solidFill>
              </a:rPr>
              <a:t>rental company.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i="1" dirty="0">
                <a:solidFill>
                  <a:srgbClr val="FF0000"/>
                </a:solidFill>
              </a:rPr>
              <a:t>2 – License plates 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000" i="1" dirty="0">
                <a:solidFill>
                  <a:srgbClr val="FF0000"/>
                </a:solidFill>
              </a:rPr>
              <a:t>started with a “y” or a “z”.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F328754C-9B6E-4FF6-8970-767F114904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38498" y="3228943"/>
            <a:ext cx="6858001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  <a:cs typeface="Times New Roman" pitchFamily="18" charset="0"/>
              </a:rPr>
              <a:t>Case Study:  Tourist Trap</a:t>
            </a:r>
          </a:p>
        </p:txBody>
      </p:sp>
      <p:sp>
        <p:nvSpPr>
          <p:cNvPr id="11" name="Text Box 29">
            <a:extLst>
              <a:ext uri="{FF2B5EF4-FFF2-40B4-BE49-F238E27FC236}">
                <a16:creationId xmlns:a16="http://schemas.microsoft.com/office/drawing/2014/main" id="{90305E29-61A9-4407-B4A2-22F285FAD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17664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5. How do investigators document a bite mark?</a:t>
            </a:r>
          </a:p>
        </p:txBody>
      </p:sp>
      <p:grpSp>
        <p:nvGrpSpPr>
          <p:cNvPr id="12" name="Group 8">
            <a:extLst>
              <a:ext uri="{FF2B5EF4-FFF2-40B4-BE49-F238E27FC236}">
                <a16:creationId xmlns:a16="http://schemas.microsoft.com/office/drawing/2014/main" id="{C3E6794C-2185-4ABF-9952-C96E2F07AA6D}"/>
              </a:ext>
            </a:extLst>
          </p:cNvPr>
          <p:cNvGrpSpPr/>
          <p:nvPr/>
        </p:nvGrpSpPr>
        <p:grpSpPr>
          <a:xfrm>
            <a:off x="609600" y="3581400"/>
            <a:ext cx="8369552" cy="2699519"/>
            <a:chOff x="102324" y="967392"/>
            <a:chExt cx="8369552" cy="269951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497784-3ED1-4EEA-B343-6B340C67DFE3}"/>
                </a:ext>
              </a:extLst>
            </p:cNvPr>
            <p:cNvSpPr/>
            <p:nvPr/>
          </p:nvSpPr>
          <p:spPr>
            <a:xfrm>
              <a:off x="102324" y="2343472"/>
              <a:ext cx="566583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>
                  <a:solidFill>
                    <a:srgbClr val="FF0000"/>
                  </a:solidFill>
                </a:rPr>
                <a:t>1 –PHOTOGRAPH the bite mark using different lighting effects – regular, infrared, ultraviolet.</a:t>
              </a:r>
              <a:endParaRPr lang="en-US" sz="2000" dirty="0">
                <a:solidFill>
                  <a:srgbClr val="FF0000"/>
                </a:solidFill>
              </a:endParaRPr>
            </a:p>
            <a:p>
              <a:r>
                <a:rPr lang="en-US" sz="2000" i="1" dirty="0">
                  <a:solidFill>
                    <a:srgbClr val="FF0000"/>
                  </a:solidFill>
                </a:rPr>
                <a:t>2 – They use an L-shaped RULER to document the MEASUREMENTS of the bite mark.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pic>
          <p:nvPicPr>
            <p:cNvPr id="14" name="Picture 2" descr="Image result for forensic odontology">
              <a:extLst>
                <a:ext uri="{FF2B5EF4-FFF2-40B4-BE49-F238E27FC236}">
                  <a16:creationId xmlns:a16="http://schemas.microsoft.com/office/drawing/2014/main" id="{C94F9A22-4602-40BD-8FAF-D0FE0E8B05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19277"/>
            <a:stretch>
              <a:fillRect/>
            </a:stretch>
          </p:blipFill>
          <p:spPr bwMode="auto">
            <a:xfrm>
              <a:off x="5654667" y="967392"/>
              <a:ext cx="2817209" cy="2120416"/>
            </a:xfrm>
            <a:prstGeom prst="rect">
              <a:avLst/>
            </a:prstGeom>
            <a:noFill/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C67BC90-5222-45DA-B97D-F5BB683A6400}"/>
                </a:ext>
              </a:extLst>
            </p:cNvPr>
            <p:cNvSpPr/>
            <p:nvPr/>
          </p:nvSpPr>
          <p:spPr>
            <a:xfrm>
              <a:off x="6334752" y="3183926"/>
              <a:ext cx="213712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50" dirty="0"/>
                <a:t>http://abfo.org/home/bitemark4/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EEAB47-E5BC-C97E-8D7C-637A279F73A5}"/>
              </a:ext>
            </a:extLst>
          </p:cNvPr>
          <p:cNvSpPr txBox="1"/>
          <p:nvPr/>
        </p:nvSpPr>
        <p:spPr>
          <a:xfrm>
            <a:off x="1524000" y="6467263"/>
            <a:ext cx="66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Next Break @ 10:44 – Stop the video to review the next slide.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9"/>
          <p:cNvSpPr txBox="1">
            <a:spLocks noChangeArrowheads="1"/>
          </p:cNvSpPr>
          <p:nvPr/>
        </p:nvSpPr>
        <p:spPr bwMode="auto">
          <a:xfrm>
            <a:off x="421336" y="12979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6. How was the main suspect identified?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7. How did the police get the suspect into </a:t>
            </a:r>
            <a:br>
              <a:rPr lang="en-US" sz="2000" dirty="0"/>
            </a:br>
            <a:r>
              <a:rPr lang="en-US" sz="2000" dirty="0"/>
              <a:t>custody? </a:t>
            </a:r>
            <a:endParaRPr lang="en-US" sz="2000" i="1" dirty="0"/>
          </a:p>
          <a:p>
            <a:endParaRPr lang="en-US" sz="2000" i="1" dirty="0"/>
          </a:p>
        </p:txBody>
      </p:sp>
      <p:sp>
        <p:nvSpPr>
          <p:cNvPr id="7" name="Rectangle 6"/>
          <p:cNvSpPr/>
          <p:nvPr/>
        </p:nvSpPr>
        <p:spPr>
          <a:xfrm>
            <a:off x="533400" y="1712673"/>
            <a:ext cx="5100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He attacked another man (in a rental car.)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(Son was a cop and he also bit the man.)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11163" y="2583159"/>
            <a:ext cx="868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8. What does a forensic odontologist do?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95300" y="29718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Studies DENTAL PROFILES to help identify suspects or victims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40774" y="-33010"/>
            <a:ext cx="8684342" cy="2966710"/>
            <a:chOff x="312174" y="-33010"/>
            <a:chExt cx="8684342" cy="2966710"/>
          </a:xfrm>
        </p:grpSpPr>
        <p:grpSp>
          <p:nvGrpSpPr>
            <p:cNvPr id="8" name="Group 7"/>
            <p:cNvGrpSpPr/>
            <p:nvPr/>
          </p:nvGrpSpPr>
          <p:grpSpPr>
            <a:xfrm>
              <a:off x="312174" y="228600"/>
              <a:ext cx="8679426" cy="2705100"/>
              <a:chOff x="464574" y="228600"/>
              <a:chExt cx="8679426" cy="27051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64574" y="561945"/>
                <a:ext cx="8610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i="1" dirty="0">
                    <a:solidFill>
                      <a:srgbClr val="FF0000"/>
                    </a:solidFill>
                  </a:rPr>
                  <a:t>The victim picked him out of a photo array.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676900" y="228600"/>
                <a:ext cx="3467100" cy="2705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5567516" y="-33010"/>
              <a:ext cx="342900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/>
                <a:t>https://www.texasobserver.org/lining-up-a-conviction/</a:t>
              </a:r>
            </a:p>
          </p:txBody>
        </p:sp>
      </p:grpSp>
      <p:sp>
        <p:nvSpPr>
          <p:cNvPr id="13" name="Text Box 15">
            <a:extLst>
              <a:ext uri="{FF2B5EF4-FFF2-40B4-BE49-F238E27FC236}">
                <a16:creationId xmlns:a16="http://schemas.microsoft.com/office/drawing/2014/main" id="{66CEA6CA-3173-449D-BE1E-248C0DEDFF1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38498" y="3198166"/>
            <a:ext cx="6858001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Case Study:  Tourist Trap</a:t>
            </a:r>
          </a:p>
        </p:txBody>
      </p:sp>
      <p:sp>
        <p:nvSpPr>
          <p:cNvPr id="14" name="Text Box 29">
            <a:extLst>
              <a:ext uri="{FF2B5EF4-FFF2-40B4-BE49-F238E27FC236}">
                <a16:creationId xmlns:a16="http://schemas.microsoft.com/office/drawing/2014/main" id="{C92E0F6C-2C9E-4EE2-BAA3-31CDD8E7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8583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9. How do investigators use the casts or models made from a suspect’s teeth?</a:t>
            </a:r>
          </a:p>
          <a:p>
            <a:pPr marL="457200" indent="-457200"/>
            <a:endParaRPr lang="en-US" sz="2000" dirty="0"/>
          </a:p>
        </p:txBody>
      </p:sp>
      <p:pic>
        <p:nvPicPr>
          <p:cNvPr id="15" name="Picture 2" descr="Image result for forensic odontology">
            <a:extLst>
              <a:ext uri="{FF2B5EF4-FFF2-40B4-BE49-F238E27FC236}">
                <a16:creationId xmlns:a16="http://schemas.microsoft.com/office/drawing/2014/main" id="{CDC93423-DC1C-484B-9473-48CBA632A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7583" r="10900" b="16742"/>
          <a:stretch>
            <a:fillRect/>
          </a:stretch>
        </p:blipFill>
        <p:spPr bwMode="auto">
          <a:xfrm>
            <a:off x="695040" y="4335531"/>
            <a:ext cx="1886832" cy="1009236"/>
          </a:xfrm>
          <a:prstGeom prst="rect">
            <a:avLst/>
          </a:prstGeom>
          <a:noFill/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CEB45DD-E87C-4EFD-863F-9CAA84166E1F}"/>
              </a:ext>
            </a:extLst>
          </p:cNvPr>
          <p:cNvGrpSpPr/>
          <p:nvPr/>
        </p:nvGrpSpPr>
        <p:grpSpPr>
          <a:xfrm>
            <a:off x="2584811" y="4051298"/>
            <a:ext cx="6470698" cy="1362359"/>
            <a:chOff x="2584811" y="4127498"/>
            <a:chExt cx="6470698" cy="1362359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1C2B5CB-0CB4-415A-8239-41859FC2144D}"/>
                </a:ext>
              </a:extLst>
            </p:cNvPr>
            <p:cNvCxnSpPr>
              <a:cxnSpLocks/>
            </p:cNvCxnSpPr>
            <p:nvPr/>
          </p:nvCxnSpPr>
          <p:spPr>
            <a:xfrm>
              <a:off x="2584811" y="4648200"/>
              <a:ext cx="1391025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99458D4-6BDF-413B-97F0-BD4C2DA67004}"/>
                </a:ext>
              </a:extLst>
            </p:cNvPr>
            <p:cNvGrpSpPr/>
            <p:nvPr/>
          </p:nvGrpSpPr>
          <p:grpSpPr>
            <a:xfrm>
              <a:off x="3975836" y="4127498"/>
              <a:ext cx="5079673" cy="1362359"/>
              <a:chOff x="-481248" y="4324487"/>
              <a:chExt cx="5079673" cy="1362359"/>
            </a:xfrm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C0C76572-821D-49E7-BD56-7ED237E71D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b="30900"/>
              <a:stretch>
                <a:fillRect/>
              </a:stretch>
            </p:blipFill>
            <p:spPr bwMode="auto">
              <a:xfrm>
                <a:off x="-481248" y="4324487"/>
                <a:ext cx="2791300" cy="1301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C0DB0C-913B-441F-9E1F-D9B095379B8F}"/>
                  </a:ext>
                </a:extLst>
              </p:cNvPr>
              <p:cNvSpPr/>
              <p:nvPr/>
            </p:nvSpPr>
            <p:spPr>
              <a:xfrm>
                <a:off x="2339463" y="4486517"/>
                <a:ext cx="225896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FF0000"/>
                    </a:solidFill>
                  </a:rPr>
                  <a:t>1 – WAX IMPRESSIONS (compare to bite marks)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35F8751-361B-4866-9C4C-EB0BD02BDE32}"/>
              </a:ext>
            </a:extLst>
          </p:cNvPr>
          <p:cNvGrpSpPr/>
          <p:nvPr/>
        </p:nvGrpSpPr>
        <p:grpSpPr>
          <a:xfrm>
            <a:off x="1400057" y="4974830"/>
            <a:ext cx="6892033" cy="1512640"/>
            <a:chOff x="1467543" y="5300176"/>
            <a:chExt cx="6892033" cy="1512640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3BB81E6-8742-41DC-879C-37579619B1E7}"/>
                </a:ext>
              </a:extLst>
            </p:cNvPr>
            <p:cNvCxnSpPr>
              <a:cxnSpLocks/>
            </p:cNvCxnSpPr>
            <p:nvPr/>
          </p:nvCxnSpPr>
          <p:spPr>
            <a:xfrm>
              <a:off x="1467543" y="5300176"/>
              <a:ext cx="879911" cy="35000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2FAA36-9630-4A4F-B12F-859821F6D522}"/>
                </a:ext>
              </a:extLst>
            </p:cNvPr>
            <p:cNvGrpSpPr/>
            <p:nvPr/>
          </p:nvGrpSpPr>
          <p:grpSpPr>
            <a:xfrm>
              <a:off x="2281698" y="5489857"/>
              <a:ext cx="6077878" cy="1322959"/>
              <a:chOff x="2279851" y="5345549"/>
              <a:chExt cx="6077878" cy="1322959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5AED247-E0AE-44F8-9229-F60276EEC9A7}"/>
                  </a:ext>
                </a:extLst>
              </p:cNvPr>
              <p:cNvSpPr/>
              <p:nvPr/>
            </p:nvSpPr>
            <p:spPr>
              <a:xfrm>
                <a:off x="4819345" y="5682312"/>
                <a:ext cx="353838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i="1" dirty="0">
                    <a:solidFill>
                      <a:srgbClr val="FF0000"/>
                    </a:solidFill>
                  </a:rPr>
                  <a:t>2 - PLASTIC OVERLAYS</a:t>
                </a:r>
                <a:br>
                  <a:rPr lang="en-US" sz="2000" i="1" dirty="0">
                    <a:solidFill>
                      <a:srgbClr val="FF0000"/>
                    </a:solidFill>
                  </a:rPr>
                </a:br>
                <a:r>
                  <a:rPr lang="en-US" sz="2000" i="1" dirty="0">
                    <a:solidFill>
                      <a:srgbClr val="FF0000"/>
                    </a:solidFill>
                  </a:rPr>
                  <a:t>(compare to photos)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23" name="Picture 2">
                <a:extLst>
                  <a:ext uri="{FF2B5EF4-FFF2-40B4-BE49-F238E27FC236}">
                    <a16:creationId xmlns:a16="http://schemas.microsoft.com/office/drawing/2014/main" id="{0C3645C1-0DFF-41D0-ABD6-BFBF64A663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t="20588"/>
              <a:stretch>
                <a:fillRect/>
              </a:stretch>
            </p:blipFill>
            <p:spPr bwMode="auto">
              <a:xfrm>
                <a:off x="2279851" y="5345549"/>
                <a:ext cx="2420341" cy="13229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51DA52C-D42C-9600-DE7B-8621D56B1B4A}"/>
              </a:ext>
            </a:extLst>
          </p:cNvPr>
          <p:cNvSpPr txBox="1"/>
          <p:nvPr/>
        </p:nvSpPr>
        <p:spPr>
          <a:xfrm>
            <a:off x="1524000" y="6467263"/>
            <a:ext cx="66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Watch the rest of the video to complete your slide.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9"/>
          <p:cNvSpPr txBox="1">
            <a:spLocks noChangeArrowheads="1"/>
          </p:cNvSpPr>
          <p:nvPr/>
        </p:nvSpPr>
        <p:spPr bwMode="auto">
          <a:xfrm>
            <a:off x="457200" y="152400"/>
            <a:ext cx="81915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10. What was his alibi? Did his alibi hold up in court? </a:t>
            </a:r>
            <a:endParaRPr lang="en-US" sz="2400" i="1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11. What were the findings of the jury? </a:t>
            </a:r>
            <a:endParaRPr lang="en-US" sz="2400" i="1" dirty="0"/>
          </a:p>
          <a:p>
            <a:endParaRPr lang="en-US" sz="2400" dirty="0"/>
          </a:p>
          <a:p>
            <a:r>
              <a:rPr lang="en-US" sz="2400" dirty="0"/>
              <a:t>12. What two things helped reduce this type of crime?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1" y="560639"/>
            <a:ext cx="4800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The suspect said he was at work.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200" y="1294121"/>
            <a:ext cx="1828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Guilty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6774" y="2460724"/>
            <a:ext cx="81153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1 – Increased surveillance of the area.</a:t>
            </a:r>
          </a:p>
          <a:p>
            <a:r>
              <a:rPr lang="en-US" sz="2200" i="1" dirty="0">
                <a:solidFill>
                  <a:srgbClr val="FF0000"/>
                </a:solidFill>
              </a:rPr>
              <a:t>2 – Rental cars removed identifiers - bumper stickers and changed license plates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3600" y="560639"/>
            <a:ext cx="3352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No  - Why not?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ECE21679-AF06-4766-B2F7-F26CF1ACA89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38498" y="3198166"/>
            <a:ext cx="6858001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Case Study:  Tourist Trap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6698</TotalTime>
  <Words>793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Bernard MT Condensed</vt:lpstr>
      <vt:lpstr>Gill Sans Nova Ultra Bold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499</cp:revision>
  <cp:lastPrinted>2023-04-25T13:11:52Z</cp:lastPrinted>
  <dcterms:created xsi:type="dcterms:W3CDTF">2006-07-31T19:56:27Z</dcterms:created>
  <dcterms:modified xsi:type="dcterms:W3CDTF">2024-01-17T01:28:37Z</dcterms:modified>
</cp:coreProperties>
</file>