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1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7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BFC1C-3E8B-46F9-BC3F-7AC98179EE8C}" type="datetimeFigureOut">
              <a:rPr lang="en-US" smtClean="0"/>
              <a:pPr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B2933-2AA2-4F94-BA8E-9528EFE388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document/d/15wxjmL-uHQPXDKOxmZXtU_gxy9dphEuyC1P4jzP-9mA/edit?usp=sharing" TargetMode="External"/><Relationship Id="rId3" Type="http://schemas.openxmlformats.org/officeDocument/2006/relationships/hyperlink" Target="https://lupinepublishers.com/forensic-and-genetics-journal/classification.php" TargetMode="External"/><Relationship Id="rId7" Type="http://schemas.openxmlformats.org/officeDocument/2006/relationships/hyperlink" Target="https://docs.google.com/presentation/d/14eIEiGacRXMsDyuUxiEsSM2m4YOAtIlfmD4O4YsLdPI/edit?usp=shar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presentation/d/11sGFrmf3tUP9zQXrosxnBQhDRP4_bbjSDFRQa3NR99g/edit?usp=sharing" TargetMode="External"/><Relationship Id="rId5" Type="http://schemas.openxmlformats.org/officeDocument/2006/relationships/hyperlink" Target="https://www.youtube.com/watch?v=_8x-JL3MalU" TargetMode="External"/><Relationship Id="rId4" Type="http://schemas.openxmlformats.org/officeDocument/2006/relationships/hyperlink" Target="https://creativecommons.org/licenses/by/3.0/" TargetMode="External"/><Relationship Id="rId9" Type="http://schemas.openxmlformats.org/officeDocument/2006/relationships/hyperlink" Target="https://sciencespot.net/Pages/classforsci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307307B-B3EE-1359-76C6-348115A063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FFFF00">
                <a:tint val="45000"/>
                <a:satMod val="400000"/>
              </a:srgbClr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094" b="-1"/>
          <a:stretch/>
        </p:blipFill>
        <p:spPr>
          <a:xfrm rot="5400000">
            <a:off x="-2277274" y="2884697"/>
            <a:ext cx="6217920" cy="16633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57D2B-1274-A1C5-5644-CDE9545C1282}"/>
              </a:ext>
            </a:extLst>
          </p:cNvPr>
          <p:cNvSpPr txBox="1"/>
          <p:nvPr/>
        </p:nvSpPr>
        <p:spPr>
          <a:xfrm>
            <a:off x="4419600" y="7772400"/>
            <a:ext cx="1005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lupinepublishers.com/forensic-and-genetics-journal/classification.php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A78BF49-F294-72B7-1955-2B6D9AC4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649" y="0"/>
            <a:ext cx="9167649" cy="646331"/>
          </a:xfrm>
          <a:prstGeom prst="rect">
            <a:avLst/>
          </a:prstGeom>
          <a:solidFill>
            <a:srgbClr val="A0A043"/>
          </a:solidFill>
          <a:ln w="9525">
            <a:solidFill>
              <a:srgbClr val="A0A043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latin typeface="Gill Sans Nova Ultra Bold" panose="020B0B02020104020203" pitchFamily="34" charset="0"/>
              </a:rPr>
              <a:t>CSI Unit Training Materials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A142631B-DAF9-3AC1-8094-2BBC693BC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520543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 dirty="0">
                <a:latin typeface="Times New Roman" pitchFamily="18" charset="0"/>
              </a:rPr>
              <a:t>T. Tomm 2007  Updated 2023   https://sciencespot.net/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E469FDF-AE9D-34D4-55AA-5E8DE82B4FA8}"/>
              </a:ext>
            </a:extLst>
          </p:cNvPr>
          <p:cNvSpPr txBox="1">
            <a:spLocks/>
          </p:cNvSpPr>
          <p:nvPr/>
        </p:nvSpPr>
        <p:spPr bwMode="auto">
          <a:xfrm>
            <a:off x="3124200" y="4287860"/>
            <a:ext cx="4648200" cy="162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800" b="1" kern="0" dirty="0">
                <a:solidFill>
                  <a:schemeClr val="bg1"/>
                </a:solidFill>
              </a:rPr>
              <a:t>Complete the slide as we watch the video.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AF4C3D-9664-7A07-9EBC-2D0DEFC73E35}"/>
              </a:ext>
            </a:extLst>
          </p:cNvPr>
          <p:cNvSpPr/>
          <p:nvPr/>
        </p:nvSpPr>
        <p:spPr>
          <a:xfrm>
            <a:off x="1889022" y="895926"/>
            <a:ext cx="7048725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Case Study: </a:t>
            </a:r>
            <a:b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</a:br>
            <a:r>
              <a:rPr lang="en-US" sz="96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ernard MT Condensed" pitchFamily="18" charset="0"/>
              </a:rPr>
              <a:t>Purrfect Match</a:t>
            </a: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B6CDF2C2-5BA2-7C33-D18A-6936A4331E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780787" y="5750867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i="1" dirty="0">
                <a:latin typeface="Times New Roman" pitchFamily="18" charset="0"/>
              </a:rPr>
              <a:t>T. Tomm Updated 2023    </a:t>
            </a:r>
          </a:p>
          <a:p>
            <a:pPr algn="ctr">
              <a:spcBef>
                <a:spcPts val="0"/>
              </a:spcBef>
            </a:pPr>
            <a:r>
              <a:rPr lang="en-US" sz="1200" b="1" i="1" dirty="0">
                <a:latin typeface="Times New Roman" pitchFamily="18" charset="0"/>
              </a:rPr>
              <a:t>https://sciencespot.net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A019B0-0799-8799-F48F-92046CDBA8DC}"/>
              </a:ext>
            </a:extLst>
          </p:cNvPr>
          <p:cNvSpPr txBox="1"/>
          <p:nvPr/>
        </p:nvSpPr>
        <p:spPr>
          <a:xfrm>
            <a:off x="1756653" y="5650821"/>
            <a:ext cx="72547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hlinkClick r:id="rId5"/>
              </a:rPr>
              <a:t>https://www.youtube.com/watch?v=_8x-JL3MalU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B7978C72-7EF0-10ED-AC6C-5B1743C6F933}"/>
              </a:ext>
            </a:extLst>
          </p:cNvPr>
          <p:cNvSpPr txBox="1"/>
          <p:nvPr/>
        </p:nvSpPr>
        <p:spPr>
          <a:xfrm>
            <a:off x="-4648200" y="72624"/>
            <a:ext cx="4495800" cy="774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400" b="1" dirty="0"/>
              <a:t>Teacher Notes:</a:t>
            </a:r>
          </a:p>
          <a:p>
            <a:r>
              <a:rPr lang="en-US" sz="1400" i="1" dirty="0"/>
              <a:t>The student digital slide is available at </a:t>
            </a:r>
            <a:r>
              <a:rPr lang="en-US" sz="1400" dirty="0">
                <a:hlinkClick r:id="rId6"/>
              </a:rPr>
              <a:t>https://docs.google.com/presentation/d/11sGFrmf3tUP9zQXrosxnBQhDRP4_bbjSDFRQa3NR99g/edit?usp=sharing</a:t>
            </a:r>
            <a:r>
              <a:rPr lang="en-US" sz="1400" dirty="0"/>
              <a:t> </a:t>
            </a:r>
          </a:p>
          <a:p>
            <a:endParaRPr lang="en-US" sz="1400" i="1" dirty="0"/>
          </a:p>
          <a:p>
            <a:r>
              <a:rPr lang="en-US" sz="1400" i="1" dirty="0"/>
              <a:t>IMPORTANT:  Make a copy of the student notebook before you assign it on your LMS.  It is view-only and I am not able to approve access outside my own students. </a:t>
            </a:r>
          </a:p>
          <a:p>
            <a:endParaRPr lang="en-US" sz="1400" dirty="0"/>
          </a:p>
          <a:p>
            <a:r>
              <a:rPr lang="en-US" sz="1400" dirty="0"/>
              <a:t>The full student digital notebook (with all the slides for the digital lessons and activities) is available at </a:t>
            </a:r>
            <a:r>
              <a:rPr lang="en-US" sz="1400" dirty="0">
                <a:hlinkClick r:id="rId7"/>
              </a:rPr>
              <a:t>https://docs.google.com/presentation/d/14eIEiGacRXMsDyuUxiEsSM2m4YOAtIlfmD4O4YsLdPI/edit?usp=sharing</a:t>
            </a:r>
            <a:r>
              <a:rPr lang="en-US" sz="1400" dirty="0"/>
              <a:t>.  It is set up for standard paper (8.5x11) in landscape mode for easier printing when needed. </a:t>
            </a:r>
            <a:br>
              <a:rPr lang="en-US" sz="1400" dirty="0"/>
            </a:br>
            <a:endParaRPr lang="en-US" sz="1400" dirty="0"/>
          </a:p>
          <a:p>
            <a:r>
              <a:rPr lang="en-US" sz="1400" dirty="0"/>
              <a:t>A DRAFT of the general outline of the digital lessons (with corresponding slide #s for the student notebook) is available at </a:t>
            </a:r>
            <a:r>
              <a:rPr lang="en-US" sz="1400" dirty="0">
                <a:hlinkClick r:id="rId8"/>
              </a:rPr>
              <a:t>https://docs.google.com/document/d/15wxjmL-uHQPXDKOxmZXtU_gxy9dphEuyC1P4jzP-9mA/edit?usp=sharing</a:t>
            </a:r>
            <a:r>
              <a:rPr lang="en-US" sz="1400" dirty="0"/>
              <a:t> .  It is based on 44-minute class periods with 7</a:t>
            </a:r>
            <a:r>
              <a:rPr lang="en-US" sz="1400" baseline="30000" dirty="0"/>
              <a:t>th</a:t>
            </a:r>
            <a:r>
              <a:rPr lang="en-US" sz="1400" dirty="0"/>
              <a:t> &amp; 8</a:t>
            </a:r>
            <a:r>
              <a:rPr lang="en-US" sz="1400" baseline="30000" dirty="0"/>
              <a:t>th</a:t>
            </a:r>
            <a:r>
              <a:rPr lang="en-US" sz="1400" dirty="0"/>
              <a:t> grade students. </a:t>
            </a:r>
          </a:p>
          <a:p>
            <a:endParaRPr lang="en-US" sz="1400" dirty="0"/>
          </a:p>
          <a:p>
            <a:r>
              <a:rPr lang="en-US" sz="1400" dirty="0"/>
              <a:t>Preview presentations before using with your classes as many slides have animations and links you will need to use.   </a:t>
            </a:r>
          </a:p>
          <a:p>
            <a:endParaRPr lang="en-US" sz="1400" dirty="0"/>
          </a:p>
          <a:p>
            <a:r>
              <a:rPr lang="en-US" sz="1400" dirty="0"/>
              <a:t>I do Science Starters at the beginning of each class period.  A collection of starters for Forensics is available on my lessons plans page at </a:t>
            </a:r>
            <a:r>
              <a:rPr lang="en-US" sz="1400" dirty="0">
                <a:hlinkClick r:id="rId9"/>
              </a:rPr>
              <a:t>https://sciencespot.net/Pages/classforsci.html</a:t>
            </a:r>
            <a:r>
              <a:rPr lang="en-US" sz="1400" dirty="0"/>
              <a:t> 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727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38100" y="-16036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FORENSIC FILES: PURR-FECT MATCH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-61976" y="794273"/>
            <a:ext cx="3016396" cy="181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Fill in the Part A as you watch the first segment video. </a:t>
            </a:r>
          </a:p>
          <a:p>
            <a:pPr algn="ctr" eaLnBrk="0" hangingPunct="0"/>
            <a:endParaRPr lang="en-US" sz="2800" dirty="0"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89180720-FF21-D9FB-66BB-E60524552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04" y="5788636"/>
            <a:ext cx="8610600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pPr algn="ctr" eaLnBrk="0" hangingPunct="0"/>
            <a:r>
              <a:rPr lang="en-US" sz="2800" dirty="0">
                <a:latin typeface="Arial Narrow" panose="020B0606020202030204" pitchFamily="34" charset="0"/>
                <a:cs typeface="Times New Roman" pitchFamily="18" charset="0"/>
              </a:rPr>
              <a:t>We will stop several times to review the evidence.  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DCE477-21F3-6217-25F0-F97DBD211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050" y="593232"/>
            <a:ext cx="5931864" cy="4664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CE2CC6-CC7A-AD71-1E19-42EB6576CD11}"/>
              </a:ext>
            </a:extLst>
          </p:cNvPr>
          <p:cNvSpPr/>
          <p:nvPr/>
        </p:nvSpPr>
        <p:spPr>
          <a:xfrm>
            <a:off x="3359295" y="659654"/>
            <a:ext cx="2355705" cy="18810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FORENSIC FILES: PURR-FECT MATCH KEY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28600" y="685800"/>
            <a:ext cx="8610600" cy="48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What was the crime?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Type of Crime: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Date: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Location: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Victim(s):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Suspect(s):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0800" y="1520146"/>
            <a:ext cx="1838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Homicide?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58346"/>
            <a:ext cx="2241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October 1994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3272746"/>
            <a:ext cx="4934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Prince Edward Island, Canada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2600" y="4110946"/>
            <a:ext cx="2569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Shirley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Duguay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0" y="4949146"/>
            <a:ext cx="4139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Doug Beamish (Husband)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47813" y="2215225"/>
            <a:ext cx="459292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10/7 – Car reported</a:t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10/3 – Date of disappearance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1E9DC4-5A6F-418A-5FF1-43FAA8E55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008531"/>
            <a:ext cx="6900889" cy="5426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9">
            <a:extLst>
              <a:ext uri="{FF2B5EF4-FFF2-40B4-BE49-F238E27FC236}">
                <a16:creationId xmlns:a16="http://schemas.microsoft.com/office/drawing/2014/main" id="{E4B314DC-94B8-1849-454D-FCCA140E2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7214"/>
            <a:ext cx="8839200" cy="954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6" tIns="45718" rIns="91436" bIns="45718" anchor="ctr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Let’s  investigate more … fill in your chart as we explore the evidence.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3BD562-3451-6033-6C89-F7BC1E60D92B}"/>
              </a:ext>
            </a:extLst>
          </p:cNvPr>
          <p:cNvSpPr/>
          <p:nvPr/>
        </p:nvSpPr>
        <p:spPr>
          <a:xfrm>
            <a:off x="4191000" y="1143000"/>
            <a:ext cx="4038600" cy="5257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452402"/>
              </p:ext>
            </p:extLst>
          </p:nvPr>
        </p:nvGraphicFramePr>
        <p:xfrm>
          <a:off x="228600" y="228600"/>
          <a:ext cx="86868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Evidence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What did it tell the investigators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about the crime?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– Owner - 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– Blood  in car/on pillow - </a:t>
                      </a:r>
                    </a:p>
                    <a:p>
                      <a:pPr algn="l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– Blood - </a:t>
                      </a:r>
                    </a:p>
                    <a:p>
                      <a:pPr algn="l"/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– Unidentified blood-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Hairs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– First hairs – </a:t>
                      </a:r>
                    </a:p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2 – Second set-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Jacket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– Blood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</a:p>
                    <a:p>
                      <a:pPr algn="l"/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2 – Size-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Shoes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– Size </a:t>
                      </a:r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l"/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2 – Wear pattern-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Body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– Wounds from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Picture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Shows 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Motive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1 – History –</a:t>
                      </a:r>
                    </a:p>
                    <a:p>
                      <a:pPr algn="l"/>
                      <a:r>
                        <a:rPr lang="en-US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2 – Marital status - 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Hair root –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6FADC24-10B2-1AA7-8C9A-B247DBA7409E}"/>
              </a:ext>
            </a:extLst>
          </p:cNvPr>
          <p:cNvSpPr/>
          <p:nvPr/>
        </p:nvSpPr>
        <p:spPr>
          <a:xfrm>
            <a:off x="3265645" y="656395"/>
            <a:ext cx="1124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Shirley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7A3C0-7C22-D2FE-BADF-20E075BCF85B}"/>
              </a:ext>
            </a:extLst>
          </p:cNvPr>
          <p:cNvSpPr/>
          <p:nvPr/>
        </p:nvSpPr>
        <p:spPr>
          <a:xfrm>
            <a:off x="4858238" y="948188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Matched to Shirley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286238-AA25-8654-A779-D4802FC2CAEC}"/>
              </a:ext>
            </a:extLst>
          </p:cNvPr>
          <p:cNvSpPr/>
          <p:nvPr/>
        </p:nvSpPr>
        <p:spPr>
          <a:xfrm>
            <a:off x="3235317" y="1234396"/>
            <a:ext cx="4063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Medium impact spatter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FEE04-07EB-2233-38C7-7DE692C1FB9C}"/>
              </a:ext>
            </a:extLst>
          </p:cNvPr>
          <p:cNvSpPr/>
          <p:nvPr/>
        </p:nvSpPr>
        <p:spPr>
          <a:xfrm>
            <a:off x="3827658" y="2027134"/>
            <a:ext cx="3470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Matched to Shirley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151923-DF91-1BEB-9BF4-0F3AFB55C199}"/>
              </a:ext>
            </a:extLst>
          </p:cNvPr>
          <p:cNvSpPr/>
          <p:nvPr/>
        </p:nvSpPr>
        <p:spPr>
          <a:xfrm>
            <a:off x="4521996" y="1586089"/>
            <a:ext cx="2972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Matched to Snowball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43240D-E16D-2581-8C9B-935C6B39A7C5}"/>
              </a:ext>
            </a:extLst>
          </p:cNvPr>
          <p:cNvSpPr/>
          <p:nvPr/>
        </p:nvSpPr>
        <p:spPr>
          <a:xfrm>
            <a:off x="3663522" y="2282949"/>
            <a:ext cx="3575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Matched to Snowball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2DE14F-96C6-7F2E-F923-6F99AA6768A1}"/>
              </a:ext>
            </a:extLst>
          </p:cNvPr>
          <p:cNvSpPr/>
          <p:nvPr/>
        </p:nvSpPr>
        <p:spPr>
          <a:xfrm>
            <a:off x="3260716" y="2649385"/>
            <a:ext cx="3825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Matched to Shirley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F8ED9D-0911-F362-25DF-BDA7EE56C31C}"/>
              </a:ext>
            </a:extLst>
          </p:cNvPr>
          <p:cNvSpPr/>
          <p:nvPr/>
        </p:nvSpPr>
        <p:spPr>
          <a:xfrm>
            <a:off x="3014378" y="2980458"/>
            <a:ext cx="2203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Would fit Doug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D528EC-7366-2A5C-DBBA-16D0BF112DF2}"/>
              </a:ext>
            </a:extLst>
          </p:cNvPr>
          <p:cNvSpPr/>
          <p:nvPr/>
        </p:nvSpPr>
        <p:spPr>
          <a:xfrm>
            <a:off x="3048001" y="3347146"/>
            <a:ext cx="274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Same as Doug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1B9CE9-4B72-B9D8-2CA6-DA5F04422251}"/>
              </a:ext>
            </a:extLst>
          </p:cNvPr>
          <p:cNvSpPr/>
          <p:nvPr/>
        </p:nvSpPr>
        <p:spPr>
          <a:xfrm>
            <a:off x="4066568" y="3665431"/>
            <a:ext cx="3743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Similar to Doug’s pattern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FCAB0B-A60E-74F2-A780-6AEF8187D27F}"/>
              </a:ext>
            </a:extLst>
          </p:cNvPr>
          <p:cNvSpPr/>
          <p:nvPr/>
        </p:nvSpPr>
        <p:spPr>
          <a:xfrm>
            <a:off x="3801538" y="4096871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Shovel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259A25-DA3B-9536-BEB4-525D11D4B50D}"/>
              </a:ext>
            </a:extLst>
          </p:cNvPr>
          <p:cNvSpPr/>
          <p:nvPr/>
        </p:nvSpPr>
        <p:spPr>
          <a:xfrm>
            <a:off x="2944060" y="4561688"/>
            <a:ext cx="4550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Shows Doug wearing the jacket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EC1AFE-9BC8-366A-5ECE-179DD758DAD0}"/>
              </a:ext>
            </a:extLst>
          </p:cNvPr>
          <p:cNvSpPr/>
          <p:nvPr/>
        </p:nvSpPr>
        <p:spPr>
          <a:xfrm>
            <a:off x="3429001" y="4998377"/>
            <a:ext cx="4724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Doug had history of violence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5EDB50-AD90-12F8-1075-AA139DB824E4}"/>
              </a:ext>
            </a:extLst>
          </p:cNvPr>
          <p:cNvSpPr/>
          <p:nvPr/>
        </p:nvSpPr>
        <p:spPr>
          <a:xfrm>
            <a:off x="3827658" y="5272763"/>
            <a:ext cx="37435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Separated – not divorced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2AE903-C850-FB44-5BEF-DF267815BC4E}"/>
              </a:ext>
            </a:extLst>
          </p:cNvPr>
          <p:cNvSpPr/>
          <p:nvPr/>
        </p:nvSpPr>
        <p:spPr>
          <a:xfrm>
            <a:off x="3142154" y="5777079"/>
            <a:ext cx="426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DNA matched to Snowball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F23A02-924F-6B01-DEDA-78580FA04C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106" r="57732"/>
          <a:stretch/>
        </p:blipFill>
        <p:spPr>
          <a:xfrm>
            <a:off x="153250" y="783771"/>
            <a:ext cx="4418750" cy="4019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876800" y="1510844"/>
            <a:ext cx="36118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Times New Roman" pitchFamily="18" charset="0"/>
              </a:rPr>
              <a:t>What did you pick</a:t>
            </a:r>
            <a:r>
              <a:rPr kumimoji="0" lang="en-US" sz="28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cs typeface="Times New Roman" pitchFamily="18" charset="0"/>
              </a:rPr>
              <a:t>Why? 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876800" y="2895124"/>
            <a:ext cx="391661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itchFamily="34" charset="0"/>
                <a:cs typeface="Times New Roman" pitchFamily="18" charset="0"/>
              </a:rPr>
              <a:t>Beamish was charged with murder; convicted and sentenced to 18 years in prison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B69403-B8D1-612C-3010-2A9D7CCDB44C}"/>
              </a:ext>
            </a:extLst>
          </p:cNvPr>
          <p:cNvSpPr/>
          <p:nvPr/>
        </p:nvSpPr>
        <p:spPr>
          <a:xfrm>
            <a:off x="762850" y="1361740"/>
            <a:ext cx="3733800" cy="1524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967136-20BF-B17F-45C7-62786AFBE78F}"/>
              </a:ext>
            </a:extLst>
          </p:cNvPr>
          <p:cNvSpPr/>
          <p:nvPr/>
        </p:nvSpPr>
        <p:spPr>
          <a:xfrm>
            <a:off x="1524850" y="2955910"/>
            <a:ext cx="2971800" cy="1524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B6F77A0-81A5-43CE-A380-FE8FE396D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79" y="13126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effectLst/>
                <a:latin typeface="Arial Narrow" panose="020B0606020202030204" pitchFamily="34" charset="0"/>
                <a:ea typeface="Calibri" pitchFamily="34" charset="0"/>
                <a:cs typeface="Times New Roman" pitchFamily="18" charset="0"/>
              </a:rPr>
              <a:t>Part C:  Answer the questions.</a:t>
            </a:r>
            <a:endParaRPr kumimoji="0" lang="en-US" sz="4000" b="0" i="0" u="none" strike="noStrike" cap="none" normalizeH="0" baseline="0" dirty="0">
              <a:ln>
                <a:noFill/>
              </a:ln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559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Bernard MT Condensed</vt:lpstr>
      <vt:lpstr>Calibri</vt:lpstr>
      <vt:lpstr>Gill Sans Nova Ultra Bold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9</cp:revision>
  <dcterms:created xsi:type="dcterms:W3CDTF">2018-04-19T20:05:06Z</dcterms:created>
  <dcterms:modified xsi:type="dcterms:W3CDTF">2024-01-17T00:01:49Z</dcterms:modified>
</cp:coreProperties>
</file>