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91" r:id="rId2"/>
    <p:sldId id="595" r:id="rId3"/>
    <p:sldId id="257" r:id="rId4"/>
    <p:sldId id="592" r:id="rId5"/>
    <p:sldId id="259" r:id="rId6"/>
    <p:sldId id="260" r:id="rId7"/>
    <p:sldId id="593" r:id="rId8"/>
    <p:sldId id="262" r:id="rId9"/>
    <p:sldId id="594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00"/>
    <a:srgbClr val="87BC99"/>
    <a:srgbClr val="A0A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60" autoAdjust="0"/>
    <p:restoredTop sz="94660"/>
  </p:normalViewPr>
  <p:slideViewPr>
    <p:cSldViewPr>
      <p:cViewPr varScale="1">
        <p:scale>
          <a:sx n="93" d="100"/>
          <a:sy n="93" d="100"/>
        </p:scale>
        <p:origin x="840" y="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856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784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264"/>
            <a:ext cx="303784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A7307C9-CBB7-49FB-85DA-DD3099074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45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426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4F1E604-0C6E-45AF-87F1-3C0ADDFB44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1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B900E-5AF7-4944-BE98-E0C96E12C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ED636-90AB-4642-A735-A537DC223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B5564-7640-4762-B711-74B02A4AC5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BC14C-6E83-43EC-B2DE-9BF55FDFB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D9CC4-887F-4F4E-8656-94B372CC5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B2B51-23C1-4946-92D0-0105B4F94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732E1-17A7-4B89-89B8-A885B30B0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AD231-0EF4-4EAB-961E-053B799FD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16B44-950E-434A-8E9B-7D12480E1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A5FB0-0E83-4FD0-998A-E304C62DA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26E0-6BBF-4117-BEB6-D89FEAF0D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3E0DC8E-DA65-432F-82CB-F7A70409B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document/d/15wxjmL-uHQPXDKOxmZXtU_gxy9dphEuyC1P4jzP-9mA/edit?usp=sharing" TargetMode="External"/><Relationship Id="rId3" Type="http://schemas.openxmlformats.org/officeDocument/2006/relationships/hyperlink" Target="https://lupinepublishers.com/forensic-and-genetics-journal/classification.php" TargetMode="External"/><Relationship Id="rId7" Type="http://schemas.openxmlformats.org/officeDocument/2006/relationships/hyperlink" Target="https://docs.google.com/presentation/d/14eIEiGacRXMsDyuUxiEsSM2m4YOAtIlfmD4O4YsLdPI/edit?usp=sharin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presentation/d/1-nLW_06WOE1LhbHrglKK9npTefhlSS8pNMqhHiGKvEY/edit?usp=sharing" TargetMode="External"/><Relationship Id="rId5" Type="http://schemas.openxmlformats.org/officeDocument/2006/relationships/hyperlink" Target="https://www.youtube.com/watch?v=2juQby4Rio4" TargetMode="External"/><Relationship Id="rId4" Type="http://schemas.openxmlformats.org/officeDocument/2006/relationships/hyperlink" Target="https://creativecommons.org/licenses/by/3.0/" TargetMode="External"/><Relationship Id="rId9" Type="http://schemas.openxmlformats.org/officeDocument/2006/relationships/hyperlink" Target="https://sciencespot.net/Pages/classforsci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7307307B-B3EE-1359-76C6-348115A0638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rgbClr val="FFFF00">
                <a:tint val="45000"/>
                <a:satMod val="400000"/>
              </a:srgbClr>
            </a:duotone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-1094" b="-1"/>
          <a:stretch/>
        </p:blipFill>
        <p:spPr>
          <a:xfrm rot="5400000">
            <a:off x="-2277274" y="2884697"/>
            <a:ext cx="6217920" cy="166337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057D2B-1274-A1C5-5644-CDE9545C1282}"/>
              </a:ext>
            </a:extLst>
          </p:cNvPr>
          <p:cNvSpPr txBox="1"/>
          <p:nvPr/>
        </p:nvSpPr>
        <p:spPr>
          <a:xfrm>
            <a:off x="4419600" y="7772400"/>
            <a:ext cx="10058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s://lupinepublishers.com/forensic-and-genetics-journal/classification.php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/3.0/"/>
              </a:rPr>
              <a:t>CC BY</a:t>
            </a:r>
            <a:endParaRPr lang="en-US" sz="900" dirty="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AA78BF49-F294-72B7-1955-2B6D9AC46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3649" y="0"/>
            <a:ext cx="9167649" cy="646331"/>
          </a:xfrm>
          <a:prstGeom prst="rect">
            <a:avLst/>
          </a:prstGeom>
          <a:solidFill>
            <a:srgbClr val="A0A043"/>
          </a:solidFill>
          <a:ln w="9525">
            <a:solidFill>
              <a:srgbClr val="A0A04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latin typeface="Gill Sans Nova Ultra Bold" panose="020B0B02020104020203" pitchFamily="34" charset="0"/>
              </a:rPr>
              <a:t>CSI Unit Training Materials</a:t>
            </a: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A142631B-DAF9-3AC1-8094-2BBC693BC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520543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i="1" dirty="0">
                <a:latin typeface="Times New Roman" pitchFamily="18" charset="0"/>
              </a:rPr>
              <a:t>T. Tomm 2007  Updated 2023   https://sciencespot.net/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FE469FDF-AE9D-34D4-55AA-5E8DE82B4FA8}"/>
              </a:ext>
            </a:extLst>
          </p:cNvPr>
          <p:cNvSpPr txBox="1">
            <a:spLocks/>
          </p:cNvSpPr>
          <p:nvPr/>
        </p:nvSpPr>
        <p:spPr bwMode="auto">
          <a:xfrm>
            <a:off x="3124200" y="4287860"/>
            <a:ext cx="4648200" cy="1621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2800" b="1" kern="0" dirty="0">
                <a:solidFill>
                  <a:schemeClr val="bg1"/>
                </a:solidFill>
              </a:rPr>
              <a:t>Complete the slide as we watch the video.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AF4C3D-9664-7A07-9EBC-2D0DEFC73E35}"/>
              </a:ext>
            </a:extLst>
          </p:cNvPr>
          <p:cNvSpPr/>
          <p:nvPr/>
        </p:nvSpPr>
        <p:spPr>
          <a:xfrm>
            <a:off x="1916938" y="762000"/>
            <a:ext cx="6821098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nard MT Condensed" pitchFamily="18" charset="0"/>
              </a:rPr>
              <a:t>Case Study: </a:t>
            </a:r>
            <a:br>
              <a: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nard MT Condensed" pitchFamily="18" charset="0"/>
              </a:rPr>
            </a:br>
            <a:r>
              <a:rPr lang="en-US" sz="72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nard MT Condensed" pitchFamily="18" charset="0"/>
              </a:rPr>
              <a:t>Dog Day Afternoon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B6CDF2C2-5BA2-7C33-D18A-6936A4331E5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780787" y="5750867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i="1" dirty="0">
                <a:latin typeface="Times New Roman" pitchFamily="18" charset="0"/>
              </a:rPr>
              <a:t>T. Tomm Updated 2023    </a:t>
            </a:r>
          </a:p>
          <a:p>
            <a:pPr algn="ctr">
              <a:spcBef>
                <a:spcPts val="0"/>
              </a:spcBef>
            </a:pPr>
            <a:r>
              <a:rPr lang="en-US" sz="1200" b="1" i="1" dirty="0">
                <a:latin typeface="Times New Roman" pitchFamily="18" charset="0"/>
              </a:rPr>
              <a:t>https://sciencespot.net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A019B0-0799-8799-F48F-92046CDBA8DC}"/>
              </a:ext>
            </a:extLst>
          </p:cNvPr>
          <p:cNvSpPr txBox="1"/>
          <p:nvPr/>
        </p:nvSpPr>
        <p:spPr>
          <a:xfrm>
            <a:off x="1821028" y="5981699"/>
            <a:ext cx="72547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hlinkClick r:id="rId5"/>
              </a:rPr>
              <a:t>https://www.youtube.com/watch?v=2juQby4Rio4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B7978C72-7EF0-10ED-AC6C-5B1743C6F933}"/>
              </a:ext>
            </a:extLst>
          </p:cNvPr>
          <p:cNvSpPr txBox="1"/>
          <p:nvPr/>
        </p:nvSpPr>
        <p:spPr>
          <a:xfrm>
            <a:off x="-4648200" y="72624"/>
            <a:ext cx="4495800" cy="774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b="1" dirty="0"/>
              <a:t>Teacher Notes:</a:t>
            </a:r>
          </a:p>
          <a:p>
            <a:r>
              <a:rPr lang="en-US" sz="1400" i="1" dirty="0"/>
              <a:t>The student digital slide is available at </a:t>
            </a:r>
            <a:r>
              <a:rPr lang="en-US" sz="1400" i="1" dirty="0">
                <a:hlinkClick r:id="rId6"/>
              </a:rPr>
              <a:t>https://docs.google.com/presentation/d/1-nLW_06WOE1LhbHrglKK9npTefhlSS8pNMqhHiGKvEY/edit?usp=sharing</a:t>
            </a:r>
            <a:endParaRPr lang="en-US" sz="1400" i="1" dirty="0"/>
          </a:p>
          <a:p>
            <a:endParaRPr lang="en-US" sz="1400" i="1" dirty="0"/>
          </a:p>
          <a:p>
            <a:r>
              <a:rPr lang="en-US" sz="1400" i="1" dirty="0"/>
              <a:t>IMPORTANT:  Make a copy of the student notebook before you assign it on your LMS.  It is view-only and I am not able to approve access outside my own students. </a:t>
            </a:r>
          </a:p>
          <a:p>
            <a:endParaRPr lang="en-US" sz="1400" dirty="0"/>
          </a:p>
          <a:p>
            <a:r>
              <a:rPr lang="en-US" sz="1400" dirty="0"/>
              <a:t>The full student digital notebook (with all the slides for the digital lessons and activities) is available at </a:t>
            </a:r>
            <a:r>
              <a:rPr lang="en-US" sz="1400" dirty="0">
                <a:hlinkClick r:id="rId7"/>
              </a:rPr>
              <a:t>https://docs.google.com/presentation/d/14eIEiGacRXMsDyuUxiEsSM2m4YOAtIlfmD4O4YsLdPI/edit?usp=sharing</a:t>
            </a:r>
            <a:r>
              <a:rPr lang="en-US" sz="1400" dirty="0"/>
              <a:t>.  It is set up for standard paper (8.5x11) in landscape mode for easier printing when needed. </a:t>
            </a:r>
            <a:br>
              <a:rPr lang="en-US" sz="1400" dirty="0"/>
            </a:br>
            <a:endParaRPr lang="en-US" sz="1400" dirty="0"/>
          </a:p>
          <a:p>
            <a:r>
              <a:rPr lang="en-US" sz="1400" dirty="0"/>
              <a:t>A DRAFT of the general outline of the digital lessons (with corresponding slide #s for the student notebook) is available at </a:t>
            </a:r>
            <a:r>
              <a:rPr lang="en-US" sz="1400" dirty="0">
                <a:hlinkClick r:id="rId8"/>
              </a:rPr>
              <a:t>https://docs.google.com/document/d/15wxjmL-uHQPXDKOxmZXtU_gxy9dphEuyC1P4jzP-9mA/edit?usp=sharing</a:t>
            </a:r>
            <a:r>
              <a:rPr lang="en-US" sz="1400" dirty="0"/>
              <a:t> .  It is based on 44-minute class periods with 7</a:t>
            </a:r>
            <a:r>
              <a:rPr lang="en-US" sz="1400" baseline="30000" dirty="0"/>
              <a:t>th</a:t>
            </a:r>
            <a:r>
              <a:rPr lang="en-US" sz="1400" dirty="0"/>
              <a:t> &amp; 8</a:t>
            </a:r>
            <a:r>
              <a:rPr lang="en-US" sz="1400" baseline="30000" dirty="0"/>
              <a:t>th</a:t>
            </a:r>
            <a:r>
              <a:rPr lang="en-US" sz="1400" dirty="0"/>
              <a:t> grade students. </a:t>
            </a:r>
          </a:p>
          <a:p>
            <a:endParaRPr lang="en-US" sz="1400" dirty="0"/>
          </a:p>
          <a:p>
            <a:r>
              <a:rPr lang="en-US" sz="1400" dirty="0"/>
              <a:t>Preview presentations before using with your classes as many slides have animations and links you will need to use.   </a:t>
            </a:r>
          </a:p>
          <a:p>
            <a:endParaRPr lang="en-US" sz="1400" dirty="0"/>
          </a:p>
          <a:p>
            <a:r>
              <a:rPr lang="en-US" sz="1400" dirty="0"/>
              <a:t>I do Science Starters at the beginning of each class period.  A collection of starters for Forensics is available on my lessons plans page at </a:t>
            </a:r>
            <a:r>
              <a:rPr lang="en-US" sz="1400" dirty="0">
                <a:hlinkClick r:id="rId9"/>
              </a:rPr>
              <a:t>https://sciencespot.net/Pages/classforsci.html</a:t>
            </a:r>
            <a:r>
              <a:rPr lang="en-US" sz="1400" dirty="0"/>
              <a:t> 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87270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FF6F89B-CBAC-7B7A-B7C0-EB7740761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86" y="652442"/>
            <a:ext cx="7191428" cy="55531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5AB3649-E595-B92A-B607-B31262D7C95D}"/>
              </a:ext>
            </a:extLst>
          </p:cNvPr>
          <p:cNvSpPr/>
          <p:nvPr/>
        </p:nvSpPr>
        <p:spPr>
          <a:xfrm>
            <a:off x="-38100" y="-16036"/>
            <a:ext cx="914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en-US" sz="2800" dirty="0">
                <a:latin typeface="Arial Narrow" panose="020B0606020202030204" pitchFamily="34" charset="0"/>
                <a:cs typeface="Times New Roman" pitchFamily="18" charset="0"/>
              </a:rPr>
              <a:t>Fill in the #1 as you watch the first segment video. 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A2BEC5C3-888E-F977-2F94-B228F6983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6205558"/>
            <a:ext cx="8610600" cy="52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6" tIns="45718" rIns="91436" bIns="45718" anchor="ctr">
            <a:spAutoFit/>
          </a:bodyPr>
          <a:lstStyle/>
          <a:p>
            <a:pPr algn="ctr" eaLnBrk="0" hangingPunct="0"/>
            <a:r>
              <a:rPr lang="en-US" sz="2800" dirty="0">
                <a:latin typeface="Arial Narrow" panose="020B0606020202030204" pitchFamily="34" charset="0"/>
                <a:cs typeface="Times New Roman" pitchFamily="18" charset="0"/>
              </a:rPr>
              <a:t>We will stop several times to review the evidence.  </a:t>
            </a:r>
            <a:endParaRPr lang="en-US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819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" y="133082"/>
            <a:ext cx="8763000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Where did this crime occur? 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Who was the victim?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Who is the suspect?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When did the crime occur?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What did the husband say during the 911 call?  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What did the detective find at the crime scene? 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endParaRPr lang="en-US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endParaRPr kumimoji="0" lang="en-US" sz="3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What type of wounds did the medical examiner find? 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 What was the cause of death?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67200" y="152400"/>
            <a:ext cx="3289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Palm Beach County, Florida</a:t>
            </a:r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3276600" y="762000"/>
            <a:ext cx="15872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Kathy Lamb</a:t>
            </a:r>
            <a:endParaRPr lang="en-US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7239000" y="762000"/>
            <a:ext cx="1316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Jeff Lamb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4114800" y="1371600"/>
            <a:ext cx="16738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June 15, 2004</a:t>
            </a:r>
            <a:endParaRPr lang="en-US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1447800" y="2362200"/>
            <a:ext cx="5638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Jeff discovered his wife bleeding all over the place.</a:t>
            </a:r>
            <a:endParaRPr lang="en-US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914400" y="3352800"/>
            <a:ext cx="7467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He found the wife (a white female) bleeding severely with blood all over the living room.  They also found three dogs (one in a cage, one in the hallway, and another dog was in a bedroom.)</a:t>
            </a:r>
            <a:endParaRPr lang="en-US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838200" y="4953000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victims head had wounds from blunt force trauma, lacerations (cuts), contusions (bruises), and abrasions.</a:t>
            </a:r>
            <a:endParaRPr lang="en-US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4238307" y="5943600"/>
            <a:ext cx="37002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Homicide (Blunt Force Injuries)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52400"/>
            <a:ext cx="9144000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What was distinctive about the head wound?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 What type of tool was believed to have made the head wounds?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10"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What evidence was collected from the dogs?  What did it tell the investigators?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11. What clue did the husband give to the investigators about a possible motive?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12"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Did the investigators believe the husband's story?  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12"/>
              <a:tabLst/>
            </a:pPr>
            <a:endParaRPr lang="en-US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12"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12"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13.  What was Jeff's alibi?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12149" y="533400"/>
            <a:ext cx="4941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They were in the shape of a hexagon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1371600"/>
            <a:ext cx="6074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tire iron (but none was found at the scene).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0" y="2362200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lvl="0" indent="6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Clippings of the dogs nails and swabs for DNA were taken.  All the DNA was canine (dog).</a:t>
            </a:r>
          </a:p>
        </p:txBody>
      </p:sp>
      <p:sp>
        <p:nvSpPr>
          <p:cNvPr id="6" name="Rectangle 5"/>
          <p:cNvSpPr/>
          <p:nvPr/>
        </p:nvSpPr>
        <p:spPr>
          <a:xfrm>
            <a:off x="1295400" y="3657600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lvl="0" indent="6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He reported that jewelry (ring, earrings) and a box of money was missing from the house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4953000"/>
            <a:ext cx="899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lvl="0" indent="6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No, other items that would have normally been taken (Kathy's purse with cell phone, cash, and credit cards) were left at the house.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" y="6303735"/>
            <a:ext cx="899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lvl="0" indent="63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He said he was at work and his co-workers supported this.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838200"/>
          <a:ext cx="8534400" cy="5867400"/>
        </p:xfrm>
        <a:graphic>
          <a:graphicData uri="http://schemas.openxmlformats.org/drawingml/2006/table">
            <a:tbl>
              <a:tblPr/>
              <a:tblGrid>
                <a:gridCol w="1383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3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3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Detail/</a:t>
                      </a:r>
                      <a:b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Evidence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97330" algn="r"/>
                        </a:tabLs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Investigator's View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Defense's View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Your Opinion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Motive</a:t>
                      </a:r>
                    </a:p>
                  </a:txBody>
                  <a:tcPr marL="61784" marR="61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He was planning to remarry and stole money.  He needed her insurance money ($29,000) and wanted attention.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He was not planning to remarry and said he was not motivated by money.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 or D?</a:t>
                      </a:r>
                      <a:endParaRPr lang="en-US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2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Jeans</a:t>
                      </a:r>
                    </a:p>
                  </a:txBody>
                  <a:tcPr marL="61784" marR="61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There was blood on them, but there were different blood stains (some from transfer, but others from impact spatter.)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DNA tests proved the blood was from Cathy.  They say the blood was on the jeans as a result of the attack of his wife.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 blood was from a dog shaking its fur. Their expert said there was not enough blood to support the idea that he was at the scene. 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 expert also demonstrated how a dog shaking could have created those impact spatters.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 or D?</a:t>
                      </a:r>
                      <a:endParaRPr lang="en-US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28600" y="228600"/>
            <a:ext cx="86966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14. Fill in the chart based on what you learn from watching the rest of the episode. 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838200"/>
          <a:ext cx="8534400" cy="3911600"/>
        </p:xfrm>
        <a:graphic>
          <a:graphicData uri="http://schemas.openxmlformats.org/drawingml/2006/table">
            <a:tbl>
              <a:tblPr/>
              <a:tblGrid>
                <a:gridCol w="1383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3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3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Detail/</a:t>
                      </a:r>
                      <a:b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Evidence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97330" algn="r"/>
                        </a:tabLs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Investigator's View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Defense's View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Your Opinion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Dogs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Kathy's dogs, Nipper and Dakota, had more severe wounds than Jeff's dog, Bandit. 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Investigators think Kathy's dogs would have attacked a stranger, which suggested the dogs knew the person who attacked her.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They say no one knows where the dogs were during the attack and it is all just speculation (not facts).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Their expert believes the dogs were  hit by the intruder before the attack and they were unable to fight back. 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 or D?</a:t>
                      </a:r>
                      <a:endParaRPr lang="en-US" sz="32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28600" y="228600"/>
            <a:ext cx="86966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14. Fill in the chart based on what you learn from watching the rest of the episode. 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838200"/>
          <a:ext cx="8534400" cy="3911600"/>
        </p:xfrm>
        <a:graphic>
          <a:graphicData uri="http://schemas.openxmlformats.org/drawingml/2006/table">
            <a:tbl>
              <a:tblPr/>
              <a:tblGrid>
                <a:gridCol w="1383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3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3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Detail/</a:t>
                      </a:r>
                      <a:b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Evidence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97330" algn="r"/>
                        </a:tabLs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Investigator's View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Defense's View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Your Opinion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Weapon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It was found at the husband's work.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 shaped matched the head wounds, but there was no other evidence (fingerprint or other) on it. 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 size and shape of the wounds matched the tire iron.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There was nothing on the tire iron that connected it to the husband. 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 expert demonstrated differences between the wounds and the tool to show that it didn't "fit" the crime. 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 or D?</a:t>
                      </a:r>
                      <a:endParaRPr lang="en-US" sz="32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28600" y="228600"/>
            <a:ext cx="86966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14. Fill in the chart based on what you learn from watching the rest of the episode. 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838200"/>
          <a:ext cx="8534400" cy="2387600"/>
        </p:xfrm>
        <a:graphic>
          <a:graphicData uri="http://schemas.openxmlformats.org/drawingml/2006/table">
            <a:tbl>
              <a:tblPr/>
              <a:tblGrid>
                <a:gridCol w="1383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3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3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Detail/</a:t>
                      </a:r>
                      <a:b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Evidence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97330" algn="r"/>
                        </a:tabLs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Investigator's View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Defense's View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Your Opinion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784" marR="61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Cell Phone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His cell phone records show him traveling south towards his residence and cell phone towers place him in the area near the time of the crime.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 cell phone tower evidence is not accurate.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Anything he did earlier in the day doesn't matter.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 or D?</a:t>
                      </a:r>
                      <a:endParaRPr lang="en-US" sz="32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28600" y="228600"/>
            <a:ext cx="86966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14. Fill in the chart based on what you learn from watching the rest of the episode. 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05000" y="4572000"/>
            <a:ext cx="5278753" cy="107721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It’s time for you to decide … </a:t>
            </a:r>
            <a:b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guilty or innocent? Why?</a:t>
            </a:r>
            <a:endParaRPr kumimoji="0" lang="en-US" sz="4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" y="133082"/>
            <a:ext cx="8763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25. What was the outcome of the case?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 startAt="26"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 you agree with the jury's verdict? </a:t>
            </a:r>
            <a:endParaRPr kumimoji="0" lang="en-US" sz="24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 startAt="26"/>
            </a:pP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5400" y="609600"/>
            <a:ext cx="3848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They found him guilty of murder.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6694</TotalTime>
  <Words>1170</Words>
  <Application>Microsoft Office PowerPoint</Application>
  <PresentationFormat>On-screen Show (4:3)</PresentationFormat>
  <Paragraphs>139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Bernard MT Condensed</vt:lpstr>
      <vt:lpstr>Gill Sans Nova Ultra Bold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499</cp:revision>
  <cp:lastPrinted>2023-04-25T13:11:52Z</cp:lastPrinted>
  <dcterms:created xsi:type="dcterms:W3CDTF">2006-07-31T19:56:27Z</dcterms:created>
  <dcterms:modified xsi:type="dcterms:W3CDTF">2024-01-17T00:20:52Z</dcterms:modified>
</cp:coreProperties>
</file>