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587" r:id="rId2"/>
    <p:sldId id="588" r:id="rId3"/>
    <p:sldId id="589" r:id="rId4"/>
    <p:sldId id="590" r:id="rId5"/>
    <p:sldId id="591" r:id="rId6"/>
    <p:sldId id="592" r:id="rId7"/>
    <p:sldId id="593" r:id="rId8"/>
    <p:sldId id="594" r:id="rId9"/>
    <p:sldId id="595"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FF00"/>
    <a:srgbClr val="87BC99"/>
    <a:srgbClr val="A0A0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60" autoAdjust="0"/>
    <p:restoredTop sz="94660"/>
  </p:normalViewPr>
  <p:slideViewPr>
    <p:cSldViewPr>
      <p:cViewPr varScale="1">
        <p:scale>
          <a:sx n="93" d="100"/>
          <a:sy n="93" d="100"/>
        </p:scale>
        <p:origin x="1533" y="-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97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7651" name="Rectangle 3"/>
          <p:cNvSpPr>
            <a:spLocks noGrp="1" noChangeArrowheads="1"/>
          </p:cNvSpPr>
          <p:nvPr>
            <p:ph type="dt" sz="quarter" idx="1"/>
          </p:nvPr>
        </p:nvSpPr>
        <p:spPr bwMode="auto">
          <a:xfrm>
            <a:off x="397256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7652" name="Rectangle 4"/>
          <p:cNvSpPr>
            <a:spLocks noGrp="1" noChangeArrowheads="1"/>
          </p:cNvSpPr>
          <p:nvPr>
            <p:ph type="ftr" sz="quarter" idx="2"/>
          </p:nvPr>
        </p:nvSpPr>
        <p:spPr bwMode="auto">
          <a:xfrm>
            <a:off x="0" y="8831264"/>
            <a:ext cx="303784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7653" name="Rectangle 5"/>
          <p:cNvSpPr>
            <a:spLocks noGrp="1" noChangeArrowheads="1"/>
          </p:cNvSpPr>
          <p:nvPr>
            <p:ph type="sldNum" sz="quarter" idx="3"/>
          </p:nvPr>
        </p:nvSpPr>
        <p:spPr bwMode="auto">
          <a:xfrm>
            <a:off x="3972560" y="8831264"/>
            <a:ext cx="303784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A7307C9-CBB7-49FB-85DA-DD3099074093}" type="slidenum">
              <a:rPr lang="en-US"/>
              <a:pPr>
                <a:defRPr/>
              </a:pPr>
              <a:t>‹#›</a:t>
            </a:fld>
            <a:endParaRPr lang="en-US"/>
          </a:p>
        </p:txBody>
      </p:sp>
    </p:spTree>
    <p:extLst>
      <p:ext uri="{BB962C8B-B14F-4D97-AF65-F5344CB8AC3E}">
        <p14:creationId xmlns:p14="http://schemas.microsoft.com/office/powerpoint/2010/main" val="3828345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0723" name="Rectangle 3"/>
          <p:cNvSpPr>
            <a:spLocks noGrp="1" noChangeArrowheads="1"/>
          </p:cNvSpPr>
          <p:nvPr>
            <p:ph type="dt" idx="1"/>
          </p:nvPr>
        </p:nvSpPr>
        <p:spPr bwMode="auto">
          <a:xfrm>
            <a:off x="3970938"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701040" y="4416426"/>
            <a:ext cx="560832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30727" name="Rectangle 7"/>
          <p:cNvSpPr>
            <a:spLocks noGrp="1" noChangeArrowheads="1"/>
          </p:cNvSpPr>
          <p:nvPr>
            <p:ph type="sldNum" sz="quarter" idx="5"/>
          </p:nvPr>
        </p:nvSpPr>
        <p:spPr bwMode="auto">
          <a:xfrm>
            <a:off x="3970938"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4F1E604-0C6E-45AF-87F1-3C0ADDFB4445}" type="slidenum">
              <a:rPr lang="en-US"/>
              <a:pPr>
                <a:defRPr/>
              </a:pPr>
              <a:t>‹#›</a:t>
            </a:fld>
            <a:endParaRPr lang="en-US"/>
          </a:p>
        </p:txBody>
      </p:sp>
    </p:spTree>
    <p:extLst>
      <p:ext uri="{BB962C8B-B14F-4D97-AF65-F5344CB8AC3E}">
        <p14:creationId xmlns:p14="http://schemas.microsoft.com/office/powerpoint/2010/main" val="3708316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FB900E-5AF7-4944-BE98-E0C96E12CDD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AED636-90AB-4642-A735-A537DC2234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1B5564-7640-4762-B711-74B02A4AC5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BBC14C-6E83-43EC-B2DE-9BF55FDFB26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A2D9CC4-887F-4F4E-8656-94B372CC503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FB2B51-23C1-4946-92D0-0105B4F94E0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EC732E1-17A7-4B89-89B8-A885B30B0D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1FAD231-0EF4-4EAB-961E-053B799FDFD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FA16B44-950E-434A-8E9B-7D12480E105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B2A5FB0-0E83-4FD0-998A-E304C62DA43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82D26E0-6BBF-4117-BEB6-D89FEAF0D98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83E0DC8E-DA65-432F-82CB-F7A70409BCF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cs.google.com/document/d/15wxjmL-uHQPXDKOxmZXtU_gxy9dphEuyC1P4jzP-9mA/edit?usp=sharing" TargetMode="External"/><Relationship Id="rId3" Type="http://schemas.openxmlformats.org/officeDocument/2006/relationships/hyperlink" Target="https://lupinepublishers.com/forensic-and-genetics-journal/classification.php" TargetMode="External"/><Relationship Id="rId7" Type="http://schemas.openxmlformats.org/officeDocument/2006/relationships/hyperlink" Target="https://sciencespot.net/Pages/classforsci.html" TargetMode="Externa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hyperlink" Target="https://docs.google.com/presentation/d/14eIEiGacRXMsDyuUxiEsSM2m4YOAtIlfmD4O4YsLdPI/edit?usp=sharing" TargetMode="External"/><Relationship Id="rId5" Type="http://schemas.openxmlformats.org/officeDocument/2006/relationships/hyperlink" Target="https://docs.google.com/presentation/d/14QpxIdbjv8hXIOGug5pkuWNbU6z8Hbq41-6q8DJACPs/edit?usp=sharing" TargetMode="External"/><Relationship Id="rId4" Type="http://schemas.openxmlformats.org/officeDocument/2006/relationships/hyperlink" Target="https://creativecommons.org/licenses/by/3.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quizlet.com/782837635/forensic-careers-flash-cards/?x=1qqt"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n8Dj6c_IuXU"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video.link/w/fR1ic"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hyperlink" Target="https://www.liveabout.com/criminology-careers-6504719"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postermywall.com/" TargetMode="External"/><Relationship Id="rId2" Type="http://schemas.openxmlformats.org/officeDocument/2006/relationships/hyperlink" Target="https://www.liveabout.com/criminology-careers-6504719"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7307307B-B3EE-1359-76C6-348115A0638D}"/>
              </a:ext>
            </a:extLst>
          </p:cNvPr>
          <p:cNvPicPr>
            <a:picLocks noChangeAspect="1"/>
          </p:cNvPicPr>
          <p:nvPr/>
        </p:nvPicPr>
        <p:blipFill rotWithShape="1">
          <a:blip r:embed="rId2" cstate="print">
            <a:duotone>
              <a:prstClr val="black"/>
              <a:srgbClr val="FFFF00">
                <a:tint val="45000"/>
                <a:satMod val="400000"/>
              </a:srgbClr>
            </a:duotone>
            <a:alphaModFix/>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094" b="-1"/>
          <a:stretch/>
        </p:blipFill>
        <p:spPr>
          <a:xfrm rot="5400000">
            <a:off x="-2277274" y="2917354"/>
            <a:ext cx="6217920" cy="1663372"/>
          </a:xfrm>
          <a:prstGeom prst="rect">
            <a:avLst/>
          </a:prstGeom>
        </p:spPr>
      </p:pic>
      <p:sp>
        <p:nvSpPr>
          <p:cNvPr id="7" name="TextBox 6">
            <a:extLst>
              <a:ext uri="{FF2B5EF4-FFF2-40B4-BE49-F238E27FC236}">
                <a16:creationId xmlns:a16="http://schemas.microsoft.com/office/drawing/2014/main" id="{B3057D2B-1274-A1C5-5644-CDE9545C1282}"/>
              </a:ext>
            </a:extLst>
          </p:cNvPr>
          <p:cNvSpPr txBox="1"/>
          <p:nvPr/>
        </p:nvSpPr>
        <p:spPr>
          <a:xfrm>
            <a:off x="4419600" y="7772400"/>
            <a:ext cx="10058400" cy="230832"/>
          </a:xfrm>
          <a:prstGeom prst="rect">
            <a:avLst/>
          </a:prstGeom>
          <a:noFill/>
        </p:spPr>
        <p:txBody>
          <a:bodyPr wrap="square" rtlCol="0">
            <a:spAutoFit/>
          </a:bodyPr>
          <a:lstStyle/>
          <a:p>
            <a:r>
              <a:rPr lang="en-US" sz="900" dirty="0">
                <a:hlinkClick r:id="rId3" tooltip="https://lupinepublishers.com/forensic-and-genetics-journal/classification.php"/>
              </a:rPr>
              <a:t>This Photo</a:t>
            </a:r>
            <a:r>
              <a:rPr lang="en-US" sz="900" dirty="0"/>
              <a:t> by Unknown Author is licensed under </a:t>
            </a:r>
            <a:r>
              <a:rPr lang="en-US" sz="900" dirty="0">
                <a:hlinkClick r:id="rId4" tooltip="https://creativecommons.org/licenses/by/3.0/"/>
              </a:rPr>
              <a:t>CC BY</a:t>
            </a:r>
            <a:endParaRPr lang="en-US" sz="900" dirty="0"/>
          </a:p>
        </p:txBody>
      </p:sp>
      <p:sp>
        <p:nvSpPr>
          <p:cNvPr id="8" name="Text Box 5">
            <a:extLst>
              <a:ext uri="{FF2B5EF4-FFF2-40B4-BE49-F238E27FC236}">
                <a16:creationId xmlns:a16="http://schemas.microsoft.com/office/drawing/2014/main" id="{AA78BF49-F294-72B7-1955-2B6D9AC46C45}"/>
              </a:ext>
            </a:extLst>
          </p:cNvPr>
          <p:cNvSpPr txBox="1">
            <a:spLocks noChangeArrowheads="1"/>
          </p:cNvSpPr>
          <p:nvPr/>
        </p:nvSpPr>
        <p:spPr bwMode="auto">
          <a:xfrm>
            <a:off x="0" y="0"/>
            <a:ext cx="9144000" cy="646331"/>
          </a:xfrm>
          <a:prstGeom prst="rect">
            <a:avLst/>
          </a:prstGeom>
          <a:solidFill>
            <a:srgbClr val="A0A043"/>
          </a:solidFill>
          <a:ln w="9525">
            <a:solidFill>
              <a:srgbClr val="A0A043"/>
            </a:solidFill>
            <a:miter lim="800000"/>
            <a:headEnd/>
            <a:tailEnd/>
          </a:ln>
        </p:spPr>
        <p:txBody>
          <a:bodyPr wrap="square">
            <a:spAutoFit/>
          </a:bodyPr>
          <a:lstStyle/>
          <a:p>
            <a:pPr algn="ctr">
              <a:spcBef>
                <a:spcPct val="50000"/>
              </a:spcBef>
            </a:pPr>
            <a:r>
              <a:rPr lang="en-US" sz="3600" dirty="0">
                <a:latin typeface="Gill Sans Nova Ultra Bold" panose="020B0B02020104020203" pitchFamily="34" charset="0"/>
              </a:rPr>
              <a:t>CSI Unit Training Materials</a:t>
            </a:r>
          </a:p>
        </p:txBody>
      </p:sp>
      <p:sp>
        <p:nvSpPr>
          <p:cNvPr id="4" name="Text Box 5">
            <a:extLst>
              <a:ext uri="{FF2B5EF4-FFF2-40B4-BE49-F238E27FC236}">
                <a16:creationId xmlns:a16="http://schemas.microsoft.com/office/drawing/2014/main" id="{4350D404-F427-7A5A-6344-B73F1E6D4AEA}"/>
              </a:ext>
            </a:extLst>
          </p:cNvPr>
          <p:cNvSpPr txBox="1">
            <a:spLocks noChangeArrowheads="1"/>
          </p:cNvSpPr>
          <p:nvPr/>
        </p:nvSpPr>
        <p:spPr bwMode="auto">
          <a:xfrm>
            <a:off x="1936587" y="2079286"/>
            <a:ext cx="6934199" cy="1938992"/>
          </a:xfrm>
          <a:prstGeom prst="rect">
            <a:avLst/>
          </a:prstGeom>
          <a:solidFill>
            <a:schemeClr val="tx1"/>
          </a:solidFill>
          <a:ln w="9525">
            <a:noFill/>
            <a:miter lim="800000"/>
            <a:headEnd/>
            <a:tailEnd/>
          </a:ln>
        </p:spPr>
        <p:txBody>
          <a:bodyPr wrap="square">
            <a:spAutoFit/>
          </a:bodyPr>
          <a:lstStyle/>
          <a:p>
            <a:pPr algn="ctr">
              <a:spcBef>
                <a:spcPct val="50000"/>
              </a:spcBef>
            </a:pPr>
            <a:r>
              <a:rPr lang="en-US" sz="6000" dirty="0">
                <a:solidFill>
                  <a:srgbClr val="FFFF00"/>
                </a:solidFill>
                <a:latin typeface="Gill Sans Nova Ultra Bold" panose="020B0B02020104020203" pitchFamily="34" charset="0"/>
              </a:rPr>
              <a:t>Crime Scene Basics</a:t>
            </a:r>
          </a:p>
        </p:txBody>
      </p:sp>
      <p:sp>
        <p:nvSpPr>
          <p:cNvPr id="2" name="TextBox 1">
            <a:extLst>
              <a:ext uri="{FF2B5EF4-FFF2-40B4-BE49-F238E27FC236}">
                <a16:creationId xmlns:a16="http://schemas.microsoft.com/office/drawing/2014/main" id="{CD19D3C5-B32A-08C5-F18C-5C31A9E16508}"/>
              </a:ext>
            </a:extLst>
          </p:cNvPr>
          <p:cNvSpPr txBox="1"/>
          <p:nvPr/>
        </p:nvSpPr>
        <p:spPr>
          <a:xfrm>
            <a:off x="2057400" y="4915276"/>
            <a:ext cx="6705600" cy="646331"/>
          </a:xfrm>
          <a:prstGeom prst="rect">
            <a:avLst/>
          </a:prstGeom>
          <a:noFill/>
        </p:spPr>
        <p:txBody>
          <a:bodyPr wrap="square" rtlCol="0">
            <a:spAutoFit/>
          </a:bodyPr>
          <a:lstStyle/>
          <a:p>
            <a:r>
              <a:rPr lang="en-US" i="1" dirty="0">
                <a:solidFill>
                  <a:srgbClr val="FFFF00"/>
                </a:solidFill>
              </a:rPr>
              <a:t>Topics include types of evidence, crime scene protocol, &amp; forensic science careers</a:t>
            </a:r>
          </a:p>
        </p:txBody>
      </p:sp>
      <p:sp>
        <p:nvSpPr>
          <p:cNvPr id="3" name="Text Box 8">
            <a:extLst>
              <a:ext uri="{FF2B5EF4-FFF2-40B4-BE49-F238E27FC236}">
                <a16:creationId xmlns:a16="http://schemas.microsoft.com/office/drawing/2014/main" id="{DAA19F2B-8FA0-7622-65F9-2B0584560A9F}"/>
              </a:ext>
            </a:extLst>
          </p:cNvPr>
          <p:cNvSpPr txBox="1">
            <a:spLocks noChangeArrowheads="1"/>
          </p:cNvSpPr>
          <p:nvPr/>
        </p:nvSpPr>
        <p:spPr bwMode="auto">
          <a:xfrm rot="16200000">
            <a:off x="-780787" y="5750867"/>
            <a:ext cx="2209800" cy="461665"/>
          </a:xfrm>
          <a:prstGeom prst="rect">
            <a:avLst/>
          </a:prstGeom>
          <a:noFill/>
          <a:ln w="9525">
            <a:noFill/>
            <a:miter lim="800000"/>
            <a:headEnd/>
            <a:tailEnd/>
          </a:ln>
        </p:spPr>
        <p:txBody>
          <a:bodyPr wrap="square">
            <a:spAutoFit/>
          </a:bodyPr>
          <a:lstStyle/>
          <a:p>
            <a:pPr algn="ctr">
              <a:spcBef>
                <a:spcPct val="50000"/>
              </a:spcBef>
            </a:pPr>
            <a:r>
              <a:rPr lang="en-US" sz="1200" b="1" i="1" dirty="0">
                <a:latin typeface="Times New Roman" pitchFamily="18" charset="0"/>
              </a:rPr>
              <a:t>T. Tomm Updated 2023    </a:t>
            </a:r>
          </a:p>
          <a:p>
            <a:pPr algn="ctr">
              <a:spcBef>
                <a:spcPts val="0"/>
              </a:spcBef>
            </a:pPr>
            <a:r>
              <a:rPr lang="en-US" sz="1200" b="1" i="1" dirty="0">
                <a:latin typeface="Times New Roman" pitchFamily="18" charset="0"/>
              </a:rPr>
              <a:t>https://sciencespot.net</a:t>
            </a:r>
          </a:p>
        </p:txBody>
      </p:sp>
      <p:sp>
        <p:nvSpPr>
          <p:cNvPr id="9" name="TextBox 8">
            <a:extLst>
              <a:ext uri="{FF2B5EF4-FFF2-40B4-BE49-F238E27FC236}">
                <a16:creationId xmlns:a16="http://schemas.microsoft.com/office/drawing/2014/main" id="{6C13DD3C-F55D-5201-3433-722DBF69D8E0}"/>
              </a:ext>
            </a:extLst>
          </p:cNvPr>
          <p:cNvSpPr txBox="1"/>
          <p:nvPr/>
        </p:nvSpPr>
        <p:spPr>
          <a:xfrm>
            <a:off x="-4876800" y="0"/>
            <a:ext cx="4788887" cy="7525137"/>
          </a:xfrm>
          <a:prstGeom prst="rect">
            <a:avLst/>
          </a:prstGeom>
          <a:noFill/>
        </p:spPr>
        <p:txBody>
          <a:bodyPr wrap="square" rtlCol="0">
            <a:spAutoFit/>
          </a:bodyPr>
          <a:lstStyle/>
          <a:p>
            <a:pPr>
              <a:lnSpc>
                <a:spcPct val="150000"/>
              </a:lnSpc>
            </a:pPr>
            <a:r>
              <a:rPr lang="en-US" sz="1400" b="1" dirty="0"/>
              <a:t>Teacher Notes:</a:t>
            </a:r>
          </a:p>
          <a:p>
            <a:r>
              <a:rPr lang="en-US" sz="1400" dirty="0"/>
              <a:t>The student digital slides for this unit are available at </a:t>
            </a:r>
            <a:r>
              <a:rPr lang="en-US" sz="1400" dirty="0">
                <a:hlinkClick r:id="rId5"/>
              </a:rPr>
              <a:t>https://docs.google.com/presentation/d/14QpxIdbjv8hXIOGug5pkuWNbU6z8Hbq41-6q8DJACPs/edit?usp=sharing</a:t>
            </a:r>
            <a:r>
              <a:rPr lang="en-US" sz="1400" dirty="0"/>
              <a:t> </a:t>
            </a:r>
          </a:p>
          <a:p>
            <a:endParaRPr lang="en-US" sz="1400" i="1" dirty="0"/>
          </a:p>
          <a:p>
            <a:r>
              <a:rPr lang="en-US" sz="1400" i="1" dirty="0"/>
              <a:t>IMPORTANT:  Make a copy of the student notebook before you assign it on your LMS.  It is view-only and I am not able to approve access for your students. </a:t>
            </a:r>
            <a:endParaRPr lang="en-US" sz="1400" dirty="0"/>
          </a:p>
          <a:p>
            <a:endParaRPr lang="en-US" sz="1400" dirty="0"/>
          </a:p>
          <a:p>
            <a:r>
              <a:rPr lang="en-US" sz="1400" dirty="0"/>
              <a:t>The FULL digital notebook (with all the slides for the digital lessons and activities) is available at </a:t>
            </a:r>
            <a:r>
              <a:rPr lang="en-US" sz="1400" dirty="0">
                <a:hlinkClick r:id="rId6"/>
              </a:rPr>
              <a:t>https://docs.google.com/presentation/d/14eIEiGacRXMsDyuUxiEsSM2m4YOAtIlfmD4O4YsLdPI/edit?usp=sharing</a:t>
            </a:r>
            <a:r>
              <a:rPr lang="en-US" sz="1400" dirty="0"/>
              <a:t>.  It is set up for standard paper (8.5x11) in landscape mode for easier printing when needed.  Paper versions are available for this unit on my Forensic Science page at </a:t>
            </a:r>
            <a:r>
              <a:rPr lang="en-US" sz="1400" dirty="0">
                <a:hlinkClick r:id="rId7"/>
              </a:rPr>
              <a:t>https://sciencespot.net/Pages/classforsci.html</a:t>
            </a:r>
            <a:r>
              <a:rPr lang="en-US" sz="1400" dirty="0"/>
              <a:t> </a:t>
            </a:r>
            <a:br>
              <a:rPr lang="en-US" sz="1400" dirty="0"/>
            </a:br>
            <a:endParaRPr lang="en-US" sz="1400" dirty="0"/>
          </a:p>
          <a:p>
            <a:r>
              <a:rPr lang="en-US" sz="1400" dirty="0"/>
              <a:t>A DRAFT of the general outline of the digital lessons (with corresponding slide #s for the student notebook) is available at </a:t>
            </a:r>
            <a:r>
              <a:rPr lang="en-US" sz="1400" dirty="0">
                <a:hlinkClick r:id="rId8"/>
              </a:rPr>
              <a:t>https://docs.google.com/document/d/15wxjmL-uHQPXDKOxmZXtU_gxy9dphEuyC1P4jzP-9mA/edit?usp=sharing</a:t>
            </a:r>
            <a:r>
              <a:rPr lang="en-US" sz="1400" dirty="0"/>
              <a:t> .  It is based on 44-minute class periods with 7</a:t>
            </a:r>
            <a:r>
              <a:rPr lang="en-US" sz="1400" baseline="30000" dirty="0"/>
              <a:t>th</a:t>
            </a:r>
            <a:r>
              <a:rPr lang="en-US" sz="1400" dirty="0"/>
              <a:t> &amp; 8</a:t>
            </a:r>
            <a:r>
              <a:rPr lang="en-US" sz="1400" baseline="30000" dirty="0"/>
              <a:t>th</a:t>
            </a:r>
            <a:r>
              <a:rPr lang="en-US" sz="1400" dirty="0"/>
              <a:t> grade students. </a:t>
            </a:r>
          </a:p>
          <a:p>
            <a:endParaRPr lang="en-US" sz="1400" dirty="0"/>
          </a:p>
          <a:p>
            <a:r>
              <a:rPr lang="en-US" sz="1400" dirty="0"/>
              <a:t>Preview presentations before using with your classes as many slides have animations and links you will need to use.   </a:t>
            </a:r>
          </a:p>
          <a:p>
            <a:endParaRPr lang="en-US" sz="1400" dirty="0"/>
          </a:p>
          <a:p>
            <a:r>
              <a:rPr lang="en-US" sz="1400" dirty="0"/>
              <a:t>I do Science Starters at the beginning of each class period.  A collection of starters for Forensics is available on my lessons plans page at </a:t>
            </a:r>
            <a:r>
              <a:rPr lang="en-US" sz="1400" dirty="0">
                <a:hlinkClick r:id="rId7"/>
              </a:rPr>
              <a:t>https://sciencespot.net/Pages/classforsci.html</a:t>
            </a:r>
            <a:r>
              <a:rPr lang="en-US" sz="1400" dirty="0"/>
              <a:t> .</a:t>
            </a:r>
          </a:p>
          <a:p>
            <a:endParaRPr lang="en-US" sz="1400" dirty="0"/>
          </a:p>
        </p:txBody>
      </p:sp>
    </p:spTree>
    <p:extLst>
      <p:ext uri="{BB962C8B-B14F-4D97-AF65-F5344CB8AC3E}">
        <p14:creationId xmlns:p14="http://schemas.microsoft.com/office/powerpoint/2010/main" val="3852119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533400"/>
            <a:ext cx="7988300" cy="685800"/>
          </a:xfrm>
        </p:spPr>
        <p:txBody>
          <a:bodyPr/>
          <a:lstStyle/>
          <a:p>
            <a:pPr algn="just" eaLnBrk="1" hangingPunct="1">
              <a:lnSpc>
                <a:spcPct val="80000"/>
              </a:lnSpc>
              <a:buFontTx/>
              <a:buNone/>
            </a:pPr>
            <a:r>
              <a:rPr lang="en-US" sz="2400" b="1" dirty="0">
                <a:latin typeface="Times New Roman" pitchFamily="18" charset="0"/>
              </a:rPr>
              <a:t>CRIME SCENE</a:t>
            </a:r>
            <a:r>
              <a:rPr lang="en-US" sz="2400" dirty="0">
                <a:latin typeface="Times New Roman" pitchFamily="18" charset="0"/>
              </a:rPr>
              <a:t>: Any physical location in which a crime has occurred or is suspected of having occurred.  </a:t>
            </a:r>
            <a:endParaRPr lang="en-US" sz="2400" b="1" u="sng" dirty="0">
              <a:latin typeface="Times New Roman" pitchFamily="18" charset="0"/>
            </a:endParaRPr>
          </a:p>
          <a:p>
            <a:pPr eaLnBrk="1" hangingPunct="1">
              <a:lnSpc>
                <a:spcPct val="80000"/>
              </a:lnSpc>
              <a:buFontTx/>
              <a:buNone/>
            </a:pPr>
            <a:endParaRPr lang="en-US" sz="2800" b="1" dirty="0">
              <a:latin typeface="Times New Roman" pitchFamily="18" charset="0"/>
            </a:endParaRPr>
          </a:p>
        </p:txBody>
      </p:sp>
      <p:sp>
        <p:nvSpPr>
          <p:cNvPr id="3075" name="Text Box 3"/>
          <p:cNvSpPr txBox="1">
            <a:spLocks noChangeArrowheads="1"/>
          </p:cNvSpPr>
          <p:nvPr/>
        </p:nvSpPr>
        <p:spPr bwMode="auto">
          <a:xfrm>
            <a:off x="76200" y="6477000"/>
            <a:ext cx="7924800" cy="274637"/>
          </a:xfrm>
          <a:prstGeom prst="rect">
            <a:avLst/>
          </a:prstGeom>
          <a:noFill/>
          <a:ln w="9525">
            <a:noFill/>
            <a:miter lim="800000"/>
            <a:headEnd/>
            <a:tailEnd/>
          </a:ln>
        </p:spPr>
        <p:txBody>
          <a:bodyPr>
            <a:spAutoFit/>
          </a:bodyPr>
          <a:lstStyle/>
          <a:p>
            <a:pPr>
              <a:spcBef>
                <a:spcPct val="50000"/>
              </a:spcBef>
            </a:pPr>
            <a:r>
              <a:rPr lang="en-US" sz="1200" dirty="0">
                <a:latin typeface="Times New Roman" pitchFamily="18" charset="0"/>
              </a:rPr>
              <a:t>Source: http://www3.sc.maricopa.edu/ajs/crime_scene_technician.htm</a:t>
            </a:r>
          </a:p>
        </p:txBody>
      </p:sp>
      <p:sp>
        <p:nvSpPr>
          <p:cNvPr id="50181" name="Rectangle 5"/>
          <p:cNvSpPr>
            <a:spLocks noChangeArrowheads="1"/>
          </p:cNvSpPr>
          <p:nvPr/>
        </p:nvSpPr>
        <p:spPr bwMode="auto">
          <a:xfrm>
            <a:off x="825500" y="1301620"/>
            <a:ext cx="7150447" cy="442912"/>
          </a:xfrm>
          <a:prstGeom prst="rect">
            <a:avLst/>
          </a:prstGeom>
          <a:noFill/>
          <a:ln w="9525">
            <a:noFill/>
            <a:miter lim="800000"/>
            <a:headEnd/>
            <a:tailEnd/>
          </a:ln>
        </p:spPr>
        <p:txBody>
          <a:bodyPr/>
          <a:lstStyle/>
          <a:p>
            <a:pPr marL="342900" indent="-342900">
              <a:lnSpc>
                <a:spcPct val="80000"/>
              </a:lnSpc>
              <a:spcBef>
                <a:spcPct val="20000"/>
              </a:spcBef>
            </a:pPr>
            <a:r>
              <a:rPr lang="en-US" sz="2400" b="1" dirty="0">
                <a:latin typeface="Times New Roman" pitchFamily="18" charset="0"/>
              </a:rPr>
              <a:t>PRIMARY: </a:t>
            </a:r>
            <a:r>
              <a:rPr lang="en-US" sz="2400" dirty="0">
                <a:latin typeface="Times New Roman" pitchFamily="18" charset="0"/>
              </a:rPr>
              <a:t> The original location of a crime or accident.</a:t>
            </a:r>
            <a:endParaRPr lang="en-US" sz="2400" b="1" dirty="0">
              <a:latin typeface="Times New Roman" pitchFamily="18" charset="0"/>
            </a:endParaRPr>
          </a:p>
        </p:txBody>
      </p:sp>
      <p:sp>
        <p:nvSpPr>
          <p:cNvPr id="50182" name="Rectangle 6"/>
          <p:cNvSpPr>
            <a:spLocks noChangeArrowheads="1"/>
          </p:cNvSpPr>
          <p:nvPr/>
        </p:nvSpPr>
        <p:spPr bwMode="auto">
          <a:xfrm>
            <a:off x="825500" y="1975418"/>
            <a:ext cx="7150447" cy="685800"/>
          </a:xfrm>
          <a:prstGeom prst="rect">
            <a:avLst/>
          </a:prstGeom>
          <a:noFill/>
          <a:ln w="9525">
            <a:noFill/>
            <a:miter lim="800000"/>
            <a:headEnd/>
            <a:tailEnd/>
          </a:ln>
        </p:spPr>
        <p:txBody>
          <a:bodyPr/>
          <a:lstStyle/>
          <a:p>
            <a:pPr marL="342900" indent="-342900" algn="just">
              <a:lnSpc>
                <a:spcPct val="80000"/>
              </a:lnSpc>
              <a:spcBef>
                <a:spcPct val="20000"/>
              </a:spcBef>
            </a:pPr>
            <a:r>
              <a:rPr lang="en-US" sz="2400" b="1" dirty="0">
                <a:latin typeface="Times New Roman" pitchFamily="18" charset="0"/>
              </a:rPr>
              <a:t>SECONDARY:</a:t>
            </a:r>
            <a:r>
              <a:rPr lang="en-US" sz="2400" dirty="0">
                <a:latin typeface="Times New Roman" pitchFamily="18" charset="0"/>
              </a:rPr>
              <a:t> An alternate location where additional evidence may be found.</a:t>
            </a:r>
            <a:endParaRPr lang="en-US" sz="2400" b="1" dirty="0">
              <a:latin typeface="Times New Roman" pitchFamily="18" charset="0"/>
            </a:endParaRPr>
          </a:p>
        </p:txBody>
      </p:sp>
      <p:sp>
        <p:nvSpPr>
          <p:cNvPr id="50183" name="Rectangle 7"/>
          <p:cNvSpPr>
            <a:spLocks noChangeArrowheads="1"/>
          </p:cNvSpPr>
          <p:nvPr/>
        </p:nvSpPr>
        <p:spPr bwMode="auto">
          <a:xfrm>
            <a:off x="457200" y="4603212"/>
            <a:ext cx="8458200" cy="457200"/>
          </a:xfrm>
          <a:prstGeom prst="rect">
            <a:avLst/>
          </a:prstGeom>
          <a:noFill/>
          <a:ln w="9525">
            <a:noFill/>
            <a:miter lim="800000"/>
            <a:headEnd/>
            <a:tailEnd/>
          </a:ln>
        </p:spPr>
        <p:txBody>
          <a:bodyPr/>
          <a:lstStyle/>
          <a:p>
            <a:pPr marL="342900" indent="-342900">
              <a:lnSpc>
                <a:spcPct val="80000"/>
              </a:lnSpc>
              <a:spcBef>
                <a:spcPct val="20000"/>
              </a:spcBef>
            </a:pPr>
            <a:r>
              <a:rPr lang="en-US" sz="2400" b="1" dirty="0">
                <a:latin typeface="Times New Roman" pitchFamily="18" charset="0"/>
              </a:rPr>
              <a:t>ALIBI:</a:t>
            </a:r>
            <a:r>
              <a:rPr lang="en-US" sz="2400" dirty="0">
                <a:latin typeface="Times New Roman" pitchFamily="18" charset="0"/>
              </a:rPr>
              <a:t> Statement of where a suspect was at the time of a crime.</a:t>
            </a:r>
          </a:p>
          <a:p>
            <a:pPr marL="342900" indent="-342900">
              <a:lnSpc>
                <a:spcPct val="80000"/>
              </a:lnSpc>
              <a:spcBef>
                <a:spcPct val="20000"/>
              </a:spcBef>
            </a:pPr>
            <a:endParaRPr lang="en-US" sz="2400" dirty="0">
              <a:latin typeface="Times New Roman" pitchFamily="18" charset="0"/>
            </a:endParaRPr>
          </a:p>
        </p:txBody>
      </p:sp>
      <p:sp>
        <p:nvSpPr>
          <p:cNvPr id="50184" name="Rectangle 8"/>
          <p:cNvSpPr>
            <a:spLocks noChangeArrowheads="1"/>
          </p:cNvSpPr>
          <p:nvPr/>
        </p:nvSpPr>
        <p:spPr bwMode="auto">
          <a:xfrm>
            <a:off x="457200" y="3657600"/>
            <a:ext cx="8534400" cy="824988"/>
          </a:xfrm>
          <a:prstGeom prst="rect">
            <a:avLst/>
          </a:prstGeom>
          <a:noFill/>
          <a:ln w="9525">
            <a:noFill/>
            <a:miter lim="800000"/>
            <a:headEnd/>
            <a:tailEnd/>
          </a:ln>
        </p:spPr>
        <p:txBody>
          <a:bodyPr/>
          <a:lstStyle/>
          <a:p>
            <a:pPr marL="342900" indent="-342900">
              <a:lnSpc>
                <a:spcPct val="80000"/>
              </a:lnSpc>
              <a:spcBef>
                <a:spcPct val="20000"/>
              </a:spcBef>
            </a:pPr>
            <a:r>
              <a:rPr lang="en-US" sz="2400" b="1" dirty="0">
                <a:latin typeface="Times New Roman" pitchFamily="18" charset="0"/>
              </a:rPr>
              <a:t>ACCOMPLICE:</a:t>
            </a:r>
            <a:r>
              <a:rPr lang="en-US" sz="2400" dirty="0">
                <a:latin typeface="Times New Roman" pitchFamily="18" charset="0"/>
              </a:rPr>
              <a:t> Person associated with someone suspected of committing a crime.</a:t>
            </a:r>
            <a:endParaRPr lang="en-US" sz="2400" b="1" u="sng" dirty="0">
              <a:latin typeface="Times New Roman" pitchFamily="18" charset="0"/>
            </a:endParaRPr>
          </a:p>
          <a:p>
            <a:pPr marL="342900" indent="-342900">
              <a:lnSpc>
                <a:spcPct val="80000"/>
              </a:lnSpc>
              <a:spcBef>
                <a:spcPct val="20000"/>
              </a:spcBef>
            </a:pPr>
            <a:endParaRPr lang="en-US" sz="2800" b="1" dirty="0">
              <a:latin typeface="Times New Roman" pitchFamily="18" charset="0"/>
            </a:endParaRPr>
          </a:p>
        </p:txBody>
      </p:sp>
      <p:sp>
        <p:nvSpPr>
          <p:cNvPr id="50185" name="Rectangle 9"/>
          <p:cNvSpPr>
            <a:spLocks noChangeArrowheads="1"/>
          </p:cNvSpPr>
          <p:nvPr/>
        </p:nvSpPr>
        <p:spPr bwMode="auto">
          <a:xfrm>
            <a:off x="457200" y="3040570"/>
            <a:ext cx="8458200" cy="457200"/>
          </a:xfrm>
          <a:prstGeom prst="rect">
            <a:avLst/>
          </a:prstGeom>
          <a:noFill/>
          <a:ln w="9525">
            <a:noFill/>
            <a:miter lim="800000"/>
            <a:headEnd/>
            <a:tailEnd/>
          </a:ln>
        </p:spPr>
        <p:txBody>
          <a:bodyPr/>
          <a:lstStyle/>
          <a:p>
            <a:pPr marL="342900" indent="-342900">
              <a:lnSpc>
                <a:spcPct val="80000"/>
              </a:lnSpc>
              <a:spcBef>
                <a:spcPct val="20000"/>
              </a:spcBef>
            </a:pPr>
            <a:r>
              <a:rPr lang="en-US" sz="2400" b="1" dirty="0">
                <a:latin typeface="Times New Roman" pitchFamily="18" charset="0"/>
              </a:rPr>
              <a:t>SUSPECT</a:t>
            </a:r>
            <a:r>
              <a:rPr lang="en-US" sz="2400" dirty="0">
                <a:latin typeface="Times New Roman" pitchFamily="18" charset="0"/>
              </a:rPr>
              <a:t>: Person thought to be capable of committing a crime.</a:t>
            </a:r>
            <a:endParaRPr lang="en-US" sz="2400" b="1" dirty="0">
              <a:latin typeface="Times New Roman" pitchFamily="18" charset="0"/>
            </a:endParaRPr>
          </a:p>
        </p:txBody>
      </p:sp>
      <p:sp>
        <p:nvSpPr>
          <p:cNvPr id="12" name="TextBox 11">
            <a:extLst>
              <a:ext uri="{FF2B5EF4-FFF2-40B4-BE49-F238E27FC236}">
                <a16:creationId xmlns:a16="http://schemas.microsoft.com/office/drawing/2014/main" id="{8B09AC76-F111-4F9B-8BD3-C87E5B94CF6E}"/>
              </a:ext>
            </a:extLst>
          </p:cNvPr>
          <p:cNvSpPr txBox="1"/>
          <p:nvPr/>
        </p:nvSpPr>
        <p:spPr>
          <a:xfrm>
            <a:off x="457200" y="5376740"/>
            <a:ext cx="7902337" cy="683264"/>
          </a:xfrm>
          <a:prstGeom prst="rect">
            <a:avLst/>
          </a:prstGeom>
          <a:noFill/>
        </p:spPr>
        <p:txBody>
          <a:bodyPr wrap="square">
            <a:spAutoFit/>
          </a:bodyPr>
          <a:lstStyle/>
          <a:p>
            <a:pPr marL="342900" indent="-342900">
              <a:lnSpc>
                <a:spcPct val="80000"/>
              </a:lnSpc>
              <a:spcBef>
                <a:spcPct val="20000"/>
              </a:spcBef>
            </a:pPr>
            <a:r>
              <a:rPr lang="en-US" sz="2400" b="1" dirty="0">
                <a:latin typeface="Times New Roman" pitchFamily="18" charset="0"/>
              </a:rPr>
              <a:t>MOTIVE</a:t>
            </a:r>
            <a:r>
              <a:rPr lang="en-US" sz="2400" dirty="0">
                <a:latin typeface="Times New Roman" pitchFamily="18" charset="0"/>
              </a:rPr>
              <a:t>: Reason a person commits a crime, such as money, hate, or jealousy. </a:t>
            </a:r>
          </a:p>
        </p:txBody>
      </p:sp>
      <p:sp>
        <p:nvSpPr>
          <p:cNvPr id="13" name="Text Box 5">
            <a:extLst>
              <a:ext uri="{FF2B5EF4-FFF2-40B4-BE49-F238E27FC236}">
                <a16:creationId xmlns:a16="http://schemas.microsoft.com/office/drawing/2014/main" id="{6063DA9B-A46E-4D54-A62B-6CB62687C395}"/>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sp>
        <p:nvSpPr>
          <p:cNvPr id="14" name="Rectangle 3">
            <a:extLst>
              <a:ext uri="{FF2B5EF4-FFF2-40B4-BE49-F238E27FC236}">
                <a16:creationId xmlns:a16="http://schemas.microsoft.com/office/drawing/2014/main" id="{BAD3BA78-8B0A-4A8D-98E2-4090AA915160}"/>
              </a:ext>
            </a:extLst>
          </p:cNvPr>
          <p:cNvSpPr>
            <a:spLocks noChangeArrowheads="1"/>
          </p:cNvSpPr>
          <p:nvPr/>
        </p:nvSpPr>
        <p:spPr bwMode="auto">
          <a:xfrm>
            <a:off x="374651" y="-18124"/>
            <a:ext cx="8769349" cy="551524"/>
          </a:xfrm>
          <a:prstGeom prst="rect">
            <a:avLst/>
          </a:prstGeom>
          <a:solidFill>
            <a:srgbClr val="FFFF00"/>
          </a:solidFill>
          <a:ln w="9525">
            <a:noFill/>
            <a:miter lim="800000"/>
            <a:headEnd/>
            <a:tailEnd/>
          </a:ln>
        </p:spPr>
        <p:txBody>
          <a:bodyPr anchor="ctr"/>
          <a:lstStyle/>
          <a:p>
            <a:pPr marL="0" indent="3175" algn="just" eaLnBrk="1" hangingPunct="1">
              <a:lnSpc>
                <a:spcPct val="80000"/>
              </a:lnSpc>
              <a:spcBef>
                <a:spcPts val="0"/>
              </a:spcBef>
              <a:buFontTx/>
              <a:buNone/>
            </a:pPr>
            <a:r>
              <a:rPr lang="en-US" sz="2800" b="1" i="1" kern="0" dirty="0">
                <a:latin typeface="Times New Roman" pitchFamily="18" charset="0"/>
              </a:rPr>
              <a:t>Part A: Basic Vocabulary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1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18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p:bldP spid="50184" grpId="0"/>
      <p:bldP spid="50185"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441781"/>
            <a:ext cx="8534400" cy="6001643"/>
          </a:xfrm>
          <a:prstGeom prst="rect">
            <a:avLst/>
          </a:prstGeom>
          <a:noFill/>
        </p:spPr>
        <p:txBody>
          <a:bodyPr wrap="square" rtlCol="0">
            <a:spAutoFit/>
          </a:bodyPr>
          <a:lstStyle/>
          <a:p>
            <a:pPr algn="just">
              <a:spcBef>
                <a:spcPts val="0"/>
              </a:spcBef>
              <a:spcAft>
                <a:spcPts val="0"/>
              </a:spcAft>
            </a:pPr>
            <a:r>
              <a:rPr lang="en-US" sz="2400" b="1" dirty="0">
                <a:latin typeface="Times New Roman" pitchFamily="18" charset="0"/>
                <a:cs typeface="Times New Roman" pitchFamily="18" charset="0"/>
              </a:rPr>
              <a:t>POLICE OFFICERS</a:t>
            </a:r>
            <a:r>
              <a:rPr lang="en-US" sz="2400" dirty="0">
                <a:latin typeface="Times New Roman" pitchFamily="18" charset="0"/>
                <a:cs typeface="Times New Roman" pitchFamily="18" charset="0"/>
              </a:rPr>
              <a:t> are typically the first to arrive at a crime scene. They are responsible for securing the scene so no evidence is destroyed and detaining persons of interest in the crime.</a:t>
            </a:r>
          </a:p>
          <a:p>
            <a:pPr algn="just">
              <a:spcBef>
                <a:spcPts val="0"/>
              </a:spcBef>
              <a:spcAft>
                <a:spcPts val="0"/>
              </a:spcAft>
            </a:pPr>
            <a:endParaRPr lang="en-US" sz="2400" b="1" dirty="0">
              <a:latin typeface="Times New Roman" pitchFamily="18" charset="0"/>
              <a:cs typeface="Times New Roman" pitchFamily="18" charset="0"/>
            </a:endParaRPr>
          </a:p>
          <a:p>
            <a:pPr algn="just">
              <a:spcBef>
                <a:spcPts val="0"/>
              </a:spcBef>
              <a:spcAft>
                <a:spcPts val="0"/>
              </a:spcAft>
            </a:pPr>
            <a:r>
              <a:rPr lang="en-US" sz="2400" b="1" dirty="0">
                <a:latin typeface="Times New Roman" pitchFamily="18" charset="0"/>
                <a:cs typeface="Times New Roman" pitchFamily="18" charset="0"/>
              </a:rPr>
              <a:t>DETECTIVES</a:t>
            </a:r>
            <a:r>
              <a:rPr lang="en-US" sz="2400" dirty="0">
                <a:latin typeface="Times New Roman" pitchFamily="18" charset="0"/>
                <a:cs typeface="Times New Roman" pitchFamily="18" charset="0"/>
              </a:rPr>
              <a:t> - Interview witnesses, victims, and consult with the CSI unit to investigate by following leads provided by testimonial and physical evidence. </a:t>
            </a:r>
            <a:endParaRPr lang="en-US" sz="2400" dirty="0"/>
          </a:p>
          <a:p>
            <a:pPr algn="just">
              <a:spcBef>
                <a:spcPts val="0"/>
              </a:spcBef>
              <a:spcAft>
                <a:spcPts val="0"/>
              </a:spcAft>
            </a:pPr>
            <a:endParaRPr lang="en-US" sz="2400" dirty="0">
              <a:latin typeface="Times New Roman" pitchFamily="18" charset="0"/>
              <a:cs typeface="Times New Roman" pitchFamily="18" charset="0"/>
            </a:endParaRPr>
          </a:p>
          <a:p>
            <a:pPr algn="just">
              <a:spcBef>
                <a:spcPts val="0"/>
              </a:spcBef>
              <a:spcAft>
                <a:spcPts val="0"/>
              </a:spcAft>
            </a:pPr>
            <a:r>
              <a:rPr lang="en-US" sz="2400" b="1" dirty="0">
                <a:latin typeface="Times New Roman" pitchFamily="18" charset="0"/>
                <a:cs typeface="Times New Roman" pitchFamily="18" charset="0"/>
              </a:rPr>
              <a:t>CSI UNIT</a:t>
            </a:r>
            <a:r>
              <a:rPr lang="en-US" sz="2400" dirty="0">
                <a:latin typeface="Times New Roman" pitchFamily="18" charset="0"/>
                <a:cs typeface="Times New Roman" pitchFamily="18" charset="0"/>
              </a:rPr>
              <a:t> - Documents the crime scene in detail and collects any physical evidence using the correct tools, equipment, and procedures.   </a:t>
            </a:r>
          </a:p>
          <a:p>
            <a:pPr algn="just">
              <a:spcBef>
                <a:spcPts val="0"/>
              </a:spcBef>
              <a:spcAft>
                <a:spcPts val="0"/>
              </a:spcAft>
            </a:pPr>
            <a:endParaRPr lang="en-US" sz="2400" b="1" dirty="0">
              <a:latin typeface="Times New Roman" pitchFamily="18" charset="0"/>
              <a:cs typeface="Times New Roman" pitchFamily="18" charset="0"/>
            </a:endParaRPr>
          </a:p>
          <a:p>
            <a:pPr algn="just">
              <a:spcBef>
                <a:spcPts val="0"/>
              </a:spcBef>
              <a:spcAft>
                <a:spcPts val="0"/>
              </a:spcAft>
            </a:pPr>
            <a:r>
              <a:rPr lang="en-US" sz="2400" b="1" dirty="0">
                <a:latin typeface="Times New Roman" pitchFamily="18" charset="0"/>
                <a:cs typeface="Times New Roman" pitchFamily="18" charset="0"/>
              </a:rPr>
              <a:t>CRIMINALISTS</a:t>
            </a:r>
            <a:r>
              <a:rPr lang="en-US" sz="2400" dirty="0">
                <a:latin typeface="Times New Roman" pitchFamily="18" charset="0"/>
                <a:cs typeface="Times New Roman" pitchFamily="18" charset="0"/>
              </a:rPr>
              <a:t> - Scientists who analyze, compare, identify and interpret physical evidence to provide clues about a crime; often specialize in specific types of evidence</a:t>
            </a:r>
          </a:p>
          <a:p>
            <a:pPr algn="just">
              <a:spcBef>
                <a:spcPts val="0"/>
              </a:spcBef>
              <a:spcAft>
                <a:spcPts val="0"/>
              </a:spcAft>
            </a:pPr>
            <a:endParaRPr lang="en-US" sz="2400" dirty="0">
              <a:latin typeface="Times New Roman" pitchFamily="18" charset="0"/>
              <a:cs typeface="Times New Roman" pitchFamily="18" charset="0"/>
            </a:endParaRPr>
          </a:p>
        </p:txBody>
      </p:sp>
      <p:sp>
        <p:nvSpPr>
          <p:cNvPr id="4" name="TextBox 3"/>
          <p:cNvSpPr txBox="1"/>
          <p:nvPr/>
        </p:nvSpPr>
        <p:spPr>
          <a:xfrm>
            <a:off x="34834" y="6901190"/>
            <a:ext cx="6781800" cy="261610"/>
          </a:xfrm>
          <a:prstGeom prst="rect">
            <a:avLst/>
          </a:prstGeom>
          <a:noFill/>
        </p:spPr>
        <p:txBody>
          <a:bodyPr wrap="square" rtlCol="0">
            <a:spAutoFit/>
          </a:bodyPr>
          <a:lstStyle/>
          <a:p>
            <a:r>
              <a:rPr lang="en-US" sz="1100" dirty="0">
                <a:latin typeface="Times New Roman" pitchFamily="18" charset="0"/>
                <a:cs typeface="Times New Roman" pitchFamily="18" charset="0"/>
              </a:rPr>
              <a:t>Source: http://science.howstuffworks.com/csi.htm</a:t>
            </a:r>
          </a:p>
        </p:txBody>
      </p:sp>
      <p:sp>
        <p:nvSpPr>
          <p:cNvPr id="6" name="Rectangle 3">
            <a:extLst>
              <a:ext uri="{FF2B5EF4-FFF2-40B4-BE49-F238E27FC236}">
                <a16:creationId xmlns:a16="http://schemas.microsoft.com/office/drawing/2014/main" id="{3516D6A6-EEE1-46C2-B97A-70B6B8F6B77F}"/>
              </a:ext>
            </a:extLst>
          </p:cNvPr>
          <p:cNvSpPr>
            <a:spLocks noChangeArrowheads="1"/>
          </p:cNvSpPr>
          <p:nvPr/>
        </p:nvSpPr>
        <p:spPr bwMode="auto">
          <a:xfrm>
            <a:off x="374651" y="-1"/>
            <a:ext cx="8758646" cy="441781"/>
          </a:xfrm>
          <a:prstGeom prst="rect">
            <a:avLst/>
          </a:prstGeom>
          <a:solidFill>
            <a:srgbClr val="FFFF00"/>
          </a:solidFill>
          <a:ln w="9525">
            <a:noFill/>
            <a:miter lim="800000"/>
            <a:headEnd/>
            <a:tailEnd/>
          </a:ln>
        </p:spPr>
        <p:txBody>
          <a:bodyPr anchor="ctr"/>
          <a:lstStyle/>
          <a:p>
            <a:pPr marL="0" indent="3175" algn="just" eaLnBrk="1" hangingPunct="1">
              <a:lnSpc>
                <a:spcPct val="80000"/>
              </a:lnSpc>
              <a:spcBef>
                <a:spcPts val="0"/>
              </a:spcBef>
              <a:buFontTx/>
              <a:buNone/>
            </a:pPr>
            <a:r>
              <a:rPr lang="en-US" sz="2800" b="1" i="1" kern="0" dirty="0">
                <a:latin typeface="Times New Roman" pitchFamily="18" charset="0"/>
              </a:rPr>
              <a:t>Part B: CSI Personnel</a:t>
            </a:r>
          </a:p>
        </p:txBody>
      </p:sp>
      <p:sp>
        <p:nvSpPr>
          <p:cNvPr id="7" name="Text Box 5">
            <a:extLst>
              <a:ext uri="{FF2B5EF4-FFF2-40B4-BE49-F238E27FC236}">
                <a16:creationId xmlns:a16="http://schemas.microsoft.com/office/drawing/2014/main" id="{86EAB4B4-E7F4-4BA6-B9CF-E4C65475D634}"/>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6996" y="152400"/>
            <a:ext cx="8534400" cy="2308324"/>
          </a:xfrm>
          <a:prstGeom prst="rect">
            <a:avLst/>
          </a:prstGeom>
          <a:noFill/>
        </p:spPr>
        <p:txBody>
          <a:bodyPr wrap="square" rtlCol="0">
            <a:spAutoFit/>
          </a:bodyPr>
          <a:lstStyle/>
          <a:p>
            <a:pPr algn="just">
              <a:spcBef>
                <a:spcPts val="0"/>
              </a:spcBef>
              <a:spcAft>
                <a:spcPts val="0"/>
              </a:spcAft>
            </a:pPr>
            <a:r>
              <a:rPr lang="en-US" sz="2400" b="1" dirty="0">
                <a:latin typeface="Times New Roman" pitchFamily="18" charset="0"/>
                <a:cs typeface="Times New Roman" pitchFamily="18" charset="0"/>
              </a:rPr>
              <a:t>PATHOLOGIST </a:t>
            </a:r>
            <a:r>
              <a:rPr lang="en-US" sz="2400" dirty="0">
                <a:latin typeface="Times New Roman" pitchFamily="18" charset="0"/>
                <a:cs typeface="Times New Roman" pitchFamily="18" charset="0"/>
              </a:rPr>
              <a:t>(or </a:t>
            </a:r>
            <a:r>
              <a:rPr lang="en-US" sz="2400" b="1" dirty="0">
                <a:latin typeface="Times New Roman" pitchFamily="18" charset="0"/>
                <a:cs typeface="Times New Roman" pitchFamily="18" charset="0"/>
              </a:rPr>
              <a:t>MEDICAL EXAMINER</a:t>
            </a:r>
            <a:r>
              <a:rPr lang="en-US" sz="2400" dirty="0">
                <a:latin typeface="Times New Roman" pitchFamily="18" charset="0"/>
                <a:cs typeface="Times New Roman" pitchFamily="18" charset="0"/>
              </a:rPr>
              <a:t>) - May be present to determine a preliminary cause of death and/or time of death. </a:t>
            </a:r>
          </a:p>
          <a:p>
            <a:pPr algn="just">
              <a:spcBef>
                <a:spcPts val="0"/>
              </a:spcBef>
              <a:spcAft>
                <a:spcPts val="0"/>
              </a:spcAft>
            </a:pPr>
            <a:endParaRPr lang="en-US" sz="2400" dirty="0">
              <a:latin typeface="Times New Roman" pitchFamily="18" charset="0"/>
              <a:cs typeface="Times New Roman" pitchFamily="18" charset="0"/>
            </a:endParaRPr>
          </a:p>
          <a:p>
            <a:pPr algn="just">
              <a:spcBef>
                <a:spcPts val="0"/>
              </a:spcBef>
              <a:spcAft>
                <a:spcPts val="0"/>
              </a:spcAft>
            </a:pPr>
            <a:r>
              <a:rPr lang="en-US" sz="2400" dirty="0">
                <a:latin typeface="Times New Roman" pitchFamily="18" charset="0"/>
                <a:cs typeface="Times New Roman" pitchFamily="18" charset="0"/>
              </a:rPr>
              <a:t>Forensic </a:t>
            </a:r>
            <a:r>
              <a:rPr lang="en-US" sz="2400" b="1" dirty="0">
                <a:latin typeface="Times New Roman" pitchFamily="18" charset="0"/>
                <a:cs typeface="Times New Roman" pitchFamily="18" charset="0"/>
              </a:rPr>
              <a:t>SPECIALISTS</a:t>
            </a:r>
            <a:r>
              <a:rPr lang="en-US" sz="2400" dirty="0">
                <a:latin typeface="Times New Roman" pitchFamily="18" charset="0"/>
                <a:cs typeface="Times New Roman" pitchFamily="18" charset="0"/>
              </a:rPr>
              <a:t> (entomologists, anthropologists, and  psychologists) may be called in if the evidence requires expert analysis. </a:t>
            </a:r>
          </a:p>
        </p:txBody>
      </p:sp>
      <p:sp>
        <p:nvSpPr>
          <p:cNvPr id="7" name="Text Box 5">
            <a:extLst>
              <a:ext uri="{FF2B5EF4-FFF2-40B4-BE49-F238E27FC236}">
                <a16:creationId xmlns:a16="http://schemas.microsoft.com/office/drawing/2014/main" id="{86EAB4B4-E7F4-4BA6-B9CF-E4C65475D634}"/>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grpSp>
        <p:nvGrpSpPr>
          <p:cNvPr id="11" name="Group 10">
            <a:extLst>
              <a:ext uri="{FF2B5EF4-FFF2-40B4-BE49-F238E27FC236}">
                <a16:creationId xmlns:a16="http://schemas.microsoft.com/office/drawing/2014/main" id="{CA09DB20-D92C-1D05-D6B6-33234479FF1D}"/>
              </a:ext>
            </a:extLst>
          </p:cNvPr>
          <p:cNvGrpSpPr/>
          <p:nvPr/>
        </p:nvGrpSpPr>
        <p:grpSpPr>
          <a:xfrm>
            <a:off x="374651" y="2514600"/>
            <a:ext cx="8603671" cy="3642908"/>
            <a:chOff x="367725" y="3067597"/>
            <a:chExt cx="8603671" cy="3642908"/>
          </a:xfrm>
        </p:grpSpPr>
        <p:pic>
          <p:nvPicPr>
            <p:cNvPr id="5" name="Picture 4">
              <a:extLst>
                <a:ext uri="{FF2B5EF4-FFF2-40B4-BE49-F238E27FC236}">
                  <a16:creationId xmlns:a16="http://schemas.microsoft.com/office/drawing/2014/main" id="{DDC96D1C-925E-FDBF-160F-075DBA643325}"/>
                </a:ext>
              </a:extLst>
            </p:cNvPr>
            <p:cNvPicPr>
              <a:picLocks noChangeAspect="1"/>
            </p:cNvPicPr>
            <p:nvPr/>
          </p:nvPicPr>
          <p:blipFill>
            <a:blip r:embed="rId2"/>
            <a:stretch>
              <a:fillRect/>
            </a:stretch>
          </p:blipFill>
          <p:spPr>
            <a:xfrm>
              <a:off x="3686574" y="3067597"/>
              <a:ext cx="5284822" cy="3452222"/>
            </a:xfrm>
            <a:prstGeom prst="rect">
              <a:avLst/>
            </a:prstGeom>
            <a:ln>
              <a:noFill/>
            </a:ln>
            <a:effectLst>
              <a:outerShdw blurRad="292100" dist="139700" dir="2700000" algn="tl" rotWithShape="0">
                <a:srgbClr val="333333">
                  <a:alpha val="65000"/>
                </a:srgbClr>
              </a:outerShdw>
            </a:effectLst>
          </p:spPr>
        </p:pic>
        <p:sp>
          <p:nvSpPr>
            <p:cNvPr id="8" name="Rectangle 3">
              <a:extLst>
                <a:ext uri="{FF2B5EF4-FFF2-40B4-BE49-F238E27FC236}">
                  <a16:creationId xmlns:a16="http://schemas.microsoft.com/office/drawing/2014/main" id="{5D4F498B-F130-98BF-8481-C005797E5885}"/>
                </a:ext>
              </a:extLst>
            </p:cNvPr>
            <p:cNvSpPr>
              <a:spLocks noChangeArrowheads="1"/>
            </p:cNvSpPr>
            <p:nvPr/>
          </p:nvSpPr>
          <p:spPr bwMode="auto">
            <a:xfrm>
              <a:off x="367725" y="3352800"/>
              <a:ext cx="3213676" cy="609600"/>
            </a:xfrm>
            <a:prstGeom prst="rect">
              <a:avLst/>
            </a:prstGeom>
            <a:solidFill>
              <a:srgbClr val="FFFF00"/>
            </a:solidFill>
            <a:ln w="9525">
              <a:noFill/>
              <a:miter lim="800000"/>
              <a:headEnd/>
              <a:tailEnd/>
            </a:ln>
          </p:spPr>
          <p:txBody>
            <a:bodyPr anchor="ctr"/>
            <a:lstStyle/>
            <a:p>
              <a:pPr marL="0" indent="3175" algn="ctr" eaLnBrk="1" hangingPunct="1">
                <a:lnSpc>
                  <a:spcPct val="80000"/>
                </a:lnSpc>
                <a:spcBef>
                  <a:spcPts val="0"/>
                </a:spcBef>
                <a:buFontTx/>
                <a:buNone/>
              </a:pPr>
              <a:r>
                <a:rPr lang="en-US" sz="2400" b="1" i="1" kern="0" dirty="0">
                  <a:latin typeface="Times New Roman" pitchFamily="18" charset="0"/>
                </a:rPr>
                <a:t>Your assignment:</a:t>
              </a:r>
            </a:p>
          </p:txBody>
        </p:sp>
        <p:sp>
          <p:nvSpPr>
            <p:cNvPr id="9" name="Rectangle 3">
              <a:extLst>
                <a:ext uri="{FF2B5EF4-FFF2-40B4-BE49-F238E27FC236}">
                  <a16:creationId xmlns:a16="http://schemas.microsoft.com/office/drawing/2014/main" id="{6005FF50-2D31-D691-5B04-2E7E057A41E8}"/>
                </a:ext>
              </a:extLst>
            </p:cNvPr>
            <p:cNvSpPr>
              <a:spLocks noChangeArrowheads="1"/>
            </p:cNvSpPr>
            <p:nvPr/>
          </p:nvSpPr>
          <p:spPr bwMode="auto">
            <a:xfrm>
              <a:off x="436995" y="3801121"/>
              <a:ext cx="3144405" cy="2909384"/>
            </a:xfrm>
            <a:prstGeom prst="rect">
              <a:avLst/>
            </a:prstGeom>
            <a:noFill/>
            <a:ln w="9525">
              <a:noFill/>
              <a:miter lim="800000"/>
              <a:headEnd/>
              <a:tailEnd/>
            </a:ln>
          </p:spPr>
          <p:txBody>
            <a:bodyPr anchor="ctr"/>
            <a:lstStyle/>
            <a:p>
              <a:pPr marL="0" indent="3175" algn="ctr" eaLnBrk="1" hangingPunct="1">
                <a:lnSpc>
                  <a:spcPct val="80000"/>
                </a:lnSpc>
                <a:spcBef>
                  <a:spcPts val="0"/>
                </a:spcBef>
                <a:buFontTx/>
                <a:buNone/>
              </a:pPr>
              <a:r>
                <a:rPr lang="en-US" sz="2400" b="1" i="1" kern="0" dirty="0">
                  <a:latin typeface="Times New Roman" pitchFamily="18" charset="0"/>
                </a:rPr>
                <a:t>Click the link to access the vocab on Quizlet.  </a:t>
              </a:r>
            </a:p>
            <a:p>
              <a:pPr marL="0" indent="3175" algn="ctr" eaLnBrk="1" hangingPunct="1">
                <a:lnSpc>
                  <a:spcPct val="80000"/>
                </a:lnSpc>
                <a:spcBef>
                  <a:spcPts val="0"/>
                </a:spcBef>
                <a:buFontTx/>
                <a:buNone/>
              </a:pPr>
              <a:br>
                <a:rPr lang="en-US" sz="2400" b="1" i="1" kern="0" dirty="0">
                  <a:latin typeface="Times New Roman" pitchFamily="18" charset="0"/>
                </a:rPr>
              </a:br>
              <a:r>
                <a:rPr lang="en-US" sz="2400" b="1" i="1" kern="0" dirty="0">
                  <a:latin typeface="Times New Roman" pitchFamily="18" charset="0"/>
                </a:rPr>
                <a:t>Use the word bank to help you fill in each box.</a:t>
              </a:r>
            </a:p>
          </p:txBody>
        </p:sp>
        <p:sp>
          <p:nvSpPr>
            <p:cNvPr id="10" name="Arrow: Down 9">
              <a:extLst>
                <a:ext uri="{FF2B5EF4-FFF2-40B4-BE49-F238E27FC236}">
                  <a16:creationId xmlns:a16="http://schemas.microsoft.com/office/drawing/2014/main" id="{603C7C76-45DB-792F-AD95-30590B674BE0}"/>
                </a:ext>
              </a:extLst>
            </p:cNvPr>
            <p:cNvSpPr/>
            <p:nvPr/>
          </p:nvSpPr>
          <p:spPr>
            <a:xfrm rot="16200000">
              <a:off x="3238501" y="3314700"/>
              <a:ext cx="685800" cy="6096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Rectangle 3">
            <a:extLst>
              <a:ext uri="{FF2B5EF4-FFF2-40B4-BE49-F238E27FC236}">
                <a16:creationId xmlns:a16="http://schemas.microsoft.com/office/drawing/2014/main" id="{93BEEDF3-54BD-E788-DE27-D5AB3192ED22}"/>
              </a:ext>
            </a:extLst>
          </p:cNvPr>
          <p:cNvSpPr>
            <a:spLocks noChangeArrowheads="1"/>
          </p:cNvSpPr>
          <p:nvPr/>
        </p:nvSpPr>
        <p:spPr bwMode="auto">
          <a:xfrm>
            <a:off x="3588326" y="5783490"/>
            <a:ext cx="5489666" cy="609600"/>
          </a:xfrm>
          <a:prstGeom prst="rect">
            <a:avLst/>
          </a:prstGeom>
          <a:solidFill>
            <a:srgbClr val="FFFF00"/>
          </a:solidFill>
          <a:ln w="9525">
            <a:noFill/>
            <a:miter lim="800000"/>
            <a:headEnd/>
            <a:tailEnd/>
          </a:ln>
        </p:spPr>
        <p:txBody>
          <a:bodyPr anchor="ctr"/>
          <a:lstStyle/>
          <a:p>
            <a:pPr marL="0" indent="3175" algn="ctr" eaLnBrk="1" hangingPunct="1">
              <a:lnSpc>
                <a:spcPct val="80000"/>
              </a:lnSpc>
              <a:spcBef>
                <a:spcPts val="0"/>
              </a:spcBef>
              <a:buFontTx/>
              <a:buNone/>
            </a:pPr>
            <a:r>
              <a:rPr lang="en-US" sz="2400" b="1" i="1" kern="0" dirty="0">
                <a:latin typeface="Times New Roman" pitchFamily="18" charset="0"/>
              </a:rPr>
              <a:t>Which 3 would you want to be?</a:t>
            </a:r>
          </a:p>
        </p:txBody>
      </p:sp>
      <p:sp>
        <p:nvSpPr>
          <p:cNvPr id="6" name="TextBox 5">
            <a:extLst>
              <a:ext uri="{FF2B5EF4-FFF2-40B4-BE49-F238E27FC236}">
                <a16:creationId xmlns:a16="http://schemas.microsoft.com/office/drawing/2014/main" id="{9613098C-792B-EDF1-2336-D8294C5E009B}"/>
              </a:ext>
            </a:extLst>
          </p:cNvPr>
          <p:cNvSpPr txBox="1"/>
          <p:nvPr/>
        </p:nvSpPr>
        <p:spPr>
          <a:xfrm>
            <a:off x="374651" y="6414287"/>
            <a:ext cx="8758646" cy="369332"/>
          </a:xfrm>
          <a:prstGeom prst="rect">
            <a:avLst/>
          </a:prstGeom>
          <a:noFill/>
        </p:spPr>
        <p:txBody>
          <a:bodyPr wrap="square">
            <a:spAutoFit/>
          </a:bodyPr>
          <a:lstStyle/>
          <a:p>
            <a:pPr algn="ctr"/>
            <a:r>
              <a:rPr lang="en-US" i="1" dirty="0">
                <a:hlinkClick r:id="rId3"/>
              </a:rPr>
              <a:t>https://quizlet.com/782837635/forensic-careers-flash-cards/?x=1qqt</a:t>
            </a:r>
            <a:r>
              <a:rPr lang="en-US" i="1" dirty="0"/>
              <a:t> </a:t>
            </a:r>
          </a:p>
        </p:txBody>
      </p:sp>
    </p:spTree>
    <p:extLst>
      <p:ext uri="{BB962C8B-B14F-4D97-AF65-F5344CB8AC3E}">
        <p14:creationId xmlns:p14="http://schemas.microsoft.com/office/powerpoint/2010/main" val="3603129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834" y="6901190"/>
            <a:ext cx="6781800" cy="261610"/>
          </a:xfrm>
          <a:prstGeom prst="rect">
            <a:avLst/>
          </a:prstGeom>
          <a:noFill/>
        </p:spPr>
        <p:txBody>
          <a:bodyPr wrap="square" rtlCol="0">
            <a:spAutoFit/>
          </a:bodyPr>
          <a:lstStyle/>
          <a:p>
            <a:r>
              <a:rPr lang="en-US" sz="1100" dirty="0">
                <a:latin typeface="Times New Roman" pitchFamily="18" charset="0"/>
                <a:cs typeface="Times New Roman" pitchFamily="18" charset="0"/>
              </a:rPr>
              <a:t>Source: http://science.howstuffworks.com/csi.htm</a:t>
            </a:r>
          </a:p>
        </p:txBody>
      </p:sp>
      <p:sp>
        <p:nvSpPr>
          <p:cNvPr id="6" name="Rectangle 3">
            <a:extLst>
              <a:ext uri="{FF2B5EF4-FFF2-40B4-BE49-F238E27FC236}">
                <a16:creationId xmlns:a16="http://schemas.microsoft.com/office/drawing/2014/main" id="{3516D6A6-EEE1-46C2-B97A-70B6B8F6B77F}"/>
              </a:ext>
            </a:extLst>
          </p:cNvPr>
          <p:cNvSpPr>
            <a:spLocks noChangeArrowheads="1"/>
          </p:cNvSpPr>
          <p:nvPr/>
        </p:nvSpPr>
        <p:spPr bwMode="auto">
          <a:xfrm>
            <a:off x="371187" y="0"/>
            <a:ext cx="8758646" cy="609600"/>
          </a:xfrm>
          <a:prstGeom prst="rect">
            <a:avLst/>
          </a:prstGeom>
          <a:solidFill>
            <a:srgbClr val="FFFF00"/>
          </a:solidFill>
          <a:ln w="9525">
            <a:noFill/>
            <a:miter lim="800000"/>
            <a:headEnd/>
            <a:tailEnd/>
          </a:ln>
        </p:spPr>
        <p:txBody>
          <a:bodyPr anchor="ctr"/>
          <a:lstStyle/>
          <a:p>
            <a:pPr marL="0" indent="3175" algn="ctr" eaLnBrk="1" hangingPunct="1">
              <a:lnSpc>
                <a:spcPct val="80000"/>
              </a:lnSpc>
              <a:spcBef>
                <a:spcPts val="0"/>
              </a:spcBef>
              <a:buFontTx/>
              <a:buNone/>
            </a:pPr>
            <a:r>
              <a:rPr lang="en-US" sz="4000" b="1" i="1" kern="0" dirty="0">
                <a:latin typeface="Times New Roman" pitchFamily="18" charset="0"/>
              </a:rPr>
              <a:t>Forensic Science Careers Answer Key</a:t>
            </a:r>
          </a:p>
        </p:txBody>
      </p:sp>
      <p:sp>
        <p:nvSpPr>
          <p:cNvPr id="7" name="Text Box 5">
            <a:extLst>
              <a:ext uri="{FF2B5EF4-FFF2-40B4-BE49-F238E27FC236}">
                <a16:creationId xmlns:a16="http://schemas.microsoft.com/office/drawing/2014/main" id="{86EAB4B4-E7F4-4BA6-B9CF-E4C65475D634}"/>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pic>
        <p:nvPicPr>
          <p:cNvPr id="9" name="Picture 8">
            <a:extLst>
              <a:ext uri="{FF2B5EF4-FFF2-40B4-BE49-F238E27FC236}">
                <a16:creationId xmlns:a16="http://schemas.microsoft.com/office/drawing/2014/main" id="{A45A2413-40B1-F6C7-304E-DB8139CC9AC0}"/>
              </a:ext>
            </a:extLst>
          </p:cNvPr>
          <p:cNvPicPr>
            <a:picLocks noChangeAspect="1"/>
          </p:cNvPicPr>
          <p:nvPr/>
        </p:nvPicPr>
        <p:blipFill rotWithShape="1">
          <a:blip r:embed="rId2"/>
          <a:srcRect l="21886" t="10426" r="2206" b="4094"/>
          <a:stretch/>
        </p:blipFill>
        <p:spPr>
          <a:xfrm>
            <a:off x="371187" y="652790"/>
            <a:ext cx="8758646" cy="6205210"/>
          </a:xfrm>
          <a:prstGeom prst="rect">
            <a:avLst/>
          </a:prstGeom>
        </p:spPr>
      </p:pic>
      <p:sp>
        <p:nvSpPr>
          <p:cNvPr id="11" name="TextBox 10">
            <a:extLst>
              <a:ext uri="{FF2B5EF4-FFF2-40B4-BE49-F238E27FC236}">
                <a16:creationId xmlns:a16="http://schemas.microsoft.com/office/drawing/2014/main" id="{4AF808DA-2799-3FC8-3C91-43587705DC98}"/>
              </a:ext>
            </a:extLst>
          </p:cNvPr>
          <p:cNvSpPr txBox="1"/>
          <p:nvPr/>
        </p:nvSpPr>
        <p:spPr>
          <a:xfrm>
            <a:off x="-2569082" y="228600"/>
            <a:ext cx="2743200" cy="4524315"/>
          </a:xfrm>
          <a:prstGeom prst="rect">
            <a:avLst/>
          </a:prstGeom>
          <a:noFill/>
        </p:spPr>
        <p:txBody>
          <a:bodyPr wrap="square">
            <a:spAutoFit/>
          </a:bodyPr>
          <a:lstStyle/>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Anthropology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Criminalist</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Ballistics</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Biology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Chemistry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Digital Forensics</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Entomology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Geology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Odontology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Pathology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Physics</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Psychology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Toxicology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Trace Evidence</a:t>
            </a:r>
            <a:endParaRPr lang="en-US" b="0" dirty="0">
              <a:effectLst/>
            </a:endParaRPr>
          </a:p>
          <a:p>
            <a:br>
              <a:rPr lang="en-US" dirty="0"/>
            </a:br>
            <a:endParaRPr lang="en-US" dirty="0"/>
          </a:p>
        </p:txBody>
      </p:sp>
      <p:sp>
        <p:nvSpPr>
          <p:cNvPr id="12" name="TextBox 11">
            <a:extLst>
              <a:ext uri="{FF2B5EF4-FFF2-40B4-BE49-F238E27FC236}">
                <a16:creationId xmlns:a16="http://schemas.microsoft.com/office/drawing/2014/main" id="{9CFA2DA2-CD4F-9E39-6671-5FDDA5CC34CD}"/>
              </a:ext>
            </a:extLst>
          </p:cNvPr>
          <p:cNvSpPr txBox="1"/>
          <p:nvPr/>
        </p:nvSpPr>
        <p:spPr>
          <a:xfrm>
            <a:off x="374651" y="619991"/>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Criminalist</a:t>
            </a:r>
            <a:endParaRPr lang="en-US" b="0" dirty="0">
              <a:solidFill>
                <a:srgbClr val="FF0000"/>
              </a:solidFill>
              <a:effectLst/>
            </a:endParaRPr>
          </a:p>
        </p:txBody>
      </p:sp>
      <p:sp>
        <p:nvSpPr>
          <p:cNvPr id="13" name="TextBox 12">
            <a:extLst>
              <a:ext uri="{FF2B5EF4-FFF2-40B4-BE49-F238E27FC236}">
                <a16:creationId xmlns:a16="http://schemas.microsoft.com/office/drawing/2014/main" id="{95B31FD5-355E-47AD-40F3-9E6BFBC51D7E}"/>
              </a:ext>
            </a:extLst>
          </p:cNvPr>
          <p:cNvSpPr txBox="1"/>
          <p:nvPr/>
        </p:nvSpPr>
        <p:spPr>
          <a:xfrm>
            <a:off x="381000" y="1676400"/>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Biology</a:t>
            </a:r>
            <a:endParaRPr lang="en-US" b="0" dirty="0">
              <a:solidFill>
                <a:srgbClr val="FF0000"/>
              </a:solidFill>
              <a:effectLst/>
            </a:endParaRPr>
          </a:p>
        </p:txBody>
      </p:sp>
      <p:sp>
        <p:nvSpPr>
          <p:cNvPr id="14" name="TextBox 13">
            <a:extLst>
              <a:ext uri="{FF2B5EF4-FFF2-40B4-BE49-F238E27FC236}">
                <a16:creationId xmlns:a16="http://schemas.microsoft.com/office/drawing/2014/main" id="{2BBE3543-4BB1-8EC9-F1FC-9B140B36D8B2}"/>
              </a:ext>
            </a:extLst>
          </p:cNvPr>
          <p:cNvSpPr txBox="1"/>
          <p:nvPr/>
        </p:nvSpPr>
        <p:spPr>
          <a:xfrm>
            <a:off x="381000" y="2891135"/>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Geology</a:t>
            </a:r>
            <a:endParaRPr lang="en-US" b="0" dirty="0">
              <a:solidFill>
                <a:srgbClr val="FF0000"/>
              </a:solidFill>
              <a:effectLst/>
            </a:endParaRPr>
          </a:p>
        </p:txBody>
      </p:sp>
      <p:sp>
        <p:nvSpPr>
          <p:cNvPr id="15" name="TextBox 14">
            <a:extLst>
              <a:ext uri="{FF2B5EF4-FFF2-40B4-BE49-F238E27FC236}">
                <a16:creationId xmlns:a16="http://schemas.microsoft.com/office/drawing/2014/main" id="{020D9634-3042-F2C3-1290-7CE38EDFC00D}"/>
              </a:ext>
            </a:extLst>
          </p:cNvPr>
          <p:cNvSpPr txBox="1"/>
          <p:nvPr/>
        </p:nvSpPr>
        <p:spPr>
          <a:xfrm>
            <a:off x="381000" y="4110335"/>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Pathology</a:t>
            </a:r>
            <a:endParaRPr lang="en-US" b="0" dirty="0">
              <a:solidFill>
                <a:srgbClr val="FF0000"/>
              </a:solidFill>
              <a:effectLst/>
            </a:endParaRPr>
          </a:p>
        </p:txBody>
      </p:sp>
      <p:sp>
        <p:nvSpPr>
          <p:cNvPr id="16" name="TextBox 15">
            <a:extLst>
              <a:ext uri="{FF2B5EF4-FFF2-40B4-BE49-F238E27FC236}">
                <a16:creationId xmlns:a16="http://schemas.microsoft.com/office/drawing/2014/main" id="{F0ACFC8E-9B06-5FC2-44B5-6F969EC1F032}"/>
              </a:ext>
            </a:extLst>
          </p:cNvPr>
          <p:cNvSpPr txBox="1"/>
          <p:nvPr/>
        </p:nvSpPr>
        <p:spPr>
          <a:xfrm>
            <a:off x="3346451" y="609600"/>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Ballistics</a:t>
            </a:r>
            <a:endParaRPr lang="en-US" b="0" dirty="0">
              <a:solidFill>
                <a:srgbClr val="FF0000"/>
              </a:solidFill>
              <a:effectLst/>
            </a:endParaRPr>
          </a:p>
        </p:txBody>
      </p:sp>
      <p:sp>
        <p:nvSpPr>
          <p:cNvPr id="17" name="TextBox 16">
            <a:extLst>
              <a:ext uri="{FF2B5EF4-FFF2-40B4-BE49-F238E27FC236}">
                <a16:creationId xmlns:a16="http://schemas.microsoft.com/office/drawing/2014/main" id="{79A6F54D-394E-31EC-9986-6BABF47F05BD}"/>
              </a:ext>
            </a:extLst>
          </p:cNvPr>
          <p:cNvSpPr txBox="1"/>
          <p:nvPr/>
        </p:nvSpPr>
        <p:spPr>
          <a:xfrm>
            <a:off x="3352800" y="1666009"/>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Digital Forensics</a:t>
            </a:r>
            <a:endParaRPr lang="en-US" b="0" dirty="0">
              <a:solidFill>
                <a:srgbClr val="FF0000"/>
              </a:solidFill>
              <a:effectLst/>
            </a:endParaRPr>
          </a:p>
        </p:txBody>
      </p:sp>
      <p:sp>
        <p:nvSpPr>
          <p:cNvPr id="18" name="TextBox 17">
            <a:extLst>
              <a:ext uri="{FF2B5EF4-FFF2-40B4-BE49-F238E27FC236}">
                <a16:creationId xmlns:a16="http://schemas.microsoft.com/office/drawing/2014/main" id="{B409DFB0-6BD6-F455-0D77-73A08EFAF426}"/>
              </a:ext>
            </a:extLst>
          </p:cNvPr>
          <p:cNvSpPr txBox="1"/>
          <p:nvPr/>
        </p:nvSpPr>
        <p:spPr>
          <a:xfrm>
            <a:off x="3352800" y="2880744"/>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Odontology</a:t>
            </a:r>
            <a:endParaRPr lang="en-US" b="0" dirty="0">
              <a:solidFill>
                <a:srgbClr val="FF0000"/>
              </a:solidFill>
              <a:effectLst/>
            </a:endParaRPr>
          </a:p>
        </p:txBody>
      </p:sp>
      <p:sp>
        <p:nvSpPr>
          <p:cNvPr id="19" name="TextBox 18">
            <a:extLst>
              <a:ext uri="{FF2B5EF4-FFF2-40B4-BE49-F238E27FC236}">
                <a16:creationId xmlns:a16="http://schemas.microsoft.com/office/drawing/2014/main" id="{13D6167A-F4C6-6B20-5835-EB99474F6638}"/>
              </a:ext>
            </a:extLst>
          </p:cNvPr>
          <p:cNvSpPr txBox="1"/>
          <p:nvPr/>
        </p:nvSpPr>
        <p:spPr>
          <a:xfrm>
            <a:off x="3352800" y="4099944"/>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Entomology</a:t>
            </a:r>
            <a:endParaRPr lang="en-US" b="0" dirty="0">
              <a:solidFill>
                <a:srgbClr val="FF0000"/>
              </a:solidFill>
              <a:effectLst/>
            </a:endParaRPr>
          </a:p>
        </p:txBody>
      </p:sp>
      <p:sp>
        <p:nvSpPr>
          <p:cNvPr id="20" name="TextBox 19">
            <a:extLst>
              <a:ext uri="{FF2B5EF4-FFF2-40B4-BE49-F238E27FC236}">
                <a16:creationId xmlns:a16="http://schemas.microsoft.com/office/drawing/2014/main" id="{9092AECF-06CD-56D1-ADA2-122922E98B40}"/>
              </a:ext>
            </a:extLst>
          </p:cNvPr>
          <p:cNvSpPr txBox="1"/>
          <p:nvPr/>
        </p:nvSpPr>
        <p:spPr>
          <a:xfrm>
            <a:off x="3352800" y="5329535"/>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Trace Evidence</a:t>
            </a:r>
            <a:endParaRPr lang="en-US" b="0" dirty="0">
              <a:solidFill>
                <a:srgbClr val="FF0000"/>
              </a:solidFill>
              <a:effectLst/>
            </a:endParaRPr>
          </a:p>
        </p:txBody>
      </p:sp>
      <p:sp>
        <p:nvSpPr>
          <p:cNvPr id="21" name="TextBox 20">
            <a:extLst>
              <a:ext uri="{FF2B5EF4-FFF2-40B4-BE49-F238E27FC236}">
                <a16:creationId xmlns:a16="http://schemas.microsoft.com/office/drawing/2014/main" id="{A1A0D47E-E3EF-818F-6092-E670EFA097A5}"/>
              </a:ext>
            </a:extLst>
          </p:cNvPr>
          <p:cNvSpPr txBox="1"/>
          <p:nvPr/>
        </p:nvSpPr>
        <p:spPr>
          <a:xfrm>
            <a:off x="6242051" y="609600"/>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Anthropology</a:t>
            </a:r>
            <a:endParaRPr lang="en-US" b="0" dirty="0">
              <a:solidFill>
                <a:srgbClr val="FF0000"/>
              </a:solidFill>
              <a:effectLst/>
            </a:endParaRPr>
          </a:p>
        </p:txBody>
      </p:sp>
      <p:sp>
        <p:nvSpPr>
          <p:cNvPr id="22" name="TextBox 21">
            <a:extLst>
              <a:ext uri="{FF2B5EF4-FFF2-40B4-BE49-F238E27FC236}">
                <a16:creationId xmlns:a16="http://schemas.microsoft.com/office/drawing/2014/main" id="{BC8A36A5-EF70-106C-9685-2BA73BE37613}"/>
              </a:ext>
            </a:extLst>
          </p:cNvPr>
          <p:cNvSpPr txBox="1"/>
          <p:nvPr/>
        </p:nvSpPr>
        <p:spPr>
          <a:xfrm>
            <a:off x="6248400" y="1692511"/>
            <a:ext cx="2743200" cy="614477"/>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Chemistry</a:t>
            </a:r>
            <a:endParaRPr lang="en-US" b="0" dirty="0">
              <a:solidFill>
                <a:srgbClr val="FF0000"/>
              </a:solidFill>
              <a:effectLst/>
            </a:endParaRPr>
          </a:p>
        </p:txBody>
      </p:sp>
      <p:sp>
        <p:nvSpPr>
          <p:cNvPr id="23" name="TextBox 22">
            <a:extLst>
              <a:ext uri="{FF2B5EF4-FFF2-40B4-BE49-F238E27FC236}">
                <a16:creationId xmlns:a16="http://schemas.microsoft.com/office/drawing/2014/main" id="{713968D0-8011-0014-6B8C-0F045DEF0BC3}"/>
              </a:ext>
            </a:extLst>
          </p:cNvPr>
          <p:cNvSpPr txBox="1"/>
          <p:nvPr/>
        </p:nvSpPr>
        <p:spPr>
          <a:xfrm>
            <a:off x="6248400" y="2880744"/>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Pathology</a:t>
            </a:r>
            <a:endParaRPr lang="en-US" b="0" dirty="0">
              <a:solidFill>
                <a:srgbClr val="FF0000"/>
              </a:solidFill>
              <a:effectLst/>
            </a:endParaRPr>
          </a:p>
        </p:txBody>
      </p:sp>
      <p:sp>
        <p:nvSpPr>
          <p:cNvPr id="24" name="TextBox 23">
            <a:extLst>
              <a:ext uri="{FF2B5EF4-FFF2-40B4-BE49-F238E27FC236}">
                <a16:creationId xmlns:a16="http://schemas.microsoft.com/office/drawing/2014/main" id="{4D513409-DFB8-A596-6BA0-961B581447BB}"/>
              </a:ext>
            </a:extLst>
          </p:cNvPr>
          <p:cNvSpPr txBox="1"/>
          <p:nvPr/>
        </p:nvSpPr>
        <p:spPr>
          <a:xfrm>
            <a:off x="6248400" y="4099944"/>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Physics</a:t>
            </a:r>
            <a:endParaRPr lang="en-US" b="0" dirty="0">
              <a:solidFill>
                <a:srgbClr val="FF0000"/>
              </a:solidFill>
              <a:effectLst/>
            </a:endParaRPr>
          </a:p>
        </p:txBody>
      </p:sp>
      <p:sp>
        <p:nvSpPr>
          <p:cNvPr id="25" name="TextBox 24">
            <a:extLst>
              <a:ext uri="{FF2B5EF4-FFF2-40B4-BE49-F238E27FC236}">
                <a16:creationId xmlns:a16="http://schemas.microsoft.com/office/drawing/2014/main" id="{BF4BC236-8685-1E51-1E08-3AB535CB4C91}"/>
              </a:ext>
            </a:extLst>
          </p:cNvPr>
          <p:cNvSpPr txBox="1"/>
          <p:nvPr/>
        </p:nvSpPr>
        <p:spPr>
          <a:xfrm>
            <a:off x="6248400" y="5329535"/>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Toxicology</a:t>
            </a:r>
            <a:endParaRPr lang="en-US" b="0" dirty="0">
              <a:solidFill>
                <a:srgbClr val="FF0000"/>
              </a:solidFill>
              <a:effectLst/>
            </a:endParaRPr>
          </a:p>
        </p:txBody>
      </p:sp>
      <p:sp>
        <p:nvSpPr>
          <p:cNvPr id="3" name="TextBox 2">
            <a:extLst>
              <a:ext uri="{FF2B5EF4-FFF2-40B4-BE49-F238E27FC236}">
                <a16:creationId xmlns:a16="http://schemas.microsoft.com/office/drawing/2014/main" id="{00F46DDB-67F7-7E7A-FF39-ADC1CE03CC94}"/>
              </a:ext>
            </a:extLst>
          </p:cNvPr>
          <p:cNvSpPr txBox="1"/>
          <p:nvPr/>
        </p:nvSpPr>
        <p:spPr>
          <a:xfrm>
            <a:off x="2667000" y="6566871"/>
            <a:ext cx="6237268" cy="307777"/>
          </a:xfrm>
          <a:prstGeom prst="rect">
            <a:avLst/>
          </a:prstGeom>
          <a:noFill/>
        </p:spPr>
        <p:txBody>
          <a:bodyPr wrap="square">
            <a:spAutoFit/>
          </a:bodyPr>
          <a:lstStyle/>
          <a:p>
            <a:r>
              <a:rPr lang="en-US" sz="1400" i="1" dirty="0"/>
              <a:t>Crime Scene Careers - </a:t>
            </a:r>
            <a:r>
              <a:rPr lang="en-US" sz="1400" i="1" dirty="0">
                <a:hlinkClick r:id="rId3"/>
              </a:rPr>
              <a:t>https://www.youtube.com/watch?v=n8Dj6c_IuXU</a:t>
            </a:r>
            <a:r>
              <a:rPr lang="en-US" sz="1400" i="1" dirty="0"/>
              <a:t> </a:t>
            </a:r>
          </a:p>
        </p:txBody>
      </p:sp>
    </p:spTree>
    <p:extLst>
      <p:ext uri="{BB962C8B-B14F-4D97-AF65-F5344CB8AC3E}">
        <p14:creationId xmlns:p14="http://schemas.microsoft.com/office/powerpoint/2010/main" val="215543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533400" y="571500"/>
            <a:ext cx="8305800" cy="5715000"/>
          </a:xfrm>
        </p:spPr>
        <p:txBody>
          <a:bodyPr/>
          <a:lstStyle/>
          <a:p>
            <a:pPr algn="just" eaLnBrk="1" hangingPunct="1">
              <a:lnSpc>
                <a:spcPct val="80000"/>
              </a:lnSpc>
              <a:spcBef>
                <a:spcPts val="600"/>
              </a:spcBef>
              <a:spcAft>
                <a:spcPts val="600"/>
              </a:spcAft>
              <a:buNone/>
            </a:pPr>
            <a:r>
              <a:rPr lang="en-US" sz="2400" b="1" i="1" dirty="0">
                <a:latin typeface="Times New Roman" pitchFamily="18" charset="0"/>
              </a:rPr>
              <a:t>Step 1: </a:t>
            </a:r>
            <a:r>
              <a:rPr lang="en-US" sz="2400" b="1" i="1" u="sng" dirty="0">
                <a:highlight>
                  <a:srgbClr val="FFFF00"/>
                </a:highlight>
                <a:latin typeface="Times New Roman" pitchFamily="18" charset="0"/>
              </a:rPr>
              <a:t>Interview</a:t>
            </a:r>
          </a:p>
          <a:p>
            <a:pPr marL="0" algn="just" eaLnBrk="1" hangingPunct="1">
              <a:lnSpc>
                <a:spcPct val="80000"/>
              </a:lnSpc>
              <a:spcBef>
                <a:spcPts val="600"/>
              </a:spcBef>
              <a:spcAft>
                <a:spcPts val="600"/>
              </a:spcAft>
              <a:buNone/>
            </a:pPr>
            <a:r>
              <a:rPr lang="en-US" sz="1800" dirty="0">
                <a:latin typeface="Times New Roman" pitchFamily="18" charset="0"/>
              </a:rPr>
              <a:t>Determine what happened, what crime took place, how was the crime committed, and identify all the people involved – suspects, victims, eyewitnesses, etc. The information at this stage may not be factual, but it will give the investigators a place to start. </a:t>
            </a:r>
          </a:p>
          <a:p>
            <a:pPr algn="just" eaLnBrk="1" hangingPunct="1">
              <a:lnSpc>
                <a:spcPct val="80000"/>
              </a:lnSpc>
              <a:spcBef>
                <a:spcPts val="600"/>
              </a:spcBef>
              <a:spcAft>
                <a:spcPts val="600"/>
              </a:spcAft>
              <a:buNone/>
            </a:pPr>
            <a:endParaRPr lang="en-US" sz="1600" dirty="0">
              <a:latin typeface="Times New Roman" pitchFamily="18" charset="0"/>
            </a:endParaRPr>
          </a:p>
          <a:p>
            <a:pPr algn="just" eaLnBrk="1" hangingPunct="1">
              <a:lnSpc>
                <a:spcPct val="80000"/>
              </a:lnSpc>
              <a:spcBef>
                <a:spcPts val="600"/>
              </a:spcBef>
              <a:spcAft>
                <a:spcPts val="600"/>
              </a:spcAft>
              <a:buNone/>
            </a:pPr>
            <a:r>
              <a:rPr lang="en-US" sz="2400" b="1" i="1" dirty="0">
                <a:latin typeface="Times New Roman" pitchFamily="18" charset="0"/>
              </a:rPr>
              <a:t>Step 2: </a:t>
            </a:r>
            <a:r>
              <a:rPr lang="en-US" sz="2400" b="1" i="1" u="sng" dirty="0">
                <a:highlight>
                  <a:srgbClr val="FFFF00"/>
                </a:highlight>
                <a:latin typeface="Times New Roman" pitchFamily="18" charset="0"/>
              </a:rPr>
              <a:t>Examine</a:t>
            </a:r>
          </a:p>
          <a:p>
            <a:pPr marL="0" algn="just" eaLnBrk="1" hangingPunct="1">
              <a:lnSpc>
                <a:spcPct val="80000"/>
              </a:lnSpc>
              <a:spcBef>
                <a:spcPts val="600"/>
              </a:spcBef>
              <a:spcAft>
                <a:spcPts val="600"/>
              </a:spcAft>
              <a:buNone/>
            </a:pPr>
            <a:r>
              <a:rPr lang="en-US" sz="1800" dirty="0">
                <a:latin typeface="Times New Roman" pitchFamily="18" charset="0"/>
              </a:rPr>
              <a:t>Identify the point of entry and point of exit as well as outline the general layout of the crime scene, which will help identify areas with possible evidence.</a:t>
            </a:r>
          </a:p>
          <a:p>
            <a:pPr marL="0" algn="just" eaLnBrk="1" hangingPunct="1">
              <a:lnSpc>
                <a:spcPct val="80000"/>
              </a:lnSpc>
              <a:spcBef>
                <a:spcPts val="600"/>
              </a:spcBef>
              <a:spcAft>
                <a:spcPts val="600"/>
              </a:spcAft>
              <a:buNone/>
            </a:pPr>
            <a:endParaRPr lang="en-US" sz="1600" b="1" i="1" dirty="0">
              <a:latin typeface="Times New Roman" pitchFamily="18" charset="0"/>
            </a:endParaRPr>
          </a:p>
          <a:p>
            <a:pPr eaLnBrk="1" hangingPunct="1">
              <a:lnSpc>
                <a:spcPct val="80000"/>
              </a:lnSpc>
              <a:spcBef>
                <a:spcPts val="600"/>
              </a:spcBef>
              <a:spcAft>
                <a:spcPts val="600"/>
              </a:spcAft>
              <a:buNone/>
            </a:pPr>
            <a:r>
              <a:rPr lang="en-US" sz="2400" b="1" i="1" dirty="0">
                <a:latin typeface="Times New Roman" pitchFamily="18" charset="0"/>
              </a:rPr>
              <a:t>Step 3: </a:t>
            </a:r>
            <a:r>
              <a:rPr lang="en-US" sz="2400" b="1" i="1" u="sng" dirty="0">
                <a:highlight>
                  <a:srgbClr val="FFFF00"/>
                </a:highlight>
                <a:latin typeface="Times New Roman" pitchFamily="18" charset="0"/>
              </a:rPr>
              <a:t>Document</a:t>
            </a:r>
          </a:p>
          <a:p>
            <a:pPr marL="0" algn="just" eaLnBrk="1" hangingPunct="1">
              <a:lnSpc>
                <a:spcPct val="80000"/>
              </a:lnSpc>
              <a:spcBef>
                <a:spcPts val="600"/>
              </a:spcBef>
              <a:spcAft>
                <a:spcPts val="600"/>
              </a:spcAft>
              <a:buNone/>
            </a:pPr>
            <a:r>
              <a:rPr lang="en-US" sz="1800" dirty="0">
                <a:latin typeface="Times New Roman" pitchFamily="18" charset="0"/>
              </a:rPr>
              <a:t>Create a record of the scene by taking photographs, recording videos, or making sketches to show the layout of the crime scene and the locations of specific, such as the exact position of a deceased victim or other footprints within a crime scene. </a:t>
            </a:r>
          </a:p>
          <a:p>
            <a:pPr eaLnBrk="1" hangingPunct="1">
              <a:lnSpc>
                <a:spcPct val="80000"/>
              </a:lnSpc>
              <a:spcBef>
                <a:spcPts val="600"/>
              </a:spcBef>
              <a:spcAft>
                <a:spcPts val="600"/>
              </a:spcAft>
              <a:buNone/>
            </a:pPr>
            <a:endParaRPr lang="en-US" sz="1600" b="1" i="1" dirty="0">
              <a:latin typeface="Times New Roman" pitchFamily="18" charset="0"/>
            </a:endParaRPr>
          </a:p>
          <a:p>
            <a:pPr eaLnBrk="1" hangingPunct="1">
              <a:lnSpc>
                <a:spcPct val="80000"/>
              </a:lnSpc>
              <a:spcBef>
                <a:spcPts val="600"/>
              </a:spcBef>
              <a:spcAft>
                <a:spcPts val="600"/>
              </a:spcAft>
              <a:buNone/>
            </a:pPr>
            <a:r>
              <a:rPr lang="en-US" sz="2400" b="1" i="1" dirty="0">
                <a:latin typeface="Times New Roman" pitchFamily="18" charset="0"/>
              </a:rPr>
              <a:t>Step 4: </a:t>
            </a:r>
            <a:r>
              <a:rPr lang="en-US" sz="2400" b="1" i="1" u="sng" dirty="0">
                <a:highlight>
                  <a:srgbClr val="FFFF00"/>
                </a:highlight>
                <a:latin typeface="Times New Roman" pitchFamily="18" charset="0"/>
              </a:rPr>
              <a:t>Process</a:t>
            </a:r>
          </a:p>
          <a:p>
            <a:pPr marL="0" algn="just" eaLnBrk="1" hangingPunct="1">
              <a:lnSpc>
                <a:spcPct val="80000"/>
              </a:lnSpc>
              <a:spcBef>
                <a:spcPts val="600"/>
              </a:spcBef>
              <a:spcAft>
                <a:spcPts val="600"/>
              </a:spcAft>
              <a:buNone/>
            </a:pPr>
            <a:r>
              <a:rPr lang="en-US" sz="1800" dirty="0">
                <a:latin typeface="Times New Roman" pitchFamily="18" charset="0"/>
              </a:rPr>
              <a:t>Process the crime scene by collecting physical evidence from the crime scene for further analysis by a crime laboratory.  Evidence needs to be collected following proper procedures and using the correct equipment as well as storage containers (evidence bags, sealed vials, etc.)</a:t>
            </a:r>
          </a:p>
        </p:txBody>
      </p:sp>
      <p:sp>
        <p:nvSpPr>
          <p:cNvPr id="8196" name="Text Box 5"/>
          <p:cNvSpPr txBox="1">
            <a:spLocks noChangeArrowheads="1"/>
          </p:cNvSpPr>
          <p:nvPr/>
        </p:nvSpPr>
        <p:spPr bwMode="auto">
          <a:xfrm>
            <a:off x="2667000" y="6550223"/>
            <a:ext cx="3886200" cy="307777"/>
          </a:xfrm>
          <a:prstGeom prst="rect">
            <a:avLst/>
          </a:prstGeom>
          <a:noFill/>
          <a:ln w="9525">
            <a:noFill/>
            <a:miter lim="800000"/>
            <a:headEnd/>
            <a:tailEnd/>
          </a:ln>
        </p:spPr>
        <p:txBody>
          <a:bodyPr wrap="square">
            <a:spAutoFit/>
          </a:bodyPr>
          <a:lstStyle/>
          <a:p>
            <a:pPr algn="ctr">
              <a:spcBef>
                <a:spcPct val="50000"/>
              </a:spcBef>
            </a:pPr>
            <a:r>
              <a:rPr lang="en-US" sz="1400" dirty="0">
                <a:latin typeface="Times New Roman" pitchFamily="18" charset="0"/>
              </a:rPr>
              <a:t>Adapted from http://www.feinc.net/cs-proc.htm</a:t>
            </a:r>
          </a:p>
        </p:txBody>
      </p:sp>
      <p:sp>
        <p:nvSpPr>
          <p:cNvPr id="5" name="Rectangle 3">
            <a:extLst>
              <a:ext uri="{FF2B5EF4-FFF2-40B4-BE49-F238E27FC236}">
                <a16:creationId xmlns:a16="http://schemas.microsoft.com/office/drawing/2014/main" id="{E581AC88-5081-4610-A8B5-3F8418544118}"/>
              </a:ext>
            </a:extLst>
          </p:cNvPr>
          <p:cNvSpPr>
            <a:spLocks noChangeArrowheads="1"/>
          </p:cNvSpPr>
          <p:nvPr/>
        </p:nvSpPr>
        <p:spPr bwMode="auto">
          <a:xfrm>
            <a:off x="374651" y="0"/>
            <a:ext cx="8758646" cy="457200"/>
          </a:xfrm>
          <a:prstGeom prst="rect">
            <a:avLst/>
          </a:prstGeom>
          <a:solidFill>
            <a:srgbClr val="FFFF00"/>
          </a:solidFill>
          <a:ln w="9525">
            <a:noFill/>
            <a:miter lim="800000"/>
            <a:headEnd/>
            <a:tailEnd/>
          </a:ln>
        </p:spPr>
        <p:txBody>
          <a:bodyPr anchor="ctr"/>
          <a:lstStyle/>
          <a:p>
            <a:pPr marL="0" indent="3175" algn="just" eaLnBrk="1" hangingPunct="1">
              <a:lnSpc>
                <a:spcPct val="80000"/>
              </a:lnSpc>
              <a:spcBef>
                <a:spcPts val="0"/>
              </a:spcBef>
              <a:buFontTx/>
              <a:buNone/>
            </a:pPr>
            <a:r>
              <a:rPr lang="en-US" sz="2800" b="1" i="1" kern="0" dirty="0">
                <a:latin typeface="Times New Roman" pitchFamily="18" charset="0"/>
              </a:rPr>
              <a:t>Part D: CSI Protocols </a:t>
            </a:r>
          </a:p>
        </p:txBody>
      </p:sp>
      <p:sp>
        <p:nvSpPr>
          <p:cNvPr id="6" name="Text Box 5">
            <a:extLst>
              <a:ext uri="{FF2B5EF4-FFF2-40B4-BE49-F238E27FC236}">
                <a16:creationId xmlns:a16="http://schemas.microsoft.com/office/drawing/2014/main" id="{713A90E7-25F9-4DF3-96F1-D6C81E990F1C}"/>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grpSp>
        <p:nvGrpSpPr>
          <p:cNvPr id="4" name="Group 3">
            <a:extLst>
              <a:ext uri="{FF2B5EF4-FFF2-40B4-BE49-F238E27FC236}">
                <a16:creationId xmlns:a16="http://schemas.microsoft.com/office/drawing/2014/main" id="{2C85CA1F-BDA5-4F5E-8576-8A2BDE068363}"/>
              </a:ext>
            </a:extLst>
          </p:cNvPr>
          <p:cNvGrpSpPr/>
          <p:nvPr/>
        </p:nvGrpSpPr>
        <p:grpSpPr>
          <a:xfrm>
            <a:off x="3124200" y="4756239"/>
            <a:ext cx="5257800" cy="857147"/>
            <a:chOff x="3124200" y="4756239"/>
            <a:chExt cx="5257800" cy="857147"/>
          </a:xfrm>
        </p:grpSpPr>
        <p:sp>
          <p:nvSpPr>
            <p:cNvPr id="8" name="TextBox 7">
              <a:extLst>
                <a:ext uri="{FF2B5EF4-FFF2-40B4-BE49-F238E27FC236}">
                  <a16:creationId xmlns:a16="http://schemas.microsoft.com/office/drawing/2014/main" id="{60E68191-E6A0-48A1-9AD3-0C2BE3DF1075}"/>
                </a:ext>
              </a:extLst>
            </p:cNvPr>
            <p:cNvSpPr txBox="1"/>
            <p:nvPr/>
          </p:nvSpPr>
          <p:spPr>
            <a:xfrm>
              <a:off x="3124200" y="5299454"/>
              <a:ext cx="5257800" cy="313932"/>
            </a:xfrm>
            <a:prstGeom prst="rect">
              <a:avLst/>
            </a:prstGeom>
            <a:noFill/>
          </p:spPr>
          <p:txBody>
            <a:bodyPr wrap="square">
              <a:spAutoFit/>
            </a:bodyPr>
            <a:lstStyle/>
            <a:p>
              <a:pPr algn="ctr" eaLnBrk="1" hangingPunct="1">
                <a:lnSpc>
                  <a:spcPct val="80000"/>
                </a:lnSpc>
                <a:buNone/>
              </a:pPr>
              <a:r>
                <a:rPr lang="en-US" sz="1800" b="1" i="1" dirty="0">
                  <a:highlight>
                    <a:srgbClr val="FFFF00"/>
                  </a:highlight>
                  <a:latin typeface="Times New Roman" pitchFamily="18" charset="0"/>
                  <a:sym typeface="Wingdings" panose="05000000000000000000" pitchFamily="2" charset="2"/>
                </a:rPr>
                <a:t>Bag &amp; Tag stage –AFTER everything is documented</a:t>
              </a:r>
              <a:endParaRPr lang="en-US" sz="1800" b="1" i="1" dirty="0">
                <a:highlight>
                  <a:srgbClr val="FFFF00"/>
                </a:highlight>
                <a:latin typeface="Times New Roman" pitchFamily="18" charset="0"/>
              </a:endParaRPr>
            </a:p>
          </p:txBody>
        </p:sp>
        <p:cxnSp>
          <p:nvCxnSpPr>
            <p:cNvPr id="9" name="Straight Arrow Connector 8">
              <a:extLst>
                <a:ext uri="{FF2B5EF4-FFF2-40B4-BE49-F238E27FC236}">
                  <a16:creationId xmlns:a16="http://schemas.microsoft.com/office/drawing/2014/main" id="{3FCC7CF8-64FE-4821-A1C6-A69391FF5114}"/>
                </a:ext>
              </a:extLst>
            </p:cNvPr>
            <p:cNvCxnSpPr>
              <a:cxnSpLocks/>
            </p:cNvCxnSpPr>
            <p:nvPr/>
          </p:nvCxnSpPr>
          <p:spPr>
            <a:xfrm flipH="1">
              <a:off x="4343400" y="4881549"/>
              <a:ext cx="410574" cy="45234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3">
              <a:extLst>
                <a:ext uri="{FF2B5EF4-FFF2-40B4-BE49-F238E27FC236}">
                  <a16:creationId xmlns:a16="http://schemas.microsoft.com/office/drawing/2014/main" id="{22C968F0-ACF1-4956-A3AA-C677EA0FD70F}"/>
                </a:ext>
              </a:extLst>
            </p:cNvPr>
            <p:cNvSpPr>
              <a:spLocks noChangeArrowheads="1"/>
            </p:cNvSpPr>
            <p:nvPr/>
          </p:nvSpPr>
          <p:spPr bwMode="auto">
            <a:xfrm>
              <a:off x="4430486" y="4756239"/>
              <a:ext cx="2133600" cy="313932"/>
            </a:xfrm>
            <a:prstGeom prst="rect">
              <a:avLst/>
            </a:prstGeom>
            <a:solidFill>
              <a:srgbClr val="FFFF00"/>
            </a:solidFill>
            <a:ln w="9525">
              <a:noFill/>
              <a:miter lim="800000"/>
              <a:headEnd/>
              <a:tailEnd/>
            </a:ln>
          </p:spPr>
          <p:txBody>
            <a:bodyPr anchor="ctr"/>
            <a:lstStyle/>
            <a:p>
              <a:pPr marL="0" indent="3175" algn="just" eaLnBrk="1" hangingPunct="1">
                <a:lnSpc>
                  <a:spcPct val="80000"/>
                </a:lnSpc>
                <a:spcBef>
                  <a:spcPts val="0"/>
                </a:spcBef>
                <a:buFontTx/>
                <a:buNone/>
              </a:pPr>
              <a:r>
                <a:rPr lang="en-US" sz="2000" b="1" i="1" kern="0" dirty="0">
                  <a:latin typeface="Times New Roman" pitchFamily="18" charset="0"/>
                </a:rPr>
                <a:t>ADD TO NOTES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43">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505430" y="4417503"/>
            <a:ext cx="5449318" cy="717133"/>
          </a:xfrm>
        </p:spPr>
        <p:txBody>
          <a:bodyPr/>
          <a:lstStyle/>
          <a:p>
            <a:pPr marL="3175" indent="-3175" algn="just" eaLnBrk="1" hangingPunct="1">
              <a:lnSpc>
                <a:spcPct val="80000"/>
              </a:lnSpc>
              <a:buNone/>
            </a:pPr>
            <a:r>
              <a:rPr lang="en-US" sz="2400" b="1" i="1" dirty="0">
                <a:latin typeface="Times New Roman" pitchFamily="18" charset="0"/>
              </a:rPr>
              <a:t>3. Limits time to gather evidence – lights at night to brighten the scene.</a:t>
            </a:r>
          </a:p>
          <a:p>
            <a:pPr algn="just" eaLnBrk="1" hangingPunct="1">
              <a:lnSpc>
                <a:spcPct val="80000"/>
              </a:lnSpc>
              <a:buNone/>
            </a:pPr>
            <a:endParaRPr lang="en-US" sz="2400" b="1" i="1" dirty="0">
              <a:latin typeface="Times New Roman" pitchFamily="18" charset="0"/>
            </a:endParaRPr>
          </a:p>
          <a:p>
            <a:pPr algn="just" eaLnBrk="1" hangingPunct="1">
              <a:lnSpc>
                <a:spcPct val="80000"/>
              </a:lnSpc>
              <a:buNone/>
            </a:pPr>
            <a:endParaRPr lang="en-US" sz="2400" b="1" i="1" dirty="0">
              <a:latin typeface="Times New Roman" pitchFamily="18" charset="0"/>
            </a:endParaRPr>
          </a:p>
        </p:txBody>
      </p:sp>
      <p:sp>
        <p:nvSpPr>
          <p:cNvPr id="8195" name="Text Box 4"/>
          <p:cNvSpPr txBox="1">
            <a:spLocks noChangeArrowheads="1"/>
          </p:cNvSpPr>
          <p:nvPr/>
        </p:nvSpPr>
        <p:spPr bwMode="auto">
          <a:xfrm>
            <a:off x="28021" y="0"/>
            <a:ext cx="9144000" cy="424732"/>
          </a:xfrm>
          <a:prstGeom prst="rect">
            <a:avLst/>
          </a:prstGeom>
          <a:solidFill>
            <a:srgbClr val="FFFF00"/>
          </a:solidFill>
          <a:ln w="9525">
            <a:noFill/>
            <a:miter lim="800000"/>
            <a:headEnd/>
            <a:tailEnd/>
          </a:ln>
        </p:spPr>
        <p:txBody>
          <a:bodyPr wrap="square">
            <a:spAutoFit/>
          </a:bodyPr>
          <a:lstStyle/>
          <a:p>
            <a:pPr>
              <a:lnSpc>
                <a:spcPct val="90000"/>
              </a:lnSpc>
              <a:spcBef>
                <a:spcPct val="20000"/>
              </a:spcBef>
            </a:pPr>
            <a:r>
              <a:rPr lang="en-US" sz="2400" b="1" dirty="0">
                <a:latin typeface="Times New Roman" pitchFamily="18" charset="0"/>
              </a:rPr>
              <a:t>                    Add notes to your slide as you watch the video.</a:t>
            </a:r>
          </a:p>
        </p:txBody>
      </p:sp>
      <p:pic>
        <p:nvPicPr>
          <p:cNvPr id="5" name="Picture 4" descr="A red square with a white letter on it&#10;&#10;Description automatically generated with low confidence">
            <a:hlinkClick r:id="rId2"/>
            <a:extLst>
              <a:ext uri="{FF2B5EF4-FFF2-40B4-BE49-F238E27FC236}">
                <a16:creationId xmlns:a16="http://schemas.microsoft.com/office/drawing/2014/main" id="{FD71590C-6645-4DCA-B92F-ED693CED88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91400" y="5399338"/>
            <a:ext cx="1421109" cy="1042987"/>
          </a:xfrm>
          <a:prstGeom prst="rect">
            <a:avLst/>
          </a:prstGeom>
        </p:spPr>
      </p:pic>
      <p:sp>
        <p:nvSpPr>
          <p:cNvPr id="6" name="Text Box 5">
            <a:extLst>
              <a:ext uri="{FF2B5EF4-FFF2-40B4-BE49-F238E27FC236}">
                <a16:creationId xmlns:a16="http://schemas.microsoft.com/office/drawing/2014/main" id="{52556162-068B-432B-B159-784E381232BC}"/>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pic>
        <p:nvPicPr>
          <p:cNvPr id="3" name="Picture 2">
            <a:extLst>
              <a:ext uri="{FF2B5EF4-FFF2-40B4-BE49-F238E27FC236}">
                <a16:creationId xmlns:a16="http://schemas.microsoft.com/office/drawing/2014/main" id="{08CC5A3E-2381-15C1-80AA-EF3BD0F5D138}"/>
              </a:ext>
            </a:extLst>
          </p:cNvPr>
          <p:cNvPicPr>
            <a:picLocks noChangeAspect="1"/>
          </p:cNvPicPr>
          <p:nvPr/>
        </p:nvPicPr>
        <p:blipFill>
          <a:blip r:embed="rId4"/>
          <a:stretch>
            <a:fillRect/>
          </a:stretch>
        </p:blipFill>
        <p:spPr>
          <a:xfrm>
            <a:off x="5954748" y="589530"/>
            <a:ext cx="3010161" cy="4701947"/>
          </a:xfrm>
          <a:prstGeom prst="rect">
            <a:avLst/>
          </a:prstGeom>
        </p:spPr>
      </p:pic>
      <p:sp>
        <p:nvSpPr>
          <p:cNvPr id="9" name="Rectangle 3">
            <a:extLst>
              <a:ext uri="{FF2B5EF4-FFF2-40B4-BE49-F238E27FC236}">
                <a16:creationId xmlns:a16="http://schemas.microsoft.com/office/drawing/2014/main" id="{1E954FD2-7265-5A3C-C4C1-A92AC55C0AA3}"/>
              </a:ext>
            </a:extLst>
          </p:cNvPr>
          <p:cNvSpPr txBox="1">
            <a:spLocks noChangeArrowheads="1"/>
          </p:cNvSpPr>
          <p:nvPr/>
        </p:nvSpPr>
        <p:spPr bwMode="auto">
          <a:xfrm>
            <a:off x="486372" y="2396505"/>
            <a:ext cx="5487433" cy="88143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eaLnBrk="1" hangingPunct="1">
              <a:lnSpc>
                <a:spcPct val="80000"/>
              </a:lnSpc>
              <a:buNone/>
            </a:pPr>
            <a:r>
              <a:rPr lang="en-US" sz="2400" b="1" i="1" u="sng" kern="0" dirty="0">
                <a:latin typeface="Times New Roman" pitchFamily="18" charset="0"/>
              </a:rPr>
              <a:t>Protect evidence </a:t>
            </a:r>
            <a:r>
              <a:rPr lang="en-US" sz="2400" b="1" i="1" kern="0" dirty="0">
                <a:latin typeface="Times New Roman" pitchFamily="18" charset="0"/>
              </a:rPr>
              <a:t>- from weather &amp; people with tents</a:t>
            </a:r>
          </a:p>
        </p:txBody>
      </p:sp>
      <p:sp>
        <p:nvSpPr>
          <p:cNvPr id="11" name="Rectangle 3">
            <a:extLst>
              <a:ext uri="{FF2B5EF4-FFF2-40B4-BE49-F238E27FC236}">
                <a16:creationId xmlns:a16="http://schemas.microsoft.com/office/drawing/2014/main" id="{D3ADF261-06E6-8F3D-DA7F-5DF94BA36357}"/>
              </a:ext>
            </a:extLst>
          </p:cNvPr>
          <p:cNvSpPr txBox="1">
            <a:spLocks noChangeArrowheads="1"/>
          </p:cNvSpPr>
          <p:nvPr/>
        </p:nvSpPr>
        <p:spPr bwMode="auto">
          <a:xfrm>
            <a:off x="457200" y="3315946"/>
            <a:ext cx="5487433" cy="6553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eaLnBrk="1" hangingPunct="1">
              <a:lnSpc>
                <a:spcPct val="80000"/>
              </a:lnSpc>
              <a:buNone/>
            </a:pPr>
            <a:r>
              <a:rPr lang="en-US" sz="2400" b="1" i="1" kern="0" dirty="0">
                <a:latin typeface="Times New Roman" pitchFamily="18" charset="0"/>
              </a:rPr>
              <a:t>Use </a:t>
            </a:r>
            <a:r>
              <a:rPr lang="en-US" sz="2400" b="1" i="1" u="sng" kern="0" dirty="0">
                <a:latin typeface="Times New Roman" pitchFamily="18" charset="0"/>
              </a:rPr>
              <a:t>specific procedures &amp; the correct equipment</a:t>
            </a:r>
            <a:r>
              <a:rPr lang="en-US" sz="2400" b="1" i="1" kern="0" dirty="0">
                <a:latin typeface="Times New Roman" pitchFamily="18" charset="0"/>
              </a:rPr>
              <a:t> to gather evidence</a:t>
            </a:r>
          </a:p>
        </p:txBody>
      </p:sp>
      <p:grpSp>
        <p:nvGrpSpPr>
          <p:cNvPr id="14" name="Group 13">
            <a:extLst>
              <a:ext uri="{FF2B5EF4-FFF2-40B4-BE49-F238E27FC236}">
                <a16:creationId xmlns:a16="http://schemas.microsoft.com/office/drawing/2014/main" id="{9461219E-9BEA-1029-BA6D-260432414FB4}"/>
              </a:ext>
            </a:extLst>
          </p:cNvPr>
          <p:cNvGrpSpPr/>
          <p:nvPr/>
        </p:nvGrpSpPr>
        <p:grpSpPr>
          <a:xfrm>
            <a:off x="457200" y="551891"/>
            <a:ext cx="5867400" cy="823258"/>
            <a:chOff x="457200" y="551891"/>
            <a:chExt cx="5867400" cy="823258"/>
          </a:xfrm>
        </p:grpSpPr>
        <p:sp>
          <p:nvSpPr>
            <p:cNvPr id="4" name="Rectangle 3">
              <a:extLst>
                <a:ext uri="{FF2B5EF4-FFF2-40B4-BE49-F238E27FC236}">
                  <a16:creationId xmlns:a16="http://schemas.microsoft.com/office/drawing/2014/main" id="{161D9811-863D-0FC4-250A-91F8819EF502}"/>
                </a:ext>
              </a:extLst>
            </p:cNvPr>
            <p:cNvSpPr txBox="1">
              <a:spLocks noChangeArrowheads="1"/>
            </p:cNvSpPr>
            <p:nvPr/>
          </p:nvSpPr>
          <p:spPr bwMode="auto">
            <a:xfrm>
              <a:off x="457200" y="551891"/>
              <a:ext cx="5281870" cy="807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eaLnBrk="1" hangingPunct="1">
                <a:lnSpc>
                  <a:spcPct val="80000"/>
                </a:lnSpc>
                <a:buNone/>
              </a:pPr>
              <a:r>
                <a:rPr lang="en-US" sz="2400" b="1" i="1" kern="0" dirty="0">
                  <a:latin typeface="Times New Roman" pitchFamily="18" charset="0"/>
                </a:rPr>
                <a:t>1. Can be anywhere (inside, outside, car) and none are the same. </a:t>
              </a:r>
            </a:p>
          </p:txBody>
        </p:sp>
        <p:cxnSp>
          <p:nvCxnSpPr>
            <p:cNvPr id="13" name="Straight Arrow Connector 12">
              <a:extLst>
                <a:ext uri="{FF2B5EF4-FFF2-40B4-BE49-F238E27FC236}">
                  <a16:creationId xmlns:a16="http://schemas.microsoft.com/office/drawing/2014/main" id="{94927B73-5959-1990-4A6F-82CBF9D66F88}"/>
                </a:ext>
              </a:extLst>
            </p:cNvPr>
            <p:cNvCxnSpPr/>
            <p:nvPr/>
          </p:nvCxnSpPr>
          <p:spPr>
            <a:xfrm>
              <a:off x="5410200" y="933659"/>
              <a:ext cx="914400" cy="44149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827B4687-AF2D-4206-33C9-00CD1B3DADBE}"/>
              </a:ext>
            </a:extLst>
          </p:cNvPr>
          <p:cNvGrpSpPr/>
          <p:nvPr/>
        </p:nvGrpSpPr>
        <p:grpSpPr>
          <a:xfrm>
            <a:off x="421245" y="1539946"/>
            <a:ext cx="5948235" cy="794696"/>
            <a:chOff x="467315" y="1524000"/>
            <a:chExt cx="5948235" cy="794696"/>
          </a:xfrm>
        </p:grpSpPr>
        <p:sp>
          <p:nvSpPr>
            <p:cNvPr id="7" name="Rectangle 3">
              <a:extLst>
                <a:ext uri="{FF2B5EF4-FFF2-40B4-BE49-F238E27FC236}">
                  <a16:creationId xmlns:a16="http://schemas.microsoft.com/office/drawing/2014/main" id="{2834C7FB-096B-9407-DC5F-40378747DE4F}"/>
                </a:ext>
              </a:extLst>
            </p:cNvPr>
            <p:cNvSpPr txBox="1">
              <a:spLocks noChangeArrowheads="1"/>
            </p:cNvSpPr>
            <p:nvPr/>
          </p:nvSpPr>
          <p:spPr bwMode="auto">
            <a:xfrm>
              <a:off x="467315" y="1524000"/>
              <a:ext cx="5487433" cy="6553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eaLnBrk="1" hangingPunct="1">
                <a:lnSpc>
                  <a:spcPct val="80000"/>
                </a:lnSpc>
                <a:buNone/>
              </a:pPr>
              <a:r>
                <a:rPr lang="en-US" sz="2400" b="1" i="1" kern="0" dirty="0">
                  <a:latin typeface="Times New Roman" pitchFamily="18" charset="0"/>
                </a:rPr>
                <a:t>2. </a:t>
              </a:r>
              <a:r>
                <a:rPr lang="en-US" sz="2400" b="1" i="1" u="sng" kern="0" dirty="0">
                  <a:latin typeface="Times New Roman" pitchFamily="18" charset="0"/>
                </a:rPr>
                <a:t>Prevent contamination </a:t>
              </a:r>
              <a:r>
                <a:rPr lang="en-US" sz="2400" b="1" i="1" kern="0" dirty="0">
                  <a:latin typeface="Times New Roman" pitchFamily="18" charset="0"/>
                </a:rPr>
                <a:t>by wearing “bunny suit” and gloves</a:t>
              </a:r>
            </a:p>
          </p:txBody>
        </p:sp>
        <p:cxnSp>
          <p:nvCxnSpPr>
            <p:cNvPr id="15" name="Straight Arrow Connector 14">
              <a:extLst>
                <a:ext uri="{FF2B5EF4-FFF2-40B4-BE49-F238E27FC236}">
                  <a16:creationId xmlns:a16="http://schemas.microsoft.com/office/drawing/2014/main" id="{41E7E472-ACB6-C5A7-3388-37A2938E72EC}"/>
                </a:ext>
              </a:extLst>
            </p:cNvPr>
            <p:cNvCxnSpPr/>
            <p:nvPr/>
          </p:nvCxnSpPr>
          <p:spPr>
            <a:xfrm>
              <a:off x="5501150" y="1877206"/>
              <a:ext cx="914400" cy="44149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7" name="Straight Arrow Connector 16">
            <a:extLst>
              <a:ext uri="{FF2B5EF4-FFF2-40B4-BE49-F238E27FC236}">
                <a16:creationId xmlns:a16="http://schemas.microsoft.com/office/drawing/2014/main" id="{6C74537E-F021-8ED1-419D-2BDC22D7EF5F}"/>
              </a:ext>
            </a:extLst>
          </p:cNvPr>
          <p:cNvCxnSpPr>
            <a:cxnSpLocks/>
          </p:cNvCxnSpPr>
          <p:nvPr/>
        </p:nvCxnSpPr>
        <p:spPr>
          <a:xfrm flipV="1">
            <a:off x="5823969" y="4032674"/>
            <a:ext cx="523152" cy="38482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CD65062E-BE3C-3A07-D09D-C37F4ED5936D}"/>
              </a:ext>
            </a:extLst>
          </p:cNvPr>
          <p:cNvGrpSpPr/>
          <p:nvPr/>
        </p:nvGrpSpPr>
        <p:grpSpPr>
          <a:xfrm>
            <a:off x="474518" y="4928788"/>
            <a:ext cx="6079469" cy="1456603"/>
            <a:chOff x="474518" y="4928788"/>
            <a:chExt cx="6079469" cy="1456603"/>
          </a:xfrm>
        </p:grpSpPr>
        <p:sp>
          <p:nvSpPr>
            <p:cNvPr id="8" name="Rectangle 3">
              <a:extLst>
                <a:ext uri="{FF2B5EF4-FFF2-40B4-BE49-F238E27FC236}">
                  <a16:creationId xmlns:a16="http://schemas.microsoft.com/office/drawing/2014/main" id="{348C4706-0589-3339-1065-4261342DB850}"/>
                </a:ext>
              </a:extLst>
            </p:cNvPr>
            <p:cNvSpPr txBox="1">
              <a:spLocks noChangeArrowheads="1"/>
            </p:cNvSpPr>
            <p:nvPr/>
          </p:nvSpPr>
          <p:spPr bwMode="auto">
            <a:xfrm>
              <a:off x="474518" y="5456274"/>
              <a:ext cx="5841691" cy="9291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eaLnBrk="1" hangingPunct="1">
                <a:lnSpc>
                  <a:spcPct val="80000"/>
                </a:lnSpc>
                <a:buFontTx/>
                <a:buNone/>
              </a:pPr>
              <a:r>
                <a:rPr lang="en-US" sz="2400" b="1" i="1" kern="0" dirty="0">
                  <a:latin typeface="Times New Roman" pitchFamily="18" charset="0"/>
                </a:rPr>
                <a:t>4. </a:t>
              </a:r>
              <a:r>
                <a:rPr lang="en-US" sz="2400" b="1" i="1" u="sng" kern="0" dirty="0">
                  <a:latin typeface="Times New Roman" pitchFamily="18" charset="0"/>
                </a:rPr>
                <a:t>Document the entire scene </a:t>
              </a:r>
              <a:r>
                <a:rPr lang="en-US" sz="2400" b="1" i="1" kern="0" dirty="0">
                  <a:latin typeface="Times New Roman" pitchFamily="18" charset="0"/>
                </a:rPr>
                <a:t>with notes, pictures, videos </a:t>
              </a:r>
              <a:r>
                <a:rPr lang="en-US" sz="2400" b="1" i="1" u="sng" kern="0" dirty="0">
                  <a:latin typeface="Times New Roman" pitchFamily="18" charset="0"/>
                </a:rPr>
                <a:t>BEFORE</a:t>
              </a:r>
              <a:r>
                <a:rPr lang="en-US" sz="2400" b="1" i="1" kern="0" dirty="0">
                  <a:latin typeface="Times New Roman" pitchFamily="18" charset="0"/>
                </a:rPr>
                <a:t> any evidence is processed </a:t>
              </a:r>
            </a:p>
            <a:p>
              <a:pPr algn="just" eaLnBrk="1" hangingPunct="1">
                <a:lnSpc>
                  <a:spcPct val="80000"/>
                </a:lnSpc>
                <a:buFontTx/>
                <a:buNone/>
              </a:pPr>
              <a:endParaRPr lang="en-US" sz="2400" b="1" i="1" kern="0" dirty="0">
                <a:latin typeface="Times New Roman" pitchFamily="18" charset="0"/>
              </a:endParaRPr>
            </a:p>
            <a:p>
              <a:pPr algn="just" eaLnBrk="1" hangingPunct="1">
                <a:lnSpc>
                  <a:spcPct val="80000"/>
                </a:lnSpc>
                <a:buFontTx/>
                <a:buNone/>
              </a:pPr>
              <a:endParaRPr lang="en-US" sz="2400" b="1" i="1" kern="0" dirty="0">
                <a:latin typeface="Times New Roman" pitchFamily="18" charset="0"/>
              </a:endParaRPr>
            </a:p>
          </p:txBody>
        </p:sp>
        <p:cxnSp>
          <p:nvCxnSpPr>
            <p:cNvPr id="19" name="Straight Arrow Connector 18">
              <a:extLst>
                <a:ext uri="{FF2B5EF4-FFF2-40B4-BE49-F238E27FC236}">
                  <a16:creationId xmlns:a16="http://schemas.microsoft.com/office/drawing/2014/main" id="{635AE6A9-0E44-C489-8413-5E7844D8BE5C}"/>
                </a:ext>
              </a:extLst>
            </p:cNvPr>
            <p:cNvCxnSpPr>
              <a:cxnSpLocks/>
            </p:cNvCxnSpPr>
            <p:nvPr/>
          </p:nvCxnSpPr>
          <p:spPr>
            <a:xfrm flipV="1">
              <a:off x="5638800" y="4928788"/>
              <a:ext cx="915187" cy="60813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0" name="TextBox 9">
            <a:extLst>
              <a:ext uri="{FF2B5EF4-FFF2-40B4-BE49-F238E27FC236}">
                <a16:creationId xmlns:a16="http://schemas.microsoft.com/office/drawing/2014/main" id="{99CAD626-7901-8B00-08F1-EA3AAC888834}"/>
              </a:ext>
            </a:extLst>
          </p:cNvPr>
          <p:cNvSpPr txBox="1"/>
          <p:nvPr/>
        </p:nvSpPr>
        <p:spPr>
          <a:xfrm>
            <a:off x="6248400" y="6442325"/>
            <a:ext cx="2716509" cy="338554"/>
          </a:xfrm>
          <a:prstGeom prst="rect">
            <a:avLst/>
          </a:prstGeom>
          <a:noFill/>
        </p:spPr>
        <p:txBody>
          <a:bodyPr wrap="square">
            <a:spAutoFit/>
          </a:bodyPr>
          <a:lstStyle/>
          <a:p>
            <a:pPr algn="r"/>
            <a:r>
              <a:rPr lang="en-US" sz="1600" dirty="0">
                <a:hlinkClick r:id="rId2"/>
              </a:rPr>
              <a:t>https://video.link/w/fR1ic</a:t>
            </a:r>
            <a:endParaRPr lang="en-US" sz="1600" dirty="0"/>
          </a:p>
        </p:txBody>
      </p:sp>
    </p:spTree>
    <p:extLst>
      <p:ext uri="{BB962C8B-B14F-4D97-AF65-F5344CB8AC3E}">
        <p14:creationId xmlns:p14="http://schemas.microsoft.com/office/powerpoint/2010/main" val="1539336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3">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P spid="9"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834" y="6901190"/>
            <a:ext cx="6781800" cy="261610"/>
          </a:xfrm>
          <a:prstGeom prst="rect">
            <a:avLst/>
          </a:prstGeom>
          <a:noFill/>
        </p:spPr>
        <p:txBody>
          <a:bodyPr wrap="square" rtlCol="0">
            <a:spAutoFit/>
          </a:bodyPr>
          <a:lstStyle/>
          <a:p>
            <a:r>
              <a:rPr lang="en-US" sz="1100" dirty="0">
                <a:latin typeface="Times New Roman" pitchFamily="18" charset="0"/>
                <a:cs typeface="Times New Roman" pitchFamily="18" charset="0"/>
              </a:rPr>
              <a:t>Source: http://science.howstuffworks.com/csi.htm</a:t>
            </a:r>
          </a:p>
        </p:txBody>
      </p:sp>
      <p:sp>
        <p:nvSpPr>
          <p:cNvPr id="6" name="Rectangle 3">
            <a:extLst>
              <a:ext uri="{FF2B5EF4-FFF2-40B4-BE49-F238E27FC236}">
                <a16:creationId xmlns:a16="http://schemas.microsoft.com/office/drawing/2014/main" id="{3516D6A6-EEE1-46C2-B97A-70B6B8F6B77F}"/>
              </a:ext>
            </a:extLst>
          </p:cNvPr>
          <p:cNvSpPr>
            <a:spLocks noChangeArrowheads="1"/>
          </p:cNvSpPr>
          <p:nvPr/>
        </p:nvSpPr>
        <p:spPr bwMode="auto">
          <a:xfrm>
            <a:off x="374651" y="0"/>
            <a:ext cx="8758646" cy="609600"/>
          </a:xfrm>
          <a:prstGeom prst="rect">
            <a:avLst/>
          </a:prstGeom>
          <a:solidFill>
            <a:srgbClr val="FFFF00"/>
          </a:solidFill>
          <a:ln w="9525">
            <a:noFill/>
            <a:miter lim="800000"/>
            <a:headEnd/>
            <a:tailEnd/>
          </a:ln>
        </p:spPr>
        <p:txBody>
          <a:bodyPr anchor="ctr"/>
          <a:lstStyle/>
          <a:p>
            <a:pPr marL="0" indent="3175" algn="ctr" eaLnBrk="1" hangingPunct="1">
              <a:lnSpc>
                <a:spcPct val="80000"/>
              </a:lnSpc>
              <a:spcBef>
                <a:spcPts val="0"/>
              </a:spcBef>
              <a:buFontTx/>
              <a:buNone/>
            </a:pPr>
            <a:r>
              <a:rPr lang="en-US" sz="4000" b="1" i="1" kern="0" dirty="0">
                <a:latin typeface="Times New Roman" pitchFamily="18" charset="0"/>
              </a:rPr>
              <a:t>Career Connections</a:t>
            </a:r>
          </a:p>
        </p:txBody>
      </p:sp>
      <p:sp>
        <p:nvSpPr>
          <p:cNvPr id="7" name="Text Box 5">
            <a:extLst>
              <a:ext uri="{FF2B5EF4-FFF2-40B4-BE49-F238E27FC236}">
                <a16:creationId xmlns:a16="http://schemas.microsoft.com/office/drawing/2014/main" id="{86EAB4B4-E7F4-4BA6-B9CF-E4C65475D634}"/>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sp>
        <p:nvSpPr>
          <p:cNvPr id="2" name="TextBox 1">
            <a:extLst>
              <a:ext uri="{FF2B5EF4-FFF2-40B4-BE49-F238E27FC236}">
                <a16:creationId xmlns:a16="http://schemas.microsoft.com/office/drawing/2014/main" id="{3CEC73F1-50B7-D42E-3A9A-AE339E48C4F8}"/>
              </a:ext>
            </a:extLst>
          </p:cNvPr>
          <p:cNvSpPr txBox="1"/>
          <p:nvPr/>
        </p:nvSpPr>
        <p:spPr>
          <a:xfrm>
            <a:off x="533400" y="671915"/>
            <a:ext cx="8382000" cy="5401479"/>
          </a:xfrm>
          <a:prstGeom prst="rect">
            <a:avLst/>
          </a:prstGeom>
          <a:noFill/>
        </p:spPr>
        <p:txBody>
          <a:bodyPr wrap="square">
            <a:spAutoFit/>
          </a:bodyPr>
          <a:lstStyle/>
          <a:p>
            <a:pPr eaLnBrk="1" hangingPunct="1">
              <a:spcBef>
                <a:spcPts val="600"/>
              </a:spcBef>
              <a:spcAft>
                <a:spcPts val="600"/>
              </a:spcAft>
              <a:buNone/>
            </a:pPr>
            <a:r>
              <a:rPr lang="en-US" sz="2400" b="1" i="1" dirty="0">
                <a:latin typeface="Times New Roman" pitchFamily="18" charset="0"/>
              </a:rPr>
              <a:t>Choose ONE career related to Forensic Science.  The career does not have to be on the Quizlet list!</a:t>
            </a:r>
          </a:p>
          <a:p>
            <a:pPr algn="just" eaLnBrk="1" hangingPunct="1">
              <a:spcBef>
                <a:spcPts val="600"/>
              </a:spcBef>
              <a:spcAft>
                <a:spcPts val="600"/>
              </a:spcAft>
              <a:buNone/>
            </a:pPr>
            <a:r>
              <a:rPr lang="en-US" sz="2400" b="1" i="1" dirty="0">
                <a:latin typeface="Times New Roman" pitchFamily="18" charset="0"/>
              </a:rPr>
              <a:t>Research the career to decorate the cover by adding the items listed below:</a:t>
            </a:r>
          </a:p>
          <a:p>
            <a:pPr marL="457200" indent="-457200" algn="just" eaLnBrk="1" hangingPunct="1">
              <a:spcBef>
                <a:spcPts val="1200"/>
              </a:spcBef>
              <a:spcAft>
                <a:spcPts val="1200"/>
              </a:spcAft>
              <a:buFont typeface="+mj-lt"/>
              <a:buAutoNum type="arabicPeriod"/>
            </a:pPr>
            <a:r>
              <a:rPr lang="en-US" sz="2400" b="1" i="1" u="sng" dirty="0">
                <a:latin typeface="Times New Roman" pitchFamily="18" charset="0"/>
              </a:rPr>
              <a:t>Name</a:t>
            </a:r>
            <a:r>
              <a:rPr lang="en-US" sz="2400" b="1" i="1" dirty="0">
                <a:latin typeface="Times New Roman" pitchFamily="18" charset="0"/>
              </a:rPr>
              <a:t> of the specialty</a:t>
            </a:r>
          </a:p>
          <a:p>
            <a:pPr marL="457200" indent="-457200" algn="just" eaLnBrk="1" hangingPunct="1">
              <a:spcBef>
                <a:spcPts val="1200"/>
              </a:spcBef>
              <a:spcAft>
                <a:spcPts val="1200"/>
              </a:spcAft>
              <a:buFont typeface="+mj-lt"/>
              <a:buAutoNum type="arabicPeriod"/>
            </a:pPr>
            <a:r>
              <a:rPr lang="en-US" sz="2400" b="1" i="1" u="sng" dirty="0">
                <a:latin typeface="Times New Roman" pitchFamily="18" charset="0"/>
              </a:rPr>
              <a:t>Description</a:t>
            </a:r>
            <a:endParaRPr lang="en-US" sz="2400" b="1" i="1" dirty="0">
              <a:latin typeface="Times New Roman" pitchFamily="18" charset="0"/>
            </a:endParaRPr>
          </a:p>
          <a:p>
            <a:pPr marL="457200" indent="-457200" algn="just" eaLnBrk="1" hangingPunct="1">
              <a:spcBef>
                <a:spcPts val="1200"/>
              </a:spcBef>
              <a:spcAft>
                <a:spcPts val="1200"/>
              </a:spcAft>
              <a:buFont typeface="+mj-lt"/>
              <a:buAutoNum type="arabicPeriod"/>
            </a:pPr>
            <a:r>
              <a:rPr lang="en-US" sz="2400" b="1" i="1" u="sng" dirty="0">
                <a:latin typeface="Times New Roman" pitchFamily="18" charset="0"/>
              </a:rPr>
              <a:t>List the evidence </a:t>
            </a:r>
            <a:r>
              <a:rPr lang="en-US" sz="2400" b="1" i="1" dirty="0">
                <a:latin typeface="Times New Roman" pitchFamily="18" charset="0"/>
              </a:rPr>
              <a:t>they would examine and </a:t>
            </a:r>
            <a:r>
              <a:rPr lang="en-US" sz="2400" b="1" i="1" u="sng" dirty="0">
                <a:latin typeface="Times New Roman" pitchFamily="18" charset="0"/>
              </a:rPr>
              <a:t>explain the clues it would provide </a:t>
            </a:r>
            <a:r>
              <a:rPr lang="en-US" sz="2400" b="1" i="1" dirty="0">
                <a:latin typeface="Times New Roman" pitchFamily="18" charset="0"/>
              </a:rPr>
              <a:t>about a crime. </a:t>
            </a:r>
          </a:p>
          <a:p>
            <a:pPr marL="457200" indent="-457200" eaLnBrk="1" hangingPunct="1">
              <a:spcBef>
                <a:spcPts val="1200"/>
              </a:spcBef>
              <a:spcAft>
                <a:spcPts val="1200"/>
              </a:spcAft>
              <a:buFont typeface="+mj-lt"/>
              <a:buAutoNum type="arabicPeriod"/>
            </a:pPr>
            <a:r>
              <a:rPr lang="en-US" sz="2400" b="1" i="1" u="sng" dirty="0">
                <a:latin typeface="Times New Roman" pitchFamily="18" charset="0"/>
              </a:rPr>
              <a:t>List equipment</a:t>
            </a:r>
            <a:r>
              <a:rPr lang="en-US" sz="2400" b="1" i="1" dirty="0">
                <a:latin typeface="Times New Roman" pitchFamily="18" charset="0"/>
              </a:rPr>
              <a:t> they may use in their job.</a:t>
            </a:r>
          </a:p>
          <a:p>
            <a:pPr marL="457200" indent="-457200" eaLnBrk="1" hangingPunct="1">
              <a:spcBef>
                <a:spcPts val="1200"/>
              </a:spcBef>
              <a:spcAft>
                <a:spcPts val="1200"/>
              </a:spcAft>
              <a:buFont typeface="+mj-lt"/>
              <a:buAutoNum type="arabicPeriod"/>
            </a:pPr>
            <a:r>
              <a:rPr lang="en-US" sz="2400" b="1" i="1" dirty="0">
                <a:latin typeface="Times New Roman" pitchFamily="18" charset="0"/>
              </a:rPr>
              <a:t>Find at least </a:t>
            </a:r>
            <a:r>
              <a:rPr lang="en-US" sz="2400" b="1" i="1" u="sng" dirty="0">
                <a:latin typeface="Times New Roman" pitchFamily="18" charset="0"/>
              </a:rPr>
              <a:t>two pictu</a:t>
            </a:r>
            <a:r>
              <a:rPr lang="en-US" sz="2400" b="1" i="1" dirty="0">
                <a:latin typeface="Times New Roman" pitchFamily="18" charset="0"/>
              </a:rPr>
              <a:t>res representing this career.</a:t>
            </a:r>
            <a:endParaRPr lang="en-US" sz="2400" i="1" dirty="0">
              <a:latin typeface="Times New Roman" pitchFamily="18" charset="0"/>
            </a:endParaRPr>
          </a:p>
        </p:txBody>
      </p:sp>
      <p:sp>
        <p:nvSpPr>
          <p:cNvPr id="5" name="TextBox 4">
            <a:extLst>
              <a:ext uri="{FF2B5EF4-FFF2-40B4-BE49-F238E27FC236}">
                <a16:creationId xmlns:a16="http://schemas.microsoft.com/office/drawing/2014/main" id="{E39D396B-164C-1897-9A7B-6621CBE3F15F}"/>
              </a:ext>
            </a:extLst>
          </p:cNvPr>
          <p:cNvSpPr txBox="1"/>
          <p:nvPr/>
        </p:nvSpPr>
        <p:spPr>
          <a:xfrm>
            <a:off x="2057400" y="6847329"/>
            <a:ext cx="8001000" cy="369332"/>
          </a:xfrm>
          <a:prstGeom prst="rect">
            <a:avLst/>
          </a:prstGeom>
          <a:noFill/>
        </p:spPr>
        <p:txBody>
          <a:bodyPr wrap="square">
            <a:spAutoFit/>
          </a:bodyPr>
          <a:lstStyle/>
          <a:p>
            <a:pPr algn="ctr"/>
            <a:r>
              <a:rPr lang="en-US" i="1" dirty="0">
                <a:hlinkClick r:id="rId2"/>
              </a:rPr>
              <a:t>https://www.liveabout.com/criminology-careers-6504719</a:t>
            </a:r>
            <a:r>
              <a:rPr lang="en-US" i="1" dirty="0"/>
              <a:t> </a:t>
            </a:r>
          </a:p>
        </p:txBody>
      </p:sp>
    </p:spTree>
    <p:extLst>
      <p:ext uri="{BB962C8B-B14F-4D97-AF65-F5344CB8AC3E}">
        <p14:creationId xmlns:p14="http://schemas.microsoft.com/office/powerpoint/2010/main" val="568151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834" y="6901190"/>
            <a:ext cx="6781800" cy="261610"/>
          </a:xfrm>
          <a:prstGeom prst="rect">
            <a:avLst/>
          </a:prstGeom>
          <a:noFill/>
        </p:spPr>
        <p:txBody>
          <a:bodyPr wrap="square" rtlCol="0">
            <a:spAutoFit/>
          </a:bodyPr>
          <a:lstStyle/>
          <a:p>
            <a:r>
              <a:rPr lang="en-US" sz="1100" dirty="0">
                <a:latin typeface="Times New Roman" pitchFamily="18" charset="0"/>
                <a:cs typeface="Times New Roman" pitchFamily="18" charset="0"/>
              </a:rPr>
              <a:t>Source: http://science.howstuffworks.com/csi.htm</a:t>
            </a:r>
          </a:p>
        </p:txBody>
      </p:sp>
      <p:sp>
        <p:nvSpPr>
          <p:cNvPr id="6" name="Rectangle 3">
            <a:extLst>
              <a:ext uri="{FF2B5EF4-FFF2-40B4-BE49-F238E27FC236}">
                <a16:creationId xmlns:a16="http://schemas.microsoft.com/office/drawing/2014/main" id="{3516D6A6-EEE1-46C2-B97A-70B6B8F6B77F}"/>
              </a:ext>
            </a:extLst>
          </p:cNvPr>
          <p:cNvSpPr>
            <a:spLocks noChangeArrowheads="1"/>
          </p:cNvSpPr>
          <p:nvPr/>
        </p:nvSpPr>
        <p:spPr bwMode="auto">
          <a:xfrm>
            <a:off x="374651" y="0"/>
            <a:ext cx="8758646" cy="609600"/>
          </a:xfrm>
          <a:prstGeom prst="rect">
            <a:avLst/>
          </a:prstGeom>
          <a:solidFill>
            <a:srgbClr val="FFFF00"/>
          </a:solidFill>
          <a:ln w="9525">
            <a:noFill/>
            <a:miter lim="800000"/>
            <a:headEnd/>
            <a:tailEnd/>
          </a:ln>
        </p:spPr>
        <p:txBody>
          <a:bodyPr anchor="ctr"/>
          <a:lstStyle/>
          <a:p>
            <a:pPr marL="0" indent="3175" algn="ctr" eaLnBrk="1" hangingPunct="1">
              <a:lnSpc>
                <a:spcPct val="80000"/>
              </a:lnSpc>
              <a:spcBef>
                <a:spcPts val="0"/>
              </a:spcBef>
              <a:buFontTx/>
              <a:buNone/>
            </a:pPr>
            <a:r>
              <a:rPr lang="en-US" sz="4000" b="1" i="1" kern="0" dirty="0">
                <a:latin typeface="Times New Roman" pitchFamily="18" charset="0"/>
              </a:rPr>
              <a:t>Career Connections</a:t>
            </a:r>
          </a:p>
        </p:txBody>
      </p:sp>
      <p:sp>
        <p:nvSpPr>
          <p:cNvPr id="7" name="Text Box 5">
            <a:extLst>
              <a:ext uri="{FF2B5EF4-FFF2-40B4-BE49-F238E27FC236}">
                <a16:creationId xmlns:a16="http://schemas.microsoft.com/office/drawing/2014/main" id="{86EAB4B4-E7F4-4BA6-B9CF-E4C65475D634}"/>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sp>
        <p:nvSpPr>
          <p:cNvPr id="2" name="TextBox 1">
            <a:extLst>
              <a:ext uri="{FF2B5EF4-FFF2-40B4-BE49-F238E27FC236}">
                <a16:creationId xmlns:a16="http://schemas.microsoft.com/office/drawing/2014/main" id="{3CEC73F1-50B7-D42E-3A9A-AE339E48C4F8}"/>
              </a:ext>
            </a:extLst>
          </p:cNvPr>
          <p:cNvSpPr txBox="1"/>
          <p:nvPr/>
        </p:nvSpPr>
        <p:spPr>
          <a:xfrm>
            <a:off x="533400" y="671915"/>
            <a:ext cx="8382000" cy="5401479"/>
          </a:xfrm>
          <a:prstGeom prst="rect">
            <a:avLst/>
          </a:prstGeom>
          <a:noFill/>
        </p:spPr>
        <p:txBody>
          <a:bodyPr wrap="square">
            <a:spAutoFit/>
          </a:bodyPr>
          <a:lstStyle/>
          <a:p>
            <a:pPr eaLnBrk="1" hangingPunct="1">
              <a:spcBef>
                <a:spcPts val="600"/>
              </a:spcBef>
              <a:spcAft>
                <a:spcPts val="600"/>
              </a:spcAft>
              <a:buNone/>
            </a:pPr>
            <a:r>
              <a:rPr lang="en-US" sz="2400" b="1" i="1" dirty="0">
                <a:latin typeface="Times New Roman" pitchFamily="18" charset="0"/>
              </a:rPr>
              <a:t>Choose ONE career related to Forensic Science.  The career does not have to be on the Quizlet list!</a:t>
            </a:r>
          </a:p>
          <a:p>
            <a:pPr algn="just" eaLnBrk="1" hangingPunct="1">
              <a:spcBef>
                <a:spcPts val="600"/>
              </a:spcBef>
              <a:spcAft>
                <a:spcPts val="600"/>
              </a:spcAft>
              <a:buNone/>
            </a:pPr>
            <a:r>
              <a:rPr lang="en-US" sz="2400" b="1" i="1" dirty="0">
                <a:latin typeface="Times New Roman" pitchFamily="18" charset="0"/>
              </a:rPr>
              <a:t>Research the career to create a poster by adding the items listed below:</a:t>
            </a:r>
          </a:p>
          <a:p>
            <a:pPr marL="457200" indent="-457200" algn="just" eaLnBrk="1" hangingPunct="1">
              <a:spcBef>
                <a:spcPts val="1200"/>
              </a:spcBef>
              <a:spcAft>
                <a:spcPts val="1200"/>
              </a:spcAft>
              <a:buFont typeface="+mj-lt"/>
              <a:buAutoNum type="arabicPeriod"/>
            </a:pPr>
            <a:r>
              <a:rPr lang="en-US" sz="2400" b="1" i="1" u="sng" dirty="0">
                <a:latin typeface="Times New Roman" pitchFamily="18" charset="0"/>
              </a:rPr>
              <a:t>Name</a:t>
            </a:r>
            <a:r>
              <a:rPr lang="en-US" sz="2400" b="1" i="1" dirty="0">
                <a:latin typeface="Times New Roman" pitchFamily="18" charset="0"/>
              </a:rPr>
              <a:t> of the specialty</a:t>
            </a:r>
          </a:p>
          <a:p>
            <a:pPr marL="457200" indent="-457200" algn="just" eaLnBrk="1" hangingPunct="1">
              <a:spcBef>
                <a:spcPts val="1200"/>
              </a:spcBef>
              <a:spcAft>
                <a:spcPts val="1200"/>
              </a:spcAft>
              <a:buFont typeface="+mj-lt"/>
              <a:buAutoNum type="arabicPeriod"/>
            </a:pPr>
            <a:r>
              <a:rPr lang="en-US" sz="2400" b="1" i="1" u="sng" dirty="0">
                <a:latin typeface="Times New Roman" pitchFamily="18" charset="0"/>
              </a:rPr>
              <a:t>Description</a:t>
            </a:r>
            <a:endParaRPr lang="en-US" sz="2400" b="1" i="1" dirty="0">
              <a:latin typeface="Times New Roman" pitchFamily="18" charset="0"/>
            </a:endParaRPr>
          </a:p>
          <a:p>
            <a:pPr marL="457200" indent="-457200" algn="just" eaLnBrk="1" hangingPunct="1">
              <a:spcBef>
                <a:spcPts val="1200"/>
              </a:spcBef>
              <a:spcAft>
                <a:spcPts val="1200"/>
              </a:spcAft>
              <a:buFont typeface="+mj-lt"/>
              <a:buAutoNum type="arabicPeriod"/>
            </a:pPr>
            <a:r>
              <a:rPr lang="en-US" sz="2400" b="1" i="1" u="sng" dirty="0">
                <a:latin typeface="Times New Roman" pitchFamily="18" charset="0"/>
              </a:rPr>
              <a:t>List the evidence </a:t>
            </a:r>
            <a:r>
              <a:rPr lang="en-US" sz="2400" b="1" i="1" dirty="0">
                <a:latin typeface="Times New Roman" pitchFamily="18" charset="0"/>
              </a:rPr>
              <a:t>they would examine and </a:t>
            </a:r>
            <a:r>
              <a:rPr lang="en-US" sz="2400" b="1" i="1" u="sng" dirty="0">
                <a:latin typeface="Times New Roman" pitchFamily="18" charset="0"/>
              </a:rPr>
              <a:t>explain the clues it would provide </a:t>
            </a:r>
            <a:r>
              <a:rPr lang="en-US" sz="2400" b="1" i="1" dirty="0">
                <a:latin typeface="Times New Roman" pitchFamily="18" charset="0"/>
              </a:rPr>
              <a:t>about a crime. </a:t>
            </a:r>
          </a:p>
          <a:p>
            <a:pPr marL="457200" indent="-457200" eaLnBrk="1" hangingPunct="1">
              <a:spcBef>
                <a:spcPts val="1200"/>
              </a:spcBef>
              <a:spcAft>
                <a:spcPts val="1200"/>
              </a:spcAft>
              <a:buFont typeface="+mj-lt"/>
              <a:buAutoNum type="arabicPeriod"/>
            </a:pPr>
            <a:r>
              <a:rPr lang="en-US" sz="2400" b="1" i="1" u="sng" dirty="0">
                <a:latin typeface="Times New Roman" pitchFamily="18" charset="0"/>
              </a:rPr>
              <a:t>List equipment</a:t>
            </a:r>
            <a:r>
              <a:rPr lang="en-US" sz="2400" b="1" i="1" dirty="0">
                <a:latin typeface="Times New Roman" pitchFamily="18" charset="0"/>
              </a:rPr>
              <a:t> they may use in their job.</a:t>
            </a:r>
          </a:p>
          <a:p>
            <a:pPr marL="457200" indent="-457200" eaLnBrk="1" hangingPunct="1">
              <a:spcBef>
                <a:spcPts val="1200"/>
              </a:spcBef>
              <a:spcAft>
                <a:spcPts val="1200"/>
              </a:spcAft>
              <a:buFont typeface="+mj-lt"/>
              <a:buAutoNum type="arabicPeriod"/>
            </a:pPr>
            <a:r>
              <a:rPr lang="en-US" sz="2400" b="1" i="1" dirty="0">
                <a:latin typeface="Times New Roman" pitchFamily="18" charset="0"/>
              </a:rPr>
              <a:t>Find at least </a:t>
            </a:r>
            <a:r>
              <a:rPr lang="en-US" sz="2400" b="1" i="1" u="sng" dirty="0">
                <a:latin typeface="Times New Roman" pitchFamily="18" charset="0"/>
              </a:rPr>
              <a:t>two pictu</a:t>
            </a:r>
            <a:r>
              <a:rPr lang="en-US" sz="2400" b="1" i="1" dirty="0">
                <a:latin typeface="Times New Roman" pitchFamily="18" charset="0"/>
              </a:rPr>
              <a:t>res representing this career.</a:t>
            </a:r>
            <a:endParaRPr lang="en-US" sz="2400" i="1" dirty="0">
              <a:latin typeface="Times New Roman" pitchFamily="18" charset="0"/>
            </a:endParaRPr>
          </a:p>
        </p:txBody>
      </p:sp>
      <p:sp>
        <p:nvSpPr>
          <p:cNvPr id="5" name="TextBox 4">
            <a:extLst>
              <a:ext uri="{FF2B5EF4-FFF2-40B4-BE49-F238E27FC236}">
                <a16:creationId xmlns:a16="http://schemas.microsoft.com/office/drawing/2014/main" id="{E39D396B-164C-1897-9A7B-6621CBE3F15F}"/>
              </a:ext>
            </a:extLst>
          </p:cNvPr>
          <p:cNvSpPr txBox="1"/>
          <p:nvPr/>
        </p:nvSpPr>
        <p:spPr>
          <a:xfrm>
            <a:off x="2057400" y="6847329"/>
            <a:ext cx="8001000" cy="369332"/>
          </a:xfrm>
          <a:prstGeom prst="rect">
            <a:avLst/>
          </a:prstGeom>
          <a:noFill/>
        </p:spPr>
        <p:txBody>
          <a:bodyPr wrap="square">
            <a:spAutoFit/>
          </a:bodyPr>
          <a:lstStyle/>
          <a:p>
            <a:pPr algn="ctr"/>
            <a:r>
              <a:rPr lang="en-US" i="1" dirty="0">
                <a:hlinkClick r:id="rId2"/>
              </a:rPr>
              <a:t>https://www.liveabout.com/criminology-careers-6504719</a:t>
            </a:r>
            <a:r>
              <a:rPr lang="en-US" i="1" dirty="0"/>
              <a:t> </a:t>
            </a:r>
          </a:p>
        </p:txBody>
      </p:sp>
      <p:sp>
        <p:nvSpPr>
          <p:cNvPr id="3" name="TextBox 2">
            <a:extLst>
              <a:ext uri="{FF2B5EF4-FFF2-40B4-BE49-F238E27FC236}">
                <a16:creationId xmlns:a16="http://schemas.microsoft.com/office/drawing/2014/main" id="{A5568135-789D-A7AD-7EB7-FE15A8321686}"/>
              </a:ext>
            </a:extLst>
          </p:cNvPr>
          <p:cNvSpPr txBox="1"/>
          <p:nvPr/>
        </p:nvSpPr>
        <p:spPr>
          <a:xfrm>
            <a:off x="4994830" y="6302626"/>
            <a:ext cx="4138467" cy="369332"/>
          </a:xfrm>
          <a:prstGeom prst="rect">
            <a:avLst/>
          </a:prstGeom>
          <a:noFill/>
        </p:spPr>
        <p:txBody>
          <a:bodyPr wrap="square" rtlCol="0">
            <a:spAutoFit/>
          </a:bodyPr>
          <a:lstStyle/>
          <a:p>
            <a:pPr algn="ctr"/>
            <a:r>
              <a:rPr lang="en-US" b="1" dirty="0">
                <a:solidFill>
                  <a:schemeClr val="bg1"/>
                </a:solidFill>
                <a:highlight>
                  <a:srgbClr val="FF0000"/>
                </a:highlight>
              </a:rPr>
              <a:t>Alternate Version: Paper Format</a:t>
            </a:r>
          </a:p>
        </p:txBody>
      </p:sp>
      <p:sp>
        <p:nvSpPr>
          <p:cNvPr id="8" name="TextBox 7">
            <a:extLst>
              <a:ext uri="{FF2B5EF4-FFF2-40B4-BE49-F238E27FC236}">
                <a16:creationId xmlns:a16="http://schemas.microsoft.com/office/drawing/2014/main" id="{38C4E745-70D3-BAFC-0023-93F645552ED7}"/>
              </a:ext>
            </a:extLst>
          </p:cNvPr>
          <p:cNvSpPr txBox="1"/>
          <p:nvPr/>
        </p:nvSpPr>
        <p:spPr>
          <a:xfrm>
            <a:off x="762000" y="6333961"/>
            <a:ext cx="5036904" cy="369332"/>
          </a:xfrm>
          <a:prstGeom prst="rect">
            <a:avLst/>
          </a:prstGeom>
          <a:noFill/>
        </p:spPr>
        <p:txBody>
          <a:bodyPr wrap="square">
            <a:spAutoFit/>
          </a:bodyPr>
          <a:lstStyle/>
          <a:p>
            <a:r>
              <a:rPr lang="en-US" dirty="0">
                <a:hlinkClick r:id="rId3"/>
              </a:rPr>
              <a:t>https://www.postermywall.com/</a:t>
            </a:r>
            <a:r>
              <a:rPr lang="en-US" dirty="0"/>
              <a:t> </a:t>
            </a:r>
          </a:p>
        </p:txBody>
      </p:sp>
    </p:spTree>
    <p:extLst>
      <p:ext uri="{BB962C8B-B14F-4D97-AF65-F5344CB8AC3E}">
        <p14:creationId xmlns:p14="http://schemas.microsoft.com/office/powerpoint/2010/main" val="379507407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6363</TotalTime>
  <Words>1278</Words>
  <Application>Microsoft Office PowerPoint</Application>
  <PresentationFormat>On-screen Show (4:3)</PresentationFormat>
  <Paragraphs>128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 Narrow</vt:lpstr>
      <vt:lpstr>Gill Sans Nova Ultra Bold</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Tracy Trimpe</dc:creator>
  <cp:lastModifiedBy>Tracy Tomm</cp:lastModifiedBy>
  <cp:revision>475</cp:revision>
  <cp:lastPrinted>2023-04-25T13:11:52Z</cp:lastPrinted>
  <dcterms:created xsi:type="dcterms:W3CDTF">2006-07-31T19:56:27Z</dcterms:created>
  <dcterms:modified xsi:type="dcterms:W3CDTF">2024-05-27T10:40:44Z</dcterms:modified>
</cp:coreProperties>
</file>