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733" r:id="rId2"/>
    <p:sldId id="265" r:id="rId3"/>
    <p:sldId id="730" r:id="rId4"/>
    <p:sldId id="731" r:id="rId5"/>
    <p:sldId id="683" r:id="rId6"/>
    <p:sldId id="684" r:id="rId7"/>
    <p:sldId id="732" r:id="rId8"/>
    <p:sldId id="734" r:id="rId9"/>
    <p:sldId id="735" r:id="rId10"/>
    <p:sldId id="736" r:id="rId11"/>
    <p:sldId id="685" r:id="rId12"/>
    <p:sldId id="737" r:id="rId13"/>
    <p:sldId id="738" r:id="rId14"/>
    <p:sldId id="695" r:id="rId15"/>
    <p:sldId id="694" r:id="rId16"/>
    <p:sldId id="739" r:id="rId17"/>
    <p:sldId id="740" r:id="rId18"/>
    <p:sldId id="697" r:id="rId19"/>
    <p:sldId id="744" r:id="rId20"/>
    <p:sldId id="741" r:id="rId21"/>
    <p:sldId id="743" r:id="rId22"/>
    <p:sldId id="742" r:id="rId23"/>
    <p:sldId id="696"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87BC99"/>
    <a:srgbClr val="A0A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60" autoAdjust="0"/>
    <p:restoredTop sz="94660"/>
  </p:normalViewPr>
  <p:slideViewPr>
    <p:cSldViewPr>
      <p:cViewPr varScale="1">
        <p:scale>
          <a:sx n="91" d="100"/>
          <a:sy n="91" d="100"/>
        </p:scale>
        <p:origin x="2829"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6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652" name="Rectangle 4"/>
          <p:cNvSpPr>
            <a:spLocks noGrp="1" noChangeArrowheads="1"/>
          </p:cNvSpPr>
          <p:nvPr>
            <p:ph type="ftr" sz="quarter" idx="2"/>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3" name="Rectangle 5"/>
          <p:cNvSpPr>
            <a:spLocks noGrp="1" noChangeArrowheads="1"/>
          </p:cNvSpPr>
          <p:nvPr>
            <p:ph type="sldNum" sz="quarter" idx="3"/>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7307C9-CBB7-49FB-85DA-DD3099074093}" type="slidenum">
              <a:rPr lang="en-US"/>
              <a:pPr>
                <a:defRPr/>
              </a:pPr>
              <a:t>‹#›</a:t>
            </a:fld>
            <a:endParaRPr lang="en-US"/>
          </a:p>
        </p:txBody>
      </p:sp>
    </p:spTree>
    <p:extLst>
      <p:ext uri="{BB962C8B-B14F-4D97-AF65-F5344CB8AC3E}">
        <p14:creationId xmlns:p14="http://schemas.microsoft.com/office/powerpoint/2010/main" val="382834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F1E604-0C6E-45AF-87F1-3C0ADDFB4445}" type="slidenum">
              <a:rPr lang="en-US"/>
              <a:pPr>
                <a:defRPr/>
              </a:pPr>
              <a:t>‹#›</a:t>
            </a:fld>
            <a:endParaRPr lang="en-US"/>
          </a:p>
        </p:txBody>
      </p:sp>
    </p:spTree>
    <p:extLst>
      <p:ext uri="{BB962C8B-B14F-4D97-AF65-F5344CB8AC3E}">
        <p14:creationId xmlns:p14="http://schemas.microsoft.com/office/powerpoint/2010/main" val="370831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B900E-5AF7-4944-BE98-E0C96E12CD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ED636-90AB-4642-A735-A537DC2234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B5564-7640-4762-B711-74B02A4AC5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BC14C-6E83-43EC-B2DE-9BF55FDFB2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D9CC4-887F-4F4E-8656-94B372CC50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B2B51-23C1-4946-92D0-0105B4F94E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C732E1-17A7-4B89-89B8-A885B30B0D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FAD231-0EF4-4EAB-961E-053B799FD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A16B44-950E-434A-8E9B-7D12480E10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A5FB0-0E83-4FD0-998A-E304C62DA4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D26E0-6BBF-4117-BEB6-D89FEAF0D9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3E0DC8E-DA65-432F-82CB-F7A70409BC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ciencespot.net/Pages/classforsci.html" TargetMode="External"/><Relationship Id="rId3" Type="http://schemas.openxmlformats.org/officeDocument/2006/relationships/hyperlink" Target="https://lupinepublishers.com/forensic-and-genetics-journal/classification.php" TargetMode="External"/><Relationship Id="rId7" Type="http://schemas.openxmlformats.org/officeDocument/2006/relationships/hyperlink" Target="https://docs.google.com/presentation/d/14eIEiGacRXMsDyuUxiEsSM2m4YOAtIlfmD4O4YsLdPI/edit?usp=sharing"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docs.google.com/presentation/d/1s49aNziqy4MRxLDSCZPjJTIDDEZXHWioUnuWI2tAOMA/edit?usp=sharing" TargetMode="External"/><Relationship Id="rId5" Type="http://schemas.openxmlformats.org/officeDocument/2006/relationships/image" Target="../media/image2.png"/><Relationship Id="rId4" Type="http://schemas.openxmlformats.org/officeDocument/2006/relationships/hyperlink" Target="https://creativecommons.org/licenses/by/3.0/" TargetMode="External"/><Relationship Id="rId9" Type="http://schemas.openxmlformats.org/officeDocument/2006/relationships/hyperlink" Target="https://docs.google.com/document/d/15wxjmL-uHQPXDKOxmZXtU_gxy9dphEuyC1P4jzP-9mA/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upinepublishers.com/forensic-and-genetics-journal/classification.php"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upinepublishers.com/forensic-and-genetics-journal/classification.php"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upinepublishers.com/forensic-and-genetics-journal/classification.php"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ass.gov/?pageID=eopsterminal&amp;L=4&amp;L0=Home&amp;L1=Law+Enforcement+&amp;+Criminal+Justice&amp;L2=Criminal+Investigations&amp;L3=State+Police+Crime+Lab&amp;sid=Eeops&amp;b=terminalcontent&amp;f=msp_crimelab_msp_crimelab_mock_crime_scene&amp;csid=Eeop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forms.gle/oV4nDwHQict6dFRc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upinepublishers.com/forensic-and-genetics-journal/classification.php"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creativecommons.org/licenses/by/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asss.gov/"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docs.google.com/presentation/d/16dWsImmMgnOD9ebfYCOR9fYgL7idN3VWbzuXzo96lkQ/edit?usp=shari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hyperlink" Target="https://docs.google.com/presentation/d/16dWsImmMgnOD9ebfYCOR9fYgL7idN3VWbzuXzo96lkQ/edit?usp=sharing"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hyperlink" Target="http://www.masss.gov/" TargetMode="Externa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hyperlink" Target="https://docs.google.com/presentation/d/16dWsImmMgnOD9ebfYCOR9fYgL7idN3VWbzuXzo96lkQ/edit?usp=sharing"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hyperlink" Target="http://www.masss.gov/" TargetMode="Externa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hyperlink" Target="http://www.masss.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masss.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upinepublishers.com/forensic-and-genetics-journal/classification.php"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917354"/>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0" y="0"/>
            <a:ext cx="9144000"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2" name="Text Box 8">
            <a:extLst>
              <a:ext uri="{FF2B5EF4-FFF2-40B4-BE49-F238E27FC236}">
                <a16:creationId xmlns:a16="http://schemas.microsoft.com/office/drawing/2014/main" id="{CB43DFAC-75EB-72B2-C6E8-E3AF49D1EE29}"/>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sp>
        <p:nvSpPr>
          <p:cNvPr id="4" name="Rectangle 3">
            <a:extLst>
              <a:ext uri="{FF2B5EF4-FFF2-40B4-BE49-F238E27FC236}">
                <a16:creationId xmlns:a16="http://schemas.microsoft.com/office/drawing/2014/main" id="{64DDA546-C0B5-134E-C053-310D25CBCAEE}"/>
              </a:ext>
            </a:extLst>
          </p:cNvPr>
          <p:cNvSpPr/>
          <p:nvPr/>
        </p:nvSpPr>
        <p:spPr>
          <a:xfrm>
            <a:off x="1934644" y="609600"/>
            <a:ext cx="6629400" cy="6186309"/>
          </a:xfrm>
          <a:prstGeom prst="rect">
            <a:avLst/>
          </a:prstGeom>
          <a:noFill/>
        </p:spPr>
        <p:txBody>
          <a:bodyPr wrap="square" lIns="91440" tIns="45720" rIns="91440" bIns="45720">
            <a:spAutoFit/>
          </a:bodyPr>
          <a:lstStyle/>
          <a:p>
            <a:pPr algn="ctr"/>
            <a:r>
              <a:rPr lang="en-US" sz="72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CSI C</a:t>
            </a:r>
            <a:r>
              <a:rPr lang="en-US" sz="48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hallenge</a:t>
            </a:r>
            <a:endParaRPr lang="en-US" sz="54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pPr algn="ctr"/>
            <a: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Case #2024-1:</a:t>
            </a:r>
            <a:b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br>
            <a: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Barbie Mystery</a:t>
            </a:r>
          </a:p>
          <a:p>
            <a:pPr algn="ctr"/>
            <a:endParaRPr lang="en-US" sz="32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pPr algn="ctr"/>
            <a:r>
              <a:rPr lang="en-US" sz="44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Crime Scene Analysis</a:t>
            </a:r>
          </a:p>
          <a:p>
            <a:pPr algn="ctr"/>
            <a:endParaRPr lang="en-US" sz="32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r>
              <a:rPr lang="en-US" sz="28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Go to your case slide.</a:t>
            </a:r>
          </a:p>
          <a:p>
            <a:endParaRPr lang="en-US" sz="16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endParaRPr>
          </a:p>
          <a:p>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Add information to </a:t>
            </a:r>
            <a:b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br>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your chart or in the </a:t>
            </a:r>
            <a:b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br>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text box.</a:t>
            </a:r>
          </a:p>
        </p:txBody>
      </p:sp>
      <p:pic>
        <p:nvPicPr>
          <p:cNvPr id="12" name="Picture 11">
            <a:extLst>
              <a:ext uri="{FF2B5EF4-FFF2-40B4-BE49-F238E27FC236}">
                <a16:creationId xmlns:a16="http://schemas.microsoft.com/office/drawing/2014/main" id="{BEEB6C46-79FC-FF57-AA2D-958D1C72BAA7}"/>
              </a:ext>
            </a:extLst>
          </p:cNvPr>
          <p:cNvPicPr>
            <a:picLocks noChangeAspect="1"/>
          </p:cNvPicPr>
          <p:nvPr/>
        </p:nvPicPr>
        <p:blipFill>
          <a:blip r:embed="rId5"/>
          <a:stretch>
            <a:fillRect/>
          </a:stretch>
        </p:blipFill>
        <p:spPr>
          <a:xfrm>
            <a:off x="6400800" y="4910522"/>
            <a:ext cx="2547968" cy="1582422"/>
          </a:xfrm>
          <a:prstGeom prst="rect">
            <a:avLst/>
          </a:prstGeom>
        </p:spPr>
      </p:pic>
      <p:sp>
        <p:nvSpPr>
          <p:cNvPr id="10" name="Arrow: Right 9">
            <a:extLst>
              <a:ext uri="{FF2B5EF4-FFF2-40B4-BE49-F238E27FC236}">
                <a16:creationId xmlns:a16="http://schemas.microsoft.com/office/drawing/2014/main" id="{CEB11DA0-FC3B-5F12-F5DE-20EEB320F922}"/>
              </a:ext>
            </a:extLst>
          </p:cNvPr>
          <p:cNvSpPr/>
          <p:nvPr/>
        </p:nvSpPr>
        <p:spPr>
          <a:xfrm>
            <a:off x="5562600" y="5257800"/>
            <a:ext cx="914400" cy="609600"/>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99F1B1-F7D1-57C3-3EBD-9DEA3233BB32}"/>
              </a:ext>
            </a:extLst>
          </p:cNvPr>
          <p:cNvSpPr txBox="1"/>
          <p:nvPr/>
        </p:nvSpPr>
        <p:spPr>
          <a:xfrm>
            <a:off x="9221514" y="85702"/>
            <a:ext cx="3886200" cy="6247864"/>
          </a:xfrm>
          <a:prstGeom prst="rect">
            <a:avLst/>
          </a:prstGeom>
          <a:noFill/>
        </p:spPr>
        <p:txBody>
          <a:bodyPr wrap="square" rtlCol="0">
            <a:spAutoFit/>
          </a:bodyPr>
          <a:lstStyle/>
          <a:p>
            <a:r>
              <a:rPr lang="en-US" sz="1600" i="1" dirty="0"/>
              <a:t>Background:  The mock crime scene picture has been used since the first year I taught CSI.  In later years, I expanded the lesson to extend over several days as an example students could use for the Crime Scene in a Box project at the end of the quarter. </a:t>
            </a:r>
          </a:p>
          <a:p>
            <a:endParaRPr lang="en-US" sz="1600" i="1" dirty="0"/>
          </a:p>
          <a:p>
            <a:r>
              <a:rPr lang="en-US" sz="1600" i="1" dirty="0"/>
              <a:t>Since I usually do the first part of the CSI unit around Valentine’s day, I can find Fun Dip packets as a class prize.  Instead of calling the baggie in the purse drugs, we refer to it as “fun dip” as we are in a school setting.  (Air quotes included during the class discussion.)  The same idea for the beer cans – they are just “beverage canisters”. </a:t>
            </a:r>
          </a:p>
          <a:p>
            <a:endParaRPr lang="en-US" sz="1600" i="1" dirty="0"/>
          </a:p>
          <a:p>
            <a:r>
              <a:rPr lang="en-US" sz="1600" i="1" dirty="0"/>
              <a:t>The activity is set up to be shared over several days rather than all at once.  The final report is shared at the end of the unit as an introduction to the CSI Unit Final Project.  See the link to the unit outline on the left side of this slide for </a:t>
            </a:r>
            <a:r>
              <a:rPr lang="en-US" sz="1600" i="1"/>
              <a:t>more details.</a:t>
            </a:r>
            <a:endParaRPr lang="en-US" sz="1600" i="1" dirty="0"/>
          </a:p>
        </p:txBody>
      </p:sp>
      <p:sp>
        <p:nvSpPr>
          <p:cNvPr id="5" name="TextBox 4">
            <a:extLst>
              <a:ext uri="{FF2B5EF4-FFF2-40B4-BE49-F238E27FC236}">
                <a16:creationId xmlns:a16="http://schemas.microsoft.com/office/drawing/2014/main" id="{B47F38FC-39F0-C80B-4E68-98570AB64083}"/>
              </a:ext>
            </a:extLst>
          </p:cNvPr>
          <p:cNvSpPr txBox="1"/>
          <p:nvPr/>
        </p:nvSpPr>
        <p:spPr>
          <a:xfrm>
            <a:off x="-4876800" y="0"/>
            <a:ext cx="4788887" cy="7740581"/>
          </a:xfrm>
          <a:prstGeom prst="rect">
            <a:avLst/>
          </a:prstGeom>
          <a:noFill/>
        </p:spPr>
        <p:txBody>
          <a:bodyPr wrap="square" rtlCol="0">
            <a:spAutoFit/>
          </a:bodyPr>
          <a:lstStyle/>
          <a:p>
            <a:pPr>
              <a:lnSpc>
                <a:spcPct val="150000"/>
              </a:lnSpc>
            </a:pPr>
            <a:r>
              <a:rPr lang="en-US" sz="1400" b="1" dirty="0"/>
              <a:t>Teacher Notes:</a:t>
            </a:r>
          </a:p>
          <a:p>
            <a:r>
              <a:rPr lang="en-US" sz="1400" dirty="0"/>
              <a:t>The student digital slide for this activity is available at </a:t>
            </a:r>
            <a:r>
              <a:rPr lang="en-US" sz="1400" dirty="0">
                <a:hlinkClick r:id="rId6"/>
              </a:rPr>
              <a:t>https://docs.google.com/presentation/d/1s49aNziqy4MRxLDSCZPjJTIDDEZXHWioUnuWI2tAOMA/edit?usp=sharing</a:t>
            </a:r>
            <a:r>
              <a:rPr lang="en-US" sz="1400" dirty="0"/>
              <a:t> </a:t>
            </a:r>
          </a:p>
          <a:p>
            <a:endParaRPr lang="en-US" sz="1400" i="1" dirty="0"/>
          </a:p>
          <a:p>
            <a:r>
              <a:rPr lang="en-US" sz="1400" i="1" dirty="0"/>
              <a:t>IMPORTANT:  Make a copy of the student notebook before you assign it on your LMS.  It is view-only and I am not able to approve access for your students. </a:t>
            </a:r>
            <a:endParaRPr lang="en-US" sz="1400" dirty="0"/>
          </a:p>
          <a:p>
            <a:endParaRPr lang="en-US" sz="1400" dirty="0"/>
          </a:p>
          <a:p>
            <a:r>
              <a:rPr lang="en-US" sz="1400" dirty="0"/>
              <a:t>The FULL digital notebook (with all the slides for the digital lessons and activities) is available at </a:t>
            </a:r>
            <a:r>
              <a:rPr lang="en-US" sz="1400" dirty="0">
                <a:hlinkClick r:id="rId7"/>
              </a:rPr>
              <a:t>https://docs.google.com/presentation/d/14eIEiGacRXMsDyuUxiEsSM2m4YOAtIlfmD4O4YsLdPI/edit?usp=sharing</a:t>
            </a:r>
            <a:r>
              <a:rPr lang="en-US" sz="1400" dirty="0"/>
              <a:t>.  It is set up for standard paper (8.5x11) in landscape mode for easier printing when needed.  Paper versions are available for this unit on my Forensic Science page at </a:t>
            </a:r>
            <a:r>
              <a:rPr lang="en-US" sz="1400" dirty="0">
                <a:hlinkClick r:id="rId8"/>
              </a:rPr>
              <a:t>https://sciencespot.net/Pages/classforsci.html</a:t>
            </a:r>
            <a:r>
              <a:rPr lang="en-US" sz="1400" dirty="0"/>
              <a:t> </a:t>
            </a:r>
            <a:br>
              <a:rPr lang="en-US" sz="1400" dirty="0"/>
            </a:br>
            <a:endParaRPr lang="en-US" sz="1400" dirty="0"/>
          </a:p>
          <a:p>
            <a:r>
              <a:rPr lang="en-US" sz="1400" dirty="0"/>
              <a:t>A DRAFT of the general outline of the digital lessons (with corresponding slide #s for the student notebook) is available at </a:t>
            </a:r>
            <a:r>
              <a:rPr lang="en-US" sz="1400" dirty="0">
                <a:hlinkClick r:id="rId9"/>
              </a:rPr>
              <a:t>https://docs.google.com/document/d/15wxjmL-uHQPXDKOxmZXtU_gxy9dphEuyC1P4jzP-9mA/edit?usp=sharing</a:t>
            </a:r>
            <a:r>
              <a:rPr lang="en-US" sz="1400" dirty="0"/>
              <a:t> .  It is based on 44-minute class periods with 7</a:t>
            </a:r>
            <a:r>
              <a:rPr lang="en-US" sz="1400" baseline="30000" dirty="0"/>
              <a:t>th</a:t>
            </a:r>
            <a:r>
              <a:rPr lang="en-US" sz="1400" dirty="0"/>
              <a:t> &amp; 8</a:t>
            </a:r>
            <a:r>
              <a:rPr lang="en-US" sz="1400" baseline="30000" dirty="0"/>
              <a:t>th</a:t>
            </a:r>
            <a:r>
              <a:rPr lang="en-US" sz="1400" dirty="0"/>
              <a:t> grade students. </a:t>
            </a:r>
          </a:p>
          <a:p>
            <a:endParaRPr lang="en-US" sz="1400" dirty="0"/>
          </a:p>
          <a:p>
            <a:r>
              <a:rPr lang="en-US" sz="1400" dirty="0"/>
              <a:t>Preview presentations before using with your classes as many slides have animations and links you will need to use.   </a:t>
            </a:r>
          </a:p>
          <a:p>
            <a:endParaRPr lang="en-US" sz="1400" dirty="0"/>
          </a:p>
          <a:p>
            <a:r>
              <a:rPr lang="en-US" sz="1400" dirty="0"/>
              <a:t>I do Science Starters at the beginning of each class period.  A collection of starters for Forensics is available on my lessons plans page at </a:t>
            </a:r>
            <a:r>
              <a:rPr lang="en-US" sz="1400" dirty="0">
                <a:hlinkClick r:id="rId8"/>
              </a:rPr>
              <a:t>https://sciencespot.net/Pages/classforsci.html</a:t>
            </a:r>
            <a:r>
              <a:rPr lang="en-US" sz="1400" dirty="0"/>
              <a:t> .</a:t>
            </a:r>
          </a:p>
          <a:p>
            <a:endParaRPr lang="en-US" sz="1400" dirty="0"/>
          </a:p>
        </p:txBody>
      </p:sp>
    </p:spTree>
    <p:extLst>
      <p:ext uri="{BB962C8B-B14F-4D97-AF65-F5344CB8AC3E}">
        <p14:creationId xmlns:p14="http://schemas.microsoft.com/office/powerpoint/2010/main" val="4279909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52400" y="609600"/>
            <a:ext cx="8991600" cy="6096000"/>
          </a:xfrm>
        </p:spPr>
        <p:txBody>
          <a:bodyPr>
            <a:noAutofit/>
          </a:bodyPr>
          <a:lstStyle/>
          <a:p>
            <a:pPr algn="just" eaLnBrk="1" hangingPunct="1">
              <a:lnSpc>
                <a:spcPct val="80000"/>
              </a:lnSpc>
              <a:buNone/>
            </a:pPr>
            <a:r>
              <a:rPr lang="en-US" sz="2400" b="1" i="1" dirty="0">
                <a:latin typeface="Times New Roman" pitchFamily="18" charset="0"/>
              </a:rPr>
              <a:t>Beverage Containers</a:t>
            </a:r>
          </a:p>
          <a:p>
            <a:pPr marL="573088" algn="just" eaLnBrk="1" hangingPunct="1">
              <a:lnSpc>
                <a:spcPct val="80000"/>
              </a:lnSpc>
              <a:buNone/>
            </a:pPr>
            <a:r>
              <a:rPr lang="en-US" sz="2400" i="1" dirty="0">
                <a:latin typeface="Times New Roman" pitchFamily="18" charset="0"/>
              </a:rPr>
              <a:t>– Found several separate prints with only one matching the victim. </a:t>
            </a:r>
          </a:p>
          <a:p>
            <a:pPr marL="573088" eaLnBrk="1" hangingPunct="1">
              <a:lnSpc>
                <a:spcPct val="80000"/>
              </a:lnSpc>
              <a:buNone/>
            </a:pPr>
            <a:r>
              <a:rPr lang="en-US" sz="2400" i="1" dirty="0">
                <a:latin typeface="Times New Roman" pitchFamily="18" charset="0"/>
              </a:rPr>
              <a:t>– The other prints were checked by AFIS and some matched the three friends that were seen with the victim at the concert were found.  Two prints were not identified.</a:t>
            </a:r>
          </a:p>
          <a:p>
            <a:pPr algn="just" eaLnBrk="1" hangingPunct="1">
              <a:lnSpc>
                <a:spcPct val="80000"/>
              </a:lnSpc>
              <a:buNone/>
            </a:pPr>
            <a:endParaRPr lang="en-US" sz="2400" i="1" dirty="0">
              <a:latin typeface="Times New Roman" pitchFamily="18" charset="0"/>
            </a:endParaRPr>
          </a:p>
          <a:p>
            <a:pPr algn="just" eaLnBrk="1" hangingPunct="1">
              <a:lnSpc>
                <a:spcPct val="80000"/>
              </a:lnSpc>
              <a:buNone/>
            </a:pPr>
            <a:r>
              <a:rPr lang="en-US" sz="2400" b="1" i="1" dirty="0">
                <a:latin typeface="Times New Roman" pitchFamily="18" charset="0"/>
              </a:rPr>
              <a:t>Toxicology Screen on Victim </a:t>
            </a:r>
            <a:r>
              <a:rPr lang="en-US" sz="2400" i="1" dirty="0">
                <a:latin typeface="Times New Roman" pitchFamily="18" charset="0"/>
              </a:rPr>
              <a:t>– No alcohol or illegal drugs were found in her system</a:t>
            </a:r>
          </a:p>
          <a:p>
            <a:pPr algn="just" eaLnBrk="1" hangingPunct="1">
              <a:lnSpc>
                <a:spcPct val="80000"/>
              </a:lnSpc>
              <a:buNone/>
            </a:pPr>
            <a:endParaRPr lang="en-US" sz="2400" i="1" dirty="0">
              <a:latin typeface="Times New Roman" pitchFamily="18" charset="0"/>
            </a:endParaRPr>
          </a:p>
          <a:p>
            <a:pPr algn="just" eaLnBrk="1" hangingPunct="1">
              <a:lnSpc>
                <a:spcPct val="80000"/>
              </a:lnSpc>
              <a:buNone/>
            </a:pPr>
            <a:r>
              <a:rPr lang="en-US" sz="2400" b="1" i="1" dirty="0">
                <a:latin typeface="Times New Roman" pitchFamily="18" charset="0"/>
              </a:rPr>
              <a:t>Purse Contents </a:t>
            </a:r>
            <a:r>
              <a:rPr lang="en-US" sz="2400" i="1" dirty="0">
                <a:latin typeface="Times New Roman" pitchFamily="18" charset="0"/>
              </a:rPr>
              <a:t>- Baggie contained Tylenol and cold medicine</a:t>
            </a:r>
          </a:p>
          <a:p>
            <a:pPr algn="just" eaLnBrk="1" hangingPunct="1">
              <a:lnSpc>
                <a:spcPct val="80000"/>
              </a:lnSpc>
              <a:buNone/>
            </a:pPr>
            <a:endParaRPr lang="en-US" sz="2400" i="1" dirty="0">
              <a:latin typeface="Times New Roman" pitchFamily="18" charset="0"/>
            </a:endParaRPr>
          </a:p>
          <a:p>
            <a:pPr algn="just" eaLnBrk="1" hangingPunct="1">
              <a:lnSpc>
                <a:spcPct val="80000"/>
              </a:lnSpc>
              <a:buNone/>
            </a:pPr>
            <a:r>
              <a:rPr lang="en-US" sz="2400" b="1" i="1" dirty="0">
                <a:latin typeface="Times New Roman" pitchFamily="18" charset="0"/>
              </a:rPr>
              <a:t>Ballistics</a:t>
            </a:r>
            <a:r>
              <a:rPr lang="en-US" sz="2400" i="1" dirty="0">
                <a:latin typeface="Times New Roman" pitchFamily="18" charset="0"/>
              </a:rPr>
              <a:t> - Gun was recently fired, but the victim did not have any gunshot wounds.  GSR tests were positive on the victim’s hands.  </a:t>
            </a:r>
          </a:p>
          <a:p>
            <a:pPr algn="just" eaLnBrk="1" hangingPunct="1">
              <a:lnSpc>
                <a:spcPct val="80000"/>
              </a:lnSpc>
              <a:buNone/>
            </a:pPr>
            <a:endParaRPr lang="en-US" sz="2400" i="1" dirty="0">
              <a:latin typeface="Times New Roman" pitchFamily="18" charset="0"/>
            </a:endParaRPr>
          </a:p>
          <a:p>
            <a:pPr algn="just" eaLnBrk="1" hangingPunct="1">
              <a:lnSpc>
                <a:spcPct val="80000"/>
              </a:lnSpc>
              <a:buNone/>
            </a:pPr>
            <a:r>
              <a:rPr lang="en-US" sz="2400" b="1" i="1" dirty="0">
                <a:latin typeface="Times New Roman" pitchFamily="18" charset="0"/>
              </a:rPr>
              <a:t>Blood Evidence</a:t>
            </a:r>
          </a:p>
          <a:p>
            <a:pPr marL="573088" algn="just" eaLnBrk="1" hangingPunct="1">
              <a:lnSpc>
                <a:spcPct val="80000"/>
              </a:lnSpc>
              <a:buNone/>
            </a:pPr>
            <a:r>
              <a:rPr lang="en-US" sz="2400" b="1" i="1" dirty="0">
                <a:latin typeface="Times New Roman" pitchFamily="18" charset="0"/>
              </a:rPr>
              <a:t>Large Rock </a:t>
            </a:r>
            <a:r>
              <a:rPr lang="en-US" sz="2400" i="1" dirty="0">
                <a:latin typeface="Times New Roman" pitchFamily="18" charset="0"/>
              </a:rPr>
              <a:t>– DNA testing shows a match to Sam</a:t>
            </a:r>
          </a:p>
          <a:p>
            <a:pPr marL="573088" algn="just" eaLnBrk="1" hangingPunct="1">
              <a:lnSpc>
                <a:spcPct val="80000"/>
              </a:lnSpc>
              <a:buNone/>
            </a:pPr>
            <a:r>
              <a:rPr lang="en-US" sz="2400" b="1" i="1" dirty="0">
                <a:latin typeface="Times New Roman" pitchFamily="18" charset="0"/>
              </a:rPr>
              <a:t>Small Rock </a:t>
            </a:r>
            <a:r>
              <a:rPr lang="en-US" sz="2400" i="1" dirty="0">
                <a:latin typeface="Times New Roman" pitchFamily="18" charset="0"/>
              </a:rPr>
              <a:t>– DNA testing shows a match to Barbie</a:t>
            </a:r>
          </a:p>
          <a:p>
            <a:pPr algn="just" eaLnBrk="1" hangingPunct="1">
              <a:lnSpc>
                <a:spcPct val="80000"/>
              </a:lnSpc>
              <a:buNone/>
            </a:pPr>
            <a:endParaRPr lang="en-US" sz="2400" i="1" dirty="0">
              <a:latin typeface="Times New Roman" pitchFamily="18" charset="0"/>
            </a:endParaRPr>
          </a:p>
          <a:p>
            <a:pPr algn="just" eaLnBrk="1" hangingPunct="1">
              <a:lnSpc>
                <a:spcPct val="80000"/>
              </a:lnSpc>
              <a:buNone/>
            </a:pPr>
            <a:endParaRPr lang="en-US" sz="2400" i="1" dirty="0">
              <a:latin typeface="Times New Roman" pitchFamily="18" charset="0"/>
            </a:endParaRPr>
          </a:p>
        </p:txBody>
      </p:sp>
      <p:sp>
        <p:nvSpPr>
          <p:cNvPr id="8195" name="Text Box 4"/>
          <p:cNvSpPr txBox="1">
            <a:spLocks noChangeArrowheads="1"/>
          </p:cNvSpPr>
          <p:nvPr/>
        </p:nvSpPr>
        <p:spPr bwMode="auto">
          <a:xfrm>
            <a:off x="0" y="0"/>
            <a:ext cx="9144000" cy="535531"/>
          </a:xfrm>
          <a:prstGeom prst="rect">
            <a:avLst/>
          </a:prstGeom>
          <a:solidFill>
            <a:srgbClr val="FFFF00"/>
          </a:solidFill>
          <a:ln w="9525">
            <a:noFill/>
            <a:miter lim="800000"/>
            <a:headEnd/>
            <a:tailEnd/>
          </a:ln>
        </p:spPr>
        <p:txBody>
          <a:bodyPr wrap="square">
            <a:spAutoFit/>
          </a:bodyPr>
          <a:lstStyle/>
          <a:p>
            <a:pPr>
              <a:lnSpc>
                <a:spcPct val="90000"/>
              </a:lnSpc>
              <a:spcBef>
                <a:spcPct val="20000"/>
              </a:spcBef>
            </a:pPr>
            <a:r>
              <a:rPr lang="en-US" sz="3200" b="1" dirty="0">
                <a:latin typeface="Times New Roman" pitchFamily="18" charset="0"/>
              </a:rPr>
              <a:t>Evidence Report – Part 1</a:t>
            </a:r>
          </a:p>
        </p:txBody>
      </p:sp>
      <p:sp>
        <p:nvSpPr>
          <p:cNvPr id="3" name="TextBox 2">
            <a:extLst>
              <a:ext uri="{FF2B5EF4-FFF2-40B4-BE49-F238E27FC236}">
                <a16:creationId xmlns:a16="http://schemas.microsoft.com/office/drawing/2014/main" id="{2A36AA00-B954-1705-6C98-7D85AC80EE44}"/>
              </a:ext>
            </a:extLst>
          </p:cNvPr>
          <p:cNvSpPr txBox="1"/>
          <p:nvPr/>
        </p:nvSpPr>
        <p:spPr>
          <a:xfrm>
            <a:off x="5562600" y="73866"/>
            <a:ext cx="3219504" cy="461665"/>
          </a:xfrm>
          <a:prstGeom prst="rect">
            <a:avLst/>
          </a:prstGeom>
          <a:noFill/>
        </p:spPr>
        <p:txBody>
          <a:bodyPr wrap="square" rtlCol="0">
            <a:spAutoFit/>
          </a:bodyPr>
          <a:lstStyle/>
          <a:p>
            <a:pPr algn="ctr"/>
            <a:r>
              <a:rPr lang="en-US" sz="2400" b="1" i="1" dirty="0">
                <a:solidFill>
                  <a:srgbClr val="FF0000"/>
                </a:solidFill>
              </a:rPr>
              <a:t>Add notes to slide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52400" y="609600"/>
            <a:ext cx="8839200" cy="6096000"/>
          </a:xfrm>
        </p:spPr>
        <p:txBody>
          <a:bodyPr>
            <a:noAutofit/>
          </a:bodyPr>
          <a:lstStyle/>
          <a:p>
            <a:pPr algn="just" eaLnBrk="1" hangingPunct="1">
              <a:lnSpc>
                <a:spcPct val="80000"/>
              </a:lnSpc>
              <a:buNone/>
            </a:pPr>
            <a:r>
              <a:rPr lang="en-US" sz="2400" b="1" i="1" dirty="0">
                <a:latin typeface="Times New Roman" pitchFamily="18" charset="0"/>
              </a:rPr>
              <a:t>Gas Can </a:t>
            </a:r>
            <a:r>
              <a:rPr lang="en-US" sz="2400" i="1" dirty="0">
                <a:latin typeface="Times New Roman" pitchFamily="18" charset="0"/>
              </a:rPr>
              <a:t>– Contained diesel gasoline; less than ½ gallon.  </a:t>
            </a:r>
            <a:endParaRPr lang="en-US" sz="2400" dirty="0">
              <a:latin typeface="Times New Roman" pitchFamily="18" charset="0"/>
            </a:endParaRPr>
          </a:p>
          <a:p>
            <a:pPr algn="just" eaLnBrk="1" hangingPunct="1">
              <a:lnSpc>
                <a:spcPct val="80000"/>
              </a:lnSpc>
              <a:buNone/>
            </a:pPr>
            <a:endParaRPr lang="en-US" sz="2400" i="1" dirty="0">
              <a:latin typeface="Times New Roman" pitchFamily="18" charset="0"/>
            </a:endParaRPr>
          </a:p>
          <a:p>
            <a:pPr algn="just" eaLnBrk="1" hangingPunct="1">
              <a:lnSpc>
                <a:spcPct val="80000"/>
              </a:lnSpc>
              <a:buNone/>
            </a:pPr>
            <a:r>
              <a:rPr lang="en-US" sz="2400" b="1" i="1" dirty="0">
                <a:latin typeface="Times New Roman" pitchFamily="18" charset="0"/>
              </a:rPr>
              <a:t>Insect Evidence </a:t>
            </a:r>
            <a:r>
              <a:rPr lang="en-US" sz="2400" i="1" dirty="0">
                <a:latin typeface="Times New Roman" pitchFamily="18" charset="0"/>
              </a:rPr>
              <a:t>– Insect evidence collected from the victim showed the PMI (postmortem interval - time since death) as 1 week based on weather data the week prior to discovery.  Some decomposition was evident on the exposed areas of the body. </a:t>
            </a:r>
          </a:p>
          <a:p>
            <a:pPr algn="just" eaLnBrk="1" hangingPunct="1">
              <a:lnSpc>
                <a:spcPct val="80000"/>
              </a:lnSpc>
              <a:buNone/>
            </a:pPr>
            <a:endParaRPr lang="en-US" sz="2400" i="1" dirty="0">
              <a:latin typeface="Times New Roman" pitchFamily="18" charset="0"/>
            </a:endParaRPr>
          </a:p>
          <a:p>
            <a:pPr algn="just" eaLnBrk="1" hangingPunct="1">
              <a:lnSpc>
                <a:spcPct val="80000"/>
              </a:lnSpc>
              <a:buNone/>
            </a:pPr>
            <a:r>
              <a:rPr lang="en-US" sz="2400" b="1" i="1" dirty="0">
                <a:latin typeface="Times New Roman" pitchFamily="18" charset="0"/>
              </a:rPr>
              <a:t>Cigarette Butts </a:t>
            </a:r>
            <a:r>
              <a:rPr lang="en-US" sz="2400" i="1" dirty="0">
                <a:latin typeface="Times New Roman" pitchFamily="18" charset="0"/>
              </a:rPr>
              <a:t>– No viable DNA to test, but the brand matched the brand Sam was known to smoke.</a:t>
            </a:r>
          </a:p>
          <a:p>
            <a:pPr algn="just" eaLnBrk="1" hangingPunct="1">
              <a:lnSpc>
                <a:spcPct val="80000"/>
              </a:lnSpc>
              <a:buNone/>
            </a:pPr>
            <a:endParaRPr lang="en-US" sz="2400" i="1" dirty="0">
              <a:latin typeface="Times New Roman" pitchFamily="18" charset="0"/>
            </a:endParaRPr>
          </a:p>
        </p:txBody>
      </p:sp>
      <p:sp>
        <p:nvSpPr>
          <p:cNvPr id="8195" name="Text Box 4"/>
          <p:cNvSpPr txBox="1">
            <a:spLocks noChangeArrowheads="1"/>
          </p:cNvSpPr>
          <p:nvPr/>
        </p:nvSpPr>
        <p:spPr bwMode="auto">
          <a:xfrm>
            <a:off x="0" y="0"/>
            <a:ext cx="9144000" cy="535531"/>
          </a:xfrm>
          <a:prstGeom prst="rect">
            <a:avLst/>
          </a:prstGeom>
          <a:solidFill>
            <a:srgbClr val="FFFF00"/>
          </a:solidFill>
          <a:ln w="9525">
            <a:noFill/>
            <a:miter lim="800000"/>
            <a:headEnd/>
            <a:tailEnd/>
          </a:ln>
        </p:spPr>
        <p:txBody>
          <a:bodyPr wrap="square">
            <a:spAutoFit/>
          </a:bodyPr>
          <a:lstStyle/>
          <a:p>
            <a:pPr>
              <a:lnSpc>
                <a:spcPct val="90000"/>
              </a:lnSpc>
              <a:spcBef>
                <a:spcPct val="20000"/>
              </a:spcBef>
            </a:pPr>
            <a:r>
              <a:rPr lang="en-US" sz="3200" b="1" dirty="0">
                <a:latin typeface="Times New Roman" pitchFamily="18" charset="0"/>
              </a:rPr>
              <a:t>Evidence Report – Part 1 (Cont’d)</a:t>
            </a:r>
          </a:p>
        </p:txBody>
      </p:sp>
    </p:spTree>
    <p:extLst>
      <p:ext uri="{BB962C8B-B14F-4D97-AF65-F5344CB8AC3E}">
        <p14:creationId xmlns:p14="http://schemas.microsoft.com/office/powerpoint/2010/main" val="169648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4172E1-5879-29C2-D1E6-615F1DDED5E5}"/>
              </a:ext>
            </a:extLst>
          </p:cNvPr>
          <p:cNvSpPr txBox="1"/>
          <p:nvPr/>
        </p:nvSpPr>
        <p:spPr>
          <a:xfrm>
            <a:off x="132708" y="853794"/>
            <a:ext cx="7486704" cy="2123658"/>
          </a:xfrm>
          <a:prstGeom prst="rect">
            <a:avLst/>
          </a:prstGeom>
          <a:noFill/>
        </p:spPr>
        <p:txBody>
          <a:bodyPr wrap="square" rtlCol="0">
            <a:spAutoFit/>
          </a:bodyPr>
          <a:lstStyle/>
          <a:p>
            <a:r>
              <a:rPr lang="en-US" sz="2800" b="1" i="1" dirty="0">
                <a:solidFill>
                  <a:srgbClr val="FF0000"/>
                </a:solidFill>
              </a:rPr>
              <a:t>What leads do we need to follow up on?</a:t>
            </a:r>
            <a:br>
              <a:rPr lang="en-US" sz="2800" b="1" i="1" dirty="0">
                <a:solidFill>
                  <a:srgbClr val="FF0000"/>
                </a:solidFill>
              </a:rPr>
            </a:br>
            <a:endParaRPr lang="en-US" sz="2800" b="1" i="1" dirty="0">
              <a:solidFill>
                <a:srgbClr val="FF0000"/>
              </a:solidFill>
            </a:endParaRPr>
          </a:p>
          <a:p>
            <a:endParaRPr lang="en-US" sz="2800" b="1" i="1" dirty="0">
              <a:solidFill>
                <a:srgbClr val="FF0000"/>
              </a:solidFill>
            </a:endParaRPr>
          </a:p>
          <a:p>
            <a:endParaRPr lang="en-US" sz="2000" b="1" i="1" dirty="0">
              <a:solidFill>
                <a:srgbClr val="FF0000"/>
              </a:solidFill>
            </a:endParaRPr>
          </a:p>
          <a:p>
            <a:r>
              <a:rPr lang="en-US" sz="2800" b="1" i="1" dirty="0">
                <a:solidFill>
                  <a:srgbClr val="FF0000"/>
                </a:solidFill>
              </a:rPr>
              <a:t>What other information would be helpful?</a:t>
            </a:r>
          </a:p>
        </p:txBody>
      </p:sp>
      <p:sp>
        <p:nvSpPr>
          <p:cNvPr id="8" name="Text Box 4">
            <a:extLst>
              <a:ext uri="{FF2B5EF4-FFF2-40B4-BE49-F238E27FC236}">
                <a16:creationId xmlns:a16="http://schemas.microsoft.com/office/drawing/2014/main" id="{0C6BD8D9-2D2F-049B-330D-0C03BBA58313}"/>
              </a:ext>
            </a:extLst>
          </p:cNvPr>
          <p:cNvSpPr txBox="1">
            <a:spLocks noChangeArrowheads="1"/>
          </p:cNvSpPr>
          <p:nvPr/>
        </p:nvSpPr>
        <p:spPr bwMode="auto">
          <a:xfrm>
            <a:off x="0" y="152400"/>
            <a:ext cx="9144000" cy="535531"/>
          </a:xfrm>
          <a:prstGeom prst="rect">
            <a:avLst/>
          </a:prstGeom>
          <a:solidFill>
            <a:srgbClr val="FFFF00"/>
          </a:solidFill>
          <a:ln w="28575">
            <a:noFill/>
            <a:miter lim="800000"/>
            <a:headEnd/>
            <a:tailEnd/>
          </a:ln>
        </p:spPr>
        <p:txBody>
          <a:bodyPr wrap="square">
            <a:spAutoFit/>
          </a:bodyPr>
          <a:lstStyle/>
          <a:p>
            <a:pPr>
              <a:lnSpc>
                <a:spcPct val="90000"/>
              </a:lnSpc>
              <a:spcBef>
                <a:spcPct val="20000"/>
              </a:spcBef>
            </a:pPr>
            <a:r>
              <a:rPr lang="en-US" sz="3200" b="1" dirty="0">
                <a:latin typeface="Times New Roman" pitchFamily="18" charset="0"/>
              </a:rPr>
              <a:t>Discussion Time: What do you think?</a:t>
            </a:r>
          </a:p>
        </p:txBody>
      </p:sp>
      <p:sp>
        <p:nvSpPr>
          <p:cNvPr id="2" name="TextBox 1">
            <a:extLst>
              <a:ext uri="{FF2B5EF4-FFF2-40B4-BE49-F238E27FC236}">
                <a16:creationId xmlns:a16="http://schemas.microsoft.com/office/drawing/2014/main" id="{2F5674A2-F464-7555-CCE8-6DF162AAE1E1}"/>
              </a:ext>
            </a:extLst>
          </p:cNvPr>
          <p:cNvSpPr txBox="1"/>
          <p:nvPr/>
        </p:nvSpPr>
        <p:spPr>
          <a:xfrm>
            <a:off x="571500" y="4495800"/>
            <a:ext cx="8001000" cy="2062103"/>
          </a:xfrm>
          <a:prstGeom prst="rect">
            <a:avLst/>
          </a:prstGeom>
          <a:solidFill>
            <a:srgbClr val="FFFF00"/>
          </a:solidFill>
        </p:spPr>
        <p:txBody>
          <a:bodyPr wrap="square" rtlCol="0">
            <a:spAutoFit/>
          </a:bodyPr>
          <a:lstStyle/>
          <a:p>
            <a:pPr algn="ctr"/>
            <a:r>
              <a:rPr lang="en-US" sz="3200" b="1" dirty="0"/>
              <a:t>Note</a:t>
            </a:r>
            <a:r>
              <a:rPr lang="en-US" sz="3200" dirty="0"/>
              <a:t>:  Your teacher will share your insights &amp; questions with the investigators and crime lab.  Important information will be shared with the class as it is received.</a:t>
            </a:r>
          </a:p>
        </p:txBody>
      </p:sp>
    </p:spTree>
    <p:extLst>
      <p:ext uri="{BB962C8B-B14F-4D97-AF65-F5344CB8AC3E}">
        <p14:creationId xmlns:p14="http://schemas.microsoft.com/office/powerpoint/2010/main" val="42785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917354"/>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23649" y="0"/>
            <a:ext cx="9167649"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2" name="Text Box 8">
            <a:extLst>
              <a:ext uri="{FF2B5EF4-FFF2-40B4-BE49-F238E27FC236}">
                <a16:creationId xmlns:a16="http://schemas.microsoft.com/office/drawing/2014/main" id="{CB43DFAC-75EB-72B2-C6E8-E3AF49D1EE29}"/>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sp>
        <p:nvSpPr>
          <p:cNvPr id="5" name="Rectangle 4">
            <a:extLst>
              <a:ext uri="{FF2B5EF4-FFF2-40B4-BE49-F238E27FC236}">
                <a16:creationId xmlns:a16="http://schemas.microsoft.com/office/drawing/2014/main" id="{09EB0418-7513-4999-B2C4-AB1079B96125}"/>
              </a:ext>
            </a:extLst>
          </p:cNvPr>
          <p:cNvSpPr/>
          <p:nvPr/>
        </p:nvSpPr>
        <p:spPr>
          <a:xfrm>
            <a:off x="1934644" y="609600"/>
            <a:ext cx="6629400" cy="6186309"/>
          </a:xfrm>
          <a:prstGeom prst="rect">
            <a:avLst/>
          </a:prstGeom>
          <a:noFill/>
        </p:spPr>
        <p:txBody>
          <a:bodyPr wrap="square" lIns="91440" tIns="45720" rIns="91440" bIns="45720">
            <a:spAutoFit/>
          </a:bodyPr>
          <a:lstStyle/>
          <a:p>
            <a:pPr algn="ctr"/>
            <a:r>
              <a:rPr lang="en-US" sz="72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CSI C</a:t>
            </a:r>
            <a:r>
              <a:rPr lang="en-US" sz="48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hallenge</a:t>
            </a:r>
            <a:endParaRPr lang="en-US" sz="54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pPr algn="ctr"/>
            <a: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Case #2024-1:</a:t>
            </a:r>
            <a:b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br>
            <a: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Barbie Mystery</a:t>
            </a:r>
          </a:p>
          <a:p>
            <a:pPr algn="ctr"/>
            <a:endParaRPr lang="en-US" sz="32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pPr algn="ctr"/>
            <a:r>
              <a:rPr lang="en-US" sz="44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CASE BRIEFING #2</a:t>
            </a:r>
          </a:p>
          <a:p>
            <a:pPr algn="ctr"/>
            <a:endParaRPr lang="en-US" sz="32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r>
              <a:rPr lang="en-US" sz="28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Go to your case slide.</a:t>
            </a:r>
          </a:p>
          <a:p>
            <a:endParaRPr lang="en-US" sz="16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endParaRPr>
          </a:p>
          <a:p>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Add information to </a:t>
            </a:r>
            <a:b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br>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your chart or in the </a:t>
            </a:r>
            <a:b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br>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text box.</a:t>
            </a:r>
          </a:p>
        </p:txBody>
      </p:sp>
      <p:pic>
        <p:nvPicPr>
          <p:cNvPr id="11" name="Picture 10">
            <a:extLst>
              <a:ext uri="{FF2B5EF4-FFF2-40B4-BE49-F238E27FC236}">
                <a16:creationId xmlns:a16="http://schemas.microsoft.com/office/drawing/2014/main" id="{F29200F7-C59B-17D3-732E-9E4C4B3805F9}"/>
              </a:ext>
            </a:extLst>
          </p:cNvPr>
          <p:cNvPicPr>
            <a:picLocks noChangeAspect="1"/>
          </p:cNvPicPr>
          <p:nvPr/>
        </p:nvPicPr>
        <p:blipFill>
          <a:blip r:embed="rId5"/>
          <a:stretch>
            <a:fillRect/>
          </a:stretch>
        </p:blipFill>
        <p:spPr>
          <a:xfrm>
            <a:off x="6629400" y="4558235"/>
            <a:ext cx="2310961" cy="2008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Arrow: Right 11">
            <a:extLst>
              <a:ext uri="{FF2B5EF4-FFF2-40B4-BE49-F238E27FC236}">
                <a16:creationId xmlns:a16="http://schemas.microsoft.com/office/drawing/2014/main" id="{1DE6D029-EEBB-A6DA-6723-EEDA4B25D740}"/>
              </a:ext>
            </a:extLst>
          </p:cNvPr>
          <p:cNvSpPr/>
          <p:nvPr/>
        </p:nvSpPr>
        <p:spPr>
          <a:xfrm>
            <a:off x="5562600" y="5257800"/>
            <a:ext cx="1295400" cy="609600"/>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63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52400" y="609600"/>
            <a:ext cx="8839200" cy="6172200"/>
          </a:xfrm>
        </p:spPr>
        <p:txBody>
          <a:bodyPr>
            <a:normAutofit/>
          </a:bodyPr>
          <a:lstStyle/>
          <a:p>
            <a:pPr algn="just" eaLnBrk="1" hangingPunct="1">
              <a:lnSpc>
                <a:spcPct val="100000"/>
              </a:lnSpc>
              <a:buNone/>
            </a:pPr>
            <a:r>
              <a:rPr lang="en-US" sz="2400" b="1" i="1" dirty="0">
                <a:latin typeface="Times New Roman" pitchFamily="18" charset="0"/>
              </a:rPr>
              <a:t>Shoe prints</a:t>
            </a:r>
          </a:p>
          <a:p>
            <a:pPr algn="just" eaLnBrk="1" hangingPunct="1">
              <a:lnSpc>
                <a:spcPct val="100000"/>
              </a:lnSpc>
              <a:buFont typeface="Wingdings"/>
              <a:buChar char="à"/>
            </a:pPr>
            <a:r>
              <a:rPr lang="en-US" sz="2400" i="1" dirty="0">
                <a:latin typeface="Times New Roman" pitchFamily="18" charset="0"/>
              </a:rPr>
              <a:t>One set of the shoeprints matched the brand, style, and size the victim was wearing.  </a:t>
            </a:r>
          </a:p>
          <a:p>
            <a:pPr algn="just" eaLnBrk="1" hangingPunct="1">
              <a:lnSpc>
                <a:spcPct val="100000"/>
              </a:lnSpc>
              <a:buFont typeface="Wingdings"/>
              <a:buChar char="à"/>
            </a:pPr>
            <a:r>
              <a:rPr lang="en-US" sz="2400" i="1" dirty="0">
                <a:latin typeface="Times New Roman" pitchFamily="18" charset="0"/>
              </a:rPr>
              <a:t>Another set of shoeprints was classified as a man’s work boot in size 8, which is similar to those found at Sam the Man’s house. </a:t>
            </a:r>
          </a:p>
          <a:p>
            <a:pPr algn="just" eaLnBrk="1" hangingPunct="1">
              <a:lnSpc>
                <a:spcPct val="100000"/>
              </a:lnSpc>
              <a:buFont typeface="Wingdings"/>
              <a:buChar char="à"/>
            </a:pPr>
            <a:r>
              <a:rPr lang="en-US" sz="2400" i="1" dirty="0">
                <a:latin typeface="Times New Roman" pitchFamily="18" charset="0"/>
              </a:rPr>
              <a:t>The third set of shoeprints have not been identified. </a:t>
            </a:r>
          </a:p>
          <a:p>
            <a:pPr algn="just" eaLnBrk="1" hangingPunct="1">
              <a:lnSpc>
                <a:spcPct val="100000"/>
              </a:lnSpc>
              <a:buNone/>
            </a:pPr>
            <a:endParaRPr lang="en-US" sz="1200" b="1" i="1" dirty="0">
              <a:latin typeface="Times New Roman" pitchFamily="18" charset="0"/>
            </a:endParaRPr>
          </a:p>
          <a:p>
            <a:pPr algn="just" eaLnBrk="1" hangingPunct="1">
              <a:lnSpc>
                <a:spcPct val="100000"/>
              </a:lnSpc>
              <a:buNone/>
            </a:pPr>
            <a:r>
              <a:rPr lang="en-US" sz="2400" b="1" i="1" dirty="0">
                <a:latin typeface="Times New Roman" pitchFamily="18" charset="0"/>
              </a:rPr>
              <a:t>Tire Tracks </a:t>
            </a:r>
            <a:r>
              <a:rPr lang="en-US" sz="2400" i="1" dirty="0">
                <a:latin typeface="Times New Roman" pitchFamily="18" charset="0"/>
              </a:rPr>
              <a:t>– Several sets of tracks were identified.  </a:t>
            </a:r>
          </a:p>
          <a:p>
            <a:pPr algn="just" eaLnBrk="1" hangingPunct="1">
              <a:lnSpc>
                <a:spcPct val="100000"/>
              </a:lnSpc>
              <a:buNone/>
            </a:pPr>
            <a:r>
              <a:rPr lang="en-US" sz="2400" i="1" dirty="0">
                <a:latin typeface="Times New Roman" pitchFamily="18" charset="0"/>
              </a:rPr>
              <a:t>- One set was identified as the type used on an Arctic Cat ATV produced between 2001 and 2007. Tony had a 2005 Arctic Cat ATV registered to him.</a:t>
            </a:r>
          </a:p>
          <a:p>
            <a:pPr algn="just" eaLnBrk="1" hangingPunct="1">
              <a:lnSpc>
                <a:spcPct val="100000"/>
              </a:lnSpc>
              <a:buFontTx/>
              <a:buChar char="-"/>
            </a:pPr>
            <a:r>
              <a:rPr lang="en-US" sz="2400" i="1" dirty="0">
                <a:latin typeface="Times New Roman" pitchFamily="18" charset="0"/>
              </a:rPr>
              <a:t>The other set of tire tracks was similar to the brand and style on Tony  the Tiger’s Duramax Diesel 4x4 truck.  </a:t>
            </a:r>
          </a:p>
          <a:p>
            <a:pPr algn="just" eaLnBrk="1" hangingPunct="1">
              <a:lnSpc>
                <a:spcPct val="100000"/>
              </a:lnSpc>
              <a:buFontTx/>
              <a:buChar char="-"/>
            </a:pPr>
            <a:r>
              <a:rPr lang="en-US" sz="2400" i="1" dirty="0">
                <a:latin typeface="Times New Roman" pitchFamily="18" charset="0"/>
              </a:rPr>
              <a:t>The detectives have not been able to locate the ATV or the truck to do an actual comparison. </a:t>
            </a:r>
          </a:p>
        </p:txBody>
      </p:sp>
      <p:sp>
        <p:nvSpPr>
          <p:cNvPr id="8195" name="Text Box 4"/>
          <p:cNvSpPr txBox="1">
            <a:spLocks noChangeArrowheads="1"/>
          </p:cNvSpPr>
          <p:nvPr/>
        </p:nvSpPr>
        <p:spPr bwMode="auto">
          <a:xfrm>
            <a:off x="0" y="0"/>
            <a:ext cx="9144000" cy="535531"/>
          </a:xfrm>
          <a:prstGeom prst="rect">
            <a:avLst/>
          </a:prstGeom>
          <a:solidFill>
            <a:srgbClr val="FFFF00"/>
          </a:solidFill>
          <a:ln w="9525">
            <a:noFill/>
            <a:miter lim="800000"/>
            <a:headEnd/>
            <a:tailEnd/>
          </a:ln>
        </p:spPr>
        <p:txBody>
          <a:bodyPr wrap="square">
            <a:spAutoFit/>
          </a:bodyPr>
          <a:lstStyle/>
          <a:p>
            <a:pPr>
              <a:lnSpc>
                <a:spcPct val="90000"/>
              </a:lnSpc>
              <a:spcBef>
                <a:spcPct val="20000"/>
              </a:spcBef>
            </a:pPr>
            <a:r>
              <a:rPr lang="en-US" sz="3200" b="1" dirty="0">
                <a:latin typeface="Times New Roman" pitchFamily="18" charset="0"/>
              </a:rPr>
              <a:t>Evidence Report – Part 2</a:t>
            </a:r>
          </a:p>
        </p:txBody>
      </p:sp>
      <p:sp>
        <p:nvSpPr>
          <p:cNvPr id="2" name="TextBox 1">
            <a:extLst>
              <a:ext uri="{FF2B5EF4-FFF2-40B4-BE49-F238E27FC236}">
                <a16:creationId xmlns:a16="http://schemas.microsoft.com/office/drawing/2014/main" id="{B5FBF8FB-0DA3-15D7-2C16-FDFEE1B264ED}"/>
              </a:ext>
            </a:extLst>
          </p:cNvPr>
          <p:cNvSpPr txBox="1"/>
          <p:nvPr/>
        </p:nvSpPr>
        <p:spPr>
          <a:xfrm>
            <a:off x="5562600" y="73866"/>
            <a:ext cx="3219504" cy="461665"/>
          </a:xfrm>
          <a:prstGeom prst="rect">
            <a:avLst/>
          </a:prstGeom>
          <a:noFill/>
        </p:spPr>
        <p:txBody>
          <a:bodyPr wrap="square" rtlCol="0">
            <a:spAutoFit/>
          </a:bodyPr>
          <a:lstStyle/>
          <a:p>
            <a:pPr algn="ctr"/>
            <a:r>
              <a:rPr lang="en-US" sz="2400" b="1" i="1" dirty="0">
                <a:solidFill>
                  <a:srgbClr val="FF0000"/>
                </a:solidFill>
              </a:rPr>
              <a:t>Add notes to slide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52400" y="685800"/>
            <a:ext cx="8839200" cy="6172200"/>
          </a:xfrm>
        </p:spPr>
        <p:txBody>
          <a:bodyPr>
            <a:normAutofit/>
          </a:bodyPr>
          <a:lstStyle/>
          <a:p>
            <a:pPr algn="just">
              <a:lnSpc>
                <a:spcPct val="100000"/>
              </a:lnSpc>
              <a:spcAft>
                <a:spcPts val="1200"/>
              </a:spcAft>
              <a:buNone/>
            </a:pPr>
            <a:r>
              <a:rPr lang="en-US" sz="2400" b="1" i="1" dirty="0">
                <a:latin typeface="Times New Roman" pitchFamily="18" charset="0"/>
              </a:rPr>
              <a:t>Ballistics</a:t>
            </a:r>
            <a:r>
              <a:rPr lang="en-US" sz="2400" i="1" dirty="0">
                <a:latin typeface="Times New Roman" pitchFamily="18" charset="0"/>
              </a:rPr>
              <a:t> - Gun was registered to Sam “the Man”.  His fingerprints were found on the gun along with 2 other partial prints. Investigators are still trying to determine matches for those.</a:t>
            </a:r>
          </a:p>
          <a:p>
            <a:pPr algn="just" eaLnBrk="1" hangingPunct="1">
              <a:lnSpc>
                <a:spcPct val="100000"/>
              </a:lnSpc>
              <a:spcAft>
                <a:spcPts val="1200"/>
              </a:spcAft>
              <a:buNone/>
            </a:pPr>
            <a:endParaRPr lang="en-US" sz="1050" b="1" i="1" dirty="0">
              <a:latin typeface="Times New Roman" pitchFamily="18" charset="0"/>
            </a:endParaRPr>
          </a:p>
          <a:p>
            <a:pPr algn="just" eaLnBrk="1" hangingPunct="1">
              <a:lnSpc>
                <a:spcPct val="100000"/>
              </a:lnSpc>
              <a:spcAft>
                <a:spcPts val="1200"/>
              </a:spcAft>
              <a:buNone/>
            </a:pPr>
            <a:r>
              <a:rPr lang="en-US" sz="2400" b="1" i="1" dirty="0">
                <a:latin typeface="Times New Roman" pitchFamily="18" charset="0"/>
              </a:rPr>
              <a:t>Interview with Barbie’s boss at the restaurant … </a:t>
            </a:r>
          </a:p>
          <a:p>
            <a:pPr algn="just" eaLnBrk="1" hangingPunct="1">
              <a:lnSpc>
                <a:spcPct val="100000"/>
              </a:lnSpc>
              <a:spcAft>
                <a:spcPts val="1200"/>
              </a:spcAft>
              <a:buNone/>
            </a:pPr>
            <a:r>
              <a:rPr lang="en-US" sz="2400" b="1" i="1" dirty="0">
                <a:latin typeface="Times New Roman" pitchFamily="18" charset="0"/>
              </a:rPr>
              <a:t>	</a:t>
            </a:r>
            <a:r>
              <a:rPr lang="en-US" sz="2400" i="1" dirty="0">
                <a:latin typeface="Times New Roman" pitchFamily="18" charset="0"/>
              </a:rPr>
              <a:t>He told police that Barbie and Kitty have been friends for many years, but they had a big fight on February 14</a:t>
            </a:r>
            <a:r>
              <a:rPr lang="en-US" sz="2400" i="1" baseline="30000" dirty="0">
                <a:latin typeface="Times New Roman" pitchFamily="18" charset="0"/>
              </a:rPr>
              <a:t>th</a:t>
            </a:r>
            <a:r>
              <a:rPr lang="en-US" sz="2400" i="1" dirty="0">
                <a:latin typeface="Times New Roman" pitchFamily="18" charset="0"/>
              </a:rPr>
              <a:t> , which was the last day Barbie was at work.  He was not sure what the cause of the fight was, but said he figured it had to do with a guy.  </a:t>
            </a:r>
          </a:p>
          <a:p>
            <a:pPr algn="just" eaLnBrk="1" hangingPunct="1">
              <a:lnSpc>
                <a:spcPct val="100000"/>
              </a:lnSpc>
              <a:spcAft>
                <a:spcPts val="1200"/>
              </a:spcAft>
              <a:buNone/>
            </a:pPr>
            <a:r>
              <a:rPr lang="en-US" sz="2400" i="1" dirty="0">
                <a:latin typeface="Times New Roman" pitchFamily="18" charset="0"/>
              </a:rPr>
              <a:t>	He did not see Barbie the following week since she did not show up for work. He tried calling her, but she didn’t answer and did not call him back.  He asked Kitty if she had seen her.  Kitty replied that she didn’t care to see her ever again.</a:t>
            </a:r>
          </a:p>
        </p:txBody>
      </p:sp>
      <p:sp>
        <p:nvSpPr>
          <p:cNvPr id="8195" name="Text Box 4"/>
          <p:cNvSpPr txBox="1">
            <a:spLocks noChangeArrowheads="1"/>
          </p:cNvSpPr>
          <p:nvPr/>
        </p:nvSpPr>
        <p:spPr bwMode="auto">
          <a:xfrm>
            <a:off x="0" y="0"/>
            <a:ext cx="9144000" cy="535531"/>
          </a:xfrm>
          <a:prstGeom prst="rect">
            <a:avLst/>
          </a:prstGeom>
          <a:solidFill>
            <a:srgbClr val="FFFF00"/>
          </a:solidFill>
          <a:ln w="9525">
            <a:noFill/>
            <a:miter lim="800000"/>
            <a:headEnd/>
            <a:tailEnd/>
          </a:ln>
        </p:spPr>
        <p:txBody>
          <a:bodyPr wrap="square">
            <a:spAutoFit/>
          </a:bodyPr>
          <a:lstStyle/>
          <a:p>
            <a:pPr>
              <a:lnSpc>
                <a:spcPct val="90000"/>
              </a:lnSpc>
              <a:spcBef>
                <a:spcPct val="20000"/>
              </a:spcBef>
            </a:pPr>
            <a:r>
              <a:rPr lang="en-US" sz="3200" b="1" dirty="0">
                <a:latin typeface="Times New Roman" pitchFamily="18" charset="0"/>
              </a:rPr>
              <a:t>Evidence Report – Part 2 (cont’d)</a:t>
            </a:r>
          </a:p>
        </p:txBody>
      </p:sp>
    </p:spTree>
    <p:extLst>
      <p:ext uri="{BB962C8B-B14F-4D97-AF65-F5344CB8AC3E}">
        <p14:creationId xmlns:p14="http://schemas.microsoft.com/office/powerpoint/2010/main" val="370762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96B18E95-E483-E81D-3E74-3EF44221ABB9}"/>
              </a:ext>
            </a:extLst>
          </p:cNvPr>
          <p:cNvSpPr txBox="1">
            <a:spLocks noChangeArrowheads="1"/>
          </p:cNvSpPr>
          <p:nvPr/>
        </p:nvSpPr>
        <p:spPr bwMode="auto">
          <a:xfrm>
            <a:off x="0" y="152400"/>
            <a:ext cx="9144000" cy="535531"/>
          </a:xfrm>
          <a:prstGeom prst="rect">
            <a:avLst/>
          </a:prstGeom>
          <a:solidFill>
            <a:srgbClr val="FFFF00"/>
          </a:solidFill>
          <a:ln w="28575">
            <a:noFill/>
            <a:miter lim="800000"/>
            <a:headEnd/>
            <a:tailEnd/>
          </a:ln>
        </p:spPr>
        <p:txBody>
          <a:bodyPr wrap="square">
            <a:spAutoFit/>
          </a:bodyPr>
          <a:lstStyle/>
          <a:p>
            <a:pPr>
              <a:lnSpc>
                <a:spcPct val="90000"/>
              </a:lnSpc>
              <a:spcBef>
                <a:spcPct val="20000"/>
              </a:spcBef>
            </a:pPr>
            <a:r>
              <a:rPr lang="en-US" sz="3200" b="1" dirty="0">
                <a:latin typeface="Times New Roman" pitchFamily="18" charset="0"/>
              </a:rPr>
              <a:t>Discussion Time: What do you think?</a:t>
            </a:r>
          </a:p>
        </p:txBody>
      </p:sp>
      <p:sp>
        <p:nvSpPr>
          <p:cNvPr id="4" name="TextBox 3">
            <a:extLst>
              <a:ext uri="{FF2B5EF4-FFF2-40B4-BE49-F238E27FC236}">
                <a16:creationId xmlns:a16="http://schemas.microsoft.com/office/drawing/2014/main" id="{B7E170DD-3FAC-D78C-E86D-DD26479BD37F}"/>
              </a:ext>
            </a:extLst>
          </p:cNvPr>
          <p:cNvSpPr txBox="1"/>
          <p:nvPr/>
        </p:nvSpPr>
        <p:spPr>
          <a:xfrm>
            <a:off x="571500" y="4495800"/>
            <a:ext cx="8001000" cy="2062103"/>
          </a:xfrm>
          <a:prstGeom prst="rect">
            <a:avLst/>
          </a:prstGeom>
          <a:solidFill>
            <a:srgbClr val="FFFF00"/>
          </a:solidFill>
        </p:spPr>
        <p:txBody>
          <a:bodyPr wrap="square" rtlCol="0">
            <a:spAutoFit/>
          </a:bodyPr>
          <a:lstStyle/>
          <a:p>
            <a:pPr algn="ctr"/>
            <a:r>
              <a:rPr lang="en-US" sz="3200" b="1" dirty="0"/>
              <a:t>Note</a:t>
            </a:r>
            <a:r>
              <a:rPr lang="en-US" sz="3200" dirty="0"/>
              <a:t>:  Your teacher will share your insights &amp; questions with the investigators and crime lab.  Important information will be shared with the class as it is received.</a:t>
            </a:r>
          </a:p>
        </p:txBody>
      </p:sp>
      <p:sp>
        <p:nvSpPr>
          <p:cNvPr id="2" name="TextBox 1">
            <a:extLst>
              <a:ext uri="{FF2B5EF4-FFF2-40B4-BE49-F238E27FC236}">
                <a16:creationId xmlns:a16="http://schemas.microsoft.com/office/drawing/2014/main" id="{CA24700A-254A-AFB9-980B-C4B038F7AD50}"/>
              </a:ext>
            </a:extLst>
          </p:cNvPr>
          <p:cNvSpPr txBox="1"/>
          <p:nvPr/>
        </p:nvSpPr>
        <p:spPr>
          <a:xfrm>
            <a:off x="76200" y="762000"/>
            <a:ext cx="8915400" cy="2431435"/>
          </a:xfrm>
          <a:prstGeom prst="rect">
            <a:avLst/>
          </a:prstGeom>
          <a:noFill/>
        </p:spPr>
        <p:txBody>
          <a:bodyPr wrap="square" rtlCol="0">
            <a:spAutoFit/>
          </a:bodyPr>
          <a:lstStyle/>
          <a:p>
            <a:r>
              <a:rPr lang="en-US" sz="2400" b="1" i="1" dirty="0">
                <a:solidFill>
                  <a:srgbClr val="FF0000"/>
                </a:solidFill>
              </a:rPr>
              <a:t>What are the main clues you learned from the evidence?</a:t>
            </a:r>
          </a:p>
          <a:p>
            <a:r>
              <a:rPr lang="en-US" sz="2400" b="1" i="1" dirty="0">
                <a:solidFill>
                  <a:srgbClr val="FF0000"/>
                </a:solidFill>
              </a:rPr>
              <a:t> </a:t>
            </a:r>
          </a:p>
          <a:p>
            <a:endParaRPr lang="en-US" sz="1400" b="1" i="1" dirty="0">
              <a:solidFill>
                <a:srgbClr val="FF0000"/>
              </a:solidFill>
            </a:endParaRPr>
          </a:p>
          <a:p>
            <a:r>
              <a:rPr lang="en-US" sz="2400" b="1" i="1" dirty="0">
                <a:solidFill>
                  <a:srgbClr val="FF0000"/>
                </a:solidFill>
              </a:rPr>
              <a:t>Who is the lead suspect? Which evidence supports this?</a:t>
            </a:r>
          </a:p>
          <a:p>
            <a:endParaRPr lang="en-US" sz="1400" b="1" i="1" dirty="0">
              <a:solidFill>
                <a:srgbClr val="FF0000"/>
              </a:solidFill>
            </a:endParaRPr>
          </a:p>
          <a:p>
            <a:endParaRPr lang="en-US" sz="1400" b="1" i="1" dirty="0"/>
          </a:p>
          <a:p>
            <a:endParaRPr lang="en-US" sz="1400" b="1" i="1" dirty="0"/>
          </a:p>
          <a:p>
            <a:r>
              <a:rPr lang="en-US" sz="2400" b="1" i="1" dirty="0">
                <a:solidFill>
                  <a:srgbClr val="FF0000"/>
                </a:solidFill>
              </a:rPr>
              <a:t>What other information do you need to be positive?</a:t>
            </a:r>
          </a:p>
        </p:txBody>
      </p:sp>
    </p:spTree>
    <p:extLst>
      <p:ext uri="{BB962C8B-B14F-4D97-AF65-F5344CB8AC3E}">
        <p14:creationId xmlns:p14="http://schemas.microsoft.com/office/powerpoint/2010/main" val="235792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917354"/>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23649" y="0"/>
            <a:ext cx="9167649"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2" name="Text Box 8">
            <a:extLst>
              <a:ext uri="{FF2B5EF4-FFF2-40B4-BE49-F238E27FC236}">
                <a16:creationId xmlns:a16="http://schemas.microsoft.com/office/drawing/2014/main" id="{CB43DFAC-75EB-72B2-C6E8-E3AF49D1EE29}"/>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sp>
        <p:nvSpPr>
          <p:cNvPr id="10" name="Rectangle 9">
            <a:extLst>
              <a:ext uri="{FF2B5EF4-FFF2-40B4-BE49-F238E27FC236}">
                <a16:creationId xmlns:a16="http://schemas.microsoft.com/office/drawing/2014/main" id="{368C458F-BC9B-4854-42CD-F1C9493A85B2}"/>
              </a:ext>
            </a:extLst>
          </p:cNvPr>
          <p:cNvSpPr/>
          <p:nvPr/>
        </p:nvSpPr>
        <p:spPr>
          <a:xfrm>
            <a:off x="1934644" y="609600"/>
            <a:ext cx="6629400" cy="6186309"/>
          </a:xfrm>
          <a:prstGeom prst="rect">
            <a:avLst/>
          </a:prstGeom>
          <a:noFill/>
        </p:spPr>
        <p:txBody>
          <a:bodyPr wrap="square" lIns="91440" tIns="45720" rIns="91440" bIns="45720">
            <a:spAutoFit/>
          </a:bodyPr>
          <a:lstStyle/>
          <a:p>
            <a:pPr algn="ctr"/>
            <a:r>
              <a:rPr lang="en-US" sz="72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CSI C</a:t>
            </a:r>
            <a:r>
              <a:rPr lang="en-US" sz="48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hallenge</a:t>
            </a:r>
            <a:endParaRPr lang="en-US" sz="54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pPr algn="ctr"/>
            <a: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Case #2024-1:</a:t>
            </a:r>
            <a:b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br>
            <a: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Barbie Mystery</a:t>
            </a:r>
          </a:p>
          <a:p>
            <a:pPr algn="ctr"/>
            <a:endParaRPr lang="en-US" sz="32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pPr algn="ctr"/>
            <a:r>
              <a:rPr lang="en-US" sz="44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CASE BRIEFING #3</a:t>
            </a:r>
          </a:p>
          <a:p>
            <a:pPr algn="ctr"/>
            <a:endParaRPr lang="en-US" sz="32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r>
              <a:rPr lang="en-US" sz="28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Go to your case slide.</a:t>
            </a:r>
          </a:p>
          <a:p>
            <a:endParaRPr lang="en-US" sz="16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endParaRPr>
          </a:p>
          <a:p>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Add information to </a:t>
            </a:r>
            <a:b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br>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your chart or in the </a:t>
            </a:r>
            <a:b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br>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text box.</a:t>
            </a:r>
          </a:p>
        </p:txBody>
      </p:sp>
      <p:pic>
        <p:nvPicPr>
          <p:cNvPr id="11" name="Picture 10">
            <a:extLst>
              <a:ext uri="{FF2B5EF4-FFF2-40B4-BE49-F238E27FC236}">
                <a16:creationId xmlns:a16="http://schemas.microsoft.com/office/drawing/2014/main" id="{A43C3DB6-E93C-4B3E-08C0-69CB9C35826D}"/>
              </a:ext>
            </a:extLst>
          </p:cNvPr>
          <p:cNvPicPr>
            <a:picLocks noChangeAspect="1"/>
          </p:cNvPicPr>
          <p:nvPr/>
        </p:nvPicPr>
        <p:blipFill>
          <a:blip r:embed="rId5"/>
          <a:stretch>
            <a:fillRect/>
          </a:stretch>
        </p:blipFill>
        <p:spPr>
          <a:xfrm>
            <a:off x="6629400" y="4558235"/>
            <a:ext cx="2310961" cy="2008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Arrow: Right 11">
            <a:extLst>
              <a:ext uri="{FF2B5EF4-FFF2-40B4-BE49-F238E27FC236}">
                <a16:creationId xmlns:a16="http://schemas.microsoft.com/office/drawing/2014/main" id="{02FD14B5-BC55-C105-1743-EB2C5A4B438E}"/>
              </a:ext>
            </a:extLst>
          </p:cNvPr>
          <p:cNvSpPr/>
          <p:nvPr/>
        </p:nvSpPr>
        <p:spPr>
          <a:xfrm>
            <a:off x="5562600" y="5257800"/>
            <a:ext cx="1295400" cy="609600"/>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38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52400" y="685800"/>
            <a:ext cx="8839200" cy="5943600"/>
          </a:xfrm>
        </p:spPr>
        <p:txBody>
          <a:bodyPr>
            <a:noAutofit/>
          </a:bodyPr>
          <a:lstStyle/>
          <a:p>
            <a:pPr algn="just" eaLnBrk="1" hangingPunct="1">
              <a:buNone/>
            </a:pPr>
            <a:r>
              <a:rPr lang="en-US" sz="2400" b="1" i="1" dirty="0">
                <a:latin typeface="Times New Roman" pitchFamily="18" charset="0"/>
              </a:rPr>
              <a:t>Ballistics</a:t>
            </a:r>
            <a:r>
              <a:rPr lang="en-US" sz="2400" i="1" dirty="0">
                <a:latin typeface="Times New Roman" pitchFamily="18" charset="0"/>
              </a:rPr>
              <a:t> </a:t>
            </a:r>
            <a:r>
              <a:rPr lang="en-US" sz="2400" i="1" dirty="0">
                <a:latin typeface="Times New Roman" pitchFamily="18" charset="0"/>
                <a:sym typeface="Wingdings"/>
              </a:rPr>
              <a:t> </a:t>
            </a:r>
            <a:r>
              <a:rPr lang="en-US" sz="2400" i="1" dirty="0">
                <a:latin typeface="Times New Roman" pitchFamily="18" charset="0"/>
              </a:rPr>
              <a:t>The partial prints on the gun were matched to Barbie’s thumb on her right hand and Kitty’s pinky on her left hand.  </a:t>
            </a:r>
          </a:p>
          <a:p>
            <a:pPr algn="just" eaLnBrk="1" hangingPunct="1">
              <a:buNone/>
            </a:pPr>
            <a:endParaRPr lang="en-US" sz="1100" i="1" dirty="0">
              <a:latin typeface="Times New Roman" pitchFamily="18" charset="0"/>
            </a:endParaRPr>
          </a:p>
          <a:p>
            <a:pPr algn="just" eaLnBrk="1" hangingPunct="1">
              <a:buNone/>
            </a:pPr>
            <a:r>
              <a:rPr lang="en-US" sz="2400" b="1" i="1" dirty="0">
                <a:latin typeface="Times New Roman" pitchFamily="18" charset="0"/>
              </a:rPr>
              <a:t>Shoe prints</a:t>
            </a:r>
            <a:r>
              <a:rPr lang="en-US" sz="2400" i="1" dirty="0">
                <a:latin typeface="Times New Roman" pitchFamily="18" charset="0"/>
                <a:sym typeface="Wingdings"/>
              </a:rPr>
              <a:t> </a:t>
            </a:r>
            <a:r>
              <a:rPr lang="en-US" sz="2400" i="1" dirty="0">
                <a:latin typeface="Times New Roman" pitchFamily="18" charset="0"/>
              </a:rPr>
              <a:t>The third set of shoeprints have been identified. They were matched to a set of women’s cowboy boots found in Kitty’s closet.  Mud on the boots was similar to the mud at the crime scene. She claims she gave those boots to Barbie and has no idea why they were in the closet.</a:t>
            </a:r>
          </a:p>
          <a:p>
            <a:pPr algn="just" eaLnBrk="1" hangingPunct="1">
              <a:buNone/>
            </a:pPr>
            <a:endParaRPr lang="en-US" sz="1200" i="1" dirty="0">
              <a:latin typeface="Times New Roman" pitchFamily="18" charset="0"/>
            </a:endParaRPr>
          </a:p>
          <a:p>
            <a:pPr algn="just" eaLnBrk="1" hangingPunct="1">
              <a:buNone/>
            </a:pPr>
            <a:r>
              <a:rPr lang="en-US" sz="2400" b="1" i="1" dirty="0">
                <a:latin typeface="Times New Roman" pitchFamily="18" charset="0"/>
              </a:rPr>
              <a:t>Tire Tracks </a:t>
            </a:r>
            <a:r>
              <a:rPr lang="en-US" sz="2400" b="1" i="1" dirty="0">
                <a:latin typeface="Times New Roman" pitchFamily="18" charset="0"/>
                <a:sym typeface="Wingdings" panose="05000000000000000000" pitchFamily="2" charset="2"/>
              </a:rPr>
              <a:t> </a:t>
            </a:r>
            <a:r>
              <a:rPr lang="en-US" sz="2400" i="1" dirty="0">
                <a:latin typeface="Times New Roman" pitchFamily="18" charset="0"/>
              </a:rPr>
              <a:t>Tony the Tiger’s truck was found; the tracks at the scene DO NOT match the tires on his truck. Tony told the police that Kitty’s father also has a Duramax 4x4 truck.  The tire tracks at the scene were matches to her father’s truck. </a:t>
            </a:r>
          </a:p>
          <a:p>
            <a:pPr algn="just" eaLnBrk="1" hangingPunct="1">
              <a:buNone/>
            </a:pPr>
            <a:endParaRPr lang="en-US" sz="1200" i="1" dirty="0">
              <a:latin typeface="Times New Roman" pitchFamily="18" charset="0"/>
            </a:endParaRPr>
          </a:p>
          <a:p>
            <a:pPr algn="just">
              <a:buNone/>
            </a:pPr>
            <a:r>
              <a:rPr lang="en-US" sz="2400" b="1" i="1" dirty="0">
                <a:latin typeface="Times New Roman" pitchFamily="18" charset="0"/>
              </a:rPr>
              <a:t>Sam Smith </a:t>
            </a:r>
            <a:r>
              <a:rPr lang="en-US" sz="2400" i="1" dirty="0">
                <a:latin typeface="Times New Roman" pitchFamily="18" charset="0"/>
                <a:sym typeface="Wingdings" panose="05000000000000000000" pitchFamily="2" charset="2"/>
              </a:rPr>
              <a:t> No one had heard from him since February 21</a:t>
            </a:r>
            <a:r>
              <a:rPr lang="en-US" sz="2400" i="1" baseline="30000" dirty="0">
                <a:latin typeface="Times New Roman" pitchFamily="18" charset="0"/>
                <a:sym typeface="Wingdings" panose="05000000000000000000" pitchFamily="2" charset="2"/>
              </a:rPr>
              <a:t>st</a:t>
            </a:r>
            <a:r>
              <a:rPr lang="en-US" sz="2400" i="1" dirty="0">
                <a:latin typeface="Times New Roman" pitchFamily="18" charset="0"/>
                <a:sym typeface="Wingdings" panose="05000000000000000000" pitchFamily="2" charset="2"/>
              </a:rPr>
              <a:t>. His family had reported him missing on March 3</a:t>
            </a:r>
            <a:r>
              <a:rPr lang="en-US" sz="2400" i="1" baseline="30000" dirty="0">
                <a:latin typeface="Times New Roman" pitchFamily="18" charset="0"/>
                <a:sym typeface="Wingdings" panose="05000000000000000000" pitchFamily="2" charset="2"/>
              </a:rPr>
              <a:t>rd</a:t>
            </a:r>
            <a:r>
              <a:rPr lang="en-US" sz="2400" i="1" dirty="0">
                <a:latin typeface="Times New Roman" pitchFamily="18" charset="0"/>
                <a:sym typeface="Wingdings" panose="05000000000000000000" pitchFamily="2" charset="2"/>
              </a:rPr>
              <a:t>. However, his body was found along the Spoon River on March 5</a:t>
            </a:r>
            <a:r>
              <a:rPr lang="en-US" sz="2400" i="1" baseline="30000" dirty="0">
                <a:latin typeface="Times New Roman" pitchFamily="18" charset="0"/>
                <a:sym typeface="Wingdings" panose="05000000000000000000" pitchFamily="2" charset="2"/>
              </a:rPr>
              <a:t>th</a:t>
            </a:r>
            <a:r>
              <a:rPr lang="en-US" sz="2400" i="1" dirty="0">
                <a:latin typeface="Times New Roman" pitchFamily="18" charset="0"/>
                <a:sym typeface="Wingdings" panose="05000000000000000000" pitchFamily="2" charset="2"/>
              </a:rPr>
              <a:t>.</a:t>
            </a:r>
            <a:endParaRPr lang="en-US" sz="2400" i="1" dirty="0">
              <a:latin typeface="Times New Roman" pitchFamily="18" charset="0"/>
            </a:endParaRPr>
          </a:p>
          <a:p>
            <a:pPr algn="just" eaLnBrk="1" hangingPunct="1">
              <a:buNone/>
            </a:pPr>
            <a:endParaRPr lang="en-US" sz="2400" i="1" dirty="0">
              <a:latin typeface="Times New Roman" pitchFamily="18" charset="0"/>
            </a:endParaRPr>
          </a:p>
        </p:txBody>
      </p:sp>
      <p:sp>
        <p:nvSpPr>
          <p:cNvPr id="8195" name="Text Box 4"/>
          <p:cNvSpPr txBox="1">
            <a:spLocks noChangeArrowheads="1"/>
          </p:cNvSpPr>
          <p:nvPr/>
        </p:nvSpPr>
        <p:spPr bwMode="auto">
          <a:xfrm>
            <a:off x="0" y="0"/>
            <a:ext cx="9144000" cy="535531"/>
          </a:xfrm>
          <a:prstGeom prst="rect">
            <a:avLst/>
          </a:prstGeom>
          <a:solidFill>
            <a:srgbClr val="FFFF00"/>
          </a:solidFill>
          <a:ln w="9525">
            <a:noFill/>
            <a:miter lim="800000"/>
            <a:headEnd/>
            <a:tailEnd/>
          </a:ln>
        </p:spPr>
        <p:txBody>
          <a:bodyPr wrap="square">
            <a:spAutoFit/>
          </a:bodyPr>
          <a:lstStyle/>
          <a:p>
            <a:pPr>
              <a:lnSpc>
                <a:spcPct val="90000"/>
              </a:lnSpc>
              <a:spcBef>
                <a:spcPct val="20000"/>
              </a:spcBef>
            </a:pPr>
            <a:r>
              <a:rPr lang="en-US" sz="3200" b="1" dirty="0">
                <a:latin typeface="Times New Roman" pitchFamily="18" charset="0"/>
              </a:rPr>
              <a:t>Evidence Report – Part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917354"/>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23649" y="0"/>
            <a:ext cx="9167649"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2" name="Text Box 8">
            <a:extLst>
              <a:ext uri="{FF2B5EF4-FFF2-40B4-BE49-F238E27FC236}">
                <a16:creationId xmlns:a16="http://schemas.microsoft.com/office/drawing/2014/main" id="{CB43DFAC-75EB-72B2-C6E8-E3AF49D1EE29}"/>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sp>
        <p:nvSpPr>
          <p:cNvPr id="10" name="Rectangle 9">
            <a:extLst>
              <a:ext uri="{FF2B5EF4-FFF2-40B4-BE49-F238E27FC236}">
                <a16:creationId xmlns:a16="http://schemas.microsoft.com/office/drawing/2014/main" id="{81B3D461-C72E-F8FF-9B14-E54B3A213675}"/>
              </a:ext>
            </a:extLst>
          </p:cNvPr>
          <p:cNvSpPr/>
          <p:nvPr/>
        </p:nvSpPr>
        <p:spPr>
          <a:xfrm>
            <a:off x="1934644" y="609600"/>
            <a:ext cx="6629400" cy="6186309"/>
          </a:xfrm>
          <a:prstGeom prst="rect">
            <a:avLst/>
          </a:prstGeom>
          <a:noFill/>
        </p:spPr>
        <p:txBody>
          <a:bodyPr wrap="square" lIns="91440" tIns="45720" rIns="91440" bIns="45720">
            <a:spAutoFit/>
          </a:bodyPr>
          <a:lstStyle/>
          <a:p>
            <a:pPr algn="ctr"/>
            <a:r>
              <a:rPr lang="en-US" sz="72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CSI C</a:t>
            </a:r>
            <a:r>
              <a:rPr lang="en-US" sz="48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hallenge</a:t>
            </a:r>
            <a:endParaRPr lang="en-US" sz="54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pPr algn="ctr"/>
            <a: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Case #2024-1:</a:t>
            </a:r>
            <a:b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br>
            <a: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Barbie Mystery</a:t>
            </a:r>
          </a:p>
          <a:p>
            <a:pPr algn="ctr"/>
            <a:endParaRPr lang="en-US" sz="32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pPr algn="ctr"/>
            <a:r>
              <a:rPr lang="en-US" sz="44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YOUR TURN</a:t>
            </a:r>
          </a:p>
          <a:p>
            <a:pPr algn="ctr"/>
            <a:endParaRPr lang="en-US" sz="32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r>
              <a:rPr lang="en-US" sz="28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Go to your case slide.</a:t>
            </a:r>
          </a:p>
          <a:p>
            <a:endParaRPr lang="en-US" sz="16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endParaRPr>
          </a:p>
          <a:p>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Review the case evidence</a:t>
            </a:r>
          </a:p>
          <a:p>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information in your chart </a:t>
            </a:r>
          </a:p>
          <a:p>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or in the text box.</a:t>
            </a:r>
          </a:p>
        </p:txBody>
      </p:sp>
      <p:pic>
        <p:nvPicPr>
          <p:cNvPr id="11" name="Picture 10">
            <a:extLst>
              <a:ext uri="{FF2B5EF4-FFF2-40B4-BE49-F238E27FC236}">
                <a16:creationId xmlns:a16="http://schemas.microsoft.com/office/drawing/2014/main" id="{3C38DC6C-EE6A-AACE-85D0-246A88860C6E}"/>
              </a:ext>
            </a:extLst>
          </p:cNvPr>
          <p:cNvPicPr>
            <a:picLocks noChangeAspect="1"/>
          </p:cNvPicPr>
          <p:nvPr/>
        </p:nvPicPr>
        <p:blipFill>
          <a:blip r:embed="rId5"/>
          <a:stretch>
            <a:fillRect/>
          </a:stretch>
        </p:blipFill>
        <p:spPr>
          <a:xfrm>
            <a:off x="6629400" y="4558235"/>
            <a:ext cx="2310961" cy="2008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Arrow: Right 11">
            <a:extLst>
              <a:ext uri="{FF2B5EF4-FFF2-40B4-BE49-F238E27FC236}">
                <a16:creationId xmlns:a16="http://schemas.microsoft.com/office/drawing/2014/main" id="{503AD028-3485-8755-9D07-AD5E03EB9CC0}"/>
              </a:ext>
            </a:extLst>
          </p:cNvPr>
          <p:cNvSpPr/>
          <p:nvPr/>
        </p:nvSpPr>
        <p:spPr>
          <a:xfrm>
            <a:off x="6394915" y="5715000"/>
            <a:ext cx="499871" cy="609600"/>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00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txBox="1">
            <a:spLocks noChangeArrowheads="1"/>
          </p:cNvSpPr>
          <p:nvPr/>
        </p:nvSpPr>
        <p:spPr bwMode="auto">
          <a:xfrm>
            <a:off x="5867400" y="0"/>
            <a:ext cx="3276600" cy="276225"/>
          </a:xfrm>
          <a:prstGeom prst="rect">
            <a:avLst/>
          </a:prstGeom>
          <a:noFill/>
          <a:ln w="9525">
            <a:noFill/>
            <a:miter lim="800000"/>
            <a:headEnd/>
            <a:tailEnd/>
          </a:ln>
        </p:spPr>
        <p:txBody>
          <a:bodyPr>
            <a:spAutoFit/>
          </a:bodyPr>
          <a:lstStyle/>
          <a:p>
            <a:r>
              <a:rPr lang="en-US" sz="1200" dirty="0"/>
              <a:t>Mock Crime Scene: </a:t>
            </a:r>
            <a:r>
              <a:rPr lang="en-US" sz="1200" dirty="0">
                <a:hlinkClick r:id="rId2"/>
              </a:rPr>
              <a:t>http://www.masss.gov</a:t>
            </a:r>
            <a:endParaRPr lang="en-US" sz="1200" dirty="0"/>
          </a:p>
        </p:txBody>
      </p:sp>
      <p:pic>
        <p:nvPicPr>
          <p:cNvPr id="16387" name="Picture 8"/>
          <p:cNvPicPr>
            <a:picLocks noChangeAspect="1" noChangeArrowheads="1"/>
          </p:cNvPicPr>
          <p:nvPr/>
        </p:nvPicPr>
        <p:blipFill>
          <a:blip r:embed="rId3" cstate="print"/>
          <a:srcRect/>
          <a:stretch>
            <a:fillRect/>
          </a:stretch>
        </p:blipFill>
        <p:spPr bwMode="auto">
          <a:xfrm>
            <a:off x="0" y="0"/>
            <a:ext cx="2824163" cy="1522413"/>
          </a:xfrm>
          <a:prstGeom prst="rect">
            <a:avLst/>
          </a:prstGeom>
          <a:noFill/>
          <a:ln w="9525">
            <a:noFill/>
            <a:miter lim="800000"/>
            <a:headEnd/>
            <a:tailEnd/>
          </a:ln>
        </p:spPr>
      </p:pic>
      <p:pic>
        <p:nvPicPr>
          <p:cNvPr id="16388" name="Picture 6"/>
          <p:cNvPicPr>
            <a:picLocks noChangeAspect="1" noChangeArrowheads="1"/>
          </p:cNvPicPr>
          <p:nvPr/>
        </p:nvPicPr>
        <p:blipFill>
          <a:blip r:embed="rId4" cstate="print"/>
          <a:srcRect l="29527" t="49278" r="31213" b="18181"/>
          <a:stretch>
            <a:fillRect/>
          </a:stretch>
        </p:blipFill>
        <p:spPr bwMode="auto">
          <a:xfrm>
            <a:off x="3733800" y="457200"/>
            <a:ext cx="5181600" cy="2856524"/>
          </a:xfrm>
          <a:prstGeom prst="rect">
            <a:avLst/>
          </a:prstGeom>
          <a:noFill/>
          <a:ln w="9525">
            <a:noFill/>
            <a:miter lim="800000"/>
            <a:headEnd/>
            <a:tailEnd/>
          </a:ln>
        </p:spPr>
      </p:pic>
      <p:sp>
        <p:nvSpPr>
          <p:cNvPr id="16389" name="Text Box 8"/>
          <p:cNvSpPr txBox="1">
            <a:spLocks noChangeArrowheads="1"/>
          </p:cNvSpPr>
          <p:nvPr/>
        </p:nvSpPr>
        <p:spPr bwMode="auto">
          <a:xfrm>
            <a:off x="609600" y="1447800"/>
            <a:ext cx="2590800" cy="738656"/>
          </a:xfrm>
          <a:prstGeom prst="rect">
            <a:avLst/>
          </a:prstGeom>
          <a:noFill/>
          <a:ln w="9525">
            <a:noFill/>
            <a:miter lim="800000"/>
            <a:headEnd/>
            <a:tailEnd/>
          </a:ln>
        </p:spPr>
        <p:txBody>
          <a:bodyPr wrap="square" lIns="91430" tIns="45716" rIns="91430" bIns="45716">
            <a:spAutoFit/>
          </a:bodyPr>
          <a:lstStyle/>
          <a:p>
            <a:pPr algn="ctr"/>
            <a:r>
              <a:rPr lang="en-US" sz="2800" b="1" dirty="0">
                <a:latin typeface="Arial Rounded MT Bold" pitchFamily="34" charset="0"/>
              </a:rPr>
              <a:t>911 Report</a:t>
            </a:r>
          </a:p>
          <a:p>
            <a:endParaRPr lang="en-US" sz="1400" dirty="0">
              <a:latin typeface="Times New Roman" pitchFamily="18" charset="0"/>
            </a:endParaRPr>
          </a:p>
        </p:txBody>
      </p:sp>
      <p:sp>
        <p:nvSpPr>
          <p:cNvPr id="6" name="Text Box 8"/>
          <p:cNvSpPr txBox="1">
            <a:spLocks noChangeArrowheads="1"/>
          </p:cNvSpPr>
          <p:nvPr/>
        </p:nvSpPr>
        <p:spPr bwMode="auto">
          <a:xfrm>
            <a:off x="152400" y="3657600"/>
            <a:ext cx="8839200" cy="2456049"/>
          </a:xfrm>
          <a:prstGeom prst="rect">
            <a:avLst/>
          </a:prstGeom>
          <a:noFill/>
          <a:ln w="9525">
            <a:noFill/>
            <a:miter lim="800000"/>
            <a:headEnd/>
            <a:tailEnd/>
          </a:ln>
        </p:spPr>
        <p:txBody>
          <a:bodyPr wrap="square" lIns="91430" tIns="45716" rIns="91430" bIns="45716">
            <a:spAutoFit/>
          </a:bodyPr>
          <a:lstStyle/>
          <a:p>
            <a:pPr algn="just" eaLnBrk="1" hangingPunct="1">
              <a:lnSpc>
                <a:spcPct val="80000"/>
              </a:lnSpc>
              <a:buNone/>
            </a:pPr>
            <a:r>
              <a:rPr lang="en-US" sz="2400" i="1" dirty="0">
                <a:latin typeface="Times New Roman" pitchFamily="18" charset="0"/>
                <a:cs typeface="Times New Roman" pitchFamily="18" charset="0"/>
              </a:rPr>
              <a:t>Ms. Brooks called 911 at 6:45 am.  She was out walking her dogs along Dead End Road when they started barking at something on the other side of the road.  She said it looks like a body, but it had not moved for the whole time she was watching. </a:t>
            </a:r>
          </a:p>
          <a:p>
            <a:pPr algn="just" eaLnBrk="1" hangingPunct="1">
              <a:lnSpc>
                <a:spcPct val="80000"/>
              </a:lnSpc>
              <a:buNone/>
            </a:pPr>
            <a:endParaRPr lang="en-US" sz="2400" i="1" dirty="0">
              <a:latin typeface="Times New Roman" pitchFamily="18" charset="0"/>
              <a:cs typeface="Times New Roman" pitchFamily="18" charset="0"/>
            </a:endParaRPr>
          </a:p>
          <a:p>
            <a:pPr algn="just" eaLnBrk="1" hangingPunct="1">
              <a:lnSpc>
                <a:spcPct val="80000"/>
              </a:lnSpc>
              <a:buNone/>
            </a:pPr>
            <a:r>
              <a:rPr lang="en-US" sz="2400" i="1" dirty="0">
                <a:latin typeface="Times New Roman" pitchFamily="18" charset="0"/>
                <a:cs typeface="Times New Roman" pitchFamily="18" charset="0"/>
              </a:rPr>
              <a:t>She also said it looked like some kids were mudding as there were areas where the ditch was all torn up and burnout marks were seen on the road. </a:t>
            </a:r>
            <a:endParaRPr lang="en-US" sz="1600" dirty="0">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838200"/>
            <a:ext cx="8839200" cy="5334000"/>
          </a:xfrm>
        </p:spPr>
        <p:txBody>
          <a:bodyPr>
            <a:normAutofit/>
          </a:bodyPr>
          <a:lstStyle/>
          <a:p>
            <a:pPr marL="0" indent="1588" algn="just" eaLnBrk="1" hangingPunct="1">
              <a:lnSpc>
                <a:spcPct val="80000"/>
              </a:lnSpc>
              <a:spcBef>
                <a:spcPts val="1200"/>
              </a:spcBef>
              <a:spcAft>
                <a:spcPts val="1200"/>
              </a:spcAft>
              <a:buNone/>
            </a:pPr>
            <a:r>
              <a:rPr lang="en-US" sz="2800" b="1" i="1" dirty="0">
                <a:latin typeface="Times New Roman" pitchFamily="18" charset="0"/>
              </a:rPr>
              <a:t>Review the evidence with your tablemates to answer these questions:</a:t>
            </a:r>
          </a:p>
          <a:p>
            <a:pPr marL="0" indent="1588" algn="just" eaLnBrk="1" hangingPunct="1">
              <a:lnSpc>
                <a:spcPct val="80000"/>
              </a:lnSpc>
              <a:spcBef>
                <a:spcPts val="1200"/>
              </a:spcBef>
              <a:spcAft>
                <a:spcPts val="1200"/>
              </a:spcAft>
              <a:buAutoNum type="arabicParenBoth"/>
            </a:pPr>
            <a:r>
              <a:rPr lang="en-US" sz="2800" i="1" dirty="0">
                <a:latin typeface="Times New Roman" pitchFamily="18" charset="0"/>
              </a:rPr>
              <a:t>What happened to the victims? </a:t>
            </a:r>
          </a:p>
          <a:p>
            <a:pPr marL="0" indent="1588" algn="just" eaLnBrk="1" hangingPunct="1">
              <a:lnSpc>
                <a:spcPct val="80000"/>
              </a:lnSpc>
              <a:spcBef>
                <a:spcPts val="1200"/>
              </a:spcBef>
              <a:spcAft>
                <a:spcPts val="1200"/>
              </a:spcAft>
              <a:buAutoNum type="arabicParenBoth"/>
            </a:pPr>
            <a:r>
              <a:rPr lang="en-US" sz="2800" i="1" dirty="0">
                <a:latin typeface="Times New Roman" pitchFamily="18" charset="0"/>
              </a:rPr>
              <a:t>Which person is responsible for their deaths?</a:t>
            </a:r>
          </a:p>
          <a:p>
            <a:pPr marL="0" indent="1588" algn="just" eaLnBrk="1" hangingPunct="1">
              <a:lnSpc>
                <a:spcPct val="80000"/>
              </a:lnSpc>
              <a:spcBef>
                <a:spcPts val="1200"/>
              </a:spcBef>
              <a:spcAft>
                <a:spcPts val="1200"/>
              </a:spcAft>
              <a:buAutoNum type="arabicParenBoth"/>
            </a:pPr>
            <a:r>
              <a:rPr lang="en-US" sz="2800" i="1" dirty="0">
                <a:latin typeface="Times New Roman" pitchFamily="18" charset="0"/>
              </a:rPr>
              <a:t>What are the three most important pieces of evidence? Why?</a:t>
            </a:r>
          </a:p>
          <a:p>
            <a:pPr marL="0" indent="0" algn="just" eaLnBrk="1" hangingPunct="1">
              <a:lnSpc>
                <a:spcPct val="80000"/>
              </a:lnSpc>
              <a:spcBef>
                <a:spcPts val="1200"/>
              </a:spcBef>
              <a:spcAft>
                <a:spcPts val="1200"/>
              </a:spcAft>
              <a:buNone/>
            </a:pPr>
            <a:br>
              <a:rPr lang="en-US" sz="2800" b="1" i="1" dirty="0">
                <a:latin typeface="Times New Roman" pitchFamily="18" charset="0"/>
              </a:rPr>
            </a:br>
            <a:r>
              <a:rPr lang="en-US" sz="2800" b="1" i="1" dirty="0">
                <a:latin typeface="Times New Roman" pitchFamily="18" charset="0"/>
              </a:rPr>
              <a:t>Find the link to the form to submit.  Only one person from your group needs to submit the form.</a:t>
            </a:r>
          </a:p>
        </p:txBody>
      </p:sp>
      <p:sp>
        <p:nvSpPr>
          <p:cNvPr id="2" name="Text Box 4">
            <a:extLst>
              <a:ext uri="{FF2B5EF4-FFF2-40B4-BE49-F238E27FC236}">
                <a16:creationId xmlns:a16="http://schemas.microsoft.com/office/drawing/2014/main" id="{613483A1-CE0C-AA49-8A56-C93ABFEACBB9}"/>
              </a:ext>
            </a:extLst>
          </p:cNvPr>
          <p:cNvSpPr txBox="1">
            <a:spLocks noChangeArrowheads="1"/>
          </p:cNvSpPr>
          <p:nvPr/>
        </p:nvSpPr>
        <p:spPr bwMode="auto">
          <a:xfrm>
            <a:off x="0" y="152400"/>
            <a:ext cx="9144000" cy="535531"/>
          </a:xfrm>
          <a:prstGeom prst="rect">
            <a:avLst/>
          </a:prstGeom>
          <a:solidFill>
            <a:srgbClr val="FFFF00"/>
          </a:solidFill>
          <a:ln w="28575">
            <a:noFill/>
            <a:miter lim="800000"/>
            <a:headEnd/>
            <a:tailEnd/>
          </a:ln>
        </p:spPr>
        <p:txBody>
          <a:bodyPr wrap="square">
            <a:spAutoFit/>
          </a:bodyPr>
          <a:lstStyle/>
          <a:p>
            <a:pPr>
              <a:lnSpc>
                <a:spcPct val="90000"/>
              </a:lnSpc>
              <a:spcBef>
                <a:spcPct val="20000"/>
              </a:spcBef>
            </a:pPr>
            <a:r>
              <a:rPr lang="en-US" sz="3200" b="1" dirty="0">
                <a:latin typeface="Times New Roman" pitchFamily="18" charset="0"/>
              </a:rPr>
              <a:t>Discussion Time: What do you think?</a:t>
            </a:r>
          </a:p>
        </p:txBody>
      </p:sp>
      <p:sp>
        <p:nvSpPr>
          <p:cNvPr id="7" name="TextBox 6">
            <a:extLst>
              <a:ext uri="{FF2B5EF4-FFF2-40B4-BE49-F238E27FC236}">
                <a16:creationId xmlns:a16="http://schemas.microsoft.com/office/drawing/2014/main" id="{6D357E68-D9A7-7D84-C9CB-7B05DB3A3CA3}"/>
              </a:ext>
            </a:extLst>
          </p:cNvPr>
          <p:cNvSpPr txBox="1"/>
          <p:nvPr/>
        </p:nvSpPr>
        <p:spPr>
          <a:xfrm>
            <a:off x="-4725256" y="304800"/>
            <a:ext cx="4649056" cy="1477328"/>
          </a:xfrm>
          <a:prstGeom prst="rect">
            <a:avLst/>
          </a:prstGeom>
          <a:noFill/>
        </p:spPr>
        <p:txBody>
          <a:bodyPr wrap="square">
            <a:spAutoFit/>
          </a:bodyPr>
          <a:lstStyle/>
          <a:p>
            <a:r>
              <a:rPr lang="en-US" dirty="0"/>
              <a:t>Teachers:  A sample form is available at </a:t>
            </a:r>
            <a:r>
              <a:rPr lang="en-US" dirty="0">
                <a:hlinkClick r:id="rId2"/>
              </a:rPr>
              <a:t>https://forms.gle/oV4nDwHQict6dFRcA</a:t>
            </a:r>
            <a:r>
              <a:rPr lang="en-US" dirty="0"/>
              <a:t>   </a:t>
            </a:r>
          </a:p>
          <a:p>
            <a:endParaRPr lang="en-US" dirty="0"/>
          </a:p>
          <a:p>
            <a:r>
              <a:rPr lang="en-US" dirty="0"/>
              <a:t>Create your own copy to share via your LMS or teacher website.</a:t>
            </a:r>
          </a:p>
        </p:txBody>
      </p:sp>
      <p:pic>
        <p:nvPicPr>
          <p:cNvPr id="9" name="Picture 8">
            <a:extLst>
              <a:ext uri="{FF2B5EF4-FFF2-40B4-BE49-F238E27FC236}">
                <a16:creationId xmlns:a16="http://schemas.microsoft.com/office/drawing/2014/main" id="{464C878D-FD3F-A092-EA2C-0762E646235F}"/>
              </a:ext>
            </a:extLst>
          </p:cNvPr>
          <p:cNvPicPr>
            <a:picLocks noChangeAspect="1"/>
          </p:cNvPicPr>
          <p:nvPr/>
        </p:nvPicPr>
        <p:blipFill>
          <a:blip r:embed="rId3"/>
          <a:stretch>
            <a:fillRect/>
          </a:stretch>
        </p:blipFill>
        <p:spPr>
          <a:xfrm>
            <a:off x="2620066" y="3581400"/>
            <a:ext cx="3903868" cy="756649"/>
          </a:xfrm>
          <a:prstGeom prst="rect">
            <a:avLst/>
          </a:prstGeom>
        </p:spPr>
      </p:pic>
      <p:sp>
        <p:nvSpPr>
          <p:cNvPr id="10" name="TextBox 9">
            <a:extLst>
              <a:ext uri="{FF2B5EF4-FFF2-40B4-BE49-F238E27FC236}">
                <a16:creationId xmlns:a16="http://schemas.microsoft.com/office/drawing/2014/main" id="{60CB3FA2-4E0D-E14A-7DF8-BF93D367319E}"/>
              </a:ext>
            </a:extLst>
          </p:cNvPr>
          <p:cNvSpPr txBox="1"/>
          <p:nvPr/>
        </p:nvSpPr>
        <p:spPr>
          <a:xfrm>
            <a:off x="685800" y="5478517"/>
            <a:ext cx="8001000" cy="584775"/>
          </a:xfrm>
          <a:prstGeom prst="rect">
            <a:avLst/>
          </a:prstGeom>
          <a:solidFill>
            <a:srgbClr val="FFFF00"/>
          </a:solidFill>
        </p:spPr>
        <p:txBody>
          <a:bodyPr wrap="square" rtlCol="0">
            <a:spAutoFit/>
          </a:bodyPr>
          <a:lstStyle/>
          <a:p>
            <a:pPr algn="ctr"/>
            <a:r>
              <a:rPr lang="en-US" sz="3200" b="1" dirty="0"/>
              <a:t>The final report …</a:t>
            </a:r>
            <a:endParaRPr lang="en-US" sz="3200" dirty="0"/>
          </a:p>
        </p:txBody>
      </p:sp>
      <p:sp>
        <p:nvSpPr>
          <p:cNvPr id="11" name="TextBox 10">
            <a:extLst>
              <a:ext uri="{FF2B5EF4-FFF2-40B4-BE49-F238E27FC236}">
                <a16:creationId xmlns:a16="http://schemas.microsoft.com/office/drawing/2014/main" id="{2BA6E207-3A64-05B6-DDCE-836B6A4086D9}"/>
              </a:ext>
            </a:extLst>
          </p:cNvPr>
          <p:cNvSpPr txBox="1"/>
          <p:nvPr/>
        </p:nvSpPr>
        <p:spPr>
          <a:xfrm>
            <a:off x="685800" y="6019800"/>
            <a:ext cx="8001000" cy="584775"/>
          </a:xfrm>
          <a:prstGeom prst="rect">
            <a:avLst/>
          </a:prstGeom>
          <a:solidFill>
            <a:srgbClr val="FFFF00"/>
          </a:solidFill>
        </p:spPr>
        <p:txBody>
          <a:bodyPr wrap="square" rtlCol="0">
            <a:spAutoFit/>
          </a:bodyPr>
          <a:lstStyle/>
          <a:p>
            <a:pPr algn="ctr"/>
            <a:r>
              <a:rPr lang="en-US" sz="3200" b="1" dirty="0"/>
              <a:t>will be shared tomorrow!</a:t>
            </a:r>
            <a:endParaRPr lang="en-US" sz="3200" dirty="0"/>
          </a:p>
        </p:txBody>
      </p:sp>
      <p:pic>
        <p:nvPicPr>
          <p:cNvPr id="12" name="Picture 11">
            <a:hlinkClick r:id="rId2"/>
            <a:extLst>
              <a:ext uri="{FF2B5EF4-FFF2-40B4-BE49-F238E27FC236}">
                <a16:creationId xmlns:a16="http://schemas.microsoft.com/office/drawing/2014/main" id="{EE49AF54-5D3B-1889-EFAA-44F0F5FEEC4D}"/>
              </a:ext>
            </a:extLst>
          </p:cNvPr>
          <p:cNvPicPr>
            <a:picLocks noChangeAspect="1"/>
          </p:cNvPicPr>
          <p:nvPr/>
        </p:nvPicPr>
        <p:blipFill>
          <a:blip r:embed="rId3"/>
          <a:stretch>
            <a:fillRect/>
          </a:stretch>
        </p:blipFill>
        <p:spPr>
          <a:xfrm>
            <a:off x="-4419600" y="1905000"/>
            <a:ext cx="3903868" cy="7566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917354"/>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23649" y="0"/>
            <a:ext cx="9167649"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2" name="Text Box 8">
            <a:extLst>
              <a:ext uri="{FF2B5EF4-FFF2-40B4-BE49-F238E27FC236}">
                <a16:creationId xmlns:a16="http://schemas.microsoft.com/office/drawing/2014/main" id="{CB43DFAC-75EB-72B2-C6E8-E3AF49D1EE29}"/>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sp>
        <p:nvSpPr>
          <p:cNvPr id="10" name="Rectangle 9">
            <a:extLst>
              <a:ext uri="{FF2B5EF4-FFF2-40B4-BE49-F238E27FC236}">
                <a16:creationId xmlns:a16="http://schemas.microsoft.com/office/drawing/2014/main" id="{81B3D461-C72E-F8FF-9B14-E54B3A213675}"/>
              </a:ext>
            </a:extLst>
          </p:cNvPr>
          <p:cNvSpPr/>
          <p:nvPr/>
        </p:nvSpPr>
        <p:spPr>
          <a:xfrm>
            <a:off x="1934644" y="609600"/>
            <a:ext cx="6629400" cy="6186309"/>
          </a:xfrm>
          <a:prstGeom prst="rect">
            <a:avLst/>
          </a:prstGeom>
          <a:noFill/>
        </p:spPr>
        <p:txBody>
          <a:bodyPr wrap="square" lIns="91440" tIns="45720" rIns="91440" bIns="45720">
            <a:spAutoFit/>
          </a:bodyPr>
          <a:lstStyle/>
          <a:p>
            <a:pPr algn="ctr"/>
            <a:r>
              <a:rPr lang="en-US" sz="72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CSI C</a:t>
            </a:r>
            <a:r>
              <a:rPr lang="en-US" sz="48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hallenge</a:t>
            </a:r>
            <a:endParaRPr lang="en-US" sz="54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pPr algn="ctr"/>
            <a: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Case #2024-1:</a:t>
            </a:r>
            <a:b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br>
            <a: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Barbie Mystery</a:t>
            </a:r>
          </a:p>
          <a:p>
            <a:pPr algn="ctr"/>
            <a:endParaRPr lang="en-US" sz="32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pPr algn="ctr"/>
            <a:r>
              <a:rPr lang="en-US" sz="44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FINAL REPORT</a:t>
            </a:r>
          </a:p>
          <a:p>
            <a:pPr algn="ctr"/>
            <a:endParaRPr lang="en-US" sz="32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r>
              <a:rPr lang="en-US" sz="28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Go to your case slide.</a:t>
            </a:r>
          </a:p>
          <a:p>
            <a:endParaRPr lang="en-US" sz="16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endParaRPr>
          </a:p>
          <a:p>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Add information to </a:t>
            </a:r>
            <a:b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br>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your chart or in the </a:t>
            </a:r>
            <a:b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br>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text box.</a:t>
            </a:r>
          </a:p>
        </p:txBody>
      </p:sp>
      <p:pic>
        <p:nvPicPr>
          <p:cNvPr id="11" name="Picture 10">
            <a:extLst>
              <a:ext uri="{FF2B5EF4-FFF2-40B4-BE49-F238E27FC236}">
                <a16:creationId xmlns:a16="http://schemas.microsoft.com/office/drawing/2014/main" id="{3C38DC6C-EE6A-AACE-85D0-246A88860C6E}"/>
              </a:ext>
            </a:extLst>
          </p:cNvPr>
          <p:cNvPicPr>
            <a:picLocks noChangeAspect="1"/>
          </p:cNvPicPr>
          <p:nvPr/>
        </p:nvPicPr>
        <p:blipFill>
          <a:blip r:embed="rId5"/>
          <a:stretch>
            <a:fillRect/>
          </a:stretch>
        </p:blipFill>
        <p:spPr>
          <a:xfrm>
            <a:off x="6629400" y="4558235"/>
            <a:ext cx="2310961" cy="2008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Arrow: Right 11">
            <a:extLst>
              <a:ext uri="{FF2B5EF4-FFF2-40B4-BE49-F238E27FC236}">
                <a16:creationId xmlns:a16="http://schemas.microsoft.com/office/drawing/2014/main" id="{503AD028-3485-8755-9D07-AD5E03EB9CC0}"/>
              </a:ext>
            </a:extLst>
          </p:cNvPr>
          <p:cNvSpPr/>
          <p:nvPr/>
        </p:nvSpPr>
        <p:spPr>
          <a:xfrm>
            <a:off x="5562600" y="5257800"/>
            <a:ext cx="1295400" cy="609600"/>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656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2657" y="609600"/>
            <a:ext cx="8986157" cy="6322469"/>
          </a:xfrm>
        </p:spPr>
        <p:txBody>
          <a:bodyPr>
            <a:noAutofit/>
          </a:bodyPr>
          <a:lstStyle/>
          <a:p>
            <a:pPr algn="just">
              <a:spcBef>
                <a:spcPts val="300"/>
              </a:spcBef>
              <a:spcAft>
                <a:spcPts val="300"/>
              </a:spcAft>
            </a:pPr>
            <a:r>
              <a:rPr lang="en-US" sz="2400" i="1" dirty="0">
                <a:latin typeface="Arial Narrow" panose="020B0606020202030204" pitchFamily="34" charset="0"/>
              </a:rPr>
              <a:t>Sam knew Kitty, his longtime girlfriend, was jealous that he and Barbie had become such close friends.  He and Tony were hoping if they could get both of them together, they would be able to talk and resolve their differences.</a:t>
            </a:r>
          </a:p>
          <a:p>
            <a:pPr algn="just">
              <a:spcBef>
                <a:spcPts val="300"/>
              </a:spcBef>
              <a:spcAft>
                <a:spcPts val="300"/>
              </a:spcAft>
            </a:pPr>
            <a:r>
              <a:rPr lang="en-US" sz="2400" i="1" dirty="0">
                <a:latin typeface="Arial Narrow" panose="020B0606020202030204" pitchFamily="34" charset="0"/>
              </a:rPr>
              <a:t>Tony stopped by Barbie’s house and convinced her to join him for a bonfire, but did not mention that Kitty would be there.</a:t>
            </a:r>
          </a:p>
          <a:p>
            <a:pPr algn="just">
              <a:spcBef>
                <a:spcPts val="300"/>
              </a:spcBef>
              <a:spcAft>
                <a:spcPts val="300"/>
              </a:spcAft>
            </a:pPr>
            <a:r>
              <a:rPr lang="en-US" sz="2400" i="1" dirty="0">
                <a:latin typeface="Arial Narrow" panose="020B0606020202030204" pitchFamily="34" charset="0"/>
              </a:rPr>
              <a:t>Sam convinced Kitty to go, but didn’t tell her Barbie would be there.</a:t>
            </a:r>
          </a:p>
          <a:p>
            <a:pPr algn="just">
              <a:spcBef>
                <a:spcPts val="300"/>
              </a:spcBef>
              <a:spcAft>
                <a:spcPts val="300"/>
              </a:spcAft>
            </a:pPr>
            <a:r>
              <a:rPr lang="en-US" sz="2400" i="1" dirty="0">
                <a:latin typeface="Arial Narrow" panose="020B0606020202030204" pitchFamily="34" charset="0"/>
              </a:rPr>
              <a:t>As soon as Kitty saw Barbie, she started a big cat fight about Sam and Barbie’s relationship. </a:t>
            </a:r>
          </a:p>
          <a:p>
            <a:pPr algn="just">
              <a:spcBef>
                <a:spcPts val="300"/>
              </a:spcBef>
              <a:spcAft>
                <a:spcPts val="300"/>
              </a:spcAft>
            </a:pPr>
            <a:r>
              <a:rPr lang="en-US" sz="2400" i="1" dirty="0">
                <a:latin typeface="Arial Narrow" panose="020B0606020202030204" pitchFamily="34" charset="0"/>
              </a:rPr>
              <a:t>Kitty admitted to holding Sam’s gun, but said that Barbie was the one who pulled it out of Sam’s backpack and threatened her with it.  Kitty tried to get the gun away from Barbie when it went off and shot Sam.  He fell back on the rock. </a:t>
            </a:r>
          </a:p>
          <a:p>
            <a:pPr algn="just">
              <a:spcBef>
                <a:spcPts val="300"/>
              </a:spcBef>
              <a:spcAft>
                <a:spcPts val="300"/>
              </a:spcAft>
            </a:pPr>
            <a:r>
              <a:rPr lang="en-US" sz="2400" i="1" dirty="0">
                <a:latin typeface="Arial Narrow" panose="020B0606020202030204" pitchFamily="34" charset="0"/>
              </a:rPr>
              <a:t>Tony hit Barbie on the back of the head with a rock to knock her out so Kitty could help him get Sam in her father’s truck and head to the hospital. However, Sam died on the way there and they dumped his body in the river.</a:t>
            </a:r>
          </a:p>
        </p:txBody>
      </p:sp>
      <p:sp>
        <p:nvSpPr>
          <p:cNvPr id="8195" name="Text Box 4"/>
          <p:cNvSpPr txBox="1">
            <a:spLocks noChangeArrowheads="1"/>
          </p:cNvSpPr>
          <p:nvPr/>
        </p:nvSpPr>
        <p:spPr bwMode="auto">
          <a:xfrm>
            <a:off x="0" y="0"/>
            <a:ext cx="9144000" cy="535531"/>
          </a:xfrm>
          <a:prstGeom prst="rect">
            <a:avLst/>
          </a:prstGeom>
          <a:solidFill>
            <a:srgbClr val="FFFF00"/>
          </a:solidFill>
          <a:ln w="9525">
            <a:noFill/>
            <a:miter lim="800000"/>
            <a:headEnd/>
            <a:tailEnd/>
          </a:ln>
        </p:spPr>
        <p:txBody>
          <a:bodyPr wrap="square">
            <a:spAutoFit/>
          </a:bodyPr>
          <a:lstStyle/>
          <a:p>
            <a:pPr>
              <a:lnSpc>
                <a:spcPct val="90000"/>
              </a:lnSpc>
              <a:spcBef>
                <a:spcPct val="20000"/>
              </a:spcBef>
            </a:pPr>
            <a:r>
              <a:rPr lang="en-US" sz="3200" b="1" dirty="0">
                <a:latin typeface="Times New Roman" pitchFamily="18" charset="0"/>
              </a:rPr>
              <a:t>The final report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BF72FB-AC02-9282-97B6-CFE369E3EB42}"/>
              </a:ext>
            </a:extLst>
          </p:cNvPr>
          <p:cNvSpPr txBox="1"/>
          <p:nvPr/>
        </p:nvSpPr>
        <p:spPr>
          <a:xfrm>
            <a:off x="457200" y="1066800"/>
            <a:ext cx="6724704" cy="1200329"/>
          </a:xfrm>
          <a:prstGeom prst="rect">
            <a:avLst/>
          </a:prstGeom>
          <a:noFill/>
        </p:spPr>
        <p:txBody>
          <a:bodyPr wrap="square" rtlCol="0">
            <a:spAutoFit/>
          </a:bodyPr>
          <a:lstStyle/>
          <a:p>
            <a:r>
              <a:rPr lang="en-US" sz="2400" b="1" i="1" dirty="0">
                <a:solidFill>
                  <a:srgbClr val="FF0000"/>
                </a:solidFill>
              </a:rPr>
              <a:t>What was the outcome of the case?  </a:t>
            </a:r>
          </a:p>
          <a:p>
            <a:endParaRPr lang="en-US" sz="2400" b="1" i="1" dirty="0">
              <a:solidFill>
                <a:srgbClr val="FF0000"/>
              </a:solidFill>
            </a:endParaRPr>
          </a:p>
          <a:p>
            <a:r>
              <a:rPr lang="en-US" sz="2400" b="1" i="1" dirty="0">
                <a:solidFill>
                  <a:srgbClr val="FF0000"/>
                </a:solidFill>
              </a:rPr>
              <a:t>Were you correct?  Explain why or why not.</a:t>
            </a:r>
          </a:p>
        </p:txBody>
      </p:sp>
      <p:sp>
        <p:nvSpPr>
          <p:cNvPr id="5" name="Text Box 4">
            <a:extLst>
              <a:ext uri="{FF2B5EF4-FFF2-40B4-BE49-F238E27FC236}">
                <a16:creationId xmlns:a16="http://schemas.microsoft.com/office/drawing/2014/main" id="{85431838-9696-D89A-9C91-518C57C1131D}"/>
              </a:ext>
            </a:extLst>
          </p:cNvPr>
          <p:cNvSpPr txBox="1">
            <a:spLocks noChangeArrowheads="1"/>
          </p:cNvSpPr>
          <p:nvPr/>
        </p:nvSpPr>
        <p:spPr bwMode="auto">
          <a:xfrm>
            <a:off x="0" y="152400"/>
            <a:ext cx="9144000" cy="535531"/>
          </a:xfrm>
          <a:prstGeom prst="rect">
            <a:avLst/>
          </a:prstGeom>
          <a:solidFill>
            <a:srgbClr val="FFFF00"/>
          </a:solidFill>
          <a:ln w="28575">
            <a:noFill/>
            <a:miter lim="800000"/>
            <a:headEnd/>
            <a:tailEnd/>
          </a:ln>
        </p:spPr>
        <p:txBody>
          <a:bodyPr wrap="square">
            <a:spAutoFit/>
          </a:bodyPr>
          <a:lstStyle/>
          <a:p>
            <a:pPr>
              <a:lnSpc>
                <a:spcPct val="90000"/>
              </a:lnSpc>
              <a:spcBef>
                <a:spcPct val="20000"/>
              </a:spcBef>
            </a:pPr>
            <a:r>
              <a:rPr lang="en-US" sz="3200" b="1" dirty="0">
                <a:latin typeface="Times New Roman" pitchFamily="18" charset="0"/>
              </a:rPr>
              <a:t>Discussion Time: What do you think?</a:t>
            </a:r>
          </a:p>
        </p:txBody>
      </p:sp>
      <p:sp>
        <p:nvSpPr>
          <p:cNvPr id="6" name="TextBox 5">
            <a:extLst>
              <a:ext uri="{FF2B5EF4-FFF2-40B4-BE49-F238E27FC236}">
                <a16:creationId xmlns:a16="http://schemas.microsoft.com/office/drawing/2014/main" id="{2B648E5F-46E9-5B2E-28D8-B9F4F75732DC}"/>
              </a:ext>
            </a:extLst>
          </p:cNvPr>
          <p:cNvSpPr txBox="1"/>
          <p:nvPr/>
        </p:nvSpPr>
        <p:spPr>
          <a:xfrm>
            <a:off x="533400" y="3962400"/>
            <a:ext cx="2781300" cy="1077218"/>
          </a:xfrm>
          <a:prstGeom prst="rect">
            <a:avLst/>
          </a:prstGeom>
          <a:solidFill>
            <a:srgbClr val="FFFF00"/>
          </a:solidFill>
        </p:spPr>
        <p:txBody>
          <a:bodyPr wrap="square" rtlCol="0">
            <a:spAutoFit/>
          </a:bodyPr>
          <a:lstStyle/>
          <a:p>
            <a:pPr algn="ctr"/>
            <a:r>
              <a:rPr lang="en-US" sz="3200" b="1" dirty="0"/>
              <a:t>Now it’s your turn …</a:t>
            </a:r>
            <a:endParaRPr lang="en-US" sz="3200" dirty="0"/>
          </a:p>
        </p:txBody>
      </p:sp>
      <p:pic>
        <p:nvPicPr>
          <p:cNvPr id="3" name="Picture 2">
            <a:extLst>
              <a:ext uri="{FF2B5EF4-FFF2-40B4-BE49-F238E27FC236}">
                <a16:creationId xmlns:a16="http://schemas.microsoft.com/office/drawing/2014/main" id="{88BCE928-FB48-985B-C663-5EDECF61AAA6}"/>
              </a:ext>
            </a:extLst>
          </p:cNvPr>
          <p:cNvPicPr>
            <a:picLocks noChangeAspect="1"/>
          </p:cNvPicPr>
          <p:nvPr/>
        </p:nvPicPr>
        <p:blipFill>
          <a:blip r:embed="rId2"/>
          <a:stretch>
            <a:fillRect/>
          </a:stretch>
        </p:blipFill>
        <p:spPr>
          <a:xfrm>
            <a:off x="4082039" y="3124200"/>
            <a:ext cx="4528561" cy="30670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690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txBox="1">
            <a:spLocks noChangeArrowheads="1"/>
          </p:cNvSpPr>
          <p:nvPr/>
        </p:nvSpPr>
        <p:spPr bwMode="auto">
          <a:xfrm>
            <a:off x="0" y="6847114"/>
            <a:ext cx="3276600" cy="276225"/>
          </a:xfrm>
          <a:prstGeom prst="rect">
            <a:avLst/>
          </a:prstGeom>
          <a:noFill/>
          <a:ln w="9525">
            <a:noFill/>
            <a:miter lim="800000"/>
            <a:headEnd/>
            <a:tailEnd/>
          </a:ln>
        </p:spPr>
        <p:txBody>
          <a:bodyPr>
            <a:spAutoFit/>
          </a:bodyPr>
          <a:lstStyle/>
          <a:p>
            <a:r>
              <a:rPr lang="en-US" sz="1200" dirty="0"/>
              <a:t>Mock Crime Scene: </a:t>
            </a:r>
            <a:r>
              <a:rPr lang="en-US" sz="1200" dirty="0">
                <a:hlinkClick r:id="rId2"/>
              </a:rPr>
              <a:t>http://www.masss.gov</a:t>
            </a:r>
            <a:endParaRPr lang="en-US" sz="1200" dirty="0"/>
          </a:p>
        </p:txBody>
      </p:sp>
      <p:pic>
        <p:nvPicPr>
          <p:cNvPr id="16387" name="Picture 8"/>
          <p:cNvPicPr>
            <a:picLocks noChangeAspect="1" noChangeArrowheads="1"/>
          </p:cNvPicPr>
          <p:nvPr/>
        </p:nvPicPr>
        <p:blipFill>
          <a:blip r:embed="rId3" cstate="print"/>
          <a:srcRect/>
          <a:stretch>
            <a:fillRect/>
          </a:stretch>
        </p:blipFill>
        <p:spPr bwMode="auto">
          <a:xfrm>
            <a:off x="6319837" y="5380430"/>
            <a:ext cx="2824163" cy="1522413"/>
          </a:xfrm>
          <a:prstGeom prst="rect">
            <a:avLst/>
          </a:prstGeom>
          <a:noFill/>
          <a:ln w="9525">
            <a:noFill/>
            <a:miter lim="800000"/>
            <a:headEnd/>
            <a:tailEnd/>
          </a:ln>
        </p:spPr>
      </p:pic>
      <p:pic>
        <p:nvPicPr>
          <p:cNvPr id="16388" name="Picture 6">
            <a:hlinkClick r:id="rId4"/>
          </p:cNvPr>
          <p:cNvPicPr>
            <a:picLocks noChangeAspect="1" noChangeArrowheads="1"/>
          </p:cNvPicPr>
          <p:nvPr/>
        </p:nvPicPr>
        <p:blipFill>
          <a:blip r:embed="rId5" cstate="print"/>
          <a:srcRect l="29527" t="49278" r="31213" b="18181"/>
          <a:stretch>
            <a:fillRect/>
          </a:stretch>
        </p:blipFill>
        <p:spPr bwMode="auto">
          <a:xfrm>
            <a:off x="228600" y="585860"/>
            <a:ext cx="8798220" cy="4850301"/>
          </a:xfrm>
          <a:prstGeom prst="rect">
            <a:avLst/>
          </a:prstGeom>
          <a:noFill/>
          <a:ln w="9525">
            <a:noFill/>
            <a:miter lim="800000"/>
            <a:headEnd/>
            <a:tailEnd/>
          </a:ln>
        </p:spPr>
      </p:pic>
      <p:sp>
        <p:nvSpPr>
          <p:cNvPr id="313" name="Text Box 8"/>
          <p:cNvSpPr txBox="1">
            <a:spLocks noChangeArrowheads="1"/>
          </p:cNvSpPr>
          <p:nvPr/>
        </p:nvSpPr>
        <p:spPr bwMode="auto">
          <a:xfrm>
            <a:off x="46454" y="5833562"/>
            <a:ext cx="6460292" cy="877155"/>
          </a:xfrm>
          <a:prstGeom prst="rect">
            <a:avLst/>
          </a:prstGeom>
          <a:noFill/>
          <a:ln w="9525">
            <a:noFill/>
            <a:miter lim="800000"/>
            <a:headEnd/>
            <a:tailEnd/>
          </a:ln>
        </p:spPr>
        <p:txBody>
          <a:bodyPr wrap="square" lIns="91430" tIns="45716" rIns="91430" bIns="45716">
            <a:spAutoFit/>
          </a:bodyPr>
          <a:lstStyle/>
          <a:p>
            <a:pPr algn="ctr"/>
            <a:r>
              <a:rPr lang="en-US" sz="2000" b="1" dirty="0">
                <a:latin typeface="Arial Rounded MT Bold" pitchFamily="34" charset="0"/>
              </a:rPr>
              <a:t>Identify at least 10 pieces of evidence using the flags and complete the chart about each piece.</a:t>
            </a:r>
          </a:p>
          <a:p>
            <a:endParaRPr lang="en-US" sz="1100" dirty="0">
              <a:latin typeface="Times New Roman" pitchFamily="18" charset="0"/>
            </a:endParaRPr>
          </a:p>
        </p:txBody>
      </p:sp>
      <p:sp>
        <p:nvSpPr>
          <p:cNvPr id="7" name="Rectangle 6"/>
          <p:cNvSpPr/>
          <p:nvPr/>
        </p:nvSpPr>
        <p:spPr>
          <a:xfrm>
            <a:off x="0" y="89440"/>
            <a:ext cx="9143999" cy="461665"/>
          </a:xfrm>
          <a:prstGeom prst="rect">
            <a:avLst/>
          </a:prstGeom>
          <a:solidFill>
            <a:srgbClr val="FFFF00"/>
          </a:solidFill>
        </p:spPr>
        <p:txBody>
          <a:bodyPr wrap="square">
            <a:spAutoFit/>
          </a:bodyPr>
          <a:lstStyle/>
          <a:p>
            <a:pPr algn="ctr"/>
            <a:r>
              <a:rPr lang="en-US" sz="2400" b="1" dirty="0">
                <a:latin typeface="Arial Rounded MT Bold" pitchFamily="34" charset="0"/>
              </a:rPr>
              <a:t>What evidence would you collect?  How would it be used?   </a:t>
            </a:r>
            <a:endParaRPr lang="en-US" sz="2400" dirty="0"/>
          </a:p>
        </p:txBody>
      </p:sp>
    </p:spTree>
    <p:extLst>
      <p:ext uri="{BB962C8B-B14F-4D97-AF65-F5344CB8AC3E}">
        <p14:creationId xmlns:p14="http://schemas.microsoft.com/office/powerpoint/2010/main" val="359229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txBox="1">
            <a:spLocks noChangeArrowheads="1"/>
          </p:cNvSpPr>
          <p:nvPr/>
        </p:nvSpPr>
        <p:spPr bwMode="auto">
          <a:xfrm>
            <a:off x="0" y="6930008"/>
            <a:ext cx="3276600" cy="276225"/>
          </a:xfrm>
          <a:prstGeom prst="rect">
            <a:avLst/>
          </a:prstGeom>
          <a:noFill/>
          <a:ln w="9525">
            <a:noFill/>
            <a:miter lim="800000"/>
            <a:headEnd/>
            <a:tailEnd/>
          </a:ln>
        </p:spPr>
        <p:txBody>
          <a:bodyPr>
            <a:spAutoFit/>
          </a:bodyPr>
          <a:lstStyle/>
          <a:p>
            <a:r>
              <a:rPr lang="en-US" sz="1200" dirty="0"/>
              <a:t>Mock Crime Scene: </a:t>
            </a:r>
            <a:r>
              <a:rPr lang="en-US" sz="1200" dirty="0">
                <a:hlinkClick r:id="rId2"/>
              </a:rPr>
              <a:t>http://www.masss.gov</a:t>
            </a:r>
            <a:endParaRPr lang="en-US" sz="1200" dirty="0"/>
          </a:p>
        </p:txBody>
      </p:sp>
      <p:pic>
        <p:nvPicPr>
          <p:cNvPr id="16388" name="Picture 6">
            <a:hlinkClick r:id="rId3"/>
          </p:cNvPr>
          <p:cNvPicPr>
            <a:picLocks noChangeAspect="1" noChangeArrowheads="1"/>
          </p:cNvPicPr>
          <p:nvPr/>
        </p:nvPicPr>
        <p:blipFill>
          <a:blip r:embed="rId4" cstate="print"/>
          <a:srcRect l="29527" t="49278" r="31213" b="18181"/>
          <a:stretch>
            <a:fillRect/>
          </a:stretch>
        </p:blipFill>
        <p:spPr bwMode="auto">
          <a:xfrm>
            <a:off x="78215" y="134623"/>
            <a:ext cx="5987902" cy="3301023"/>
          </a:xfrm>
          <a:prstGeom prst="rect">
            <a:avLst/>
          </a:prstGeom>
          <a:noFill/>
          <a:ln w="9525">
            <a:noFill/>
            <a:miter lim="800000"/>
            <a:headEnd/>
            <a:tailEnd/>
          </a:ln>
        </p:spPr>
      </p:pic>
      <p:sp>
        <p:nvSpPr>
          <p:cNvPr id="313" name="Text Box 8"/>
          <p:cNvSpPr txBox="1">
            <a:spLocks noChangeArrowheads="1"/>
          </p:cNvSpPr>
          <p:nvPr/>
        </p:nvSpPr>
        <p:spPr bwMode="auto">
          <a:xfrm>
            <a:off x="6118075" y="134623"/>
            <a:ext cx="2902612" cy="877155"/>
          </a:xfrm>
          <a:prstGeom prst="rect">
            <a:avLst/>
          </a:prstGeom>
          <a:noFill/>
          <a:ln w="9525">
            <a:noFill/>
            <a:miter lim="800000"/>
            <a:headEnd/>
            <a:tailEnd/>
          </a:ln>
        </p:spPr>
        <p:txBody>
          <a:bodyPr wrap="square" lIns="91430" tIns="45716" rIns="91430" bIns="45716">
            <a:spAutoFit/>
          </a:bodyPr>
          <a:lstStyle/>
          <a:p>
            <a:pPr algn="ctr"/>
            <a:r>
              <a:rPr lang="en-US" sz="2000" b="1" dirty="0">
                <a:latin typeface="Arial Rounded MT Bold" pitchFamily="34" charset="0"/>
              </a:rPr>
              <a:t>What evidence should  you collect?</a:t>
            </a:r>
          </a:p>
          <a:p>
            <a:endParaRPr lang="en-US" sz="1100" dirty="0">
              <a:latin typeface="Times New Roman" pitchFamily="18" charset="0"/>
            </a:endParaRPr>
          </a:p>
        </p:txBody>
      </p:sp>
      <p:pic>
        <p:nvPicPr>
          <p:cNvPr id="1026" name="Picture 2">
            <a:extLst>
              <a:ext uri="{FF2B5EF4-FFF2-40B4-BE49-F238E27FC236}">
                <a16:creationId xmlns:a16="http://schemas.microsoft.com/office/drawing/2014/main" id="{137277C6-C8C4-4DE1-A473-48A8B6884F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4586" y="1031209"/>
            <a:ext cx="691035" cy="9143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2877FD9-69FF-4793-9193-A8AAA82FE2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1426" y="1031209"/>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647A91D-B0AB-4F6B-85DB-518DADE7BDF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4061" y="1031209"/>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CF04E61-1730-4F37-82BE-F01DAB37AA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2589" y="1031209"/>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D411AFB-F29C-4491-BB3B-45B458F4924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97548" y="1031209"/>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2B4CE1E-651E-4F2D-BC8B-2DB9426E2B4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6000" y="1799719"/>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FD2D169-2AB7-4F0B-AA07-74766F3FA99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07972" y="1799719"/>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71867D5-3876-4943-870A-8DBD877A5E2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7939" y="1799719"/>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3A3F33A-E79F-4156-9285-DBF38310259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22351" y="1799719"/>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11B05B47-6AA5-42F2-88A6-D7861459364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39102" y="1799719"/>
            <a:ext cx="655426" cy="8672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2">
            <a:extLst>
              <a:ext uri="{FF2B5EF4-FFF2-40B4-BE49-F238E27FC236}">
                <a16:creationId xmlns:a16="http://schemas.microsoft.com/office/drawing/2014/main" id="{3C3B21DA-3366-4EC1-87F7-F1677BE474E4}"/>
              </a:ext>
            </a:extLst>
          </p:cNvPr>
          <p:cNvGraphicFramePr>
            <a:graphicFrameLocks noGrp="1"/>
          </p:cNvGraphicFramePr>
          <p:nvPr/>
        </p:nvGraphicFramePr>
        <p:xfrm>
          <a:off x="116315" y="3533430"/>
          <a:ext cx="8769244" cy="2947086"/>
        </p:xfrm>
        <a:graphic>
          <a:graphicData uri="http://schemas.openxmlformats.org/drawingml/2006/table">
            <a:tbl>
              <a:tblPr firstRow="1" bandRow="1">
                <a:tableStyleId>{F5AB1C69-6EDB-4FF4-983F-18BD219EF322}</a:tableStyleId>
              </a:tblPr>
              <a:tblGrid>
                <a:gridCol w="395983">
                  <a:extLst>
                    <a:ext uri="{9D8B030D-6E8A-4147-A177-3AD203B41FA5}">
                      <a16:colId xmlns:a16="http://schemas.microsoft.com/office/drawing/2014/main" val="162440563"/>
                    </a:ext>
                  </a:extLst>
                </a:gridCol>
                <a:gridCol w="2383835">
                  <a:extLst>
                    <a:ext uri="{9D8B030D-6E8A-4147-A177-3AD203B41FA5}">
                      <a16:colId xmlns:a16="http://schemas.microsoft.com/office/drawing/2014/main" val="1370513739"/>
                    </a:ext>
                  </a:extLst>
                </a:gridCol>
                <a:gridCol w="5989426">
                  <a:extLst>
                    <a:ext uri="{9D8B030D-6E8A-4147-A177-3AD203B41FA5}">
                      <a16:colId xmlns:a16="http://schemas.microsoft.com/office/drawing/2014/main" val="3783534431"/>
                    </a:ext>
                  </a:extLst>
                </a:gridCol>
              </a:tblGrid>
              <a:tr h="330999">
                <a:tc>
                  <a:txBody>
                    <a:bodyPr/>
                    <a:lstStyle/>
                    <a:p>
                      <a:r>
                        <a:rPr lang="en-US" sz="1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dirty="0"/>
                        <a:t>Description of 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t>What do we hope to learn from analyzing the 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13967570"/>
                  </a:ext>
                </a:extLst>
              </a:tr>
              <a:tr h="872029">
                <a:tc>
                  <a:txBody>
                    <a:bodyPr/>
                    <a:lstStyle/>
                    <a:p>
                      <a:r>
                        <a:rPr lang="en-US" sz="2400" b="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2735699"/>
                  </a:ext>
                </a:extLst>
              </a:tr>
              <a:tr h="872029">
                <a:tc>
                  <a:txBody>
                    <a:bodyPr/>
                    <a:lstStyle/>
                    <a:p>
                      <a:r>
                        <a:rPr lang="en-US" sz="2400" b="0"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6127104"/>
                  </a:ext>
                </a:extLst>
              </a:tr>
              <a:tr h="872029">
                <a:tc>
                  <a:txBody>
                    <a:bodyPr/>
                    <a:lstStyle/>
                    <a:p>
                      <a:r>
                        <a:rPr lang="en-US" sz="2400" b="0" dirty="0">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4435506"/>
                  </a:ext>
                </a:extLst>
              </a:tr>
            </a:tbl>
          </a:graphicData>
        </a:graphic>
      </p:graphicFrame>
      <p:sp>
        <p:nvSpPr>
          <p:cNvPr id="11" name="TextBox 10">
            <a:extLst>
              <a:ext uri="{FF2B5EF4-FFF2-40B4-BE49-F238E27FC236}">
                <a16:creationId xmlns:a16="http://schemas.microsoft.com/office/drawing/2014/main" id="{497111B7-3334-A388-1671-DD3E7B911DCC}"/>
              </a:ext>
            </a:extLst>
          </p:cNvPr>
          <p:cNvSpPr txBox="1"/>
          <p:nvPr/>
        </p:nvSpPr>
        <p:spPr>
          <a:xfrm>
            <a:off x="570140" y="4017012"/>
            <a:ext cx="1770289"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Gas can</a:t>
            </a:r>
          </a:p>
        </p:txBody>
      </p:sp>
      <p:sp>
        <p:nvSpPr>
          <p:cNvPr id="12" name="TextBox 11">
            <a:extLst>
              <a:ext uri="{FF2B5EF4-FFF2-40B4-BE49-F238E27FC236}">
                <a16:creationId xmlns:a16="http://schemas.microsoft.com/office/drawing/2014/main" id="{9144A48F-1F27-B834-2969-2070B3239AEF}"/>
              </a:ext>
            </a:extLst>
          </p:cNvPr>
          <p:cNvSpPr txBox="1"/>
          <p:nvPr/>
        </p:nvSpPr>
        <p:spPr>
          <a:xfrm>
            <a:off x="2976244" y="3886578"/>
            <a:ext cx="5909315" cy="83099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Regular or diesel (fire), Fingerprints – ID suspect/victim</a:t>
            </a:r>
          </a:p>
        </p:txBody>
      </p:sp>
      <p:sp>
        <p:nvSpPr>
          <p:cNvPr id="13" name="TextBox 12">
            <a:extLst>
              <a:ext uri="{FF2B5EF4-FFF2-40B4-BE49-F238E27FC236}">
                <a16:creationId xmlns:a16="http://schemas.microsoft.com/office/drawing/2014/main" id="{07FA64AD-2EB3-2BBF-CEC6-A822F2B32361}"/>
              </a:ext>
            </a:extLst>
          </p:cNvPr>
          <p:cNvSpPr txBox="1"/>
          <p:nvPr/>
        </p:nvSpPr>
        <p:spPr>
          <a:xfrm>
            <a:off x="570140" y="4900681"/>
            <a:ext cx="2313453" cy="461665"/>
          </a:xfrm>
          <a:prstGeom prst="rect">
            <a:avLst/>
          </a:prstGeom>
          <a:noFill/>
        </p:spPr>
        <p:txBody>
          <a:bodyPr wrap="square">
            <a:spAutoFit/>
          </a:bodyPr>
          <a:lstStyle/>
          <a:p>
            <a:r>
              <a:rPr lang="en-US" sz="2400" b="0" dirty="0">
                <a:latin typeface="Times New Roman" panose="02020603050405020304" pitchFamily="18" charset="0"/>
                <a:cs typeface="Times New Roman" panose="02020603050405020304" pitchFamily="18" charset="0"/>
              </a:rPr>
              <a:t>Rocks</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43B9421-A32C-DBE5-EEB3-4139D359DF25}"/>
              </a:ext>
            </a:extLst>
          </p:cNvPr>
          <p:cNvSpPr txBox="1"/>
          <p:nvPr/>
        </p:nvSpPr>
        <p:spPr>
          <a:xfrm>
            <a:off x="2976243" y="4768048"/>
            <a:ext cx="5909315" cy="830997"/>
          </a:xfrm>
          <a:prstGeom prst="rect">
            <a:avLst/>
          </a:prstGeom>
          <a:noFill/>
        </p:spPr>
        <p:txBody>
          <a:bodyPr wrap="square">
            <a:spAutoFit/>
          </a:bodyPr>
          <a:lstStyle/>
          <a:p>
            <a:r>
              <a:rPr lang="en-US" sz="2400" b="0" dirty="0">
                <a:latin typeface="Times New Roman" panose="02020603050405020304" pitchFamily="18" charset="0"/>
                <a:cs typeface="Times New Roman" panose="02020603050405020304" pitchFamily="18" charset="0"/>
              </a:rPr>
              <a:t>Blood – Human? DNA? How fresh?</a:t>
            </a:r>
            <a:br>
              <a:rPr lang="en-US" sz="2400" b="0" dirty="0">
                <a:latin typeface="Times New Roman" panose="02020603050405020304" pitchFamily="18" charset="0"/>
                <a:cs typeface="Times New Roman" panose="02020603050405020304" pitchFamily="18" charset="0"/>
              </a:rPr>
            </a:br>
            <a:r>
              <a:rPr lang="en-US" sz="2400" b="0" dirty="0">
                <a:latin typeface="Times New Roman" panose="02020603050405020304" pitchFamily="18" charset="0"/>
                <a:cs typeface="Times New Roman" panose="02020603050405020304" pitchFamily="18" charset="0"/>
              </a:rPr>
              <a:t>Wounds on body – Match the rocks?</a:t>
            </a:r>
          </a:p>
        </p:txBody>
      </p:sp>
      <p:sp>
        <p:nvSpPr>
          <p:cNvPr id="15" name="TextBox 14">
            <a:extLst>
              <a:ext uri="{FF2B5EF4-FFF2-40B4-BE49-F238E27FC236}">
                <a16:creationId xmlns:a16="http://schemas.microsoft.com/office/drawing/2014/main" id="{DC0C4FE2-E9F7-35FF-3275-0800A296E23B}"/>
              </a:ext>
            </a:extLst>
          </p:cNvPr>
          <p:cNvSpPr txBox="1"/>
          <p:nvPr/>
        </p:nvSpPr>
        <p:spPr>
          <a:xfrm>
            <a:off x="570252" y="5599045"/>
            <a:ext cx="1770289" cy="83099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Beverage canisters</a:t>
            </a:r>
          </a:p>
        </p:txBody>
      </p:sp>
      <p:sp>
        <p:nvSpPr>
          <p:cNvPr id="16" name="TextBox 15">
            <a:extLst>
              <a:ext uri="{FF2B5EF4-FFF2-40B4-BE49-F238E27FC236}">
                <a16:creationId xmlns:a16="http://schemas.microsoft.com/office/drawing/2014/main" id="{DE404295-2E53-108E-BCCF-3BFFBC8D331A}"/>
              </a:ext>
            </a:extLst>
          </p:cNvPr>
          <p:cNvSpPr txBox="1"/>
          <p:nvPr/>
        </p:nvSpPr>
        <p:spPr>
          <a:xfrm>
            <a:off x="2959910" y="5666121"/>
            <a:ext cx="5909315" cy="830997"/>
          </a:xfrm>
          <a:prstGeom prst="rect">
            <a:avLst/>
          </a:prstGeom>
          <a:noFill/>
        </p:spPr>
        <p:txBody>
          <a:bodyPr wrap="square">
            <a:spAutoFit/>
          </a:bodyPr>
          <a:lstStyle/>
          <a:p>
            <a:r>
              <a:rPr lang="en-US" sz="2400" b="0" dirty="0">
                <a:latin typeface="Times New Roman" panose="02020603050405020304" pitchFamily="18" charset="0"/>
                <a:cs typeface="Times New Roman" panose="02020603050405020304" pitchFamily="18" charset="0"/>
              </a:rPr>
              <a:t>Fingerprints – ID suspect, victim, or others; swab for saliva, special brand (local only?)</a:t>
            </a:r>
          </a:p>
        </p:txBody>
      </p:sp>
    </p:spTree>
    <p:extLst>
      <p:ext uri="{BB962C8B-B14F-4D97-AF65-F5344CB8AC3E}">
        <p14:creationId xmlns:p14="http://schemas.microsoft.com/office/powerpoint/2010/main" val="219087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2.59259E-6 L -0.64236 0.11018 L -0.64236 0.11041 " pathEditMode="relative" rAng="0" ptsTypes="AAA">
                                      <p:cBhvr>
                                        <p:cTn id="6" dur="2000" fill="hold"/>
                                        <p:tgtEl>
                                          <p:spTgt spid="1026"/>
                                        </p:tgtEl>
                                        <p:attrNameLst>
                                          <p:attrName>ppt_x</p:attrName>
                                          <p:attrName>ppt_y</p:attrName>
                                        </p:attrNameLst>
                                      </p:cBhvr>
                                      <p:rCtr x="-32118" y="550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5.55556E-7 -4.81481E-6 L -0.64687 -0.00648 L -0.64687 -0.00671 " pathEditMode="relative" rAng="0" ptsTypes="AAA">
                                      <p:cBhvr>
                                        <p:cTn id="18" dur="2000" fill="hold"/>
                                        <p:tgtEl>
                                          <p:spTgt spid="3"/>
                                        </p:tgtEl>
                                        <p:attrNameLst>
                                          <p:attrName>ppt_x</p:attrName>
                                          <p:attrName>ppt_y</p:attrName>
                                        </p:attrNameLst>
                                      </p:cBhvr>
                                      <p:rCtr x="-32344" y="-347"/>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007 0.00069 L -0.4257 0.18912 L -0.4257 0.18958 " pathEditMode="relative" rAng="0" ptsTypes="AAA">
                                      <p:cBhvr>
                                        <p:cTn id="30" dur="2000" fill="hold"/>
                                        <p:tgtEl>
                                          <p:spTgt spid="1028"/>
                                        </p:tgtEl>
                                        <p:attrNameLst>
                                          <p:attrName>ppt_x</p:attrName>
                                          <p:attrName>ppt_y</p:attrName>
                                        </p:attrNameLst>
                                      </p:cBhvr>
                                      <p:rCtr x="-21250" y="9444"/>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txBox="1">
            <a:spLocks noChangeArrowheads="1"/>
          </p:cNvSpPr>
          <p:nvPr/>
        </p:nvSpPr>
        <p:spPr bwMode="auto">
          <a:xfrm>
            <a:off x="0" y="6930008"/>
            <a:ext cx="3276600" cy="276225"/>
          </a:xfrm>
          <a:prstGeom prst="rect">
            <a:avLst/>
          </a:prstGeom>
          <a:noFill/>
          <a:ln w="9525">
            <a:noFill/>
            <a:miter lim="800000"/>
            <a:headEnd/>
            <a:tailEnd/>
          </a:ln>
        </p:spPr>
        <p:txBody>
          <a:bodyPr>
            <a:spAutoFit/>
          </a:bodyPr>
          <a:lstStyle/>
          <a:p>
            <a:r>
              <a:rPr lang="en-US" sz="1200" dirty="0"/>
              <a:t>Mock Crime Scene: </a:t>
            </a:r>
            <a:r>
              <a:rPr lang="en-US" sz="1200" dirty="0">
                <a:hlinkClick r:id="rId2"/>
              </a:rPr>
              <a:t>http://www.masss.gov</a:t>
            </a:r>
            <a:endParaRPr lang="en-US" sz="1200" dirty="0"/>
          </a:p>
        </p:txBody>
      </p:sp>
      <p:pic>
        <p:nvPicPr>
          <p:cNvPr id="16388" name="Picture 6">
            <a:hlinkClick r:id="rId3"/>
          </p:cNvPr>
          <p:cNvPicPr>
            <a:picLocks noChangeAspect="1" noChangeArrowheads="1"/>
          </p:cNvPicPr>
          <p:nvPr/>
        </p:nvPicPr>
        <p:blipFill>
          <a:blip r:embed="rId4" cstate="print"/>
          <a:srcRect l="29527" t="49278" r="31213" b="18181"/>
          <a:stretch>
            <a:fillRect/>
          </a:stretch>
        </p:blipFill>
        <p:spPr bwMode="auto">
          <a:xfrm>
            <a:off x="78215" y="134623"/>
            <a:ext cx="5987902" cy="3301023"/>
          </a:xfrm>
          <a:prstGeom prst="rect">
            <a:avLst/>
          </a:prstGeom>
          <a:noFill/>
          <a:ln w="9525">
            <a:noFill/>
            <a:miter lim="800000"/>
            <a:headEnd/>
            <a:tailEnd/>
          </a:ln>
        </p:spPr>
      </p:pic>
      <p:sp>
        <p:nvSpPr>
          <p:cNvPr id="313" name="Text Box 8"/>
          <p:cNvSpPr txBox="1">
            <a:spLocks noChangeArrowheads="1"/>
          </p:cNvSpPr>
          <p:nvPr/>
        </p:nvSpPr>
        <p:spPr bwMode="auto">
          <a:xfrm>
            <a:off x="6118075" y="134623"/>
            <a:ext cx="2902612" cy="877155"/>
          </a:xfrm>
          <a:prstGeom prst="rect">
            <a:avLst/>
          </a:prstGeom>
          <a:noFill/>
          <a:ln w="9525">
            <a:noFill/>
            <a:miter lim="800000"/>
            <a:headEnd/>
            <a:tailEnd/>
          </a:ln>
        </p:spPr>
        <p:txBody>
          <a:bodyPr wrap="square" lIns="91430" tIns="45716" rIns="91430" bIns="45716">
            <a:spAutoFit/>
          </a:bodyPr>
          <a:lstStyle/>
          <a:p>
            <a:pPr algn="ctr"/>
            <a:r>
              <a:rPr lang="en-US" sz="2000" b="1" dirty="0">
                <a:latin typeface="Arial Rounded MT Bold" pitchFamily="34" charset="0"/>
              </a:rPr>
              <a:t>What evidence should  you collect?</a:t>
            </a:r>
          </a:p>
          <a:p>
            <a:endParaRPr lang="en-US" sz="1100" dirty="0">
              <a:latin typeface="Times New Roman" pitchFamily="18" charset="0"/>
            </a:endParaRPr>
          </a:p>
        </p:txBody>
      </p:sp>
      <p:pic>
        <p:nvPicPr>
          <p:cNvPr id="1026" name="Picture 2">
            <a:extLst>
              <a:ext uri="{FF2B5EF4-FFF2-40B4-BE49-F238E27FC236}">
                <a16:creationId xmlns:a16="http://schemas.microsoft.com/office/drawing/2014/main" id="{137277C6-C8C4-4DE1-A473-48A8B6884F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26" y="1557973"/>
            <a:ext cx="691035" cy="9143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2877FD9-69FF-4793-9193-A8AAA82FE2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7709" y="846152"/>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647A91D-B0AB-4F6B-85DB-518DADE7BDF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4190" y="2216657"/>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CF04E61-1730-4F37-82BE-F01DAB37AA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2589" y="1031209"/>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D411AFB-F29C-4491-BB3B-45B458F4924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97548" y="1031209"/>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2B4CE1E-651E-4F2D-BC8B-2DB9426E2B4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6000" y="1799719"/>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FD2D169-2AB7-4F0B-AA07-74766F3FA99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07972" y="1799719"/>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71867D5-3876-4943-870A-8DBD877A5E2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7939" y="1799719"/>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3A3F33A-E79F-4156-9285-DBF38310259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22351" y="1799719"/>
            <a:ext cx="655426" cy="86728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11B05B47-6AA5-42F2-88A6-D7861459364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39102" y="1799719"/>
            <a:ext cx="655426" cy="8672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2">
            <a:extLst>
              <a:ext uri="{FF2B5EF4-FFF2-40B4-BE49-F238E27FC236}">
                <a16:creationId xmlns:a16="http://schemas.microsoft.com/office/drawing/2014/main" id="{3C3B21DA-3366-4EC1-87F7-F1677BE474E4}"/>
              </a:ext>
            </a:extLst>
          </p:cNvPr>
          <p:cNvGraphicFramePr>
            <a:graphicFrameLocks noGrp="1"/>
          </p:cNvGraphicFramePr>
          <p:nvPr/>
        </p:nvGraphicFramePr>
        <p:xfrm>
          <a:off x="141514" y="3533430"/>
          <a:ext cx="8759542" cy="2947086"/>
        </p:xfrm>
        <a:graphic>
          <a:graphicData uri="http://schemas.openxmlformats.org/drawingml/2006/table">
            <a:tbl>
              <a:tblPr firstRow="1" bandRow="1">
                <a:tableStyleId>{F5AB1C69-6EDB-4FF4-983F-18BD219EF322}</a:tableStyleId>
              </a:tblPr>
              <a:tblGrid>
                <a:gridCol w="386281">
                  <a:extLst>
                    <a:ext uri="{9D8B030D-6E8A-4147-A177-3AD203B41FA5}">
                      <a16:colId xmlns:a16="http://schemas.microsoft.com/office/drawing/2014/main" val="162440563"/>
                    </a:ext>
                  </a:extLst>
                </a:gridCol>
                <a:gridCol w="2383835">
                  <a:extLst>
                    <a:ext uri="{9D8B030D-6E8A-4147-A177-3AD203B41FA5}">
                      <a16:colId xmlns:a16="http://schemas.microsoft.com/office/drawing/2014/main" val="1370513739"/>
                    </a:ext>
                  </a:extLst>
                </a:gridCol>
                <a:gridCol w="5989426">
                  <a:extLst>
                    <a:ext uri="{9D8B030D-6E8A-4147-A177-3AD203B41FA5}">
                      <a16:colId xmlns:a16="http://schemas.microsoft.com/office/drawing/2014/main" val="3783534431"/>
                    </a:ext>
                  </a:extLst>
                </a:gridCol>
              </a:tblGrid>
              <a:tr h="330999">
                <a:tc>
                  <a:txBody>
                    <a:bodyPr/>
                    <a:lstStyle/>
                    <a:p>
                      <a:r>
                        <a:rPr lang="en-US" sz="1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dirty="0"/>
                        <a:t>Description of 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t>What do we hope to learn from analyzing the 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13967570"/>
                  </a:ext>
                </a:extLst>
              </a:tr>
              <a:tr h="872029">
                <a:tc>
                  <a:txBody>
                    <a:bodyPr/>
                    <a:lstStyle/>
                    <a:p>
                      <a:r>
                        <a:rPr lang="en-US" sz="2400" b="0" dirty="0">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2735699"/>
                  </a:ext>
                </a:extLst>
              </a:tr>
              <a:tr h="872029">
                <a:tc>
                  <a:txBody>
                    <a:bodyPr/>
                    <a:lstStyle/>
                    <a:p>
                      <a:r>
                        <a:rPr lang="en-US" sz="2400" b="0"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6127104"/>
                  </a:ext>
                </a:extLst>
              </a:tr>
              <a:tr h="872029">
                <a:tc>
                  <a:txBody>
                    <a:bodyPr/>
                    <a:lstStyle/>
                    <a:p>
                      <a:r>
                        <a:rPr lang="en-US" sz="2400" b="0" dirty="0">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4435506"/>
                  </a:ext>
                </a:extLst>
              </a:tr>
            </a:tbl>
          </a:graphicData>
        </a:graphic>
      </p:graphicFrame>
      <p:sp>
        <p:nvSpPr>
          <p:cNvPr id="11" name="TextBox 10">
            <a:extLst>
              <a:ext uri="{FF2B5EF4-FFF2-40B4-BE49-F238E27FC236}">
                <a16:creationId xmlns:a16="http://schemas.microsoft.com/office/drawing/2014/main" id="{497111B7-3334-A388-1671-DD3E7B911DCC}"/>
              </a:ext>
            </a:extLst>
          </p:cNvPr>
          <p:cNvSpPr txBox="1"/>
          <p:nvPr/>
        </p:nvSpPr>
        <p:spPr>
          <a:xfrm>
            <a:off x="585637" y="4017012"/>
            <a:ext cx="2179334" cy="46166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Purse/Handbag</a:t>
            </a:r>
          </a:p>
        </p:txBody>
      </p:sp>
      <p:sp>
        <p:nvSpPr>
          <p:cNvPr id="12" name="TextBox 11">
            <a:extLst>
              <a:ext uri="{FF2B5EF4-FFF2-40B4-BE49-F238E27FC236}">
                <a16:creationId xmlns:a16="http://schemas.microsoft.com/office/drawing/2014/main" id="{9144A48F-1F27-B834-2969-2070B3239AEF}"/>
              </a:ext>
            </a:extLst>
          </p:cNvPr>
          <p:cNvSpPr txBox="1"/>
          <p:nvPr/>
        </p:nvSpPr>
        <p:spPr>
          <a:xfrm>
            <a:off x="2991741" y="3886578"/>
            <a:ext cx="5909315" cy="83099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ID - DL, phone, credit cards/checks</a:t>
            </a:r>
          </a:p>
          <a:p>
            <a:r>
              <a:rPr lang="en-US" sz="2400" dirty="0">
                <a:latin typeface="Times New Roman" panose="02020603050405020304" pitchFamily="18" charset="0"/>
                <a:cs typeface="Times New Roman" panose="02020603050405020304" pitchFamily="18" charset="0"/>
              </a:rPr>
              <a:t>Baggie – Type of substance?</a:t>
            </a:r>
          </a:p>
        </p:txBody>
      </p:sp>
      <p:sp>
        <p:nvSpPr>
          <p:cNvPr id="2" name="TextBox 1">
            <a:extLst>
              <a:ext uri="{FF2B5EF4-FFF2-40B4-BE49-F238E27FC236}">
                <a16:creationId xmlns:a16="http://schemas.microsoft.com/office/drawing/2014/main" id="{B3ED3746-6EFD-5B46-3789-8AAC244DED8E}"/>
              </a:ext>
            </a:extLst>
          </p:cNvPr>
          <p:cNvSpPr txBox="1"/>
          <p:nvPr/>
        </p:nvSpPr>
        <p:spPr>
          <a:xfrm>
            <a:off x="1511284" y="5345107"/>
            <a:ext cx="5909315" cy="1200329"/>
          </a:xfrm>
          <a:prstGeom prst="rect">
            <a:avLst/>
          </a:prstGeom>
          <a:solidFill>
            <a:srgbClr val="FFFF00"/>
          </a:solid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Finish the chart before class tomorrow– label using ALL the flags and explain what the evidence may tell you!</a:t>
            </a:r>
          </a:p>
        </p:txBody>
      </p:sp>
    </p:spTree>
    <p:extLst>
      <p:ext uri="{BB962C8B-B14F-4D97-AF65-F5344CB8AC3E}">
        <p14:creationId xmlns:p14="http://schemas.microsoft.com/office/powerpoint/2010/main" val="293118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2.96296E-6 L -0.55834 0.18541 L -0.55834 0.18588 " pathEditMode="relative" rAng="0" ptsTypes="AAA">
                                      <p:cBhvr>
                                        <p:cTn id="6" dur="2000" fill="hold"/>
                                        <p:tgtEl>
                                          <p:spTgt spid="1030"/>
                                        </p:tgtEl>
                                        <p:attrNameLst>
                                          <p:attrName>ppt_x</p:attrName>
                                          <p:attrName>ppt_y</p:attrName>
                                        </p:attrNameLst>
                                      </p:cBhvr>
                                      <p:rCtr x="-27917" y="9282"/>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txBox="1">
            <a:spLocks noChangeArrowheads="1"/>
          </p:cNvSpPr>
          <p:nvPr/>
        </p:nvSpPr>
        <p:spPr bwMode="auto">
          <a:xfrm>
            <a:off x="0" y="6930008"/>
            <a:ext cx="3276600" cy="276225"/>
          </a:xfrm>
          <a:prstGeom prst="rect">
            <a:avLst/>
          </a:prstGeom>
          <a:noFill/>
          <a:ln w="9525">
            <a:noFill/>
            <a:miter lim="800000"/>
            <a:headEnd/>
            <a:tailEnd/>
          </a:ln>
        </p:spPr>
        <p:txBody>
          <a:bodyPr>
            <a:spAutoFit/>
          </a:bodyPr>
          <a:lstStyle/>
          <a:p>
            <a:r>
              <a:rPr lang="en-US" sz="1200" dirty="0"/>
              <a:t>Mock Crime Scene: </a:t>
            </a:r>
            <a:r>
              <a:rPr lang="en-US" sz="1200" dirty="0">
                <a:hlinkClick r:id="rId2"/>
              </a:rPr>
              <a:t>http://www.masss.gov</a:t>
            </a:r>
            <a:endParaRPr lang="en-US" sz="1200" dirty="0"/>
          </a:p>
        </p:txBody>
      </p:sp>
      <p:graphicFrame>
        <p:nvGraphicFramePr>
          <p:cNvPr id="19" name="Table 2">
            <a:extLst>
              <a:ext uri="{FF2B5EF4-FFF2-40B4-BE49-F238E27FC236}">
                <a16:creationId xmlns:a16="http://schemas.microsoft.com/office/drawing/2014/main" id="{3C3B21DA-3366-4EC1-87F7-F1677BE474E4}"/>
              </a:ext>
            </a:extLst>
          </p:cNvPr>
          <p:cNvGraphicFramePr>
            <a:graphicFrameLocks noGrp="1"/>
          </p:cNvGraphicFramePr>
          <p:nvPr/>
        </p:nvGraphicFramePr>
        <p:xfrm>
          <a:off x="187378" y="152400"/>
          <a:ext cx="8769244" cy="6431280"/>
        </p:xfrm>
        <a:graphic>
          <a:graphicData uri="http://schemas.openxmlformats.org/drawingml/2006/table">
            <a:tbl>
              <a:tblPr firstRow="1" bandRow="1">
                <a:tableStyleId>{F5AB1C69-6EDB-4FF4-983F-18BD219EF322}</a:tableStyleId>
              </a:tblPr>
              <a:tblGrid>
                <a:gridCol w="395983">
                  <a:extLst>
                    <a:ext uri="{9D8B030D-6E8A-4147-A177-3AD203B41FA5}">
                      <a16:colId xmlns:a16="http://schemas.microsoft.com/office/drawing/2014/main" val="162440563"/>
                    </a:ext>
                  </a:extLst>
                </a:gridCol>
                <a:gridCol w="1931239">
                  <a:extLst>
                    <a:ext uri="{9D8B030D-6E8A-4147-A177-3AD203B41FA5}">
                      <a16:colId xmlns:a16="http://schemas.microsoft.com/office/drawing/2014/main" val="1370513739"/>
                    </a:ext>
                  </a:extLst>
                </a:gridCol>
                <a:gridCol w="6442022">
                  <a:extLst>
                    <a:ext uri="{9D8B030D-6E8A-4147-A177-3AD203B41FA5}">
                      <a16:colId xmlns:a16="http://schemas.microsoft.com/office/drawing/2014/main" val="3783534431"/>
                    </a:ext>
                  </a:extLst>
                </a:gridCol>
              </a:tblGrid>
              <a:tr h="244838">
                <a:tc>
                  <a:txBody>
                    <a:bodyPr/>
                    <a:lstStyle/>
                    <a:p>
                      <a:r>
                        <a:rPr lang="en-US" sz="1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200" dirty="0"/>
                        <a:t>Description of 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t>What do we hope to learn from analyzing the 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13967570"/>
                  </a:ext>
                </a:extLst>
              </a:tr>
              <a:tr h="274320">
                <a:tc>
                  <a:txBody>
                    <a:bodyPr/>
                    <a:lstStyle/>
                    <a:p>
                      <a:r>
                        <a:rPr lang="en-US" sz="1800" dirty="0">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Gas 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Type of gas – regular or diesel (fire), Fingerprints – ID suspect/victim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2735699"/>
                  </a:ext>
                </a:extLst>
              </a:tr>
              <a:tr h="274320">
                <a:tc>
                  <a:txBody>
                    <a:bodyPr/>
                    <a:lstStyle/>
                    <a:p>
                      <a:r>
                        <a:rPr lang="en-US" sz="1800" dirty="0">
                          <a:latin typeface="Arial Narrow" panose="020B0606020202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Beverage canisters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Fingerprints, saliva, hairs, fibers, &amp; receipts to connect suspects and the victim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6127104"/>
                  </a:ext>
                </a:extLst>
              </a:tr>
              <a:tr h="274320">
                <a:tc>
                  <a:txBody>
                    <a:bodyPr/>
                    <a:lstStyle/>
                    <a:p>
                      <a:r>
                        <a:rPr lang="en-US" sz="1800" dirty="0">
                          <a:latin typeface="Arial Narrow" panose="020B0606020202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Gun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Test for GSR (gun shot residue), serial # = owner, fingerprints, caliber, spent shells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4435506"/>
                  </a:ext>
                </a:extLst>
              </a:tr>
              <a:tr h="274320">
                <a:tc>
                  <a:txBody>
                    <a:bodyPr/>
                    <a:lstStyle/>
                    <a:p>
                      <a:r>
                        <a:rPr lang="en-US" sz="1800" dirty="0">
                          <a:latin typeface="Arial Narrow" panose="020B0606020202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Rock – Large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Type of blood (human or other animal), match to victim’s blood or wounds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7768559"/>
                  </a:ext>
                </a:extLst>
              </a:tr>
              <a:tr h="274320">
                <a:tc>
                  <a:txBody>
                    <a:bodyPr/>
                    <a:lstStyle/>
                    <a:p>
                      <a:r>
                        <a:rPr lang="en-US" sz="1800" dirty="0">
                          <a:latin typeface="Arial Narrow" panose="020B060602020203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Purse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IDs, fingerprints, money (none </a:t>
                      </a:r>
                      <a:r>
                        <a:rPr lang="en-US" sz="1800" dirty="0">
                          <a:latin typeface="Arial Narrow" panose="020B0606020202030204" pitchFamily="34" charset="0"/>
                          <a:sym typeface="Wingdings" panose="05000000000000000000" pitchFamily="2" charset="2"/>
                        </a:rPr>
                        <a:t> burglary) receipts, baggie of “fun dip”</a:t>
                      </a:r>
                      <a:r>
                        <a:rPr lang="en-US" sz="1800" dirty="0">
                          <a:latin typeface="Arial Narrow" panose="020B060602020203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91225"/>
                  </a:ext>
                </a:extLst>
              </a:tr>
              <a:tr h="274320">
                <a:tc>
                  <a:txBody>
                    <a:bodyPr/>
                    <a:lstStyle/>
                    <a:p>
                      <a:r>
                        <a:rPr lang="en-US" sz="1800" dirty="0">
                          <a:latin typeface="Arial Narrow" panose="020B060602020203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Baggie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Test for identification (drugs, other substances), fingerprints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0043646"/>
                  </a:ext>
                </a:extLst>
              </a:tr>
              <a:tr h="274320">
                <a:tc>
                  <a:txBody>
                    <a:bodyPr/>
                    <a:lstStyle/>
                    <a:p>
                      <a:r>
                        <a:rPr lang="en-US" sz="1800" dirty="0">
                          <a:latin typeface="Arial Narrow" panose="020B060602020203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Tox screen (alcohol, drugs), wounds, ID by teeth, fingerprints &amp; nail scraping to see if there was a fight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826233"/>
                  </a:ext>
                </a:extLst>
              </a:tr>
              <a:tr h="274320">
                <a:tc>
                  <a:txBody>
                    <a:bodyPr/>
                    <a:lstStyle/>
                    <a:p>
                      <a:r>
                        <a:rPr lang="en-US" sz="1800" dirty="0">
                          <a:latin typeface="Arial Narrow" panose="020B060602020203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Victim’s Clothing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Hairs and fibers </a:t>
                      </a:r>
                      <a:r>
                        <a:rPr lang="en-US" sz="1800" dirty="0">
                          <a:latin typeface="Arial Narrow" panose="020B0606020202030204" pitchFamily="34" charset="0"/>
                          <a:sym typeface="Wingdings" panose="05000000000000000000" pitchFamily="2" charset="2"/>
                        </a:rPr>
                        <a:t> connect people to the crime</a:t>
                      </a:r>
                      <a:r>
                        <a:rPr lang="en-US" sz="1800" dirty="0">
                          <a:latin typeface="Arial Narrow" panose="020B0606020202030204" pitchFamily="34" charset="0"/>
                        </a:rPr>
                        <a:t>, biological evidence (saliva, blood) for DNA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0896033"/>
                  </a:ext>
                </a:extLst>
              </a:tr>
              <a:tr h="274320">
                <a:tc>
                  <a:txBody>
                    <a:bodyPr/>
                    <a:lstStyle/>
                    <a:p>
                      <a:r>
                        <a:rPr lang="en-US" sz="1800" dirty="0">
                          <a:latin typeface="Arial Narrow" panose="020B060602020203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Tire Tracks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Type of tire, possible vehicles, make casts for comparison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077565"/>
                  </a:ext>
                </a:extLst>
              </a:tr>
              <a:tr h="274320">
                <a:tc>
                  <a:txBody>
                    <a:bodyPr/>
                    <a:lstStyle/>
                    <a:p>
                      <a:r>
                        <a:rPr lang="en-US" sz="1800" dirty="0">
                          <a:latin typeface="Arial Narrow" panose="020B060602020203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Footprints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Match to victim’s shoes, determine other people at the scene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897656"/>
                  </a:ext>
                </a:extLst>
              </a:tr>
              <a:tr h="274320">
                <a:tc>
                  <a:txBody>
                    <a:bodyPr/>
                    <a:lstStyle/>
                    <a:p>
                      <a:endParaRPr lang="en-US"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Trash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Cigarette butts or gum </a:t>
                      </a:r>
                      <a:r>
                        <a:rPr lang="en-US" sz="1800" dirty="0">
                          <a:latin typeface="Arial Narrow" panose="020B0606020202030204" pitchFamily="34" charset="0"/>
                          <a:sym typeface="Wingdings" panose="05000000000000000000" pitchFamily="2" charset="2"/>
                        </a:rPr>
                        <a:t> DNA, trash  fingerprints or source (where purchased)</a:t>
                      </a:r>
                      <a:endParaRPr lang="en-US"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9956893"/>
                  </a:ext>
                </a:extLst>
              </a:tr>
              <a:tr h="274320">
                <a:tc>
                  <a:txBody>
                    <a:bodyPr/>
                    <a:lstStyle/>
                    <a:p>
                      <a:endParaRPr lang="en-US"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Rock – 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Type of blood (human or other animal), match to victim’s blood or wounds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4078709"/>
                  </a:ext>
                </a:extLst>
              </a:tr>
              <a:tr h="274320">
                <a:tc>
                  <a:txBody>
                    <a:bodyPr/>
                    <a:lstStyle/>
                    <a:p>
                      <a:endParaRPr lang="en-US"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857369"/>
                  </a:ext>
                </a:extLst>
              </a:tr>
            </a:tbl>
          </a:graphicData>
        </a:graphic>
      </p:graphicFrame>
      <p:sp>
        <p:nvSpPr>
          <p:cNvPr id="6" name="Text Box 8">
            <a:extLst>
              <a:ext uri="{FF2B5EF4-FFF2-40B4-BE49-F238E27FC236}">
                <a16:creationId xmlns:a16="http://schemas.microsoft.com/office/drawing/2014/main" id="{E2F69EC9-55D6-48F4-923D-10D366023D89}"/>
              </a:ext>
            </a:extLst>
          </p:cNvPr>
          <p:cNvSpPr txBox="1">
            <a:spLocks noChangeArrowheads="1"/>
          </p:cNvSpPr>
          <p:nvPr/>
        </p:nvSpPr>
        <p:spPr bwMode="auto">
          <a:xfrm>
            <a:off x="7315200" y="6292189"/>
            <a:ext cx="1743269" cy="400101"/>
          </a:xfrm>
          <a:prstGeom prst="rect">
            <a:avLst/>
          </a:prstGeom>
          <a:solidFill>
            <a:srgbClr val="FFFF00"/>
          </a:solidFill>
          <a:ln w="9525">
            <a:noFill/>
            <a:miter lim="800000"/>
            <a:headEnd/>
            <a:tailEnd/>
          </a:ln>
        </p:spPr>
        <p:txBody>
          <a:bodyPr wrap="square" lIns="91430" tIns="45716" rIns="91430" bIns="45716">
            <a:spAutoFit/>
          </a:bodyPr>
          <a:lstStyle/>
          <a:p>
            <a:pPr algn="ctr"/>
            <a:r>
              <a:rPr lang="en-US" sz="2000" b="1" dirty="0">
                <a:latin typeface="Arial Rounded MT Bold" pitchFamily="34" charset="0"/>
              </a:rPr>
              <a:t>Any order!</a:t>
            </a:r>
          </a:p>
        </p:txBody>
      </p:sp>
    </p:spTree>
    <p:extLst>
      <p:ext uri="{BB962C8B-B14F-4D97-AF65-F5344CB8AC3E}">
        <p14:creationId xmlns:p14="http://schemas.microsoft.com/office/powerpoint/2010/main" val="302784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txBox="1">
            <a:spLocks noChangeArrowheads="1"/>
          </p:cNvSpPr>
          <p:nvPr/>
        </p:nvSpPr>
        <p:spPr bwMode="auto">
          <a:xfrm>
            <a:off x="0" y="6930008"/>
            <a:ext cx="3276600" cy="276225"/>
          </a:xfrm>
          <a:prstGeom prst="rect">
            <a:avLst/>
          </a:prstGeom>
          <a:noFill/>
          <a:ln w="9525">
            <a:noFill/>
            <a:miter lim="800000"/>
            <a:headEnd/>
            <a:tailEnd/>
          </a:ln>
        </p:spPr>
        <p:txBody>
          <a:bodyPr>
            <a:spAutoFit/>
          </a:bodyPr>
          <a:lstStyle/>
          <a:p>
            <a:r>
              <a:rPr lang="en-US" sz="1200" dirty="0"/>
              <a:t>Mock Crime Scene: </a:t>
            </a:r>
            <a:r>
              <a:rPr lang="en-US" sz="1200" dirty="0">
                <a:hlinkClick r:id="rId2"/>
              </a:rPr>
              <a:t>http://www.masss.gov</a:t>
            </a:r>
            <a:endParaRPr lang="en-US" sz="1200" dirty="0"/>
          </a:p>
        </p:txBody>
      </p:sp>
      <p:graphicFrame>
        <p:nvGraphicFramePr>
          <p:cNvPr id="19" name="Table 2">
            <a:extLst>
              <a:ext uri="{FF2B5EF4-FFF2-40B4-BE49-F238E27FC236}">
                <a16:creationId xmlns:a16="http://schemas.microsoft.com/office/drawing/2014/main" id="{3C3B21DA-3366-4EC1-87F7-F1677BE474E4}"/>
              </a:ext>
            </a:extLst>
          </p:cNvPr>
          <p:cNvGraphicFramePr>
            <a:graphicFrameLocks noGrp="1"/>
          </p:cNvGraphicFramePr>
          <p:nvPr>
            <p:extLst>
              <p:ext uri="{D42A27DB-BD31-4B8C-83A1-F6EECF244321}">
                <p14:modId xmlns:p14="http://schemas.microsoft.com/office/powerpoint/2010/main" val="85724958"/>
              </p:ext>
            </p:extLst>
          </p:nvPr>
        </p:nvGraphicFramePr>
        <p:xfrm>
          <a:off x="187378" y="152400"/>
          <a:ext cx="8769244" cy="6431280"/>
        </p:xfrm>
        <a:graphic>
          <a:graphicData uri="http://schemas.openxmlformats.org/drawingml/2006/table">
            <a:tbl>
              <a:tblPr firstRow="1" bandRow="1">
                <a:tableStyleId>{F5AB1C69-6EDB-4FF4-983F-18BD219EF322}</a:tableStyleId>
              </a:tblPr>
              <a:tblGrid>
                <a:gridCol w="395983">
                  <a:extLst>
                    <a:ext uri="{9D8B030D-6E8A-4147-A177-3AD203B41FA5}">
                      <a16:colId xmlns:a16="http://schemas.microsoft.com/office/drawing/2014/main" val="162440563"/>
                    </a:ext>
                  </a:extLst>
                </a:gridCol>
                <a:gridCol w="1931239">
                  <a:extLst>
                    <a:ext uri="{9D8B030D-6E8A-4147-A177-3AD203B41FA5}">
                      <a16:colId xmlns:a16="http://schemas.microsoft.com/office/drawing/2014/main" val="1370513739"/>
                    </a:ext>
                  </a:extLst>
                </a:gridCol>
                <a:gridCol w="6442022">
                  <a:extLst>
                    <a:ext uri="{9D8B030D-6E8A-4147-A177-3AD203B41FA5}">
                      <a16:colId xmlns:a16="http://schemas.microsoft.com/office/drawing/2014/main" val="3783534431"/>
                    </a:ext>
                  </a:extLst>
                </a:gridCol>
              </a:tblGrid>
              <a:tr h="244838">
                <a:tc>
                  <a:txBody>
                    <a:bodyPr/>
                    <a:lstStyle/>
                    <a:p>
                      <a:r>
                        <a:rPr lang="en-US" sz="1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200" dirty="0"/>
                        <a:t>Description of 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t>What do we hope to learn from analyzing the 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13967570"/>
                  </a:ext>
                </a:extLst>
              </a:tr>
              <a:tr h="274320">
                <a:tc>
                  <a:txBody>
                    <a:bodyPr/>
                    <a:lstStyle/>
                    <a:p>
                      <a:r>
                        <a:rPr lang="en-US" sz="1800" dirty="0">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Gas 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Type of gas – regular or diesel (fire), Fingerprints – ID suspect/victim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2735699"/>
                  </a:ext>
                </a:extLst>
              </a:tr>
              <a:tr h="274320">
                <a:tc>
                  <a:txBody>
                    <a:bodyPr/>
                    <a:lstStyle/>
                    <a:p>
                      <a:r>
                        <a:rPr lang="en-US" sz="1800" dirty="0">
                          <a:latin typeface="Arial Narrow" panose="020B0606020202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Beverage canisters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Fingerprints, saliva, hairs, fibers, &amp; receipts to connect suspects and the victim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6127104"/>
                  </a:ext>
                </a:extLst>
              </a:tr>
              <a:tr h="274320">
                <a:tc>
                  <a:txBody>
                    <a:bodyPr/>
                    <a:lstStyle/>
                    <a:p>
                      <a:r>
                        <a:rPr lang="en-US" sz="1800" dirty="0">
                          <a:latin typeface="Arial Narrow" panose="020B0606020202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Gun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Test for GSR (gun shot residue), serial # = owner, fingerprints, caliber, spent shells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4435506"/>
                  </a:ext>
                </a:extLst>
              </a:tr>
              <a:tr h="274320">
                <a:tc>
                  <a:txBody>
                    <a:bodyPr/>
                    <a:lstStyle/>
                    <a:p>
                      <a:r>
                        <a:rPr lang="en-US" sz="1800" dirty="0">
                          <a:latin typeface="Arial Narrow" panose="020B0606020202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Rock – Large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Type of blood (human or other animal), match to victim’s blood or wounds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7768559"/>
                  </a:ext>
                </a:extLst>
              </a:tr>
              <a:tr h="274320">
                <a:tc>
                  <a:txBody>
                    <a:bodyPr/>
                    <a:lstStyle/>
                    <a:p>
                      <a:r>
                        <a:rPr lang="en-US" sz="1800" dirty="0">
                          <a:latin typeface="Arial Narrow" panose="020B060602020203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Purse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IDs, fingerprints, money (none </a:t>
                      </a:r>
                      <a:r>
                        <a:rPr lang="en-US" sz="1800" dirty="0">
                          <a:latin typeface="Arial Narrow" panose="020B0606020202030204" pitchFamily="34" charset="0"/>
                          <a:sym typeface="Wingdings" panose="05000000000000000000" pitchFamily="2" charset="2"/>
                        </a:rPr>
                        <a:t> burglary) receipts, baggie of “fun dip”</a:t>
                      </a:r>
                      <a:r>
                        <a:rPr lang="en-US" sz="1800" dirty="0">
                          <a:latin typeface="Arial Narrow" panose="020B060602020203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91225"/>
                  </a:ext>
                </a:extLst>
              </a:tr>
              <a:tr h="274320">
                <a:tc>
                  <a:txBody>
                    <a:bodyPr/>
                    <a:lstStyle/>
                    <a:p>
                      <a:r>
                        <a:rPr lang="en-US" sz="1800" dirty="0">
                          <a:latin typeface="Arial Narrow" panose="020B060602020203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Baggie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Test for identification (drugs, other substances), fingerprints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0043646"/>
                  </a:ext>
                </a:extLst>
              </a:tr>
              <a:tr h="274320">
                <a:tc>
                  <a:txBody>
                    <a:bodyPr/>
                    <a:lstStyle/>
                    <a:p>
                      <a:r>
                        <a:rPr lang="en-US" sz="1800" dirty="0">
                          <a:latin typeface="Arial Narrow" panose="020B060602020203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Tox screen (alcohol, drugs), wounds, ID by teeth, fingerprints &amp; nail scraping to see if there was a fight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826233"/>
                  </a:ext>
                </a:extLst>
              </a:tr>
              <a:tr h="274320">
                <a:tc>
                  <a:txBody>
                    <a:bodyPr/>
                    <a:lstStyle/>
                    <a:p>
                      <a:r>
                        <a:rPr lang="en-US" sz="1800" dirty="0">
                          <a:latin typeface="Arial Narrow" panose="020B060602020203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Victim’s Clothing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Hairs and fibers </a:t>
                      </a:r>
                      <a:r>
                        <a:rPr lang="en-US" sz="1800" dirty="0">
                          <a:latin typeface="Arial Narrow" panose="020B0606020202030204" pitchFamily="34" charset="0"/>
                          <a:sym typeface="Wingdings" panose="05000000000000000000" pitchFamily="2" charset="2"/>
                        </a:rPr>
                        <a:t> connect people to the crime</a:t>
                      </a:r>
                      <a:r>
                        <a:rPr lang="en-US" sz="1800" dirty="0">
                          <a:latin typeface="Arial Narrow" panose="020B0606020202030204" pitchFamily="34" charset="0"/>
                        </a:rPr>
                        <a:t>, biological evidence (saliva, blood) for DNA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0896033"/>
                  </a:ext>
                </a:extLst>
              </a:tr>
              <a:tr h="274320">
                <a:tc>
                  <a:txBody>
                    <a:bodyPr/>
                    <a:lstStyle/>
                    <a:p>
                      <a:r>
                        <a:rPr lang="en-US" sz="1800" dirty="0">
                          <a:latin typeface="Arial Narrow" panose="020B060602020203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Tire Tracks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Type of tire, possible vehicles, make casts for comparison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077565"/>
                  </a:ext>
                </a:extLst>
              </a:tr>
              <a:tr h="274320">
                <a:tc>
                  <a:txBody>
                    <a:bodyPr/>
                    <a:lstStyle/>
                    <a:p>
                      <a:r>
                        <a:rPr lang="en-US" sz="1800" dirty="0">
                          <a:latin typeface="Arial Narrow" panose="020B060602020203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Footprints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Match to victim’s shoes, determine other people at the scene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897656"/>
                  </a:ext>
                </a:extLst>
              </a:tr>
              <a:tr h="274320">
                <a:tc>
                  <a:txBody>
                    <a:bodyPr/>
                    <a:lstStyle/>
                    <a:p>
                      <a:endParaRPr lang="en-US"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Trash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Cigarette butts or gum </a:t>
                      </a:r>
                      <a:r>
                        <a:rPr lang="en-US" sz="1800" dirty="0">
                          <a:latin typeface="Arial Narrow" panose="020B0606020202030204" pitchFamily="34" charset="0"/>
                          <a:sym typeface="Wingdings" panose="05000000000000000000" pitchFamily="2" charset="2"/>
                        </a:rPr>
                        <a:t> DNA, trash  fingerprints or source (where purchased)</a:t>
                      </a:r>
                      <a:endParaRPr lang="en-US"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9956893"/>
                  </a:ext>
                </a:extLst>
              </a:tr>
              <a:tr h="274320">
                <a:tc>
                  <a:txBody>
                    <a:bodyPr/>
                    <a:lstStyle/>
                    <a:p>
                      <a:endParaRPr lang="en-US"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Rock – 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Type of blood (human or other animal), match to victim’s blood or wounds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4078709"/>
                  </a:ext>
                </a:extLst>
              </a:tr>
              <a:tr h="274320">
                <a:tc>
                  <a:txBody>
                    <a:bodyPr/>
                    <a:lstStyle/>
                    <a:p>
                      <a:endParaRPr lang="en-US"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Arial Narrow" panose="020B0606020202030204" pitchFamily="34" charset="0"/>
                        </a:rPr>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857369"/>
                  </a:ext>
                </a:extLst>
              </a:tr>
            </a:tbl>
          </a:graphicData>
        </a:graphic>
      </p:graphicFrame>
      <p:sp>
        <p:nvSpPr>
          <p:cNvPr id="6" name="Text Box 8">
            <a:extLst>
              <a:ext uri="{FF2B5EF4-FFF2-40B4-BE49-F238E27FC236}">
                <a16:creationId xmlns:a16="http://schemas.microsoft.com/office/drawing/2014/main" id="{E2F69EC9-55D6-48F4-923D-10D366023D89}"/>
              </a:ext>
            </a:extLst>
          </p:cNvPr>
          <p:cNvSpPr txBox="1">
            <a:spLocks noChangeArrowheads="1"/>
          </p:cNvSpPr>
          <p:nvPr/>
        </p:nvSpPr>
        <p:spPr bwMode="auto">
          <a:xfrm>
            <a:off x="7315200" y="6292189"/>
            <a:ext cx="1743269" cy="400101"/>
          </a:xfrm>
          <a:prstGeom prst="rect">
            <a:avLst/>
          </a:prstGeom>
          <a:solidFill>
            <a:srgbClr val="FFFF00"/>
          </a:solidFill>
          <a:ln w="9525">
            <a:noFill/>
            <a:miter lim="800000"/>
            <a:headEnd/>
            <a:tailEnd/>
          </a:ln>
        </p:spPr>
        <p:txBody>
          <a:bodyPr wrap="square" lIns="91430" tIns="45716" rIns="91430" bIns="45716">
            <a:spAutoFit/>
          </a:bodyPr>
          <a:lstStyle/>
          <a:p>
            <a:pPr algn="ctr"/>
            <a:r>
              <a:rPr lang="en-US" sz="2000" b="1" dirty="0">
                <a:latin typeface="Arial Rounded MT Bold" pitchFamily="34" charset="0"/>
              </a:rPr>
              <a:t>Any order!</a:t>
            </a:r>
          </a:p>
        </p:txBody>
      </p:sp>
      <p:sp>
        <p:nvSpPr>
          <p:cNvPr id="2" name="TextBox 1">
            <a:extLst>
              <a:ext uri="{FF2B5EF4-FFF2-40B4-BE49-F238E27FC236}">
                <a16:creationId xmlns:a16="http://schemas.microsoft.com/office/drawing/2014/main" id="{53EE5B3D-D95D-6704-6138-7AB8DF693B88}"/>
              </a:ext>
            </a:extLst>
          </p:cNvPr>
          <p:cNvSpPr txBox="1"/>
          <p:nvPr/>
        </p:nvSpPr>
        <p:spPr>
          <a:xfrm>
            <a:off x="1752600" y="2001964"/>
            <a:ext cx="6553200" cy="2062103"/>
          </a:xfrm>
          <a:prstGeom prst="rect">
            <a:avLst/>
          </a:prstGeom>
          <a:solidFill>
            <a:srgbClr val="FFFF00"/>
          </a:solidFill>
        </p:spPr>
        <p:txBody>
          <a:bodyPr wrap="square" rtlCol="0">
            <a:spAutoFit/>
          </a:bodyPr>
          <a:lstStyle/>
          <a:p>
            <a:pPr algn="ctr"/>
            <a:r>
              <a:rPr lang="en-US" sz="3200" b="1" dirty="0"/>
              <a:t>NOTE</a:t>
            </a:r>
            <a:r>
              <a:rPr lang="en-US" sz="3200" dirty="0"/>
              <a:t>:  All evidence has been sent to the crime lab for testing.  Your teacher will update you as important information is available.</a:t>
            </a:r>
          </a:p>
        </p:txBody>
      </p:sp>
    </p:spTree>
    <p:extLst>
      <p:ext uri="{BB962C8B-B14F-4D97-AF65-F5344CB8AC3E}">
        <p14:creationId xmlns:p14="http://schemas.microsoft.com/office/powerpoint/2010/main" val="24956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917354"/>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0" y="0"/>
            <a:ext cx="9144000"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2" name="Text Box 8">
            <a:extLst>
              <a:ext uri="{FF2B5EF4-FFF2-40B4-BE49-F238E27FC236}">
                <a16:creationId xmlns:a16="http://schemas.microsoft.com/office/drawing/2014/main" id="{CB43DFAC-75EB-72B2-C6E8-E3AF49D1EE29}"/>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sp>
        <p:nvSpPr>
          <p:cNvPr id="3" name="Rectangle 2">
            <a:extLst>
              <a:ext uri="{FF2B5EF4-FFF2-40B4-BE49-F238E27FC236}">
                <a16:creationId xmlns:a16="http://schemas.microsoft.com/office/drawing/2014/main" id="{DE1FFE12-E029-9EB7-2024-311D2EAC0300}"/>
              </a:ext>
            </a:extLst>
          </p:cNvPr>
          <p:cNvSpPr/>
          <p:nvPr/>
        </p:nvSpPr>
        <p:spPr>
          <a:xfrm>
            <a:off x="1934644" y="609600"/>
            <a:ext cx="6629400" cy="6186309"/>
          </a:xfrm>
          <a:prstGeom prst="rect">
            <a:avLst/>
          </a:prstGeom>
          <a:noFill/>
        </p:spPr>
        <p:txBody>
          <a:bodyPr wrap="square" lIns="91440" tIns="45720" rIns="91440" bIns="45720">
            <a:spAutoFit/>
          </a:bodyPr>
          <a:lstStyle/>
          <a:p>
            <a:pPr algn="ctr"/>
            <a:r>
              <a:rPr lang="en-US" sz="72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CSI C</a:t>
            </a:r>
            <a:r>
              <a:rPr lang="en-US" sz="48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hallenge</a:t>
            </a:r>
            <a:endParaRPr lang="en-US" sz="54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pPr algn="ctr"/>
            <a: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Case #2024-1:</a:t>
            </a:r>
            <a:b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br>
            <a:r>
              <a:rPr lang="en-US" sz="44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rPr>
              <a:t>Barbie Mystery</a:t>
            </a:r>
          </a:p>
          <a:p>
            <a:pPr algn="ctr"/>
            <a:endParaRPr lang="en-US" sz="320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pPr algn="ctr"/>
            <a:r>
              <a:rPr lang="en-US" sz="44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CASE BRIEFING #1</a:t>
            </a:r>
          </a:p>
          <a:p>
            <a:pPr algn="ctr"/>
            <a:endParaRPr lang="en-US" sz="3200" b="0" cap="none" spc="0" dirty="0">
              <a:ln w="0"/>
              <a:solidFill>
                <a:srgbClr val="C00000"/>
              </a:solidFill>
              <a:effectLst>
                <a:outerShdw blurRad="38100" dist="19050" dir="2700000" algn="tl" rotWithShape="0">
                  <a:schemeClr val="dk1">
                    <a:alpha val="40000"/>
                  </a:schemeClr>
                </a:outerShdw>
              </a:effectLst>
              <a:latin typeface="Arial Rounded MT Bold" panose="020F0704030504030204" pitchFamily="34" charset="0"/>
            </a:endParaRPr>
          </a:p>
          <a:p>
            <a:r>
              <a:rPr lang="en-US" sz="28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Go to your case slide.</a:t>
            </a:r>
          </a:p>
          <a:p>
            <a:endParaRPr lang="en-US" sz="160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endParaRPr>
          </a:p>
          <a:p>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Add information to </a:t>
            </a:r>
            <a:b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br>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your chart or in the </a:t>
            </a:r>
            <a:b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br>
            <a:r>
              <a:rPr lang="en-US" sz="2800" b="0" cap="none" spc="0" dirty="0">
                <a:ln w="0"/>
                <a:solidFill>
                  <a:srgbClr val="FFFF00"/>
                </a:solidFill>
                <a:effectLst>
                  <a:outerShdw blurRad="38100" dist="19050" dir="2700000" algn="tl" rotWithShape="0">
                    <a:schemeClr val="dk1">
                      <a:alpha val="40000"/>
                    </a:schemeClr>
                  </a:outerShdw>
                </a:effectLst>
                <a:latin typeface="Arial Rounded MT Bold" panose="020F0704030504030204" pitchFamily="34" charset="0"/>
              </a:rPr>
              <a:t>text box.</a:t>
            </a:r>
          </a:p>
        </p:txBody>
      </p:sp>
      <p:pic>
        <p:nvPicPr>
          <p:cNvPr id="5" name="Picture 4">
            <a:extLst>
              <a:ext uri="{FF2B5EF4-FFF2-40B4-BE49-F238E27FC236}">
                <a16:creationId xmlns:a16="http://schemas.microsoft.com/office/drawing/2014/main" id="{290A6408-F062-B711-E0C1-05148CC87AF0}"/>
              </a:ext>
            </a:extLst>
          </p:cNvPr>
          <p:cNvPicPr>
            <a:picLocks noChangeAspect="1"/>
          </p:cNvPicPr>
          <p:nvPr/>
        </p:nvPicPr>
        <p:blipFill>
          <a:blip r:embed="rId5"/>
          <a:stretch>
            <a:fillRect/>
          </a:stretch>
        </p:blipFill>
        <p:spPr>
          <a:xfrm>
            <a:off x="6629400" y="4558235"/>
            <a:ext cx="2310961" cy="2008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Arrow: Right 8">
            <a:extLst>
              <a:ext uri="{FF2B5EF4-FFF2-40B4-BE49-F238E27FC236}">
                <a16:creationId xmlns:a16="http://schemas.microsoft.com/office/drawing/2014/main" id="{E29132B9-3EB1-F622-DBF4-207CD0E1036F}"/>
              </a:ext>
            </a:extLst>
          </p:cNvPr>
          <p:cNvSpPr/>
          <p:nvPr/>
        </p:nvSpPr>
        <p:spPr>
          <a:xfrm>
            <a:off x="5562600" y="5257800"/>
            <a:ext cx="1295400" cy="609600"/>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47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8"/>
          <p:cNvPicPr>
            <a:picLocks noChangeAspect="1" noChangeArrowheads="1"/>
          </p:cNvPicPr>
          <p:nvPr/>
        </p:nvPicPr>
        <p:blipFill>
          <a:blip r:embed="rId2" cstate="print"/>
          <a:srcRect/>
          <a:stretch>
            <a:fillRect/>
          </a:stretch>
        </p:blipFill>
        <p:spPr bwMode="auto">
          <a:xfrm>
            <a:off x="1" y="0"/>
            <a:ext cx="2438400" cy="1314461"/>
          </a:xfrm>
          <a:prstGeom prst="rect">
            <a:avLst/>
          </a:prstGeom>
          <a:noFill/>
          <a:ln w="9525">
            <a:noFill/>
            <a:miter lim="800000"/>
            <a:headEnd/>
            <a:tailEnd/>
          </a:ln>
        </p:spPr>
      </p:pic>
      <p:sp>
        <p:nvSpPr>
          <p:cNvPr id="16389" name="Text Box 8"/>
          <p:cNvSpPr txBox="1">
            <a:spLocks noChangeArrowheads="1"/>
          </p:cNvSpPr>
          <p:nvPr/>
        </p:nvSpPr>
        <p:spPr bwMode="auto">
          <a:xfrm>
            <a:off x="3276600" y="457200"/>
            <a:ext cx="4419600" cy="738656"/>
          </a:xfrm>
          <a:prstGeom prst="rect">
            <a:avLst/>
          </a:prstGeom>
          <a:noFill/>
          <a:ln w="9525">
            <a:noFill/>
            <a:miter lim="800000"/>
            <a:headEnd/>
            <a:tailEnd/>
          </a:ln>
        </p:spPr>
        <p:txBody>
          <a:bodyPr wrap="square" lIns="91430" tIns="45716" rIns="91430" bIns="45716">
            <a:spAutoFit/>
          </a:bodyPr>
          <a:lstStyle/>
          <a:p>
            <a:pPr algn="ctr"/>
            <a:r>
              <a:rPr lang="en-US" sz="2800" b="1" dirty="0">
                <a:latin typeface="Arial Rounded MT Bold" pitchFamily="34" charset="0"/>
              </a:rPr>
              <a:t>Case Briefing #1</a:t>
            </a:r>
          </a:p>
          <a:p>
            <a:endParaRPr lang="en-US" sz="1400" dirty="0">
              <a:latin typeface="Times New Roman" pitchFamily="18" charset="0"/>
            </a:endParaRPr>
          </a:p>
        </p:txBody>
      </p:sp>
      <p:sp>
        <p:nvSpPr>
          <p:cNvPr id="6" name="Text Box 8"/>
          <p:cNvSpPr txBox="1">
            <a:spLocks noChangeArrowheads="1"/>
          </p:cNvSpPr>
          <p:nvPr/>
        </p:nvSpPr>
        <p:spPr bwMode="auto">
          <a:xfrm>
            <a:off x="152400" y="1524000"/>
            <a:ext cx="8839200" cy="5016750"/>
          </a:xfrm>
          <a:prstGeom prst="rect">
            <a:avLst/>
          </a:prstGeom>
          <a:noFill/>
          <a:ln w="9525">
            <a:noFill/>
            <a:miter lim="800000"/>
            <a:headEnd/>
            <a:tailEnd/>
          </a:ln>
        </p:spPr>
        <p:txBody>
          <a:bodyPr wrap="square" lIns="91430" tIns="45716" rIns="91430" bIns="45716">
            <a:spAutoFit/>
          </a:bodyPr>
          <a:lstStyle/>
          <a:p>
            <a:pPr algn="just">
              <a:lnSpc>
                <a:spcPct val="80000"/>
              </a:lnSpc>
            </a:pPr>
            <a:r>
              <a:rPr lang="en-US" sz="2000" i="1" dirty="0">
                <a:latin typeface="Times New Roman" pitchFamily="18" charset="0"/>
                <a:cs typeface="Times New Roman" pitchFamily="18" charset="0"/>
              </a:rPr>
              <a:t>A female victim was found on March 1, 2017 at in a wooded area near Dead End Road located west of Havana, IL, near the Spoon River. </a:t>
            </a:r>
          </a:p>
          <a:p>
            <a:pPr algn="just">
              <a:lnSpc>
                <a:spcPct val="80000"/>
              </a:lnSpc>
            </a:pPr>
            <a:endParaRPr lang="en-US" sz="2000" i="1" dirty="0">
              <a:latin typeface="Times New Roman" pitchFamily="18" charset="0"/>
              <a:cs typeface="Times New Roman" pitchFamily="18" charset="0"/>
            </a:endParaRPr>
          </a:p>
          <a:p>
            <a:pPr algn="just">
              <a:lnSpc>
                <a:spcPct val="80000"/>
              </a:lnSpc>
            </a:pPr>
            <a:r>
              <a:rPr lang="en-US" sz="2000" i="1" dirty="0">
                <a:latin typeface="Times New Roman" pitchFamily="18" charset="0"/>
              </a:rPr>
              <a:t>The victim was identified as Barbie “Doll” Jones, 35, from Lewistown based on the ID in her purse and DNA testing.  She was a waitress at a local restaurant along with her friend, Kitty Brown.  </a:t>
            </a:r>
          </a:p>
          <a:p>
            <a:pPr algn="just">
              <a:lnSpc>
                <a:spcPct val="80000"/>
              </a:lnSpc>
            </a:pPr>
            <a:endParaRPr lang="en-US" sz="2000" i="1" dirty="0">
              <a:latin typeface="Times New Roman" pitchFamily="18" charset="0"/>
            </a:endParaRPr>
          </a:p>
          <a:p>
            <a:pPr algn="just">
              <a:lnSpc>
                <a:spcPct val="80000"/>
              </a:lnSpc>
            </a:pPr>
            <a:r>
              <a:rPr lang="en-US" sz="2000" i="1" dirty="0">
                <a:latin typeface="Times New Roman" pitchFamily="18" charset="0"/>
              </a:rPr>
              <a:t>Barbie was last seen on February 14, 2017, at a concert with Kitty and two other friends identified as Sam Smith and Tony Thomas. </a:t>
            </a:r>
          </a:p>
          <a:p>
            <a:pPr algn="just">
              <a:lnSpc>
                <a:spcPct val="80000"/>
              </a:lnSpc>
            </a:pPr>
            <a:endParaRPr lang="en-US" sz="2000" i="1" dirty="0">
              <a:latin typeface="Times New Roman" pitchFamily="18" charset="0"/>
            </a:endParaRPr>
          </a:p>
          <a:p>
            <a:pPr algn="just">
              <a:lnSpc>
                <a:spcPct val="80000"/>
              </a:lnSpc>
            </a:pPr>
            <a:r>
              <a:rPr lang="en-US" sz="2000" i="1" dirty="0">
                <a:latin typeface="Times New Roman" pitchFamily="18" charset="0"/>
              </a:rPr>
              <a:t>Her car was found one week prior to the discovery of the body at approximately 1 mile away from the scene with ½ tank of gas.  </a:t>
            </a:r>
          </a:p>
          <a:p>
            <a:pPr algn="just">
              <a:lnSpc>
                <a:spcPct val="80000"/>
              </a:lnSpc>
            </a:pPr>
            <a:endParaRPr lang="en-US" sz="2000" i="1" dirty="0">
              <a:latin typeface="Times New Roman" pitchFamily="18" charset="0"/>
            </a:endParaRPr>
          </a:p>
          <a:p>
            <a:pPr algn="just">
              <a:lnSpc>
                <a:spcPct val="80000"/>
              </a:lnSpc>
            </a:pPr>
            <a:r>
              <a:rPr lang="en-US" sz="2000" i="1" dirty="0">
                <a:latin typeface="Times New Roman" pitchFamily="18" charset="0"/>
              </a:rPr>
              <a:t>Wounds on the victim's body indicate there was a struggle (bruises and cuts on her face and arms), but no gunshot wounds were found.  Cause of death was determined as blunt force trauma to the back of the head.  </a:t>
            </a:r>
          </a:p>
          <a:p>
            <a:pPr algn="just">
              <a:lnSpc>
                <a:spcPct val="80000"/>
              </a:lnSpc>
            </a:pPr>
            <a:endParaRPr lang="en-US" sz="2000" i="1" dirty="0">
              <a:latin typeface="Times New Roman" pitchFamily="18" charset="0"/>
            </a:endParaRPr>
          </a:p>
          <a:p>
            <a:pPr algn="just">
              <a:lnSpc>
                <a:spcPct val="80000"/>
              </a:lnSpc>
            </a:pPr>
            <a:r>
              <a:rPr lang="en-US" sz="2000" i="1" dirty="0">
                <a:latin typeface="Times New Roman" pitchFamily="18" charset="0"/>
              </a:rPr>
              <a:t>Evidence collected included insects from the body, several sets of tire tracks, cigarette butts, shoeprints, a purse, beverage canisters, handgun, and blood samples from the rocks (large &amp; small).</a:t>
            </a:r>
            <a:endParaRPr lang="en-US" sz="1400" dirty="0">
              <a:latin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6744</TotalTime>
  <Words>3003</Words>
  <Application>Microsoft Office PowerPoint</Application>
  <PresentationFormat>On-screen Show (4:3)</PresentationFormat>
  <Paragraphs>302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Narrow</vt:lpstr>
      <vt:lpstr>Arial Rounded MT Bold</vt:lpstr>
      <vt:lpstr>Gill Sans Nova Ultra Bold</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Tracy Tomm</cp:lastModifiedBy>
  <cp:revision>501</cp:revision>
  <cp:lastPrinted>2023-04-25T13:11:52Z</cp:lastPrinted>
  <dcterms:created xsi:type="dcterms:W3CDTF">2006-07-31T19:56:27Z</dcterms:created>
  <dcterms:modified xsi:type="dcterms:W3CDTF">2024-01-16T20:51:34Z</dcterms:modified>
</cp:coreProperties>
</file>