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623" r:id="rId2"/>
    <p:sldId id="616" r:id="rId3"/>
    <p:sldId id="692" r:id="rId4"/>
    <p:sldId id="315" r:id="rId5"/>
    <p:sldId id="706" r:id="rId6"/>
    <p:sldId id="296" r:id="rId7"/>
    <p:sldId id="297" r:id="rId8"/>
    <p:sldId id="707" r:id="rId9"/>
    <p:sldId id="314" r:id="rId10"/>
    <p:sldId id="618" r:id="rId11"/>
    <p:sldId id="619" r:id="rId12"/>
    <p:sldId id="703" r:id="rId13"/>
    <p:sldId id="310" r:id="rId14"/>
    <p:sldId id="731" r:id="rId15"/>
    <p:sldId id="313" r:id="rId16"/>
    <p:sldId id="705" r:id="rId17"/>
    <p:sldId id="324" r:id="rId18"/>
    <p:sldId id="288" r:id="rId19"/>
    <p:sldId id="732" r:id="rId20"/>
    <p:sldId id="730" r:id="rId21"/>
    <p:sldId id="325"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0" autoAdjust="0"/>
    <p:restoredTop sz="94660"/>
  </p:normalViewPr>
  <p:slideViewPr>
    <p:cSldViewPr>
      <p:cViewPr varScale="1">
        <p:scale>
          <a:sx n="91" d="100"/>
          <a:sy n="91" d="100"/>
        </p:scale>
        <p:origin x="33"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Teacher Note:  If you have test tube clamps available, have</a:t>
            </a:r>
            <a:r>
              <a:rPr lang="en-US" baseline="0" dirty="0"/>
              <a:t> the students attach it to the </a:t>
            </a:r>
            <a:r>
              <a:rPr lang="en-US" baseline="0" dirty="0" err="1"/>
              <a:t>meterstick</a:t>
            </a:r>
            <a:r>
              <a:rPr lang="en-US" baseline="0" dirty="0"/>
              <a:t> in the desired location and hold the bottle of blood (upside-down) in the other end where the test tube would normally go.  This helps keep the bottle in the right spot and the chances of hitting the same spot twice are much higher!  </a:t>
            </a:r>
            <a:endParaRPr lang="en-US" dirty="0"/>
          </a:p>
          <a:p>
            <a:endParaRPr lang="en-US" dirty="0"/>
          </a:p>
        </p:txBody>
      </p:sp>
      <p:sp>
        <p:nvSpPr>
          <p:cNvPr id="4" name="Slide Number Placeholder 3"/>
          <p:cNvSpPr>
            <a:spLocks noGrp="1"/>
          </p:cNvSpPr>
          <p:nvPr>
            <p:ph type="sldNum" sz="quarter" idx="10"/>
          </p:nvPr>
        </p:nvSpPr>
        <p:spPr/>
        <p:txBody>
          <a:bodyPr/>
          <a:lstStyle/>
          <a:p>
            <a:fld id="{925F7B94-3A90-4C98-84F5-86D419A9D20B}" type="slidenum">
              <a:rPr lang="en-US" smtClean="0"/>
              <a:pPr/>
              <a:t>2</a:t>
            </a:fld>
            <a:endParaRPr lang="en-US"/>
          </a:p>
        </p:txBody>
      </p:sp>
    </p:spTree>
    <p:extLst>
      <p:ext uri="{BB962C8B-B14F-4D97-AF65-F5344CB8AC3E}">
        <p14:creationId xmlns:p14="http://schemas.microsoft.com/office/powerpoint/2010/main" val="399424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Teacher Note:  If you have test tube clamps available, have</a:t>
            </a:r>
            <a:r>
              <a:rPr lang="en-US" baseline="0" dirty="0"/>
              <a:t> the students attach it to the </a:t>
            </a:r>
            <a:r>
              <a:rPr lang="en-US" baseline="0" dirty="0" err="1"/>
              <a:t>meterstick</a:t>
            </a:r>
            <a:r>
              <a:rPr lang="en-US" baseline="0" dirty="0"/>
              <a:t> in the desired location and hold the bottle of blood (upside-down) in the other end where the test tube would normally go.  This helps keep the bottle in the right spot and the chances of hitting the same spot twice are much higher!  </a:t>
            </a:r>
            <a:endParaRPr lang="en-US" dirty="0"/>
          </a:p>
          <a:p>
            <a:endParaRPr lang="en-US" dirty="0"/>
          </a:p>
        </p:txBody>
      </p:sp>
      <p:sp>
        <p:nvSpPr>
          <p:cNvPr id="4" name="Slide Number Placeholder 3"/>
          <p:cNvSpPr>
            <a:spLocks noGrp="1"/>
          </p:cNvSpPr>
          <p:nvPr>
            <p:ph type="sldNum" sz="quarter" idx="10"/>
          </p:nvPr>
        </p:nvSpPr>
        <p:spPr/>
        <p:txBody>
          <a:bodyPr/>
          <a:lstStyle/>
          <a:p>
            <a:fld id="{925F7B94-3A90-4C98-84F5-86D419A9D20B}" type="slidenum">
              <a:rPr lang="en-US" smtClean="0"/>
              <a:pPr/>
              <a:t>3</a:t>
            </a:fld>
            <a:endParaRPr lang="en-US"/>
          </a:p>
        </p:txBody>
      </p:sp>
    </p:spTree>
    <p:extLst>
      <p:ext uri="{BB962C8B-B14F-4D97-AF65-F5344CB8AC3E}">
        <p14:creationId xmlns:p14="http://schemas.microsoft.com/office/powerpoint/2010/main" val="339226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Teacher Note:  If you have test tube clamps available, have</a:t>
            </a:r>
            <a:r>
              <a:rPr lang="en-US" baseline="0" dirty="0"/>
              <a:t> the students attach it to the </a:t>
            </a:r>
            <a:r>
              <a:rPr lang="en-US" baseline="0" dirty="0" err="1"/>
              <a:t>meterstick</a:t>
            </a:r>
            <a:r>
              <a:rPr lang="en-US" baseline="0" dirty="0"/>
              <a:t> in the desired location and hold the bottle of blood (upside-down) in the other end where the test tube would normally go.  This helps keep the bottle in the right spot and the chances of hitting the same spot twice are much higher!  </a:t>
            </a:r>
            <a:endParaRPr lang="en-US" dirty="0"/>
          </a:p>
          <a:p>
            <a:endParaRPr lang="en-US" dirty="0"/>
          </a:p>
        </p:txBody>
      </p:sp>
      <p:sp>
        <p:nvSpPr>
          <p:cNvPr id="4" name="Slide Number Placeholder 3"/>
          <p:cNvSpPr>
            <a:spLocks noGrp="1"/>
          </p:cNvSpPr>
          <p:nvPr>
            <p:ph type="sldNum" sz="quarter" idx="10"/>
          </p:nvPr>
        </p:nvSpPr>
        <p:spPr/>
        <p:txBody>
          <a:bodyPr/>
          <a:lstStyle/>
          <a:p>
            <a:fld id="{925F7B94-3A90-4C98-84F5-86D419A9D20B}" type="slidenum">
              <a:rPr lang="en-US" smtClean="0"/>
              <a:pPr/>
              <a:t>4</a:t>
            </a:fld>
            <a:endParaRPr lang="en-US"/>
          </a:p>
        </p:txBody>
      </p:sp>
    </p:spTree>
    <p:extLst>
      <p:ext uri="{BB962C8B-B14F-4D97-AF65-F5344CB8AC3E}">
        <p14:creationId xmlns:p14="http://schemas.microsoft.com/office/powerpoint/2010/main" val="399424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Teacher Note:  If you have test tube clamps available, have</a:t>
            </a:r>
            <a:r>
              <a:rPr lang="en-US" baseline="0" dirty="0"/>
              <a:t> the students attach it to the </a:t>
            </a:r>
            <a:r>
              <a:rPr lang="en-US" baseline="0" dirty="0" err="1"/>
              <a:t>meterstick</a:t>
            </a:r>
            <a:r>
              <a:rPr lang="en-US" baseline="0" dirty="0"/>
              <a:t> in the desired location and hold the bottle of blood (upside-down) in the other end where the test tube would normally go.  This helps keep the bottle in the right spot and the chances of hitting the same spot twice are much higher!  </a:t>
            </a:r>
            <a:endParaRPr lang="en-US" dirty="0"/>
          </a:p>
          <a:p>
            <a:endParaRPr lang="en-US" dirty="0"/>
          </a:p>
        </p:txBody>
      </p:sp>
      <p:sp>
        <p:nvSpPr>
          <p:cNvPr id="4" name="Slide Number Placeholder 3"/>
          <p:cNvSpPr>
            <a:spLocks noGrp="1"/>
          </p:cNvSpPr>
          <p:nvPr>
            <p:ph type="sldNum" sz="quarter" idx="10"/>
          </p:nvPr>
        </p:nvSpPr>
        <p:spPr/>
        <p:txBody>
          <a:bodyPr/>
          <a:lstStyle/>
          <a:p>
            <a:fld id="{925F7B94-3A90-4C98-84F5-86D419A9D20B}" type="slidenum">
              <a:rPr lang="en-US" smtClean="0"/>
              <a:pPr/>
              <a:t>9</a:t>
            </a:fld>
            <a:endParaRPr lang="en-US"/>
          </a:p>
        </p:txBody>
      </p:sp>
    </p:spTree>
    <p:extLst>
      <p:ext uri="{BB962C8B-B14F-4D97-AF65-F5344CB8AC3E}">
        <p14:creationId xmlns:p14="http://schemas.microsoft.com/office/powerpoint/2010/main" val="399424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Teacher Note:  If you have test tube clamps available, have</a:t>
            </a:r>
            <a:r>
              <a:rPr lang="en-US" baseline="0" dirty="0"/>
              <a:t> the students attach it to the </a:t>
            </a:r>
            <a:r>
              <a:rPr lang="en-US" baseline="0" dirty="0" err="1"/>
              <a:t>meterstick</a:t>
            </a:r>
            <a:r>
              <a:rPr lang="en-US" baseline="0" dirty="0"/>
              <a:t> in the desired location and hold the bottle of blood (upside-down) in the other end where the test tube would normally go.  This helps keep the bottle in the right spot and the chances of hitting the same spot twice are much higher!  </a:t>
            </a:r>
            <a:endParaRPr lang="en-US" dirty="0"/>
          </a:p>
          <a:p>
            <a:endParaRPr lang="en-US" dirty="0"/>
          </a:p>
        </p:txBody>
      </p:sp>
      <p:sp>
        <p:nvSpPr>
          <p:cNvPr id="4" name="Slide Number Placeholder 3"/>
          <p:cNvSpPr>
            <a:spLocks noGrp="1"/>
          </p:cNvSpPr>
          <p:nvPr>
            <p:ph type="sldNum" sz="quarter" idx="10"/>
          </p:nvPr>
        </p:nvSpPr>
        <p:spPr/>
        <p:txBody>
          <a:bodyPr/>
          <a:lstStyle/>
          <a:p>
            <a:fld id="{925F7B94-3A90-4C98-84F5-86D419A9D20B}" type="slidenum">
              <a:rPr lang="en-US" smtClean="0"/>
              <a:pPr/>
              <a:t>20</a:t>
            </a:fld>
            <a:endParaRPr lang="en-US"/>
          </a:p>
        </p:txBody>
      </p:sp>
    </p:spTree>
    <p:extLst>
      <p:ext uri="{BB962C8B-B14F-4D97-AF65-F5344CB8AC3E}">
        <p14:creationId xmlns:p14="http://schemas.microsoft.com/office/powerpoint/2010/main" val="134961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ciencespot.net/Pages/classforsci.html"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hyperlink" Target="https://docs.google.com/presentation/d/14eIEiGacRXMsDyuUxiEsSM2m4YOAtIlfmD4O4YsLdPI/edit?usp=sharing"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docs.google.com/presentation/d/1cK42rhAWr0iTKZ2TPXZvFgH3nvMom8tL-sgAa8PLXM0/edit?usp=sharing" TargetMode="External"/><Relationship Id="rId5" Type="http://schemas.openxmlformats.org/officeDocument/2006/relationships/image" Target="../media/image2.png"/><Relationship Id="rId4" Type="http://schemas.openxmlformats.org/officeDocument/2006/relationships/hyperlink" Target="https://creativecommons.org/licenses/by/3.0/" TargetMode="External"/><Relationship Id="rId9" Type="http://schemas.openxmlformats.org/officeDocument/2006/relationships/hyperlink" Target="https://docs.google.com/document/d/15wxjmL-uHQPXDKOxmZXtU_gxy9dphEuyC1P4jzP-9mA/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ube.com/watch?v=zjfdpenl1Rc"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SpeG145D-k&amp;t=38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I0-nIsw1LX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hyperlink" Target="http://www.youtube.com/watch?v=6Ex0Fd_PDh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0" y="0"/>
            <a:ext cx="9144000"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4" name="Text Box 8">
            <a:extLst>
              <a:ext uri="{FF2B5EF4-FFF2-40B4-BE49-F238E27FC236}">
                <a16:creationId xmlns:a16="http://schemas.microsoft.com/office/drawing/2014/main" id="{249B4721-F3AB-9624-CD8D-12693717F4B1}"/>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pic>
        <p:nvPicPr>
          <p:cNvPr id="9" name="Picture 8">
            <a:extLst>
              <a:ext uri="{FF2B5EF4-FFF2-40B4-BE49-F238E27FC236}">
                <a16:creationId xmlns:a16="http://schemas.microsoft.com/office/drawing/2014/main" id="{5595AC82-C209-16D0-FD7F-9383AFFBD0A3}"/>
              </a:ext>
            </a:extLst>
          </p:cNvPr>
          <p:cNvPicPr>
            <a:picLocks noChangeAspect="1"/>
          </p:cNvPicPr>
          <p:nvPr/>
        </p:nvPicPr>
        <p:blipFill>
          <a:blip r:embed="rId5"/>
          <a:stretch>
            <a:fillRect/>
          </a:stretch>
        </p:blipFill>
        <p:spPr>
          <a:xfrm>
            <a:off x="1780040" y="815127"/>
            <a:ext cx="7267882" cy="5907637"/>
          </a:xfrm>
          <a:prstGeom prst="rect">
            <a:avLst/>
          </a:prstGeom>
        </p:spPr>
      </p:pic>
      <p:sp>
        <p:nvSpPr>
          <p:cNvPr id="2" name="TextBox 1">
            <a:extLst>
              <a:ext uri="{FF2B5EF4-FFF2-40B4-BE49-F238E27FC236}">
                <a16:creationId xmlns:a16="http://schemas.microsoft.com/office/drawing/2014/main" id="{5980C71F-4427-1B55-805C-11F610CF303E}"/>
              </a:ext>
            </a:extLst>
          </p:cNvPr>
          <p:cNvSpPr txBox="1"/>
          <p:nvPr/>
        </p:nvSpPr>
        <p:spPr>
          <a:xfrm>
            <a:off x="-4876800" y="0"/>
            <a:ext cx="4788887" cy="7740581"/>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slides for this unit are included with </a:t>
            </a:r>
            <a:r>
              <a:rPr lang="en-US" sz="1400"/>
              <a:t>the file available </a:t>
            </a:r>
            <a:r>
              <a:rPr lang="en-US" sz="1400" dirty="0"/>
              <a:t>at </a:t>
            </a:r>
            <a:r>
              <a:rPr lang="en-US" sz="1400" dirty="0">
                <a:hlinkClick r:id="rId6"/>
              </a:rPr>
              <a:t>https://docs.google.com/presentation/d/1cK42rhAWr0iTKZ2TPXZvFgH3nvMom8tL-sgAa8PLXM0/edit?usp=sharing</a:t>
            </a:r>
            <a:endParaRPr lang="en-US" sz="1400" dirty="0"/>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digital notebook (with all the slides for the digital lessons and activities) is available at </a:t>
            </a:r>
            <a:r>
              <a:rPr lang="en-US" sz="1400" dirty="0">
                <a:hlinkClick r:id="rId7"/>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8"/>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9"/>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8"/>
              </a:rPr>
              <a:t>https://sciencespot.net/Pages/classforsci.html</a:t>
            </a:r>
            <a:r>
              <a:rPr lang="en-US" sz="1400" dirty="0"/>
              <a:t> .</a:t>
            </a:r>
          </a:p>
          <a:p>
            <a:endParaRPr lang="en-US" sz="1400" dirty="0"/>
          </a:p>
        </p:txBody>
      </p:sp>
    </p:spTree>
    <p:extLst>
      <p:ext uri="{BB962C8B-B14F-4D97-AF65-F5344CB8AC3E}">
        <p14:creationId xmlns:p14="http://schemas.microsoft.com/office/powerpoint/2010/main" val="82824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399316" y="1681350"/>
            <a:ext cx="304800" cy="2941320"/>
            <a:chOff x="5399316" y="1681350"/>
            <a:chExt cx="304800" cy="2941320"/>
          </a:xfrm>
        </p:grpSpPr>
        <p:sp>
          <p:nvSpPr>
            <p:cNvPr id="27" name="Rectangle 26"/>
            <p:cNvSpPr/>
            <p:nvPr/>
          </p:nvSpPr>
          <p:spPr>
            <a:xfrm>
              <a:off x="5399316" y="1681350"/>
              <a:ext cx="304800" cy="1188720"/>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99316" y="3433950"/>
              <a:ext cx="304800" cy="1188720"/>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8534400" y="1676400"/>
            <a:ext cx="228600" cy="1188720"/>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534400" y="3429000"/>
            <a:ext cx="228600" cy="1188720"/>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38800" y="1276600"/>
            <a:ext cx="2971800" cy="3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6"/>
          <p:cNvSpPr txBox="1">
            <a:spLocks noChangeArrowheads="1"/>
          </p:cNvSpPr>
          <p:nvPr/>
        </p:nvSpPr>
        <p:spPr bwMode="auto">
          <a:xfrm>
            <a:off x="76200" y="1135086"/>
            <a:ext cx="4880264" cy="3970314"/>
          </a:xfrm>
          <a:prstGeom prst="rect">
            <a:avLst/>
          </a:prstGeom>
          <a:noFill/>
          <a:ln w="9525">
            <a:noFill/>
            <a:miter lim="800000"/>
            <a:headEnd/>
            <a:tailEnd/>
          </a:ln>
        </p:spPr>
        <p:txBody>
          <a:bodyPr wrap="square" lIns="91436" tIns="45718" rIns="91436" bIns="45718">
            <a:spAutoFit/>
          </a:bodyPr>
          <a:lstStyle/>
          <a:p>
            <a:pPr marL="457200" indent="-457200" algn="just">
              <a:spcBef>
                <a:spcPts val="1200"/>
              </a:spcBef>
              <a:spcAft>
                <a:spcPts val="1200"/>
              </a:spcAft>
              <a:buFont typeface="+mj-lt"/>
              <a:buAutoNum type="arabicPeriod"/>
            </a:pPr>
            <a:r>
              <a:rPr lang="en-US" sz="2400" dirty="0">
                <a:latin typeface="Times New Roman" pitchFamily="18" charset="0"/>
              </a:rPr>
              <a:t>Divide the paper into </a:t>
            </a:r>
            <a:r>
              <a:rPr lang="en-US" sz="2400" b="1" dirty="0">
                <a:latin typeface="Times New Roman" pitchFamily="18" charset="0"/>
              </a:rPr>
              <a:t>THREE</a:t>
            </a:r>
            <a:r>
              <a:rPr lang="en-US" sz="2400" dirty="0">
                <a:latin typeface="Times New Roman" pitchFamily="18" charset="0"/>
              </a:rPr>
              <a:t> sections. </a:t>
            </a:r>
          </a:p>
          <a:p>
            <a:pPr marL="457200" indent="-457200">
              <a:spcBef>
                <a:spcPts val="1200"/>
              </a:spcBef>
              <a:spcAft>
                <a:spcPts val="1200"/>
              </a:spcAft>
              <a:buFont typeface="+mj-lt"/>
              <a:buAutoNum type="arabicPeriod"/>
            </a:pPr>
            <a:r>
              <a:rPr lang="en-US" sz="2400" dirty="0">
                <a:latin typeface="Times New Roman" pitchFamily="18" charset="0"/>
              </a:rPr>
              <a:t>Label </a:t>
            </a:r>
            <a:r>
              <a:rPr lang="en-US" sz="2400" b="1" dirty="0">
                <a:highlight>
                  <a:srgbClr val="FFFF00"/>
                </a:highlight>
                <a:latin typeface="Times New Roman" pitchFamily="18" charset="0"/>
              </a:rPr>
              <a:t>one side </a:t>
            </a:r>
            <a:r>
              <a:rPr lang="en-US" sz="2400" dirty="0">
                <a:latin typeface="Times New Roman" pitchFamily="18" charset="0"/>
              </a:rPr>
              <a:t>with “</a:t>
            </a:r>
            <a:r>
              <a:rPr lang="en-US" sz="2400" b="1" dirty="0">
                <a:latin typeface="Times New Roman" pitchFamily="18" charset="0"/>
              </a:rPr>
              <a:t>30 S</a:t>
            </a:r>
            <a:r>
              <a:rPr lang="en-US" sz="2400" dirty="0">
                <a:latin typeface="Times New Roman" pitchFamily="18" charset="0"/>
              </a:rPr>
              <a:t>” for </a:t>
            </a:r>
            <a:br>
              <a:rPr lang="en-US" sz="2400" dirty="0">
                <a:latin typeface="Times New Roman" pitchFamily="18" charset="0"/>
              </a:rPr>
            </a:br>
            <a:r>
              <a:rPr lang="en-US" sz="2400" b="1" u="sng" dirty="0">
                <a:latin typeface="Times New Roman" pitchFamily="18" charset="0"/>
              </a:rPr>
              <a:t>30 cm </a:t>
            </a:r>
            <a:r>
              <a:rPr lang="en-US" sz="2400" dirty="0">
                <a:latin typeface="Times New Roman" pitchFamily="18" charset="0"/>
              </a:rPr>
              <a:t>and </a:t>
            </a:r>
            <a:r>
              <a:rPr lang="en-US" sz="2400" b="1" dirty="0">
                <a:latin typeface="Times New Roman" pitchFamily="18" charset="0"/>
              </a:rPr>
              <a:t>SINGLE</a:t>
            </a:r>
            <a:r>
              <a:rPr lang="en-US" sz="2400" dirty="0">
                <a:latin typeface="Times New Roman" pitchFamily="18" charset="0"/>
              </a:rPr>
              <a:t> droplet.</a:t>
            </a:r>
          </a:p>
          <a:p>
            <a:pPr marL="457200" indent="-457200">
              <a:spcBef>
                <a:spcPts val="1200"/>
              </a:spcBef>
              <a:spcAft>
                <a:spcPts val="1200"/>
              </a:spcAft>
              <a:buFont typeface="+mj-lt"/>
              <a:buAutoNum type="arabicPeriod"/>
            </a:pPr>
            <a:r>
              <a:rPr lang="en-US" sz="2400" dirty="0">
                <a:latin typeface="Times New Roman" pitchFamily="18" charset="0"/>
              </a:rPr>
              <a:t>Label the </a:t>
            </a:r>
            <a:r>
              <a:rPr lang="en-US" sz="2400" b="1" dirty="0">
                <a:latin typeface="Times New Roman" pitchFamily="18" charset="0"/>
              </a:rPr>
              <a:t>other side </a:t>
            </a:r>
            <a:r>
              <a:rPr lang="en-US" sz="2400" dirty="0">
                <a:latin typeface="Times New Roman" pitchFamily="18" charset="0"/>
              </a:rPr>
              <a:t>with “</a:t>
            </a:r>
            <a:r>
              <a:rPr lang="en-US" sz="2400" b="1" dirty="0">
                <a:latin typeface="Times New Roman" pitchFamily="18" charset="0"/>
              </a:rPr>
              <a:t>60 S</a:t>
            </a:r>
            <a:r>
              <a:rPr lang="en-US" sz="2400" dirty="0">
                <a:latin typeface="Times New Roman" pitchFamily="18" charset="0"/>
              </a:rPr>
              <a:t>” </a:t>
            </a:r>
            <a:br>
              <a:rPr lang="en-US" sz="2400" dirty="0">
                <a:latin typeface="Times New Roman" pitchFamily="18" charset="0"/>
              </a:rPr>
            </a:br>
            <a:r>
              <a:rPr lang="en-US" sz="2400" dirty="0">
                <a:latin typeface="Times New Roman" pitchFamily="18" charset="0"/>
              </a:rPr>
              <a:t>for </a:t>
            </a:r>
            <a:r>
              <a:rPr lang="en-US" sz="2400" b="1" u="sng" dirty="0">
                <a:latin typeface="Times New Roman" pitchFamily="18" charset="0"/>
              </a:rPr>
              <a:t>60 cm </a:t>
            </a:r>
            <a:r>
              <a:rPr lang="en-US" sz="2400" dirty="0">
                <a:latin typeface="Times New Roman" pitchFamily="18" charset="0"/>
              </a:rPr>
              <a:t>and </a:t>
            </a:r>
            <a:r>
              <a:rPr lang="en-US" sz="2400" b="1" dirty="0">
                <a:latin typeface="Times New Roman" pitchFamily="18" charset="0"/>
              </a:rPr>
              <a:t>SINGLE</a:t>
            </a:r>
            <a:r>
              <a:rPr lang="en-US" sz="2400" dirty="0">
                <a:latin typeface="Times New Roman" pitchFamily="18" charset="0"/>
              </a:rPr>
              <a:t> droplet.</a:t>
            </a:r>
          </a:p>
          <a:p>
            <a:pPr marL="457200" indent="-457200">
              <a:spcBef>
                <a:spcPts val="1200"/>
              </a:spcBef>
              <a:spcAft>
                <a:spcPts val="1200"/>
              </a:spcAft>
              <a:buFont typeface="+mj-lt"/>
              <a:buAutoNum type="arabicPeriod"/>
            </a:pPr>
            <a:r>
              <a:rPr lang="en-US" sz="2400" dirty="0">
                <a:latin typeface="Times New Roman" pitchFamily="18" charset="0"/>
              </a:rPr>
              <a:t>Label the </a:t>
            </a:r>
            <a:r>
              <a:rPr lang="en-US" sz="2400" b="1" dirty="0">
                <a:highlight>
                  <a:srgbClr val="FFFF00"/>
                </a:highlight>
                <a:latin typeface="Times New Roman" pitchFamily="18" charset="0"/>
              </a:rPr>
              <a:t>middle</a:t>
            </a:r>
            <a:r>
              <a:rPr lang="en-US" sz="2400" b="1" dirty="0">
                <a:latin typeface="Times New Roman" pitchFamily="18" charset="0"/>
              </a:rPr>
              <a:t> </a:t>
            </a:r>
            <a:r>
              <a:rPr lang="en-US" sz="2400" dirty="0">
                <a:latin typeface="Times New Roman" pitchFamily="18" charset="0"/>
              </a:rPr>
              <a:t>with “</a:t>
            </a:r>
            <a:r>
              <a:rPr lang="en-US" sz="2400" b="1" dirty="0">
                <a:latin typeface="Times New Roman" pitchFamily="18" charset="0"/>
              </a:rPr>
              <a:t>90 S</a:t>
            </a:r>
            <a:r>
              <a:rPr lang="en-US" sz="2400" dirty="0">
                <a:latin typeface="Times New Roman" pitchFamily="18" charset="0"/>
              </a:rPr>
              <a:t>” </a:t>
            </a:r>
            <a:br>
              <a:rPr lang="en-US" sz="2400" dirty="0">
                <a:latin typeface="Times New Roman" pitchFamily="18" charset="0"/>
              </a:rPr>
            </a:br>
            <a:r>
              <a:rPr lang="en-US" sz="2400" dirty="0">
                <a:latin typeface="Times New Roman" pitchFamily="18" charset="0"/>
              </a:rPr>
              <a:t>for </a:t>
            </a:r>
            <a:r>
              <a:rPr lang="en-US" sz="2400" b="1" u="sng" dirty="0">
                <a:latin typeface="Times New Roman" pitchFamily="18" charset="0"/>
              </a:rPr>
              <a:t>90 cm </a:t>
            </a:r>
            <a:r>
              <a:rPr lang="en-US" sz="2400" dirty="0">
                <a:latin typeface="Times New Roman" pitchFamily="18" charset="0"/>
              </a:rPr>
              <a:t>and </a:t>
            </a:r>
            <a:r>
              <a:rPr lang="en-US" sz="2400" b="1" dirty="0">
                <a:latin typeface="Times New Roman" pitchFamily="18" charset="0"/>
              </a:rPr>
              <a:t>SINGLE</a:t>
            </a:r>
            <a:r>
              <a:rPr lang="en-US" sz="2400" dirty="0">
                <a:latin typeface="Times New Roman" pitchFamily="18" charset="0"/>
              </a:rPr>
              <a:t> droplet.</a:t>
            </a:r>
          </a:p>
        </p:txBody>
      </p:sp>
      <p:sp>
        <p:nvSpPr>
          <p:cNvPr id="4" name="Rectangle 2"/>
          <p:cNvSpPr txBox="1">
            <a:spLocks noChangeArrowheads="1"/>
          </p:cNvSpPr>
          <p:nvPr/>
        </p:nvSpPr>
        <p:spPr>
          <a:xfrm>
            <a:off x="0" y="0"/>
            <a:ext cx="9144000" cy="838200"/>
          </a:xfrm>
          <a:prstGeom prst="rect">
            <a:avLst/>
          </a:prstGeom>
          <a:solidFill>
            <a:srgbClr val="C00000"/>
          </a:solid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400" b="1" i="0" u="none" strike="noStrike" kern="0" cap="none" spc="0" normalizeH="0" baseline="0" noProof="0" dirty="0">
                <a:ln>
                  <a:noFill/>
                </a:ln>
                <a:solidFill>
                  <a:srgbClr val="FFFF00"/>
                </a:solidFill>
                <a:effectLst/>
                <a:uLnTx/>
                <a:uFillTx/>
                <a:latin typeface="Times New Roman" pitchFamily="18" charset="0"/>
                <a:ea typeface="+mj-ea"/>
                <a:cs typeface="+mj-cs"/>
              </a:rPr>
              <a:t>Getting ready … </a:t>
            </a:r>
          </a:p>
        </p:txBody>
      </p:sp>
      <p:sp>
        <p:nvSpPr>
          <p:cNvPr id="32" name="Rectangle 31"/>
          <p:cNvSpPr/>
          <p:nvPr/>
        </p:nvSpPr>
        <p:spPr>
          <a:xfrm>
            <a:off x="5943600" y="1600200"/>
            <a:ext cx="23622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5943600" y="2590800"/>
            <a:ext cx="23774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43600" y="3657600"/>
            <a:ext cx="23774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591765" y="1845366"/>
            <a:ext cx="923650" cy="523220"/>
          </a:xfrm>
          <a:prstGeom prst="rect">
            <a:avLst/>
          </a:prstGeom>
          <a:noFill/>
        </p:spPr>
        <p:txBody>
          <a:bodyPr wrap="none" lIns="91440" tIns="45720" rIns="91440" bIns="45720">
            <a:spAutoFit/>
          </a:bodyPr>
          <a:lstStyle/>
          <a:p>
            <a:pPr algn="ctr"/>
            <a:r>
              <a:rPr lang="en-US" sz="2800" b="1" cap="none" spc="0" dirty="0">
                <a:ln w="17780" cmpd="sng">
                  <a:solidFill>
                    <a:srgbClr val="FFFFFF"/>
                  </a:solidFill>
                  <a:prstDash val="solid"/>
                  <a:miter lim="800000"/>
                </a:ln>
                <a:solidFill>
                  <a:sysClr val="windowText" lastClr="000000"/>
                </a:solidFill>
                <a:effectLst>
                  <a:outerShdw blurRad="50800" algn="tl" rotWithShape="0">
                    <a:srgbClr val="000000"/>
                  </a:outerShdw>
                </a:effectLst>
              </a:rPr>
              <a:t>30 S</a:t>
            </a:r>
          </a:p>
        </p:txBody>
      </p:sp>
      <p:sp>
        <p:nvSpPr>
          <p:cNvPr id="41" name="Rectangle 40"/>
          <p:cNvSpPr/>
          <p:nvPr/>
        </p:nvSpPr>
        <p:spPr>
          <a:xfrm>
            <a:off x="6591764" y="2900690"/>
            <a:ext cx="923651" cy="523220"/>
          </a:xfrm>
          <a:prstGeom prst="rect">
            <a:avLst/>
          </a:prstGeom>
          <a:noFill/>
        </p:spPr>
        <p:txBody>
          <a:bodyPr wrap="none" lIns="91440" tIns="45720" rIns="91440" bIns="45720">
            <a:spAutoFit/>
          </a:bodyPr>
          <a:lstStyle/>
          <a:p>
            <a:pPr algn="ctr"/>
            <a:r>
              <a:rPr lang="en-US" sz="2800" b="1" dirty="0">
                <a:ln w="17780" cmpd="sng">
                  <a:solidFill>
                    <a:srgbClr val="FFFFFF"/>
                  </a:solidFill>
                  <a:prstDash val="solid"/>
                  <a:miter lim="800000"/>
                </a:ln>
                <a:solidFill>
                  <a:sysClr val="windowText" lastClr="000000"/>
                </a:solidFill>
                <a:effectLst>
                  <a:outerShdw blurRad="50800" algn="tl" rotWithShape="0">
                    <a:srgbClr val="000000"/>
                  </a:outerShdw>
                </a:effectLst>
              </a:rPr>
              <a:t>9</a:t>
            </a:r>
            <a:r>
              <a:rPr lang="en-US" sz="2800" b="1" cap="none" spc="0" dirty="0">
                <a:ln w="17780" cmpd="sng">
                  <a:solidFill>
                    <a:srgbClr val="FFFFFF"/>
                  </a:solidFill>
                  <a:prstDash val="solid"/>
                  <a:miter lim="800000"/>
                </a:ln>
                <a:solidFill>
                  <a:sysClr val="windowText" lastClr="000000"/>
                </a:solidFill>
                <a:effectLst>
                  <a:outerShdw blurRad="50800" algn="tl" rotWithShape="0">
                    <a:srgbClr val="000000"/>
                  </a:outerShdw>
                </a:effectLst>
              </a:rPr>
              <a:t>0 S</a:t>
            </a:r>
          </a:p>
        </p:txBody>
      </p:sp>
      <p:sp>
        <p:nvSpPr>
          <p:cNvPr id="42" name="Rectangle 41"/>
          <p:cNvSpPr/>
          <p:nvPr/>
        </p:nvSpPr>
        <p:spPr>
          <a:xfrm>
            <a:off x="6591764" y="3927076"/>
            <a:ext cx="923651" cy="523220"/>
          </a:xfrm>
          <a:prstGeom prst="rect">
            <a:avLst/>
          </a:prstGeom>
          <a:noFill/>
        </p:spPr>
        <p:txBody>
          <a:bodyPr wrap="none" lIns="91440" tIns="45720" rIns="91440" bIns="45720">
            <a:spAutoFit/>
          </a:bodyPr>
          <a:lstStyle/>
          <a:p>
            <a:pPr algn="ctr"/>
            <a:r>
              <a:rPr lang="en-US" sz="2800" b="1" dirty="0">
                <a:ln w="17780" cmpd="sng">
                  <a:solidFill>
                    <a:srgbClr val="FFFFFF"/>
                  </a:solidFill>
                  <a:prstDash val="solid"/>
                  <a:miter lim="800000"/>
                </a:ln>
                <a:solidFill>
                  <a:sysClr val="windowText" lastClr="000000"/>
                </a:solidFill>
                <a:effectLst>
                  <a:outerShdw blurRad="50800" algn="tl" rotWithShape="0">
                    <a:srgbClr val="000000"/>
                  </a:outerShdw>
                </a:effectLst>
              </a:rPr>
              <a:t>6</a:t>
            </a:r>
            <a:r>
              <a:rPr lang="en-US" sz="2800" b="1" cap="none" spc="0" dirty="0">
                <a:ln w="17780" cmpd="sng">
                  <a:solidFill>
                    <a:srgbClr val="FFFFFF"/>
                  </a:solidFill>
                  <a:prstDash val="solid"/>
                  <a:miter lim="800000"/>
                </a:ln>
                <a:solidFill>
                  <a:sysClr val="windowText" lastClr="000000"/>
                </a:solidFill>
                <a:effectLst>
                  <a:outerShdw blurRad="50800" algn="tl" rotWithShape="0">
                    <a:srgbClr val="000000"/>
                  </a:outerShdw>
                </a:effectLst>
              </a:rPr>
              <a:t>0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85800"/>
          </a:xfrm>
          <a:solidFill>
            <a:srgbClr val="C00000"/>
          </a:solidFill>
        </p:spPr>
        <p:txBody>
          <a:bodyPr/>
          <a:lstStyle/>
          <a:p>
            <a:pPr>
              <a:spcBef>
                <a:spcPct val="50000"/>
              </a:spcBef>
            </a:pPr>
            <a:r>
              <a:rPr lang="en-US" sz="3600" b="1" dirty="0">
                <a:solidFill>
                  <a:srgbClr val="FFFF00"/>
                </a:solidFill>
                <a:latin typeface="Times New Roman" pitchFamily="18" charset="0"/>
              </a:rPr>
              <a:t>Lab #1:  SINGLE DROPS</a:t>
            </a:r>
            <a:endParaRPr lang="en-US" sz="2400" b="1" dirty="0">
              <a:solidFill>
                <a:srgbClr val="FFFF00"/>
              </a:solidFill>
              <a:latin typeface="Times New Roman" pitchFamily="18" charset="0"/>
            </a:endParaRPr>
          </a:p>
        </p:txBody>
      </p:sp>
      <p:sp>
        <p:nvSpPr>
          <p:cNvPr id="9223" name="Text Box 66"/>
          <p:cNvSpPr txBox="1">
            <a:spLocks noChangeArrowheads="1"/>
          </p:cNvSpPr>
          <p:nvPr/>
        </p:nvSpPr>
        <p:spPr bwMode="auto">
          <a:xfrm>
            <a:off x="152400" y="990600"/>
            <a:ext cx="6324600" cy="3600982"/>
          </a:xfrm>
          <a:prstGeom prst="rect">
            <a:avLst/>
          </a:prstGeom>
          <a:noFill/>
          <a:ln w="9525">
            <a:noFill/>
            <a:miter lim="800000"/>
            <a:headEnd/>
            <a:tailEnd/>
          </a:ln>
        </p:spPr>
        <p:txBody>
          <a:bodyPr wrap="square" lIns="91436" tIns="45718" rIns="91436" bIns="45718">
            <a:spAutoFit/>
          </a:bodyPr>
          <a:lstStyle/>
          <a:p>
            <a:pPr algn="just">
              <a:spcBef>
                <a:spcPct val="50000"/>
              </a:spcBef>
            </a:pPr>
            <a:r>
              <a:rPr lang="en-US" sz="2400" b="1" dirty="0">
                <a:latin typeface="Times New Roman" pitchFamily="18" charset="0"/>
              </a:rPr>
              <a:t>FOR EACH HEIGHT: </a:t>
            </a:r>
          </a:p>
          <a:p>
            <a:pPr algn="just">
              <a:spcBef>
                <a:spcPct val="50000"/>
              </a:spcBef>
              <a:buFontTx/>
              <a:buChar char="-"/>
            </a:pPr>
            <a:r>
              <a:rPr lang="en-US" sz="2400" dirty="0">
                <a:latin typeface="Times New Roman" pitchFamily="18" charset="0"/>
              </a:rPr>
              <a:t> Hold the dropper bottle upside down (&amp; away from the ruler) so that the </a:t>
            </a:r>
            <a:r>
              <a:rPr lang="en-US" sz="2400" b="1" dirty="0">
                <a:latin typeface="Times New Roman" pitchFamily="18" charset="0"/>
              </a:rPr>
              <a:t>BOTTOM</a:t>
            </a:r>
            <a:r>
              <a:rPr lang="en-US" sz="2400" dirty="0">
                <a:latin typeface="Times New Roman" pitchFamily="18" charset="0"/>
              </a:rPr>
              <a:t> of it is the correct height from the table and blood won’t get on the </a:t>
            </a:r>
            <a:r>
              <a:rPr lang="en-US" sz="2400" dirty="0" err="1">
                <a:latin typeface="Times New Roman" pitchFamily="18" charset="0"/>
              </a:rPr>
              <a:t>meterstick</a:t>
            </a:r>
            <a:r>
              <a:rPr lang="en-US" sz="2400" dirty="0">
                <a:latin typeface="Times New Roman" pitchFamily="18" charset="0"/>
              </a:rPr>
              <a:t>. </a:t>
            </a:r>
          </a:p>
          <a:p>
            <a:pPr algn="just">
              <a:spcBef>
                <a:spcPct val="50000"/>
              </a:spcBef>
              <a:buFontTx/>
              <a:buChar char="-"/>
            </a:pPr>
            <a:r>
              <a:rPr lang="en-US" sz="2400" b="1" dirty="0">
                <a:latin typeface="Times New Roman" pitchFamily="18" charset="0"/>
              </a:rPr>
              <a:t> GENTLY</a:t>
            </a:r>
            <a:r>
              <a:rPr lang="en-US" sz="2400" dirty="0">
                <a:latin typeface="Times New Roman" pitchFamily="18" charset="0"/>
              </a:rPr>
              <a:t> squeeze the bottle so that </a:t>
            </a:r>
            <a:r>
              <a:rPr lang="en-US" sz="2400" b="1" dirty="0">
                <a:latin typeface="Times New Roman" pitchFamily="18" charset="0"/>
              </a:rPr>
              <a:t>ONE</a:t>
            </a:r>
            <a:r>
              <a:rPr lang="en-US" sz="2400" dirty="0">
                <a:latin typeface="Times New Roman" pitchFamily="18" charset="0"/>
              </a:rPr>
              <a:t> drop of blood is released and lands on your paper.  </a:t>
            </a:r>
          </a:p>
          <a:p>
            <a:pPr algn="just">
              <a:spcBef>
                <a:spcPct val="50000"/>
              </a:spcBef>
              <a:buFontTx/>
              <a:buChar char="•"/>
            </a:pPr>
            <a:r>
              <a:rPr lang="en-US" sz="2400" dirty="0">
                <a:latin typeface="Times New Roman" pitchFamily="18" charset="0"/>
              </a:rPr>
              <a:t> Complete </a:t>
            </a:r>
            <a:r>
              <a:rPr lang="en-US" sz="2400" b="1" u="sng" dirty="0">
                <a:latin typeface="Times New Roman" pitchFamily="18" charset="0"/>
              </a:rPr>
              <a:t>THREE</a:t>
            </a:r>
            <a:r>
              <a:rPr lang="en-US" sz="2400" dirty="0">
                <a:latin typeface="Times New Roman" pitchFamily="18" charset="0"/>
              </a:rPr>
              <a:t> good drops at each height.</a:t>
            </a:r>
          </a:p>
        </p:txBody>
      </p:sp>
      <p:sp>
        <p:nvSpPr>
          <p:cNvPr id="18" name="TextBox 17"/>
          <p:cNvSpPr txBox="1"/>
          <p:nvPr/>
        </p:nvSpPr>
        <p:spPr>
          <a:xfrm>
            <a:off x="0" y="5715000"/>
            <a:ext cx="9144000" cy="954107"/>
          </a:xfrm>
          <a:prstGeom prst="rect">
            <a:avLst/>
          </a:prstGeom>
          <a:solidFill>
            <a:srgbClr val="FFFF00"/>
          </a:solidFill>
        </p:spPr>
        <p:txBody>
          <a:bodyPr wrap="square" rtlCol="0">
            <a:spAutoFit/>
          </a:bodyPr>
          <a:lstStyle/>
          <a:p>
            <a:pPr algn="ctr"/>
            <a:r>
              <a:rPr lang="en-US" sz="2800" b="1" dirty="0">
                <a:solidFill>
                  <a:srgbClr val="FF0000"/>
                </a:solidFill>
                <a:latin typeface="Times New Roman" pitchFamily="18" charset="0"/>
              </a:rPr>
              <a:t>If you make a mess or goof up a drop, </a:t>
            </a:r>
          </a:p>
          <a:p>
            <a:pPr algn="ctr"/>
            <a:r>
              <a:rPr lang="en-US" sz="2800" b="1" dirty="0">
                <a:solidFill>
                  <a:srgbClr val="FF0000"/>
                </a:solidFill>
                <a:latin typeface="Times New Roman" pitchFamily="18" charset="0"/>
              </a:rPr>
              <a:t>grab a paper towel and wipe it up immediately!</a:t>
            </a:r>
            <a:endParaRPr lang="en-US" sz="2800" b="1" dirty="0">
              <a:solidFill>
                <a:srgbClr val="FF0000"/>
              </a:solidFill>
            </a:endParaRPr>
          </a:p>
        </p:txBody>
      </p:sp>
      <p:grpSp>
        <p:nvGrpSpPr>
          <p:cNvPr id="9" name="Group 8">
            <a:extLst>
              <a:ext uri="{FF2B5EF4-FFF2-40B4-BE49-F238E27FC236}">
                <a16:creationId xmlns:a16="http://schemas.microsoft.com/office/drawing/2014/main" id="{1A32730E-49DF-F2CC-4532-C13DF69E5F2C}"/>
              </a:ext>
            </a:extLst>
          </p:cNvPr>
          <p:cNvGrpSpPr/>
          <p:nvPr/>
        </p:nvGrpSpPr>
        <p:grpSpPr>
          <a:xfrm>
            <a:off x="7299619" y="914400"/>
            <a:ext cx="1844381" cy="3290517"/>
            <a:chOff x="7299619" y="914400"/>
            <a:chExt cx="1844381" cy="3290517"/>
          </a:xfrm>
        </p:grpSpPr>
        <p:pic>
          <p:nvPicPr>
            <p:cNvPr id="1026" name="Picture 2">
              <a:extLst>
                <a:ext uri="{FF2B5EF4-FFF2-40B4-BE49-F238E27FC236}">
                  <a16:creationId xmlns:a16="http://schemas.microsoft.com/office/drawing/2014/main" id="{FE046B48-ABF2-68C1-F5D7-C6738C957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44" r="45680" b="51266"/>
            <a:stretch/>
          </p:blipFill>
          <p:spPr bwMode="auto">
            <a:xfrm>
              <a:off x="7589096" y="914400"/>
              <a:ext cx="1066800" cy="22281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B5CC4B6-ECE3-BDB8-5B91-488F6AA212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170" r="37838"/>
            <a:stretch/>
          </p:blipFill>
          <p:spPr bwMode="auto">
            <a:xfrm rot="18919330">
              <a:off x="7674728" y="1490714"/>
              <a:ext cx="542693" cy="4961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DCA0ECC-5F37-23CA-0450-A2C08AE9F807}"/>
                </a:ext>
              </a:extLst>
            </p:cNvPr>
            <p:cNvSpPr/>
            <p:nvPr/>
          </p:nvSpPr>
          <p:spPr>
            <a:xfrm>
              <a:off x="7777690" y="1277118"/>
              <a:ext cx="689612"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Amasis MT Pro Black" panose="02040A04050005020304" pitchFamily="18" charset="0"/>
                </a:rPr>
                <a:t>X</a:t>
              </a:r>
            </a:p>
          </p:txBody>
        </p:sp>
        <p:pic>
          <p:nvPicPr>
            <p:cNvPr id="3" name="Picture 4">
              <a:extLst>
                <a:ext uri="{FF2B5EF4-FFF2-40B4-BE49-F238E27FC236}">
                  <a16:creationId xmlns:a16="http://schemas.microsoft.com/office/drawing/2014/main" id="{6C80B0BF-35F8-2AA2-D425-3D1383AA9C6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170" r="37838"/>
            <a:stretch/>
          </p:blipFill>
          <p:spPr bwMode="auto">
            <a:xfrm rot="18919330">
              <a:off x="7335023" y="2312709"/>
              <a:ext cx="542693" cy="4961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7AB7EC-94D9-5975-EEA8-517C01791E28}"/>
                </a:ext>
              </a:extLst>
            </p:cNvPr>
            <p:cNvSpPr/>
            <p:nvPr/>
          </p:nvSpPr>
          <p:spPr>
            <a:xfrm>
              <a:off x="8233173" y="1859427"/>
              <a:ext cx="910827" cy="1200329"/>
            </a:xfrm>
            <a:prstGeom prst="rect">
              <a:avLst/>
            </a:prstGeom>
            <a:noFill/>
          </p:spPr>
          <p:txBody>
            <a:bodyPr wrap="none" lIns="91440" tIns="45720" rIns="91440" bIns="45720">
              <a:spAutoFit/>
            </a:bodyPr>
            <a:lstStyle/>
            <a:p>
              <a:pPr algn="ctr"/>
              <a:r>
                <a:rPr lang="en-US" sz="7200" b="0" cap="none" spc="0" dirty="0">
                  <a:ln w="0"/>
                  <a:solidFill>
                    <a:srgbClr val="00FF00"/>
                  </a:solidFill>
                  <a:effectLst>
                    <a:outerShdw blurRad="38100" dist="19050" dir="2700000" algn="tl" rotWithShape="0">
                      <a:schemeClr val="dk1">
                        <a:alpha val="40000"/>
                      </a:schemeClr>
                    </a:outerShdw>
                  </a:effectLst>
                  <a:latin typeface="Amasis MT Pro Black" panose="02040A04050005020304" pitchFamily="18" charset="0"/>
                  <a:sym typeface="Wingdings" panose="05000000000000000000" pitchFamily="2" charset="2"/>
                </a:rPr>
                <a:t></a:t>
              </a:r>
              <a:endParaRPr lang="en-US" sz="7200" b="0" cap="none" spc="0" dirty="0">
                <a:ln w="0"/>
                <a:solidFill>
                  <a:srgbClr val="00FF00"/>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7" name="Arrow: Right 6">
              <a:extLst>
                <a:ext uri="{FF2B5EF4-FFF2-40B4-BE49-F238E27FC236}">
                  <a16:creationId xmlns:a16="http://schemas.microsoft.com/office/drawing/2014/main" id="{2FEC87A8-C6F8-27E1-BC18-7AE9502E0652}"/>
                </a:ext>
              </a:extLst>
            </p:cNvPr>
            <p:cNvSpPr/>
            <p:nvPr/>
          </p:nvSpPr>
          <p:spPr>
            <a:xfrm flipH="1">
              <a:off x="7777690" y="2362200"/>
              <a:ext cx="535754" cy="360330"/>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E3B8DC-0D3C-8556-2989-C43F7B10A010}"/>
                </a:ext>
              </a:extLst>
            </p:cNvPr>
            <p:cNvSpPr txBox="1"/>
            <p:nvPr/>
          </p:nvSpPr>
          <p:spPr>
            <a:xfrm>
              <a:off x="7299619" y="3281587"/>
              <a:ext cx="1691981" cy="923330"/>
            </a:xfrm>
            <a:prstGeom prst="rect">
              <a:avLst/>
            </a:prstGeom>
            <a:noFill/>
          </p:spPr>
          <p:txBody>
            <a:bodyPr wrap="square" rtlCol="0">
              <a:spAutoFit/>
            </a:bodyPr>
            <a:lstStyle/>
            <a:p>
              <a:r>
                <a:rPr lang="en-US" dirty="0"/>
                <a:t>Hold the bottle away from the meterstick</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4A678E19-D468-8191-EC67-B506E1970E4C}"/>
              </a:ext>
            </a:extLst>
          </p:cNvPr>
          <p:cNvSpPr/>
          <p:nvPr/>
        </p:nvSpPr>
        <p:spPr>
          <a:xfrm rot="10800000" flipH="1">
            <a:off x="-6350" y="609600"/>
            <a:ext cx="304799" cy="39475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4731E8-1B8D-7B6D-17BB-B4815702EEC8}"/>
              </a:ext>
            </a:extLst>
          </p:cNvPr>
          <p:cNvSpPr/>
          <p:nvPr/>
        </p:nvSpPr>
        <p:spPr>
          <a:xfrm>
            <a:off x="457200" y="1680865"/>
            <a:ext cx="8229600" cy="83099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The higher the height of the drop, the _________ the diameter of the parent drop and the ___________ the spines become. </a:t>
            </a:r>
          </a:p>
        </p:txBody>
      </p:sp>
      <p:sp>
        <p:nvSpPr>
          <p:cNvPr id="9" name="TextBox 8">
            <a:extLst>
              <a:ext uri="{FF2B5EF4-FFF2-40B4-BE49-F238E27FC236}">
                <a16:creationId xmlns:a16="http://schemas.microsoft.com/office/drawing/2014/main" id="{57972642-B1EF-C6A3-DADE-E1308C9FC14F}"/>
              </a:ext>
            </a:extLst>
          </p:cNvPr>
          <p:cNvSpPr txBox="1"/>
          <p:nvPr/>
        </p:nvSpPr>
        <p:spPr>
          <a:xfrm>
            <a:off x="5214257" y="1653969"/>
            <a:ext cx="1524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WIDER</a:t>
            </a:r>
          </a:p>
        </p:txBody>
      </p:sp>
      <p:sp>
        <p:nvSpPr>
          <p:cNvPr id="10" name="TextBox 9">
            <a:extLst>
              <a:ext uri="{FF2B5EF4-FFF2-40B4-BE49-F238E27FC236}">
                <a16:creationId xmlns:a16="http://schemas.microsoft.com/office/drawing/2014/main" id="{5302CABB-A070-3947-85D3-55009A184335}"/>
              </a:ext>
            </a:extLst>
          </p:cNvPr>
          <p:cNvSpPr txBox="1"/>
          <p:nvPr/>
        </p:nvSpPr>
        <p:spPr>
          <a:xfrm>
            <a:off x="3804557" y="2050197"/>
            <a:ext cx="17526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LONGER</a:t>
            </a:r>
          </a:p>
        </p:txBody>
      </p:sp>
      <p:grpSp>
        <p:nvGrpSpPr>
          <p:cNvPr id="4" name="Group 10">
            <a:extLst>
              <a:ext uri="{FF2B5EF4-FFF2-40B4-BE49-F238E27FC236}">
                <a16:creationId xmlns:a16="http://schemas.microsoft.com/office/drawing/2014/main" id="{67FCC92E-F3CE-9DCB-8E21-310258120EE4}"/>
              </a:ext>
            </a:extLst>
          </p:cNvPr>
          <p:cNvGrpSpPr>
            <a:grpSpLocks/>
          </p:cNvGrpSpPr>
          <p:nvPr/>
        </p:nvGrpSpPr>
        <p:grpSpPr bwMode="auto">
          <a:xfrm>
            <a:off x="146050" y="3076076"/>
            <a:ext cx="9085263" cy="1903413"/>
            <a:chOff x="236" y="760"/>
            <a:chExt cx="5723" cy="1199"/>
          </a:xfrm>
        </p:grpSpPr>
        <p:pic>
          <p:nvPicPr>
            <p:cNvPr id="7" name="Picture 5">
              <a:extLst>
                <a:ext uri="{FF2B5EF4-FFF2-40B4-BE49-F238E27FC236}">
                  <a16:creationId xmlns:a16="http://schemas.microsoft.com/office/drawing/2014/main" id="{A94A3624-F5A0-DE76-3D90-F4CF6BC4B59D}"/>
                </a:ext>
              </a:extLst>
            </p:cNvPr>
            <p:cNvPicPr>
              <a:picLocks noChangeAspect="1" noChangeArrowheads="1"/>
            </p:cNvPicPr>
            <p:nvPr/>
          </p:nvPicPr>
          <p:blipFill>
            <a:blip r:embed="rId2" cstate="print"/>
            <a:srcRect/>
            <a:stretch>
              <a:fillRect/>
            </a:stretch>
          </p:blipFill>
          <p:spPr bwMode="auto">
            <a:xfrm>
              <a:off x="236" y="760"/>
              <a:ext cx="1588" cy="1199"/>
            </a:xfrm>
            <a:prstGeom prst="rect">
              <a:avLst/>
            </a:prstGeom>
            <a:ln>
              <a:noFill/>
            </a:ln>
            <a:effectLst>
              <a:outerShdw blurRad="292100" dist="139700" dir="2700000" algn="tl" rotWithShape="0">
                <a:srgbClr val="333333">
                  <a:alpha val="65000"/>
                </a:srgbClr>
              </a:outerShdw>
            </a:effectLst>
          </p:spPr>
        </p:pic>
        <p:sp>
          <p:nvSpPr>
            <p:cNvPr id="11" name="Rectangle 7">
              <a:extLst>
                <a:ext uri="{FF2B5EF4-FFF2-40B4-BE49-F238E27FC236}">
                  <a16:creationId xmlns:a16="http://schemas.microsoft.com/office/drawing/2014/main" id="{A2E796D7-EB11-B003-D835-5C1BD63C2AA7}"/>
                </a:ext>
              </a:extLst>
            </p:cNvPr>
            <p:cNvSpPr>
              <a:spLocks noChangeArrowheads="1"/>
            </p:cNvSpPr>
            <p:nvPr/>
          </p:nvSpPr>
          <p:spPr bwMode="auto">
            <a:xfrm>
              <a:off x="2016" y="760"/>
              <a:ext cx="3943" cy="756"/>
            </a:xfrm>
            <a:prstGeom prst="rect">
              <a:avLst/>
            </a:prstGeom>
            <a:noFill/>
            <a:ln w="9525">
              <a:noFill/>
              <a:miter lim="800000"/>
              <a:headEnd/>
              <a:tailEnd/>
            </a:ln>
          </p:spPr>
          <p:txBody>
            <a:bodyPr wrap="square" lIns="91436" tIns="45718" rIns="91436" bIns="45718" anchor="ctr">
              <a:spAutoFit/>
            </a:bodyPr>
            <a:lstStyle/>
            <a:p>
              <a:r>
                <a:rPr lang="en-US" sz="2400" b="1" dirty="0">
                  <a:latin typeface="Times New Roman" pitchFamily="18" charset="0"/>
                  <a:cs typeface="Times New Roman" pitchFamily="18" charset="0"/>
                </a:rPr>
                <a:t>Quick Question: Which of the three blood droplets shown would have been created by a wound in the lower part of the leg?  Why?</a:t>
              </a:r>
            </a:p>
          </p:txBody>
        </p:sp>
      </p:grpSp>
      <p:cxnSp>
        <p:nvCxnSpPr>
          <p:cNvPr id="12" name="Straight Arrow Connector 11">
            <a:extLst>
              <a:ext uri="{FF2B5EF4-FFF2-40B4-BE49-F238E27FC236}">
                <a16:creationId xmlns:a16="http://schemas.microsoft.com/office/drawing/2014/main" id="{C8574FAB-3656-49E3-0192-A1F617BCB959}"/>
              </a:ext>
            </a:extLst>
          </p:cNvPr>
          <p:cNvCxnSpPr>
            <a:cxnSpLocks/>
          </p:cNvCxnSpPr>
          <p:nvPr/>
        </p:nvCxnSpPr>
        <p:spPr>
          <a:xfrm flipH="1" flipV="1">
            <a:off x="2343150" y="3875125"/>
            <a:ext cx="647700" cy="724694"/>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B77671-4406-D59A-D06B-E87022AEF3F2}"/>
              </a:ext>
            </a:extLst>
          </p:cNvPr>
          <p:cNvSpPr txBox="1"/>
          <p:nvPr/>
        </p:nvSpPr>
        <p:spPr>
          <a:xfrm>
            <a:off x="3492524" y="4386829"/>
            <a:ext cx="4425926" cy="830997"/>
          </a:xfrm>
          <a:prstGeom prst="rect">
            <a:avLst/>
          </a:prstGeom>
          <a:noFill/>
        </p:spPr>
        <p:txBody>
          <a:bodyPr wrap="square" rtlCol="0">
            <a:spAutoFit/>
          </a:bodyPr>
          <a:lstStyle/>
          <a:p>
            <a:pPr algn="ctr"/>
            <a:r>
              <a:rPr lang="en-US" sz="2400" b="1" i="1" dirty="0">
                <a:solidFill>
                  <a:srgbClr val="FF0000"/>
                </a:solidFill>
              </a:rPr>
              <a:t>The smallest diameter would be the from a lower height.</a:t>
            </a:r>
          </a:p>
        </p:txBody>
      </p:sp>
      <p:sp>
        <p:nvSpPr>
          <p:cNvPr id="16" name="TextBox 15">
            <a:extLst>
              <a:ext uri="{FF2B5EF4-FFF2-40B4-BE49-F238E27FC236}">
                <a16:creationId xmlns:a16="http://schemas.microsoft.com/office/drawing/2014/main" id="{A42A5759-AA51-E980-1289-EE270DA3A18E}"/>
              </a:ext>
            </a:extLst>
          </p:cNvPr>
          <p:cNvSpPr txBox="1"/>
          <p:nvPr/>
        </p:nvSpPr>
        <p:spPr>
          <a:xfrm>
            <a:off x="111803" y="109854"/>
            <a:ext cx="8961440" cy="1238801"/>
          </a:xfrm>
          <a:prstGeom prst="rect">
            <a:avLst/>
          </a:prstGeom>
          <a:noFill/>
        </p:spPr>
        <p:txBody>
          <a:bodyPr wrap="square">
            <a:spAutoFit/>
          </a:bodyPr>
          <a:lstStyle/>
          <a:p>
            <a:pPr>
              <a:spcBef>
                <a:spcPts val="300"/>
              </a:spcBef>
              <a:spcAft>
                <a:spcPts val="300"/>
              </a:spcAft>
            </a:pPr>
            <a:r>
              <a:rPr lang="en-US" sz="2400" b="1" dirty="0">
                <a:effectLst/>
                <a:latin typeface="Arial Narrow" panose="020B0606020202030204" pitchFamily="34" charset="0"/>
                <a:ea typeface="Times New Roman" panose="02020603050405020304" pitchFamily="18" charset="0"/>
                <a:cs typeface="Times New Roman" pitchFamily="18" charset="0"/>
              </a:rPr>
              <a:t>Lab 1: SINGLE DROPS – The answers are …</a:t>
            </a:r>
          </a:p>
          <a:p>
            <a:pPr marL="173038">
              <a:spcBef>
                <a:spcPts val="0"/>
              </a:spcBef>
              <a:spcAft>
                <a:spcPts val="0"/>
              </a:spcAft>
            </a:pPr>
            <a:r>
              <a:rPr lang="en-US" sz="2000" dirty="0">
                <a:effectLst/>
                <a:latin typeface="Arial Narrow" panose="020B0606020202030204" pitchFamily="34" charset="0"/>
                <a:ea typeface="Times New Roman" panose="02020603050405020304" pitchFamily="18" charset="0"/>
                <a:cs typeface="Times New Roman" pitchFamily="18" charset="0"/>
              </a:rPr>
              <a:t>What did you notice about the droplets (size, shape, &amp; spines) as you increased the  height of the drop? Explain using the terms height, diameter, and spines in your answer.</a:t>
            </a:r>
          </a:p>
          <a:p>
            <a:pPr>
              <a:spcBef>
                <a:spcPts val="600"/>
              </a:spcBef>
              <a:spcAft>
                <a:spcPts val="600"/>
              </a:spcAft>
            </a:pPr>
            <a:endParaRPr lang="en-US" sz="300" dirty="0">
              <a:effectLst/>
              <a:latin typeface="Arial Narrow" panose="020B0606020202030204" pitchFamily="34" charset="0"/>
              <a:ea typeface="Times New Roman" panose="02020603050405020304" pitchFamily="18" charset="0"/>
              <a:cs typeface="Times New Roman" pitchFamily="18" charset="0"/>
            </a:endParaRPr>
          </a:p>
        </p:txBody>
      </p:sp>
      <p:sp>
        <p:nvSpPr>
          <p:cNvPr id="2" name="Rectangle 1">
            <a:extLst>
              <a:ext uri="{FF2B5EF4-FFF2-40B4-BE49-F238E27FC236}">
                <a16:creationId xmlns:a16="http://schemas.microsoft.com/office/drawing/2014/main" id="{533CAFF9-0C78-23B0-AC2C-C361F72F20CD}"/>
              </a:ext>
            </a:extLst>
          </p:cNvPr>
          <p:cNvSpPr/>
          <p:nvPr/>
        </p:nvSpPr>
        <p:spPr>
          <a:xfrm>
            <a:off x="324726" y="1553731"/>
            <a:ext cx="8229599" cy="1069802"/>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E45772-171B-C938-9E5C-8A6C253BE99C}"/>
              </a:ext>
            </a:extLst>
          </p:cNvPr>
          <p:cNvSpPr/>
          <p:nvPr/>
        </p:nvSpPr>
        <p:spPr>
          <a:xfrm>
            <a:off x="76200" y="2970039"/>
            <a:ext cx="8910976" cy="2275158"/>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C62E88-0DA1-260F-B29C-C3869A73563C}"/>
              </a:ext>
            </a:extLst>
          </p:cNvPr>
          <p:cNvSpPr/>
          <p:nvPr/>
        </p:nvSpPr>
        <p:spPr>
          <a:xfrm>
            <a:off x="3428999" y="4431752"/>
            <a:ext cx="5593779" cy="89667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569727-0241-D43D-D88E-9E2C46233DB4}"/>
              </a:ext>
            </a:extLst>
          </p:cNvPr>
          <p:cNvSpPr/>
          <p:nvPr/>
        </p:nvSpPr>
        <p:spPr>
          <a:xfrm>
            <a:off x="5410201" y="1570262"/>
            <a:ext cx="1219200" cy="452564"/>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4C5CB12-03C3-20E7-CB64-5E0441D48C69}"/>
              </a:ext>
            </a:extLst>
          </p:cNvPr>
          <p:cNvSpPr/>
          <p:nvPr/>
        </p:nvSpPr>
        <p:spPr>
          <a:xfrm>
            <a:off x="3886200" y="2142530"/>
            <a:ext cx="1600199" cy="249628"/>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09600"/>
          </a:xfrm>
          <a:solidFill>
            <a:srgbClr val="C00000"/>
          </a:solidFill>
        </p:spPr>
        <p:txBody>
          <a:bodyPr/>
          <a:lstStyle/>
          <a:p>
            <a:pPr>
              <a:spcBef>
                <a:spcPct val="50000"/>
              </a:spcBef>
            </a:pPr>
            <a:r>
              <a:rPr lang="en-US" sz="3600" b="1" dirty="0">
                <a:solidFill>
                  <a:srgbClr val="FFFF00"/>
                </a:solidFill>
                <a:latin typeface="Times New Roman" pitchFamily="18" charset="0"/>
              </a:rPr>
              <a:t>Lab #2:  MULTIPLE DROPS</a:t>
            </a:r>
            <a:endParaRPr lang="en-US" sz="2400" b="1" dirty="0">
              <a:solidFill>
                <a:srgbClr val="FFFF00"/>
              </a:solidFill>
              <a:latin typeface="Times New Roman" pitchFamily="18" charset="0"/>
            </a:endParaRPr>
          </a:p>
        </p:txBody>
      </p:sp>
      <p:sp>
        <p:nvSpPr>
          <p:cNvPr id="9223" name="Text Box 66"/>
          <p:cNvSpPr txBox="1">
            <a:spLocks noChangeArrowheads="1"/>
          </p:cNvSpPr>
          <p:nvPr/>
        </p:nvSpPr>
        <p:spPr bwMode="auto">
          <a:xfrm>
            <a:off x="152400" y="762000"/>
            <a:ext cx="5867400" cy="4339645"/>
          </a:xfrm>
          <a:prstGeom prst="rect">
            <a:avLst/>
          </a:prstGeom>
          <a:noFill/>
          <a:ln w="9525">
            <a:noFill/>
            <a:miter lim="800000"/>
            <a:headEnd/>
            <a:tailEnd/>
          </a:ln>
        </p:spPr>
        <p:txBody>
          <a:bodyPr wrap="square" lIns="91436" tIns="45718" rIns="91436" bIns="45718">
            <a:spAutoFit/>
          </a:bodyPr>
          <a:lstStyle/>
          <a:p>
            <a:pPr algn="just">
              <a:spcBef>
                <a:spcPts val="1200"/>
              </a:spcBef>
              <a:spcAft>
                <a:spcPts val="1200"/>
              </a:spcAft>
            </a:pPr>
            <a:r>
              <a:rPr lang="en-US" sz="2400" b="1" dirty="0">
                <a:latin typeface="Times New Roman" pitchFamily="18" charset="0"/>
              </a:rPr>
              <a:t>Directions</a:t>
            </a:r>
            <a:r>
              <a:rPr lang="en-US" sz="2400" dirty="0">
                <a:latin typeface="Times New Roman" pitchFamily="18" charset="0"/>
              </a:rPr>
              <a:t>:</a:t>
            </a:r>
          </a:p>
          <a:p>
            <a:pPr>
              <a:spcBef>
                <a:spcPts val="1200"/>
              </a:spcBef>
              <a:spcAft>
                <a:spcPts val="1200"/>
              </a:spcAft>
              <a:buFontTx/>
              <a:buChar char="•"/>
            </a:pPr>
            <a:r>
              <a:rPr lang="en-US" sz="2400" dirty="0">
                <a:latin typeface="Times New Roman" pitchFamily="18" charset="0"/>
              </a:rPr>
              <a:t> You are going to repeat the process from Lab 1 - same labels, same process.</a:t>
            </a:r>
          </a:p>
          <a:p>
            <a:pPr>
              <a:spcBef>
                <a:spcPts val="1200"/>
              </a:spcBef>
              <a:spcAft>
                <a:spcPts val="1200"/>
              </a:spcAft>
              <a:buFontTx/>
              <a:buChar char="•"/>
            </a:pPr>
            <a:r>
              <a:rPr lang="en-US" sz="2400" dirty="0">
                <a:latin typeface="Times New Roman" pitchFamily="18" charset="0"/>
              </a:rPr>
              <a:t>You need to have </a:t>
            </a:r>
            <a:r>
              <a:rPr lang="en-US" sz="2400" b="1" u="sng" dirty="0">
                <a:latin typeface="Times New Roman" pitchFamily="18" charset="0"/>
              </a:rPr>
              <a:t>TWO</a:t>
            </a:r>
            <a:r>
              <a:rPr lang="en-US" sz="2400" u="sng" dirty="0">
                <a:latin typeface="Times New Roman" pitchFamily="18" charset="0"/>
              </a:rPr>
              <a:t> droplets in the </a:t>
            </a:r>
            <a:r>
              <a:rPr lang="en-US" sz="2400" b="1" u="sng" dirty="0">
                <a:latin typeface="Times New Roman" pitchFamily="18" charset="0"/>
              </a:rPr>
              <a:t>SAME SPOT</a:t>
            </a:r>
            <a:r>
              <a:rPr lang="en-US" sz="2400" dirty="0">
                <a:latin typeface="Times New Roman" pitchFamily="18" charset="0"/>
              </a:rPr>
              <a:t>.   If you miss, wipe it off with a towel and try again.</a:t>
            </a:r>
          </a:p>
          <a:p>
            <a:pPr algn="just">
              <a:spcBef>
                <a:spcPts val="1200"/>
              </a:spcBef>
              <a:spcAft>
                <a:spcPts val="1200"/>
              </a:spcAft>
              <a:buFontTx/>
              <a:buChar char="•"/>
            </a:pPr>
            <a:r>
              <a:rPr lang="en-US" sz="2400" dirty="0">
                <a:latin typeface="Times New Roman" pitchFamily="18" charset="0"/>
              </a:rPr>
              <a:t> Try </a:t>
            </a:r>
            <a:r>
              <a:rPr lang="en-US" sz="2400" b="1" u="sng" dirty="0">
                <a:latin typeface="Times New Roman" pitchFamily="18" charset="0"/>
              </a:rPr>
              <a:t>THREE TIMES </a:t>
            </a:r>
            <a:r>
              <a:rPr lang="en-US" sz="2400" dirty="0">
                <a:latin typeface="Times New Roman" pitchFamily="18" charset="0"/>
              </a:rPr>
              <a:t>from </a:t>
            </a:r>
            <a:r>
              <a:rPr lang="en-US" sz="2400" b="1" u="sng" dirty="0">
                <a:latin typeface="Times New Roman" pitchFamily="18" charset="0"/>
              </a:rPr>
              <a:t>THREE HEIGHTS </a:t>
            </a:r>
            <a:r>
              <a:rPr lang="en-US" sz="2400" dirty="0">
                <a:latin typeface="Times New Roman" pitchFamily="18" charset="0"/>
              </a:rPr>
              <a:t>– 30 cm, 60 cm, and 90 cm – with the simulated blood.</a:t>
            </a:r>
          </a:p>
        </p:txBody>
      </p:sp>
      <p:sp>
        <p:nvSpPr>
          <p:cNvPr id="5" name="TextBox 4"/>
          <p:cNvSpPr txBox="1"/>
          <p:nvPr/>
        </p:nvSpPr>
        <p:spPr>
          <a:xfrm>
            <a:off x="0" y="5848975"/>
            <a:ext cx="9144000" cy="830997"/>
          </a:xfrm>
          <a:prstGeom prst="rect">
            <a:avLst/>
          </a:prstGeom>
          <a:solidFill>
            <a:srgbClr val="FFFF00"/>
          </a:solidFill>
        </p:spPr>
        <p:txBody>
          <a:bodyPr wrap="square" rtlCol="0">
            <a:spAutoFit/>
          </a:bodyPr>
          <a:lstStyle/>
          <a:p>
            <a:pPr algn="ctr"/>
            <a:r>
              <a:rPr lang="en-US" sz="2400" b="1" dirty="0">
                <a:solidFill>
                  <a:srgbClr val="FF0000"/>
                </a:solidFill>
                <a:latin typeface="Times New Roman" pitchFamily="18" charset="0"/>
              </a:rPr>
              <a:t>If you make a mess or mess up a drop, </a:t>
            </a:r>
          </a:p>
          <a:p>
            <a:pPr algn="ctr"/>
            <a:r>
              <a:rPr lang="en-US" sz="2400" b="1" dirty="0">
                <a:solidFill>
                  <a:srgbClr val="FF0000"/>
                </a:solidFill>
                <a:latin typeface="Times New Roman" pitchFamily="18" charset="0"/>
              </a:rPr>
              <a:t>grab a paper towel and clean it up immediately!</a:t>
            </a:r>
            <a:endParaRPr lang="en-US" sz="2400" b="1"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87361073"/>
              </p:ext>
            </p:extLst>
          </p:nvPr>
        </p:nvGraphicFramePr>
        <p:xfrm>
          <a:off x="6411191" y="845286"/>
          <a:ext cx="2438400" cy="1127777"/>
        </p:xfrm>
        <a:graphic>
          <a:graphicData uri="http://schemas.openxmlformats.org/drawingml/2006/table">
            <a:tbl>
              <a:tblPr firstRow="1" bandRow="1">
                <a:tableStyleId>{7DF18680-E054-41AD-8BC1-D1AEF772440D}</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tblGrid>
              <a:tr h="1127777">
                <a:tc>
                  <a:txBody>
                    <a:bodyPr/>
                    <a:lstStyle/>
                    <a:p>
                      <a:pPr algn="ctr"/>
                      <a:r>
                        <a:rPr lang="en-US" dirty="0">
                          <a:solidFill>
                            <a:schemeClr val="tx1"/>
                          </a:solidFill>
                        </a:rPr>
                        <a:t>30M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pSp>
        <p:nvGrpSpPr>
          <p:cNvPr id="2" name="Group 1">
            <a:extLst>
              <a:ext uri="{FF2B5EF4-FFF2-40B4-BE49-F238E27FC236}">
                <a16:creationId xmlns:a16="http://schemas.microsoft.com/office/drawing/2014/main" id="{82D1FC3A-6596-11D6-8896-029AA3709B61}"/>
              </a:ext>
            </a:extLst>
          </p:cNvPr>
          <p:cNvGrpSpPr/>
          <p:nvPr/>
        </p:nvGrpSpPr>
        <p:grpSpPr>
          <a:xfrm>
            <a:off x="6553200" y="2111608"/>
            <a:ext cx="2431473" cy="3567516"/>
            <a:chOff x="6712527" y="914400"/>
            <a:chExt cx="2431473" cy="3567516"/>
          </a:xfrm>
        </p:grpSpPr>
        <p:pic>
          <p:nvPicPr>
            <p:cNvPr id="3" name="Picture 2">
              <a:extLst>
                <a:ext uri="{FF2B5EF4-FFF2-40B4-BE49-F238E27FC236}">
                  <a16:creationId xmlns:a16="http://schemas.microsoft.com/office/drawing/2014/main" id="{A16901B5-A777-47F2-D89B-31E3CDAEC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44" r="45680" b="51266"/>
            <a:stretch/>
          </p:blipFill>
          <p:spPr bwMode="auto">
            <a:xfrm>
              <a:off x="7589096" y="914400"/>
              <a:ext cx="1066800" cy="22281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A0F1B6B6-763C-8AAF-9078-0EF97340DCB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170" r="37838"/>
            <a:stretch/>
          </p:blipFill>
          <p:spPr bwMode="auto">
            <a:xfrm rot="18919330">
              <a:off x="7674728" y="1490714"/>
              <a:ext cx="542693" cy="496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7E8D08-3C9C-BEFA-745E-C224C2029298}"/>
                </a:ext>
              </a:extLst>
            </p:cNvPr>
            <p:cNvSpPr/>
            <p:nvPr/>
          </p:nvSpPr>
          <p:spPr>
            <a:xfrm>
              <a:off x="7777690" y="1277118"/>
              <a:ext cx="689612"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Amasis MT Pro Black" panose="02040A04050005020304" pitchFamily="18" charset="0"/>
                </a:rPr>
                <a:t>X</a:t>
              </a:r>
            </a:p>
          </p:txBody>
        </p:sp>
        <p:pic>
          <p:nvPicPr>
            <p:cNvPr id="8" name="Picture 4">
              <a:extLst>
                <a:ext uri="{FF2B5EF4-FFF2-40B4-BE49-F238E27FC236}">
                  <a16:creationId xmlns:a16="http://schemas.microsoft.com/office/drawing/2014/main" id="{D04DA20B-A6B4-B5F8-D767-88011C1F85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170" r="37838"/>
            <a:stretch/>
          </p:blipFill>
          <p:spPr bwMode="auto">
            <a:xfrm rot="18919330">
              <a:off x="7335023" y="2312709"/>
              <a:ext cx="542693" cy="4961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6CEA4DD-423C-8EC5-7CD5-9B3D7B8A00D8}"/>
                </a:ext>
              </a:extLst>
            </p:cNvPr>
            <p:cNvSpPr/>
            <p:nvPr/>
          </p:nvSpPr>
          <p:spPr>
            <a:xfrm>
              <a:off x="8233173" y="1859427"/>
              <a:ext cx="910827" cy="1200329"/>
            </a:xfrm>
            <a:prstGeom prst="rect">
              <a:avLst/>
            </a:prstGeom>
            <a:noFill/>
          </p:spPr>
          <p:txBody>
            <a:bodyPr wrap="none" lIns="91440" tIns="45720" rIns="91440" bIns="45720">
              <a:spAutoFit/>
            </a:bodyPr>
            <a:lstStyle/>
            <a:p>
              <a:pPr algn="ctr"/>
              <a:r>
                <a:rPr lang="en-US" sz="7200" b="0" cap="none" spc="0" dirty="0">
                  <a:ln w="0"/>
                  <a:solidFill>
                    <a:srgbClr val="00FF00"/>
                  </a:solidFill>
                  <a:effectLst>
                    <a:outerShdw blurRad="38100" dist="19050" dir="2700000" algn="tl" rotWithShape="0">
                      <a:schemeClr val="dk1">
                        <a:alpha val="40000"/>
                      </a:schemeClr>
                    </a:outerShdw>
                  </a:effectLst>
                  <a:latin typeface="Amasis MT Pro Black" panose="02040A04050005020304" pitchFamily="18" charset="0"/>
                  <a:sym typeface="Wingdings" panose="05000000000000000000" pitchFamily="2" charset="2"/>
                </a:rPr>
                <a:t></a:t>
              </a:r>
              <a:endParaRPr lang="en-US" sz="7200" b="0" cap="none" spc="0" dirty="0">
                <a:ln w="0"/>
                <a:solidFill>
                  <a:srgbClr val="00FF00"/>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10" name="Arrow: Right 9">
              <a:extLst>
                <a:ext uri="{FF2B5EF4-FFF2-40B4-BE49-F238E27FC236}">
                  <a16:creationId xmlns:a16="http://schemas.microsoft.com/office/drawing/2014/main" id="{709B6D37-FCBA-D2B9-2B4E-4926F800EFF9}"/>
                </a:ext>
              </a:extLst>
            </p:cNvPr>
            <p:cNvSpPr/>
            <p:nvPr/>
          </p:nvSpPr>
          <p:spPr>
            <a:xfrm flipH="1">
              <a:off x="7777690" y="2362200"/>
              <a:ext cx="535754" cy="360330"/>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7AB7DC-8BEC-89F1-AC21-13FC1C96D0D7}"/>
                </a:ext>
              </a:extLst>
            </p:cNvPr>
            <p:cNvSpPr txBox="1"/>
            <p:nvPr/>
          </p:nvSpPr>
          <p:spPr>
            <a:xfrm>
              <a:off x="6712527" y="3281587"/>
              <a:ext cx="2279073" cy="1200329"/>
            </a:xfrm>
            <a:prstGeom prst="rect">
              <a:avLst/>
            </a:prstGeom>
            <a:noFill/>
          </p:spPr>
          <p:txBody>
            <a:bodyPr wrap="square" rtlCol="0">
              <a:spAutoFit/>
            </a:bodyPr>
            <a:lstStyle/>
            <a:p>
              <a:r>
                <a:rPr lang="en-US" dirty="0"/>
                <a:t>Hold the bottle away from the meterstick, but  brace your hand so it doesn’t move.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B7443B9-6717-08DB-1E99-A95784A83AE0}"/>
              </a:ext>
            </a:extLst>
          </p:cNvPr>
          <p:cNvSpPr txBox="1"/>
          <p:nvPr/>
        </p:nvSpPr>
        <p:spPr>
          <a:xfrm>
            <a:off x="228600" y="178028"/>
            <a:ext cx="8686800" cy="6365910"/>
          </a:xfrm>
          <a:prstGeom prst="rect">
            <a:avLst/>
          </a:prstGeom>
          <a:noFill/>
        </p:spPr>
        <p:txBody>
          <a:bodyPr wrap="square" rtlCol="0">
            <a:spAutoFit/>
          </a:bodyPr>
          <a:lstStyle/>
          <a:p>
            <a:pPr>
              <a:lnSpc>
                <a:spcPct val="250000"/>
              </a:lnSpc>
            </a:pPr>
            <a:r>
              <a:rPr lang="en-US" sz="2800" b="1" i="1" dirty="0">
                <a:solidFill>
                  <a:srgbClr val="FF0000"/>
                </a:solidFill>
                <a:latin typeface="Arial Narrow" panose="020B0606020202030204" pitchFamily="34" charset="0"/>
              </a:rPr>
              <a:t>DONE with Lab #2?  </a:t>
            </a:r>
          </a:p>
          <a:p>
            <a:pPr>
              <a:lnSpc>
                <a:spcPct val="250000"/>
              </a:lnSpc>
            </a:pPr>
            <a:r>
              <a:rPr lang="en-US" sz="2800" b="1" i="1" dirty="0">
                <a:solidFill>
                  <a:srgbClr val="FF0000"/>
                </a:solidFill>
                <a:latin typeface="Arial Narrow" panose="020B0606020202030204" pitchFamily="34" charset="0"/>
              </a:rPr>
              <a:t>Fold up your blood spatter paper and throw away.</a:t>
            </a:r>
          </a:p>
          <a:p>
            <a:pPr>
              <a:lnSpc>
                <a:spcPct val="250000"/>
              </a:lnSpc>
            </a:pPr>
            <a:r>
              <a:rPr lang="en-US" sz="2800" b="1" i="1" dirty="0">
                <a:solidFill>
                  <a:srgbClr val="FF0000"/>
                </a:solidFill>
                <a:latin typeface="Arial Narrow" panose="020B0606020202030204" pitchFamily="34" charset="0"/>
              </a:rPr>
              <a:t>Put metersticks and blood on front counter</a:t>
            </a:r>
          </a:p>
          <a:p>
            <a:pPr>
              <a:lnSpc>
                <a:spcPct val="250000"/>
              </a:lnSpc>
            </a:pPr>
            <a:r>
              <a:rPr lang="en-US" sz="2800" b="1" i="1" dirty="0">
                <a:solidFill>
                  <a:srgbClr val="FF0000"/>
                </a:solidFill>
                <a:latin typeface="Arial Narrow" panose="020B0606020202030204" pitchFamily="34" charset="0"/>
              </a:rPr>
              <a:t>Wash your hands. </a:t>
            </a:r>
          </a:p>
          <a:p>
            <a:pPr>
              <a:lnSpc>
                <a:spcPct val="250000"/>
              </a:lnSpc>
            </a:pPr>
            <a:r>
              <a:rPr lang="en-US" sz="2800" b="1" i="1" dirty="0">
                <a:solidFill>
                  <a:srgbClr val="FF0000"/>
                </a:solidFill>
                <a:highlight>
                  <a:srgbClr val="FFFF00"/>
                </a:highlight>
                <a:latin typeface="Arial Narrow" panose="020B0606020202030204" pitchFamily="34" charset="0"/>
              </a:rPr>
              <a:t>Answer the questions for Lab #2 before class tomorrow. </a:t>
            </a:r>
            <a:br>
              <a:rPr lang="en-US" sz="2800" b="1" i="1" dirty="0">
                <a:solidFill>
                  <a:srgbClr val="FF0000"/>
                </a:solidFill>
                <a:highlight>
                  <a:srgbClr val="FFFF00"/>
                </a:highlight>
                <a:latin typeface="Arial Narrow" panose="020B0606020202030204" pitchFamily="34" charset="0"/>
              </a:rPr>
            </a:br>
            <a:endParaRPr lang="en-US" sz="2800" b="1"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8714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6F220B25-89E1-4CE0-78DB-A8805D5DFABD}"/>
              </a:ext>
            </a:extLst>
          </p:cNvPr>
          <p:cNvSpPr/>
          <p:nvPr/>
        </p:nvSpPr>
        <p:spPr>
          <a:xfrm>
            <a:off x="-571" y="3567649"/>
            <a:ext cx="304799" cy="39475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18539B83-832B-6443-7D9A-CD6FAFBC6468}"/>
              </a:ext>
            </a:extLst>
          </p:cNvPr>
          <p:cNvSpPr/>
          <p:nvPr/>
        </p:nvSpPr>
        <p:spPr>
          <a:xfrm rot="10800000" flipH="1">
            <a:off x="-6350" y="609600"/>
            <a:ext cx="304799" cy="39475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C573A7D-E50D-44C4-82ED-555F19B09FEE}"/>
              </a:ext>
            </a:extLst>
          </p:cNvPr>
          <p:cNvSpPr txBox="1"/>
          <p:nvPr/>
        </p:nvSpPr>
        <p:spPr>
          <a:xfrm>
            <a:off x="91280" y="102728"/>
            <a:ext cx="8961440" cy="3885679"/>
          </a:xfrm>
          <a:prstGeom prst="rect">
            <a:avLst/>
          </a:prstGeom>
          <a:noFill/>
        </p:spPr>
        <p:txBody>
          <a:bodyPr wrap="square">
            <a:spAutoFit/>
          </a:bodyPr>
          <a:lstStyle/>
          <a:p>
            <a:pPr>
              <a:spcBef>
                <a:spcPts val="300"/>
              </a:spcBef>
              <a:spcAft>
                <a:spcPts val="300"/>
              </a:spcAft>
            </a:pPr>
            <a:r>
              <a:rPr lang="en-US" sz="2400" b="1" dirty="0">
                <a:effectLst/>
                <a:latin typeface="Arial Narrow" panose="020B0606020202030204" pitchFamily="34" charset="0"/>
                <a:ea typeface="Times New Roman" panose="02020603050405020304" pitchFamily="18" charset="0"/>
                <a:cs typeface="Times New Roman" pitchFamily="18" charset="0"/>
              </a:rPr>
              <a:t>Lab 2: MULTIPLE </a:t>
            </a:r>
            <a:r>
              <a:rPr lang="en-US" sz="2400" b="1" dirty="0">
                <a:latin typeface="Arial Narrow" panose="020B0606020202030204" pitchFamily="34" charset="0"/>
                <a:ea typeface="Times New Roman" panose="02020603050405020304" pitchFamily="18" charset="0"/>
                <a:cs typeface="Times New Roman" pitchFamily="18" charset="0"/>
              </a:rPr>
              <a:t>DROPS  – The answers are …</a:t>
            </a:r>
          </a:p>
          <a:p>
            <a:pPr marL="173038">
              <a:spcBef>
                <a:spcPts val="0"/>
              </a:spcBef>
              <a:spcAft>
                <a:spcPts val="0"/>
              </a:spcAft>
            </a:pPr>
            <a:r>
              <a:rPr lang="en-US" sz="2000" dirty="0">
                <a:latin typeface="Arial Narrow" panose="020B0606020202030204" pitchFamily="34" charset="0"/>
                <a:ea typeface="Times New Roman" panose="02020603050405020304" pitchFamily="18" charset="0"/>
                <a:cs typeface="Times New Roman" pitchFamily="18" charset="0"/>
              </a:rPr>
              <a:t>What did you notice about the </a:t>
            </a:r>
            <a:r>
              <a:rPr lang="en-US" sz="2000" dirty="0">
                <a:effectLst/>
                <a:latin typeface="Arial Narrow" panose="020B0606020202030204" pitchFamily="34" charset="0"/>
                <a:ea typeface="Times New Roman" panose="02020603050405020304" pitchFamily="18" charset="0"/>
                <a:cs typeface="Times New Roman" pitchFamily="18" charset="0"/>
              </a:rPr>
              <a:t>droplets (size, shape, &amp; spines) as you increased the height  of the drop? Explain  using the terms height, diameter, spines, and satellites in your answer.</a:t>
            </a: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endParaRPr lang="en-US" sz="2000" dirty="0">
              <a:latin typeface="Arial Narrow" panose="020B0606020202030204" pitchFamily="34" charset="0"/>
              <a:ea typeface="Times New Roman" panose="02020603050405020304" pitchFamily="18" charset="0"/>
              <a:cs typeface="Times New Roman" pitchFamily="18" charset="0"/>
            </a:endParaRPr>
          </a:p>
          <a:p>
            <a:pPr marL="173038">
              <a:spcBef>
                <a:spcPts val="0"/>
              </a:spcBef>
              <a:spcAft>
                <a:spcPts val="0"/>
              </a:spcAft>
            </a:pPr>
            <a:r>
              <a:rPr lang="en-US" sz="2000" dirty="0">
                <a:latin typeface="Arial Narrow" panose="020B0606020202030204" pitchFamily="34" charset="0"/>
                <a:ea typeface="Times New Roman" panose="02020603050405020304" pitchFamily="18" charset="0"/>
                <a:cs typeface="Times New Roman" pitchFamily="18" charset="0"/>
              </a:rPr>
              <a:t>How do your results from Lab 2 compare to Lab 1?</a:t>
            </a:r>
            <a:endParaRPr lang="en-US" sz="300" dirty="0">
              <a:effectLst/>
              <a:latin typeface="Arial Narrow" panose="020B0606020202030204" pitchFamily="34" charset="0"/>
              <a:ea typeface="Times New Roman" panose="02020603050405020304" pitchFamily="18" charset="0"/>
              <a:cs typeface="Times New Roman" pitchFamily="18" charset="0"/>
            </a:endParaRPr>
          </a:p>
        </p:txBody>
      </p:sp>
      <p:sp>
        <p:nvSpPr>
          <p:cNvPr id="6" name="Rectangle 5">
            <a:extLst>
              <a:ext uri="{FF2B5EF4-FFF2-40B4-BE49-F238E27FC236}">
                <a16:creationId xmlns:a16="http://schemas.microsoft.com/office/drawing/2014/main" id="{9B8DE665-8F5B-83A4-123F-0A2AE1C0A1B7}"/>
              </a:ext>
            </a:extLst>
          </p:cNvPr>
          <p:cNvSpPr/>
          <p:nvPr/>
        </p:nvSpPr>
        <p:spPr>
          <a:xfrm>
            <a:off x="304799" y="1143000"/>
            <a:ext cx="8323593" cy="1938992"/>
          </a:xfrm>
          <a:prstGeom prst="rect">
            <a:avLst/>
          </a:prstGeom>
        </p:spPr>
        <p:txBody>
          <a:bodyPr wrap="square">
            <a:spAutoFit/>
          </a:bodyPr>
          <a:lstStyle/>
          <a:p>
            <a:endParaRPr lang="en-US" sz="2400" b="1" i="1" dirty="0">
              <a:latin typeface="Times New Roman" pitchFamily="18" charset="0"/>
            </a:endParaRPr>
          </a:p>
          <a:p>
            <a:r>
              <a:rPr lang="en-US" sz="2400" b="1" i="1" dirty="0">
                <a:latin typeface="Times New Roman" pitchFamily="18" charset="0"/>
              </a:rPr>
              <a:t>The more droplets that land in the same place, the ___________ the diameter of the spatter pattern and _________ satellites appear that are _______-shaped with some with _________. </a:t>
            </a:r>
            <a:endParaRPr lang="en-US" sz="2400" b="1" i="1" dirty="0"/>
          </a:p>
          <a:p>
            <a:endParaRPr lang="en-US" sz="2400" b="1" i="1" dirty="0"/>
          </a:p>
        </p:txBody>
      </p:sp>
      <p:sp>
        <p:nvSpPr>
          <p:cNvPr id="8" name="TextBox 7">
            <a:extLst>
              <a:ext uri="{FF2B5EF4-FFF2-40B4-BE49-F238E27FC236}">
                <a16:creationId xmlns:a16="http://schemas.microsoft.com/office/drawing/2014/main" id="{66198238-F7B4-0FD7-994A-9AB2C32888ED}"/>
              </a:ext>
            </a:extLst>
          </p:cNvPr>
          <p:cNvSpPr txBox="1"/>
          <p:nvPr/>
        </p:nvSpPr>
        <p:spPr>
          <a:xfrm>
            <a:off x="5257800" y="1898651"/>
            <a:ext cx="12954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MORE</a:t>
            </a:r>
          </a:p>
        </p:txBody>
      </p:sp>
      <p:sp>
        <p:nvSpPr>
          <p:cNvPr id="10" name="TextBox 9">
            <a:extLst>
              <a:ext uri="{FF2B5EF4-FFF2-40B4-BE49-F238E27FC236}">
                <a16:creationId xmlns:a16="http://schemas.microsoft.com/office/drawing/2014/main" id="{967EAA7C-E769-3277-8688-E6D33E15C0ED}"/>
              </a:ext>
            </a:extLst>
          </p:cNvPr>
          <p:cNvSpPr txBox="1"/>
          <p:nvPr/>
        </p:nvSpPr>
        <p:spPr>
          <a:xfrm>
            <a:off x="2175268" y="2240143"/>
            <a:ext cx="1524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OVAL</a:t>
            </a:r>
          </a:p>
        </p:txBody>
      </p:sp>
      <p:sp>
        <p:nvSpPr>
          <p:cNvPr id="11" name="TextBox 10">
            <a:extLst>
              <a:ext uri="{FF2B5EF4-FFF2-40B4-BE49-F238E27FC236}">
                <a16:creationId xmlns:a16="http://schemas.microsoft.com/office/drawing/2014/main" id="{59D3750C-D529-BAAD-B758-FC67A7F4AB01}"/>
              </a:ext>
            </a:extLst>
          </p:cNvPr>
          <p:cNvSpPr txBox="1"/>
          <p:nvPr/>
        </p:nvSpPr>
        <p:spPr>
          <a:xfrm>
            <a:off x="6264729" y="2251831"/>
            <a:ext cx="1524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SPINES</a:t>
            </a:r>
          </a:p>
        </p:txBody>
      </p:sp>
      <p:sp>
        <p:nvSpPr>
          <p:cNvPr id="12" name="TextBox 11">
            <a:extLst>
              <a:ext uri="{FF2B5EF4-FFF2-40B4-BE49-F238E27FC236}">
                <a16:creationId xmlns:a16="http://schemas.microsoft.com/office/drawing/2014/main" id="{15A2E247-CEF2-4740-E7B0-A07E381CC5DC}"/>
              </a:ext>
            </a:extLst>
          </p:cNvPr>
          <p:cNvSpPr txBox="1"/>
          <p:nvPr/>
        </p:nvSpPr>
        <p:spPr>
          <a:xfrm>
            <a:off x="271092" y="4160967"/>
            <a:ext cx="8661422" cy="830997"/>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The single drops from Lab 1 did not have _____________ spatter and the spines tended to be ___________.</a:t>
            </a:r>
          </a:p>
        </p:txBody>
      </p:sp>
      <p:sp>
        <p:nvSpPr>
          <p:cNvPr id="13" name="TextBox 12">
            <a:extLst>
              <a:ext uri="{FF2B5EF4-FFF2-40B4-BE49-F238E27FC236}">
                <a16:creationId xmlns:a16="http://schemas.microsoft.com/office/drawing/2014/main" id="{4FF53583-213F-4601-0235-6B2815DAF74A}"/>
              </a:ext>
            </a:extLst>
          </p:cNvPr>
          <p:cNvSpPr txBox="1"/>
          <p:nvPr/>
        </p:nvSpPr>
        <p:spPr>
          <a:xfrm>
            <a:off x="5497285" y="4114800"/>
            <a:ext cx="2111829"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SATELLITE</a:t>
            </a:r>
          </a:p>
        </p:txBody>
      </p:sp>
      <p:sp>
        <p:nvSpPr>
          <p:cNvPr id="14" name="TextBox 13">
            <a:extLst>
              <a:ext uri="{FF2B5EF4-FFF2-40B4-BE49-F238E27FC236}">
                <a16:creationId xmlns:a16="http://schemas.microsoft.com/office/drawing/2014/main" id="{5C002BEE-10A6-B9BD-E110-C7F7D38D27BE}"/>
              </a:ext>
            </a:extLst>
          </p:cNvPr>
          <p:cNvSpPr txBox="1"/>
          <p:nvPr/>
        </p:nvSpPr>
        <p:spPr>
          <a:xfrm>
            <a:off x="3670826" y="4494414"/>
            <a:ext cx="1887312"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SHORTER</a:t>
            </a:r>
          </a:p>
        </p:txBody>
      </p:sp>
      <p:sp>
        <p:nvSpPr>
          <p:cNvPr id="15" name="TextBox 14">
            <a:extLst>
              <a:ext uri="{FF2B5EF4-FFF2-40B4-BE49-F238E27FC236}">
                <a16:creationId xmlns:a16="http://schemas.microsoft.com/office/drawing/2014/main" id="{C6A3DAA9-ECA2-F9AC-4F1B-EB1352B0C838}"/>
              </a:ext>
            </a:extLst>
          </p:cNvPr>
          <p:cNvSpPr txBox="1"/>
          <p:nvPr/>
        </p:nvSpPr>
        <p:spPr>
          <a:xfrm>
            <a:off x="6414407" y="1447800"/>
            <a:ext cx="2111829"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WIDER</a:t>
            </a:r>
          </a:p>
        </p:txBody>
      </p:sp>
      <p:pic>
        <p:nvPicPr>
          <p:cNvPr id="16" name="Picture 15">
            <a:extLst>
              <a:ext uri="{FF2B5EF4-FFF2-40B4-BE49-F238E27FC236}">
                <a16:creationId xmlns:a16="http://schemas.microsoft.com/office/drawing/2014/main" id="{DF6B49E1-5221-1E57-E94C-1409EE0EE5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026" t="76741" r="12242"/>
          <a:stretch/>
        </p:blipFill>
        <p:spPr>
          <a:xfrm>
            <a:off x="6705600" y="5105400"/>
            <a:ext cx="1524000" cy="1595122"/>
          </a:xfrm>
          <a:prstGeom prst="rect">
            <a:avLst/>
          </a:prstGeom>
        </p:spPr>
      </p:pic>
      <p:sp>
        <p:nvSpPr>
          <p:cNvPr id="19" name="Rectangle 18">
            <a:extLst>
              <a:ext uri="{FF2B5EF4-FFF2-40B4-BE49-F238E27FC236}">
                <a16:creationId xmlns:a16="http://schemas.microsoft.com/office/drawing/2014/main" id="{551F0AA6-FA8C-736D-D70A-F8590D37240B}"/>
              </a:ext>
            </a:extLst>
          </p:cNvPr>
          <p:cNvSpPr/>
          <p:nvPr/>
        </p:nvSpPr>
        <p:spPr>
          <a:xfrm>
            <a:off x="351795" y="1277115"/>
            <a:ext cx="8229599" cy="1718054"/>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8FCA23A-BF4C-B394-B913-819C873A55DA}"/>
              </a:ext>
            </a:extLst>
          </p:cNvPr>
          <p:cNvSpPr/>
          <p:nvPr/>
        </p:nvSpPr>
        <p:spPr>
          <a:xfrm>
            <a:off x="6879096" y="1380787"/>
            <a:ext cx="1579104" cy="452564"/>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B2F00D6-5E7E-1DF2-AE25-54459549F248}"/>
              </a:ext>
            </a:extLst>
          </p:cNvPr>
          <p:cNvSpPr/>
          <p:nvPr/>
        </p:nvSpPr>
        <p:spPr>
          <a:xfrm>
            <a:off x="5410200" y="1979120"/>
            <a:ext cx="960665" cy="249628"/>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0E49DC-675A-0B33-3087-E5BC33C9312A}"/>
              </a:ext>
            </a:extLst>
          </p:cNvPr>
          <p:cNvSpPr/>
          <p:nvPr/>
        </p:nvSpPr>
        <p:spPr>
          <a:xfrm>
            <a:off x="2440704" y="2333721"/>
            <a:ext cx="960665" cy="249628"/>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9F14EB-ED5A-E070-7D7C-006AA27137F1}"/>
              </a:ext>
            </a:extLst>
          </p:cNvPr>
          <p:cNvSpPr/>
          <p:nvPr/>
        </p:nvSpPr>
        <p:spPr>
          <a:xfrm>
            <a:off x="6440949" y="2346162"/>
            <a:ext cx="1331451" cy="249628"/>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A3AF925-CF1A-3B93-D885-650B8893B80F}"/>
              </a:ext>
            </a:extLst>
          </p:cNvPr>
          <p:cNvSpPr/>
          <p:nvPr/>
        </p:nvSpPr>
        <p:spPr>
          <a:xfrm>
            <a:off x="5695278" y="4216773"/>
            <a:ext cx="1772322" cy="249628"/>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C3F8BD9-9966-2174-A6D0-7F22AF2D9E19}"/>
              </a:ext>
            </a:extLst>
          </p:cNvPr>
          <p:cNvSpPr/>
          <p:nvPr/>
        </p:nvSpPr>
        <p:spPr>
          <a:xfrm>
            <a:off x="3784104" y="4581790"/>
            <a:ext cx="1626096" cy="249628"/>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B25D6AB-F61E-2B64-5212-A6673049A0E4}"/>
              </a:ext>
            </a:extLst>
          </p:cNvPr>
          <p:cNvSpPr/>
          <p:nvPr/>
        </p:nvSpPr>
        <p:spPr>
          <a:xfrm>
            <a:off x="278798" y="4169652"/>
            <a:ext cx="8229599" cy="989436"/>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4"/>
          <p:cNvSpPr txBox="1">
            <a:spLocks noChangeArrowheads="1"/>
          </p:cNvSpPr>
          <p:nvPr/>
        </p:nvSpPr>
        <p:spPr bwMode="auto">
          <a:xfrm>
            <a:off x="152400" y="914400"/>
            <a:ext cx="8686800" cy="3754870"/>
          </a:xfrm>
          <a:prstGeom prst="rect">
            <a:avLst/>
          </a:prstGeom>
          <a:noFill/>
          <a:ln w="9525">
            <a:noFill/>
            <a:miter lim="800000"/>
            <a:headEnd/>
            <a:tailEnd/>
          </a:ln>
        </p:spPr>
        <p:txBody>
          <a:bodyPr wrap="square" lIns="91436" tIns="45718" rIns="91436" bIns="45718">
            <a:spAutoFit/>
          </a:bodyPr>
          <a:lstStyle/>
          <a:p>
            <a:pPr algn="just">
              <a:spcBef>
                <a:spcPct val="50000"/>
              </a:spcBef>
              <a:buFontTx/>
              <a:buChar char="•"/>
            </a:pPr>
            <a:r>
              <a:rPr lang="en-US" sz="2800" dirty="0">
                <a:latin typeface="Times New Roman" pitchFamily="18" charset="0"/>
              </a:rPr>
              <a:t> We are going to walk at different rates (slow, medium, and fast) along a strip of paper and observe the changes in the spatter. </a:t>
            </a:r>
          </a:p>
          <a:p>
            <a:pPr algn="just">
              <a:spcBef>
                <a:spcPct val="50000"/>
              </a:spcBef>
              <a:buFontTx/>
              <a:buChar char="•"/>
            </a:pPr>
            <a:r>
              <a:rPr lang="en-US" sz="2800" dirty="0">
                <a:latin typeface="Times New Roman" pitchFamily="18" charset="0"/>
              </a:rPr>
              <a:t>Some of you will have a marker so you can help label the spatter. </a:t>
            </a:r>
          </a:p>
          <a:p>
            <a:pPr algn="just">
              <a:spcBef>
                <a:spcPct val="50000"/>
              </a:spcBef>
              <a:buFontTx/>
              <a:buChar char="•"/>
            </a:pPr>
            <a:r>
              <a:rPr lang="en-US" sz="2800" dirty="0">
                <a:latin typeface="Times New Roman" pitchFamily="18" charset="0"/>
              </a:rPr>
              <a:t> Use S for slow, M for medium, and F for fast. </a:t>
            </a:r>
          </a:p>
          <a:p>
            <a:pPr algn="just">
              <a:spcBef>
                <a:spcPct val="50000"/>
              </a:spcBef>
              <a:buFontTx/>
              <a:buChar char="•"/>
            </a:pPr>
            <a:endParaRPr lang="en-US" sz="2800" dirty="0">
              <a:latin typeface="Times New Roman" pitchFamily="18" charset="0"/>
            </a:endParaRPr>
          </a:p>
        </p:txBody>
      </p:sp>
      <p:sp>
        <p:nvSpPr>
          <p:cNvPr id="20" name="Rectangle 2"/>
          <p:cNvSpPr txBox="1">
            <a:spLocks noChangeArrowheads="1"/>
          </p:cNvSpPr>
          <p:nvPr/>
        </p:nvSpPr>
        <p:spPr bwMode="auto">
          <a:xfrm>
            <a:off x="0" y="0"/>
            <a:ext cx="9144000" cy="685800"/>
          </a:xfrm>
          <a:prstGeom prst="rect">
            <a:avLst/>
          </a:prstGeom>
          <a:solidFill>
            <a:srgbClr val="C00000"/>
          </a:solidFill>
          <a:ln w="9525">
            <a:noFill/>
            <a:miter lim="800000"/>
            <a:headEnd/>
            <a:tailEnd/>
          </a:ln>
          <a:effectLst/>
        </p:spPr>
        <p:txBody>
          <a:bodyPr lIns="91436" tIns="45718" rIns="91436" bIns="45718" anchor="ctr"/>
          <a:lstStyle/>
          <a:p>
            <a:pPr lvl="0" algn="ctr" eaLnBrk="0" hangingPunct="0">
              <a:spcBef>
                <a:spcPct val="50000"/>
              </a:spcBef>
            </a:pPr>
            <a:r>
              <a:rPr lang="en-US" sz="3600" b="1" dirty="0">
                <a:solidFill>
                  <a:srgbClr val="FFFF00"/>
                </a:solidFill>
                <a:latin typeface="Times New Roman" pitchFamily="18" charset="0"/>
              </a:rPr>
              <a:t>Lab #3:  MOTION DROPS</a:t>
            </a:r>
          </a:p>
        </p:txBody>
      </p:sp>
      <p:sp>
        <p:nvSpPr>
          <p:cNvPr id="3" name="TextBox 2">
            <a:extLst>
              <a:ext uri="{FF2B5EF4-FFF2-40B4-BE49-F238E27FC236}">
                <a16:creationId xmlns:a16="http://schemas.microsoft.com/office/drawing/2014/main" id="{610C66B0-C636-740A-8CD7-245FAFEE8D68}"/>
              </a:ext>
            </a:extLst>
          </p:cNvPr>
          <p:cNvSpPr txBox="1"/>
          <p:nvPr/>
        </p:nvSpPr>
        <p:spPr>
          <a:xfrm>
            <a:off x="304800" y="4811844"/>
            <a:ext cx="8686800" cy="1776384"/>
          </a:xfrm>
          <a:prstGeom prst="rect">
            <a:avLst/>
          </a:prstGeom>
          <a:noFill/>
        </p:spPr>
        <p:txBody>
          <a:bodyPr wrap="square">
            <a:spAutoFit/>
          </a:bodyPr>
          <a:lstStyle/>
          <a:p>
            <a:pPr algn="ctr">
              <a:lnSpc>
                <a:spcPct val="250000"/>
              </a:lnSpc>
            </a:pPr>
            <a:r>
              <a:rPr lang="en-US" sz="2400" b="1" i="1" dirty="0">
                <a:solidFill>
                  <a:srgbClr val="FF0000"/>
                </a:solidFill>
                <a:highlight>
                  <a:srgbClr val="FFFF00"/>
                </a:highlight>
                <a:latin typeface="Arial Narrow" panose="020B0606020202030204" pitchFamily="34" charset="0"/>
              </a:rPr>
              <a:t>Answer the questions for Lab #3 before class tomorrow. </a:t>
            </a:r>
            <a:br>
              <a:rPr lang="en-US" sz="2400" b="1" i="1" dirty="0">
                <a:solidFill>
                  <a:srgbClr val="FF0000"/>
                </a:solidFill>
                <a:highlight>
                  <a:srgbClr val="FFFF00"/>
                </a:highlight>
                <a:latin typeface="Arial Narrow" panose="020B0606020202030204" pitchFamily="34" charset="0"/>
              </a:rPr>
            </a:br>
            <a:endParaRPr lang="en-US" sz="2400" b="1" i="1" dirty="0">
              <a:solidFill>
                <a:srgbClr val="FF0000"/>
              </a:solidFill>
              <a:latin typeface="Arial Narrow" panose="020B0606020202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2"/>
          <p:cNvPicPr>
            <a:picLocks noChangeAspect="1" noChangeArrowheads="1"/>
          </p:cNvPicPr>
          <p:nvPr/>
        </p:nvPicPr>
        <p:blipFill>
          <a:blip r:embed="rId2" cstate="print"/>
          <a:srcRect t="30769" b="26154"/>
          <a:stretch>
            <a:fillRect/>
          </a:stretch>
        </p:blipFill>
        <p:spPr bwMode="auto">
          <a:xfrm>
            <a:off x="504825" y="1582021"/>
            <a:ext cx="8134350" cy="1600200"/>
          </a:xfrm>
          <a:prstGeom prst="rect">
            <a:avLst/>
          </a:prstGeom>
          <a:noFill/>
          <a:ln w="9525">
            <a:noFill/>
            <a:miter lim="800000"/>
            <a:headEnd/>
            <a:tailEnd/>
          </a:ln>
        </p:spPr>
      </p:pic>
      <p:grpSp>
        <p:nvGrpSpPr>
          <p:cNvPr id="77" name="Group 76"/>
          <p:cNvGrpSpPr/>
          <p:nvPr/>
        </p:nvGrpSpPr>
        <p:grpSpPr>
          <a:xfrm>
            <a:off x="1371600" y="1700667"/>
            <a:ext cx="6400800" cy="228600"/>
            <a:chOff x="1447800" y="1600200"/>
            <a:chExt cx="6400800" cy="228600"/>
          </a:xfrm>
        </p:grpSpPr>
        <p:sp>
          <p:nvSpPr>
            <p:cNvPr id="11" name="Oval 10"/>
            <p:cNvSpPr/>
            <p:nvPr/>
          </p:nvSpPr>
          <p:spPr>
            <a:xfrm>
              <a:off x="1447800"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18657"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89514"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60371"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931228"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02085"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72942"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43800" y="1600200"/>
              <a:ext cx="3048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1506312" y="2234067"/>
            <a:ext cx="6237513" cy="228600"/>
            <a:chOff x="1611087" y="2133600"/>
            <a:chExt cx="6237513" cy="228600"/>
          </a:xfrm>
        </p:grpSpPr>
        <p:grpSp>
          <p:nvGrpSpPr>
            <p:cNvPr id="36" name="Group 35"/>
            <p:cNvGrpSpPr/>
            <p:nvPr/>
          </p:nvGrpSpPr>
          <p:grpSpPr>
            <a:xfrm>
              <a:off x="1611087" y="2133600"/>
              <a:ext cx="739393" cy="228600"/>
              <a:chOff x="1611087" y="2209800"/>
              <a:chExt cx="739393" cy="228600"/>
            </a:xfrm>
          </p:grpSpPr>
          <p:cxnSp>
            <p:nvCxnSpPr>
              <p:cNvPr id="33" name="Straight Connector 32"/>
              <p:cNvCxnSpPr/>
              <p:nvPr/>
            </p:nvCxnSpPr>
            <p:spPr>
              <a:xfrm>
                <a:off x="2057400" y="22332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7400" y="23856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21880" y="23123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611087" y="2209800"/>
                <a:ext cx="533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985617" y="2133600"/>
              <a:ext cx="739393" cy="228600"/>
              <a:chOff x="1611087" y="2209800"/>
              <a:chExt cx="739393" cy="228600"/>
            </a:xfrm>
          </p:grpSpPr>
          <p:cxnSp>
            <p:nvCxnSpPr>
              <p:cNvPr id="38" name="Straight Connector 37"/>
              <p:cNvCxnSpPr/>
              <p:nvPr/>
            </p:nvCxnSpPr>
            <p:spPr>
              <a:xfrm>
                <a:off x="2057400" y="22332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57400" y="23856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21880" y="23123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611087" y="2209800"/>
                <a:ext cx="533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360147" y="2133600"/>
              <a:ext cx="739393" cy="228600"/>
              <a:chOff x="1611087" y="2209800"/>
              <a:chExt cx="739393" cy="228600"/>
            </a:xfrm>
          </p:grpSpPr>
          <p:cxnSp>
            <p:nvCxnSpPr>
              <p:cNvPr id="43" name="Straight Connector 42"/>
              <p:cNvCxnSpPr/>
              <p:nvPr/>
            </p:nvCxnSpPr>
            <p:spPr>
              <a:xfrm>
                <a:off x="2057400" y="22332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57400" y="23856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21880" y="23123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611087" y="2209800"/>
                <a:ext cx="533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734677" y="2133600"/>
              <a:ext cx="739393" cy="228600"/>
              <a:chOff x="1611087" y="2209800"/>
              <a:chExt cx="739393" cy="228600"/>
            </a:xfrm>
          </p:grpSpPr>
          <p:cxnSp>
            <p:nvCxnSpPr>
              <p:cNvPr id="48" name="Straight Connector 47"/>
              <p:cNvCxnSpPr/>
              <p:nvPr/>
            </p:nvCxnSpPr>
            <p:spPr>
              <a:xfrm>
                <a:off x="2057400" y="22332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057400" y="23856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121880" y="23123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611087" y="2209800"/>
                <a:ext cx="533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09207" y="2133600"/>
              <a:ext cx="739393" cy="228600"/>
              <a:chOff x="1611087" y="2209800"/>
              <a:chExt cx="739393" cy="228600"/>
            </a:xfrm>
          </p:grpSpPr>
          <p:cxnSp>
            <p:nvCxnSpPr>
              <p:cNvPr id="53" name="Straight Connector 52"/>
              <p:cNvCxnSpPr/>
              <p:nvPr/>
            </p:nvCxnSpPr>
            <p:spPr>
              <a:xfrm>
                <a:off x="2057400" y="22332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57400" y="23856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21880" y="23123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1611087" y="2209800"/>
                <a:ext cx="533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p:cNvGrpSpPr/>
          <p:nvPr/>
        </p:nvGrpSpPr>
        <p:grpSpPr>
          <a:xfrm>
            <a:off x="1386567" y="2919867"/>
            <a:ext cx="6629403" cy="228600"/>
            <a:chOff x="1491342" y="2819400"/>
            <a:chExt cx="6629403" cy="228600"/>
          </a:xfrm>
        </p:grpSpPr>
        <p:grpSp>
          <p:nvGrpSpPr>
            <p:cNvPr id="63" name="Group 62"/>
            <p:cNvGrpSpPr/>
            <p:nvPr/>
          </p:nvGrpSpPr>
          <p:grpSpPr>
            <a:xfrm>
              <a:off x="1491342" y="2819400"/>
              <a:ext cx="1338945" cy="228600"/>
              <a:chOff x="1491342" y="2819400"/>
              <a:chExt cx="1338945" cy="228600"/>
            </a:xfrm>
          </p:grpSpPr>
          <p:grpSp>
            <p:nvGrpSpPr>
              <p:cNvPr id="62" name="Group 61"/>
              <p:cNvGrpSpPr/>
              <p:nvPr/>
            </p:nvGrpSpPr>
            <p:grpSpPr>
              <a:xfrm>
                <a:off x="2209800" y="2819400"/>
                <a:ext cx="620487" cy="205152"/>
                <a:chOff x="1741713" y="3300048"/>
                <a:chExt cx="293080" cy="152400"/>
              </a:xfrm>
            </p:grpSpPr>
            <p:cxnSp>
              <p:nvCxnSpPr>
                <p:cNvPr id="58" name="Straight Connector 57"/>
                <p:cNvCxnSpPr/>
                <p:nvPr/>
              </p:nvCxnSpPr>
              <p:spPr>
                <a:xfrm>
                  <a:off x="1741713" y="33000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741713" y="34524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06193" y="33791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1491342" y="2819400"/>
                <a:ext cx="957944"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136571" y="2819400"/>
              <a:ext cx="1338945" cy="228600"/>
              <a:chOff x="1491342" y="2819400"/>
              <a:chExt cx="1338945" cy="228600"/>
            </a:xfrm>
          </p:grpSpPr>
          <p:grpSp>
            <p:nvGrpSpPr>
              <p:cNvPr id="65" name="Group 61"/>
              <p:cNvGrpSpPr/>
              <p:nvPr/>
            </p:nvGrpSpPr>
            <p:grpSpPr>
              <a:xfrm>
                <a:off x="2209800" y="2819400"/>
                <a:ext cx="620487" cy="205152"/>
                <a:chOff x="1741713" y="3300048"/>
                <a:chExt cx="293080" cy="152400"/>
              </a:xfrm>
            </p:grpSpPr>
            <p:cxnSp>
              <p:nvCxnSpPr>
                <p:cNvPr id="67" name="Straight Connector 66"/>
                <p:cNvCxnSpPr/>
                <p:nvPr/>
              </p:nvCxnSpPr>
              <p:spPr>
                <a:xfrm>
                  <a:off x="1741713" y="33000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741713" y="34524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06193" y="33791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Oval 65"/>
              <p:cNvSpPr/>
              <p:nvPr/>
            </p:nvSpPr>
            <p:spPr>
              <a:xfrm>
                <a:off x="1491342" y="2819400"/>
                <a:ext cx="957944"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781800" y="2819400"/>
              <a:ext cx="1338945" cy="228600"/>
              <a:chOff x="1491342" y="2819400"/>
              <a:chExt cx="1338945" cy="228600"/>
            </a:xfrm>
          </p:grpSpPr>
          <p:grpSp>
            <p:nvGrpSpPr>
              <p:cNvPr id="71" name="Group 61"/>
              <p:cNvGrpSpPr/>
              <p:nvPr/>
            </p:nvGrpSpPr>
            <p:grpSpPr>
              <a:xfrm>
                <a:off x="2209800" y="2819400"/>
                <a:ext cx="620487" cy="205152"/>
                <a:chOff x="1741713" y="3300048"/>
                <a:chExt cx="293080" cy="152400"/>
              </a:xfrm>
            </p:grpSpPr>
            <p:cxnSp>
              <p:nvCxnSpPr>
                <p:cNvPr id="73" name="Straight Connector 72"/>
                <p:cNvCxnSpPr/>
                <p:nvPr/>
              </p:nvCxnSpPr>
              <p:spPr>
                <a:xfrm>
                  <a:off x="1741713" y="33000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741713" y="345244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806193" y="33791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1491342" y="2819400"/>
                <a:ext cx="957944"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p:cNvSpPr txBox="1"/>
          <p:nvPr/>
        </p:nvSpPr>
        <p:spPr>
          <a:xfrm>
            <a:off x="473529" y="3832509"/>
            <a:ext cx="7968342" cy="2677656"/>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The __________ a person is moving the more-rounded the droplets with spines on all sides. The droplets will also be ________ _____________.  </a:t>
            </a:r>
          </a:p>
          <a:p>
            <a:endParaRPr lang="en-US" sz="2400" b="1" i="1" dirty="0">
              <a:solidFill>
                <a:srgbClr val="FF0000"/>
              </a:solidFill>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As a person’s speed _____________, the droplets will be further apart with an _______ shape and spines mostly on _____ side.</a:t>
            </a:r>
          </a:p>
        </p:txBody>
      </p:sp>
      <p:sp>
        <p:nvSpPr>
          <p:cNvPr id="2" name="TextBox 1">
            <a:extLst>
              <a:ext uri="{FF2B5EF4-FFF2-40B4-BE49-F238E27FC236}">
                <a16:creationId xmlns:a16="http://schemas.microsoft.com/office/drawing/2014/main" id="{B62A3BC6-4A43-CCB9-FE61-094178C8CFBE}"/>
              </a:ext>
            </a:extLst>
          </p:cNvPr>
          <p:cNvSpPr txBox="1"/>
          <p:nvPr/>
        </p:nvSpPr>
        <p:spPr>
          <a:xfrm>
            <a:off x="809624" y="3823473"/>
            <a:ext cx="2111829"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SLOWER</a:t>
            </a:r>
          </a:p>
        </p:txBody>
      </p:sp>
      <p:sp>
        <p:nvSpPr>
          <p:cNvPr id="3" name="TextBox 2">
            <a:extLst>
              <a:ext uri="{FF2B5EF4-FFF2-40B4-BE49-F238E27FC236}">
                <a16:creationId xmlns:a16="http://schemas.microsoft.com/office/drawing/2014/main" id="{1EF20319-A213-FBB0-75FD-F6ADB5B8BA14}"/>
              </a:ext>
            </a:extLst>
          </p:cNvPr>
          <p:cNvSpPr txBox="1"/>
          <p:nvPr/>
        </p:nvSpPr>
        <p:spPr>
          <a:xfrm>
            <a:off x="3016924" y="5308045"/>
            <a:ext cx="2111829"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INCREASES</a:t>
            </a:r>
          </a:p>
        </p:txBody>
      </p:sp>
      <p:sp>
        <p:nvSpPr>
          <p:cNvPr id="4" name="TextBox 3">
            <a:extLst>
              <a:ext uri="{FF2B5EF4-FFF2-40B4-BE49-F238E27FC236}">
                <a16:creationId xmlns:a16="http://schemas.microsoft.com/office/drawing/2014/main" id="{5944FDB6-4C0F-8336-6579-F253EF1BD9F4}"/>
              </a:ext>
            </a:extLst>
          </p:cNvPr>
          <p:cNvSpPr txBox="1"/>
          <p:nvPr/>
        </p:nvSpPr>
        <p:spPr>
          <a:xfrm>
            <a:off x="3199458" y="5657524"/>
            <a:ext cx="1195898"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OVAL</a:t>
            </a:r>
          </a:p>
        </p:txBody>
      </p:sp>
      <p:sp>
        <p:nvSpPr>
          <p:cNvPr id="5" name="TextBox 4">
            <a:extLst>
              <a:ext uri="{FF2B5EF4-FFF2-40B4-BE49-F238E27FC236}">
                <a16:creationId xmlns:a16="http://schemas.microsoft.com/office/drawing/2014/main" id="{30C7892D-F179-9897-CDFC-172EC36F4D20}"/>
              </a:ext>
            </a:extLst>
          </p:cNvPr>
          <p:cNvSpPr txBox="1"/>
          <p:nvPr/>
        </p:nvSpPr>
        <p:spPr>
          <a:xfrm>
            <a:off x="328102" y="5990052"/>
            <a:ext cx="1195898"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ONE</a:t>
            </a:r>
          </a:p>
        </p:txBody>
      </p:sp>
      <p:sp>
        <p:nvSpPr>
          <p:cNvPr id="7" name="Arrow: Right 6">
            <a:extLst>
              <a:ext uri="{FF2B5EF4-FFF2-40B4-BE49-F238E27FC236}">
                <a16:creationId xmlns:a16="http://schemas.microsoft.com/office/drawing/2014/main" id="{FC283556-B0D9-D9EF-A673-388204A750EC}"/>
              </a:ext>
            </a:extLst>
          </p:cNvPr>
          <p:cNvSpPr/>
          <p:nvPr/>
        </p:nvSpPr>
        <p:spPr>
          <a:xfrm rot="10800000" flipH="1">
            <a:off x="-6350" y="609600"/>
            <a:ext cx="304799" cy="39475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5A7401-2B92-127A-C29A-052B274370C1}"/>
              </a:ext>
            </a:extLst>
          </p:cNvPr>
          <p:cNvSpPr txBox="1"/>
          <p:nvPr/>
        </p:nvSpPr>
        <p:spPr>
          <a:xfrm>
            <a:off x="91280" y="102728"/>
            <a:ext cx="8961440" cy="1115690"/>
          </a:xfrm>
          <a:prstGeom prst="rect">
            <a:avLst/>
          </a:prstGeom>
          <a:noFill/>
        </p:spPr>
        <p:txBody>
          <a:bodyPr wrap="square">
            <a:spAutoFit/>
          </a:bodyPr>
          <a:lstStyle/>
          <a:p>
            <a:pPr>
              <a:spcBef>
                <a:spcPts val="300"/>
              </a:spcBef>
              <a:spcAft>
                <a:spcPts val="300"/>
              </a:spcAft>
            </a:pPr>
            <a:r>
              <a:rPr lang="en-US" sz="2400" b="1" dirty="0">
                <a:effectLst/>
                <a:latin typeface="Arial Narrow" panose="020B0606020202030204" pitchFamily="34" charset="0"/>
                <a:ea typeface="Times New Roman" panose="02020603050405020304" pitchFamily="18" charset="0"/>
                <a:cs typeface="Times New Roman" pitchFamily="18" charset="0"/>
              </a:rPr>
              <a:t>Lab 3: MOTION DROPS – The answers are …</a:t>
            </a:r>
          </a:p>
          <a:p>
            <a:pPr marL="173038">
              <a:spcBef>
                <a:spcPts val="0"/>
              </a:spcBef>
              <a:spcAft>
                <a:spcPts val="0"/>
              </a:spcAft>
            </a:pPr>
            <a:r>
              <a:rPr lang="en-US" sz="2000" dirty="0">
                <a:effectLst/>
                <a:latin typeface="Arial Narrow" panose="020B0606020202030204" pitchFamily="34" charset="0"/>
                <a:ea typeface="Times New Roman" panose="02020603050405020304" pitchFamily="18" charset="0"/>
                <a:cs typeface="Times New Roman" pitchFamily="18" charset="0"/>
              </a:rPr>
              <a:t>What did you notice about the droplets (size, shape, &amp; spines) as you increased the walking speed?  Explain using the terms speed, shape (round/oval), distance, and spines.</a:t>
            </a:r>
          </a:p>
        </p:txBody>
      </p:sp>
      <p:sp>
        <p:nvSpPr>
          <p:cNvPr id="9" name="TextBox 8">
            <a:extLst>
              <a:ext uri="{FF2B5EF4-FFF2-40B4-BE49-F238E27FC236}">
                <a16:creationId xmlns:a16="http://schemas.microsoft.com/office/drawing/2014/main" id="{C2186B7F-3216-9815-15DC-7796FC096671}"/>
              </a:ext>
            </a:extLst>
          </p:cNvPr>
          <p:cNvSpPr txBox="1"/>
          <p:nvPr/>
        </p:nvSpPr>
        <p:spPr>
          <a:xfrm>
            <a:off x="189140" y="4564848"/>
            <a:ext cx="3701144"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CLOSER TOGETHER</a:t>
            </a:r>
          </a:p>
        </p:txBody>
      </p:sp>
      <p:sp>
        <p:nvSpPr>
          <p:cNvPr id="6" name="Rectangle 5">
            <a:extLst>
              <a:ext uri="{FF2B5EF4-FFF2-40B4-BE49-F238E27FC236}">
                <a16:creationId xmlns:a16="http://schemas.microsoft.com/office/drawing/2014/main" id="{51085D05-E3F0-453C-B3CD-05805ECD8C6A}"/>
              </a:ext>
            </a:extLst>
          </p:cNvPr>
          <p:cNvSpPr/>
          <p:nvPr/>
        </p:nvSpPr>
        <p:spPr>
          <a:xfrm>
            <a:off x="1295399" y="1451314"/>
            <a:ext cx="7436133" cy="626909"/>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924DEF-7007-1C1A-9D57-5FBC65F1C1EB}"/>
              </a:ext>
            </a:extLst>
          </p:cNvPr>
          <p:cNvSpPr/>
          <p:nvPr/>
        </p:nvSpPr>
        <p:spPr>
          <a:xfrm>
            <a:off x="1500697" y="1991228"/>
            <a:ext cx="7230836" cy="626909"/>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87C26BD-F332-1B1A-5637-827ED3593DA1}"/>
              </a:ext>
            </a:extLst>
          </p:cNvPr>
          <p:cNvSpPr/>
          <p:nvPr/>
        </p:nvSpPr>
        <p:spPr>
          <a:xfrm>
            <a:off x="1249131" y="2688500"/>
            <a:ext cx="7230836" cy="626909"/>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C50B67-9494-CCA2-18D3-F5B575F8EC1D}"/>
              </a:ext>
            </a:extLst>
          </p:cNvPr>
          <p:cNvSpPr/>
          <p:nvPr/>
        </p:nvSpPr>
        <p:spPr>
          <a:xfrm>
            <a:off x="298450" y="3812180"/>
            <a:ext cx="8415737" cy="2817220"/>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E70D0F-988E-9641-81C4-EC4FACB28765}"/>
              </a:ext>
            </a:extLst>
          </p:cNvPr>
          <p:cNvSpPr/>
          <p:nvPr/>
        </p:nvSpPr>
        <p:spPr>
          <a:xfrm>
            <a:off x="1174469" y="3933515"/>
            <a:ext cx="1414532" cy="2704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4F5699-03F9-B251-94BE-ABC3D8287FFD}"/>
              </a:ext>
            </a:extLst>
          </p:cNvPr>
          <p:cNvSpPr/>
          <p:nvPr/>
        </p:nvSpPr>
        <p:spPr>
          <a:xfrm>
            <a:off x="516366" y="4653376"/>
            <a:ext cx="3217433" cy="2704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D91A88F-92BE-61B9-C49B-C96692D7E789}"/>
              </a:ext>
            </a:extLst>
          </p:cNvPr>
          <p:cNvSpPr/>
          <p:nvPr/>
        </p:nvSpPr>
        <p:spPr>
          <a:xfrm>
            <a:off x="3127058" y="5370086"/>
            <a:ext cx="1902142" cy="2704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5D14-774B-9C16-FC37-6BEE246FB0B4}"/>
              </a:ext>
            </a:extLst>
          </p:cNvPr>
          <p:cNvSpPr/>
          <p:nvPr/>
        </p:nvSpPr>
        <p:spPr>
          <a:xfrm>
            <a:off x="3327154" y="5719565"/>
            <a:ext cx="928217" cy="2704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632C4C-EB30-688F-998E-312BBE205756}"/>
              </a:ext>
            </a:extLst>
          </p:cNvPr>
          <p:cNvSpPr/>
          <p:nvPr/>
        </p:nvSpPr>
        <p:spPr>
          <a:xfrm>
            <a:off x="367182" y="6085640"/>
            <a:ext cx="928217" cy="2704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0" grpId="0" animBg="1"/>
      <p:bldP spid="21" grpId="0" animBg="1"/>
      <p:bldP spid="22" grpId="0" animBg="1"/>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33400" y="1524000"/>
            <a:ext cx="7848600" cy="366713"/>
          </a:xfrm>
          <a:prstGeom prst="rect">
            <a:avLst/>
          </a:prstGeom>
          <a:noFill/>
          <a:ln w="9525">
            <a:noFill/>
            <a:miter lim="800000"/>
            <a:headEnd/>
            <a:tailEnd/>
          </a:ln>
        </p:spPr>
        <p:txBody>
          <a:bodyPr lIns="91436" tIns="45718" rIns="91436" bIns="45718">
            <a:spAutoFit/>
          </a:bodyPr>
          <a:lstStyle/>
          <a:p>
            <a:pPr>
              <a:spcBef>
                <a:spcPct val="50000"/>
              </a:spcBef>
            </a:pPr>
            <a:endParaRPr lang="en-US"/>
          </a:p>
        </p:txBody>
      </p:sp>
      <p:sp>
        <p:nvSpPr>
          <p:cNvPr id="12291" name="Text Box 4"/>
          <p:cNvSpPr txBox="1">
            <a:spLocks noChangeArrowheads="1"/>
          </p:cNvSpPr>
          <p:nvPr/>
        </p:nvSpPr>
        <p:spPr bwMode="auto">
          <a:xfrm>
            <a:off x="114300" y="914400"/>
            <a:ext cx="5715000" cy="4555089"/>
          </a:xfrm>
          <a:prstGeom prst="rect">
            <a:avLst/>
          </a:prstGeom>
          <a:noFill/>
          <a:ln w="9525">
            <a:noFill/>
            <a:miter lim="800000"/>
            <a:headEnd/>
            <a:tailEnd/>
          </a:ln>
        </p:spPr>
        <p:txBody>
          <a:bodyPr wrap="square" lIns="91436" tIns="45718" rIns="91436" bIns="45718">
            <a:spAutoFit/>
          </a:bodyPr>
          <a:lstStyle/>
          <a:p>
            <a:pPr algn="just"/>
            <a:r>
              <a:rPr lang="en-US" sz="2000" b="1" dirty="0">
                <a:latin typeface="Times New Roman" pitchFamily="18" charset="0"/>
              </a:rPr>
              <a:t>Directions: </a:t>
            </a:r>
          </a:p>
          <a:p>
            <a:pPr algn="just"/>
            <a:endParaRPr lang="en-US" sz="2000" b="1" dirty="0">
              <a:latin typeface="Times New Roman" pitchFamily="18" charset="0"/>
            </a:endParaRPr>
          </a:p>
          <a:p>
            <a:pPr algn="just">
              <a:buFontTx/>
              <a:buChar char="•"/>
            </a:pPr>
            <a:r>
              <a:rPr lang="en-US" sz="2000" dirty="0">
                <a:latin typeface="Times New Roman" pitchFamily="18" charset="0"/>
              </a:rPr>
              <a:t> Divide a piece of copy paper into three columns and label with the angle for each droplet - </a:t>
            </a:r>
            <a:r>
              <a:rPr lang="en-US" sz="2000" b="1" dirty="0">
                <a:latin typeface="Times New Roman" pitchFamily="18" charset="0"/>
              </a:rPr>
              <a:t>25</a:t>
            </a:r>
            <a:r>
              <a:rPr lang="en-US" sz="2000" b="1" baseline="30000" dirty="0">
                <a:latin typeface="Times New Roman" pitchFamily="18" charset="0"/>
              </a:rPr>
              <a:t>o</a:t>
            </a:r>
            <a:r>
              <a:rPr lang="en-US" sz="2000" b="1" dirty="0">
                <a:latin typeface="Times New Roman" pitchFamily="18" charset="0"/>
              </a:rPr>
              <a:t>, 45</a:t>
            </a:r>
            <a:r>
              <a:rPr lang="en-US" sz="2000" b="1" baseline="30000" dirty="0">
                <a:latin typeface="Times New Roman" pitchFamily="18" charset="0"/>
              </a:rPr>
              <a:t>o</a:t>
            </a:r>
            <a:r>
              <a:rPr lang="en-US" sz="2000" b="1" dirty="0">
                <a:latin typeface="Times New Roman" pitchFamily="18" charset="0"/>
              </a:rPr>
              <a:t>, 60</a:t>
            </a:r>
            <a:r>
              <a:rPr lang="en-US" sz="2000" b="1" baseline="30000" dirty="0">
                <a:latin typeface="Times New Roman" pitchFamily="18" charset="0"/>
              </a:rPr>
              <a:t>o</a:t>
            </a:r>
            <a:r>
              <a:rPr lang="en-US" sz="2000" dirty="0">
                <a:latin typeface="Times New Roman" pitchFamily="18" charset="0"/>
              </a:rPr>
              <a:t>.</a:t>
            </a:r>
          </a:p>
          <a:p>
            <a:pPr algn="just">
              <a:spcBef>
                <a:spcPct val="50000"/>
              </a:spcBef>
              <a:buFontTx/>
              <a:buChar char="•"/>
            </a:pPr>
            <a:r>
              <a:rPr lang="en-US" sz="2000" dirty="0">
                <a:latin typeface="Times New Roman" pitchFamily="18" charset="0"/>
              </a:rPr>
              <a:t> Place the paper on the clip board and </a:t>
            </a:r>
            <a:r>
              <a:rPr lang="en-US" sz="2000" b="1" dirty="0">
                <a:latin typeface="Times New Roman" pitchFamily="18" charset="0"/>
              </a:rPr>
              <a:t>align the clipboard with the 25</a:t>
            </a:r>
            <a:r>
              <a:rPr lang="en-US" sz="2000" b="1" baseline="30000" dirty="0">
                <a:latin typeface="Times New Roman" pitchFamily="18" charset="0"/>
              </a:rPr>
              <a:t>o</a:t>
            </a:r>
            <a:r>
              <a:rPr lang="en-US" sz="2000" b="1" dirty="0">
                <a:latin typeface="Times New Roman" pitchFamily="18" charset="0"/>
              </a:rPr>
              <a:t> line</a:t>
            </a:r>
            <a:r>
              <a:rPr lang="en-US" sz="2000" dirty="0">
                <a:latin typeface="Times New Roman" pitchFamily="18" charset="0"/>
              </a:rPr>
              <a:t>. Hold the bottle of blood at a height of </a:t>
            </a:r>
            <a:r>
              <a:rPr lang="en-US" sz="2000" b="1" dirty="0">
                <a:latin typeface="Times New Roman" pitchFamily="18" charset="0"/>
              </a:rPr>
              <a:t>50 centimeters </a:t>
            </a:r>
            <a:r>
              <a:rPr lang="en-US" sz="2000" dirty="0">
                <a:latin typeface="Times New Roman" pitchFamily="18" charset="0"/>
              </a:rPr>
              <a:t>from the </a:t>
            </a:r>
            <a:r>
              <a:rPr lang="en-US" sz="2000" b="1" u="sng" dirty="0">
                <a:latin typeface="Times New Roman" pitchFamily="18" charset="0"/>
              </a:rPr>
              <a:t>top of the paper</a:t>
            </a:r>
            <a:r>
              <a:rPr lang="en-US" sz="2000" dirty="0">
                <a:latin typeface="Times New Roman" pitchFamily="18" charset="0"/>
              </a:rPr>
              <a:t>.</a:t>
            </a:r>
          </a:p>
          <a:p>
            <a:pPr algn="just">
              <a:spcBef>
                <a:spcPct val="50000"/>
              </a:spcBef>
              <a:buFontTx/>
              <a:buChar char="•"/>
            </a:pPr>
            <a:r>
              <a:rPr lang="en-US" sz="2000" dirty="0">
                <a:latin typeface="Times New Roman" pitchFamily="18" charset="0"/>
              </a:rPr>
              <a:t> GENTLY squeeze the bottle so that a </a:t>
            </a:r>
            <a:r>
              <a:rPr lang="en-US" sz="2000" b="1" dirty="0">
                <a:latin typeface="Times New Roman" pitchFamily="18" charset="0"/>
              </a:rPr>
              <a:t>SINGLE </a:t>
            </a:r>
            <a:r>
              <a:rPr lang="en-US" sz="2000" dirty="0">
                <a:latin typeface="Times New Roman" pitchFamily="18" charset="0"/>
              </a:rPr>
              <a:t>drop of blood is released and lands on the paper.  </a:t>
            </a:r>
            <a:r>
              <a:rPr lang="en-US" sz="2000" b="1" dirty="0">
                <a:latin typeface="Times New Roman" pitchFamily="18" charset="0"/>
              </a:rPr>
              <a:t>Repeat </a:t>
            </a:r>
            <a:r>
              <a:rPr lang="en-US" sz="2000" b="1" u="sng" dirty="0">
                <a:latin typeface="Times New Roman" pitchFamily="18" charset="0"/>
              </a:rPr>
              <a:t>two</a:t>
            </a:r>
            <a:r>
              <a:rPr lang="en-US" sz="2000" b="1" dirty="0">
                <a:latin typeface="Times New Roman" pitchFamily="18" charset="0"/>
              </a:rPr>
              <a:t> more times </a:t>
            </a:r>
            <a:r>
              <a:rPr lang="en-US" sz="2000" dirty="0">
                <a:latin typeface="Times New Roman" pitchFamily="18" charset="0"/>
              </a:rPr>
              <a:t>at this angle.</a:t>
            </a:r>
          </a:p>
          <a:p>
            <a:pPr algn="just">
              <a:spcBef>
                <a:spcPct val="50000"/>
              </a:spcBef>
              <a:buFontTx/>
              <a:buChar char="•"/>
            </a:pPr>
            <a:r>
              <a:rPr lang="en-US" sz="2000" dirty="0">
                <a:latin typeface="Times New Roman" pitchFamily="18" charset="0"/>
              </a:rPr>
              <a:t> Try the test again, but use 45</a:t>
            </a:r>
            <a:r>
              <a:rPr lang="en-US" sz="2000" b="1" baseline="30000" dirty="0">
                <a:latin typeface="Times New Roman" pitchFamily="18" charset="0"/>
              </a:rPr>
              <a:t>o</a:t>
            </a:r>
            <a:r>
              <a:rPr lang="en-US" sz="2000" dirty="0">
                <a:latin typeface="Times New Roman" pitchFamily="18" charset="0"/>
              </a:rPr>
              <a:t> and 60</a:t>
            </a:r>
            <a:r>
              <a:rPr lang="en-US" sz="2000" b="1" baseline="30000" dirty="0">
                <a:latin typeface="Times New Roman" pitchFamily="18" charset="0"/>
              </a:rPr>
              <a:t>o</a:t>
            </a:r>
          </a:p>
          <a:p>
            <a:pPr algn="just">
              <a:spcBef>
                <a:spcPct val="50000"/>
              </a:spcBef>
            </a:pPr>
            <a:endParaRPr lang="en-US" sz="2000" b="1" baseline="30000" dirty="0">
              <a:latin typeface="Times New Roman" pitchFamily="18" charset="0"/>
            </a:endParaRPr>
          </a:p>
        </p:txBody>
      </p:sp>
      <p:sp>
        <p:nvSpPr>
          <p:cNvPr id="24" name="Rectangle 2"/>
          <p:cNvSpPr txBox="1">
            <a:spLocks noChangeArrowheads="1"/>
          </p:cNvSpPr>
          <p:nvPr/>
        </p:nvSpPr>
        <p:spPr bwMode="auto">
          <a:xfrm>
            <a:off x="0" y="0"/>
            <a:ext cx="9144000" cy="761999"/>
          </a:xfrm>
          <a:prstGeom prst="rect">
            <a:avLst/>
          </a:prstGeom>
          <a:solidFill>
            <a:srgbClr val="C00000"/>
          </a:solidFill>
          <a:ln w="9525">
            <a:noFill/>
            <a:miter lim="800000"/>
            <a:headEnd/>
            <a:tailEnd/>
          </a:ln>
          <a:effectLst/>
        </p:spPr>
        <p:txBody>
          <a:bodyPr lIns="91436" tIns="45718" rIns="91436" bIns="45718" anchor="ctr"/>
          <a:lstStyle/>
          <a:p>
            <a:pPr lvl="0" algn="ctr" eaLnBrk="0" hangingPunct="0">
              <a:spcBef>
                <a:spcPct val="50000"/>
              </a:spcBef>
            </a:pPr>
            <a:r>
              <a:rPr lang="en-US" sz="3600" b="1" dirty="0">
                <a:solidFill>
                  <a:srgbClr val="FFFF00"/>
                </a:solidFill>
                <a:latin typeface="Times New Roman" pitchFamily="18" charset="0"/>
              </a:rPr>
              <a:t>Lab #4:  ANGLE OF IMPACT</a:t>
            </a:r>
            <a:endParaRPr lang="en-US" sz="3600" b="1" kern="0" dirty="0">
              <a:solidFill>
                <a:srgbClr val="FFFF00"/>
              </a:solidFill>
              <a:latin typeface="Times New Roman" pitchFamily="18" charset="0"/>
            </a:endParaRPr>
          </a:p>
        </p:txBody>
      </p:sp>
      <p:pic>
        <p:nvPicPr>
          <p:cNvPr id="33" name="Picture 32" descr="20180418_103514.jpg"/>
          <p:cNvPicPr>
            <a:picLocks noChangeAspect="1"/>
          </p:cNvPicPr>
          <p:nvPr/>
        </p:nvPicPr>
        <p:blipFill>
          <a:blip r:embed="rId2" cstate="print"/>
          <a:srcRect l="7576" r="12879" b="21717"/>
          <a:stretch>
            <a:fillRect/>
          </a:stretch>
        </p:blipFill>
        <p:spPr>
          <a:xfrm rot="5400000">
            <a:off x="5865586" y="1449615"/>
            <a:ext cx="3505200" cy="2587171"/>
          </a:xfrm>
          <a:prstGeom prst="rect">
            <a:avLst/>
          </a:prstGeom>
          <a:ln>
            <a:noFill/>
          </a:ln>
          <a:effectLst>
            <a:outerShdw blurRad="292100" dist="139700" dir="2700000" algn="tl" rotWithShape="0">
              <a:srgbClr val="333333">
                <a:alpha val="65000"/>
              </a:srgbClr>
            </a:outerShdw>
          </a:effectLst>
        </p:spPr>
      </p:pic>
      <p:sp>
        <p:nvSpPr>
          <p:cNvPr id="38" name="Freeform 37"/>
          <p:cNvSpPr/>
          <p:nvPr/>
        </p:nvSpPr>
        <p:spPr>
          <a:xfrm>
            <a:off x="7772400" y="3037114"/>
            <a:ext cx="1175657" cy="1001486"/>
          </a:xfrm>
          <a:custGeom>
            <a:avLst/>
            <a:gdLst>
              <a:gd name="connsiteX0" fmla="*/ 141514 w 2569028"/>
              <a:gd name="connsiteY0" fmla="*/ 870857 h 968829"/>
              <a:gd name="connsiteX1" fmla="*/ 2569028 w 2569028"/>
              <a:gd name="connsiteY1" fmla="*/ 968829 h 968829"/>
              <a:gd name="connsiteX2" fmla="*/ 0 w 2569028"/>
              <a:gd name="connsiteY2" fmla="*/ 0 h 968829"/>
              <a:gd name="connsiteX3" fmla="*/ 0 w 2569028"/>
              <a:gd name="connsiteY3" fmla="*/ 0 h 968829"/>
            </a:gdLst>
            <a:ahLst/>
            <a:cxnLst>
              <a:cxn ang="0">
                <a:pos x="connsiteX0" y="connsiteY0"/>
              </a:cxn>
              <a:cxn ang="0">
                <a:pos x="connsiteX1" y="connsiteY1"/>
              </a:cxn>
              <a:cxn ang="0">
                <a:pos x="connsiteX2" y="connsiteY2"/>
              </a:cxn>
              <a:cxn ang="0">
                <a:pos x="connsiteX3" y="connsiteY3"/>
              </a:cxn>
            </a:cxnLst>
            <a:rect l="l" t="t" r="r" b="b"/>
            <a:pathLst>
              <a:path w="2569028" h="968829">
                <a:moveTo>
                  <a:pt x="141514" y="870857"/>
                </a:moveTo>
                <a:lnTo>
                  <a:pt x="2569028" y="968829"/>
                </a:lnTo>
                <a:lnTo>
                  <a:pt x="0" y="0"/>
                </a:lnTo>
                <a:lnTo>
                  <a:pt x="0" y="0"/>
                </a:lnTo>
              </a:path>
            </a:pathLst>
          </a:custGeom>
          <a:ln w="762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FC283556-B0D9-D9EF-A673-388204A750EC}"/>
              </a:ext>
            </a:extLst>
          </p:cNvPr>
          <p:cNvSpPr/>
          <p:nvPr/>
        </p:nvSpPr>
        <p:spPr>
          <a:xfrm rot="10800000" flipH="1">
            <a:off x="-6350" y="609600"/>
            <a:ext cx="304799" cy="39475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5A7401-2B92-127A-C29A-052B274370C1}"/>
              </a:ext>
            </a:extLst>
          </p:cNvPr>
          <p:cNvSpPr txBox="1"/>
          <p:nvPr/>
        </p:nvSpPr>
        <p:spPr>
          <a:xfrm>
            <a:off x="91280" y="102728"/>
            <a:ext cx="8961440" cy="1115690"/>
          </a:xfrm>
          <a:prstGeom prst="rect">
            <a:avLst/>
          </a:prstGeom>
          <a:noFill/>
        </p:spPr>
        <p:txBody>
          <a:bodyPr wrap="square">
            <a:spAutoFit/>
          </a:bodyPr>
          <a:lstStyle/>
          <a:p>
            <a:pPr>
              <a:spcBef>
                <a:spcPts val="300"/>
              </a:spcBef>
              <a:spcAft>
                <a:spcPts val="300"/>
              </a:spcAft>
            </a:pPr>
            <a:r>
              <a:rPr lang="en-US" sz="2400" b="1" dirty="0">
                <a:effectLst/>
                <a:latin typeface="Arial Narrow" panose="020B0606020202030204" pitchFamily="34" charset="0"/>
                <a:ea typeface="Times New Roman" panose="02020603050405020304" pitchFamily="18" charset="0"/>
                <a:cs typeface="Times New Roman" pitchFamily="18" charset="0"/>
              </a:rPr>
              <a:t>Lab 4: ANGLE OF IMPACT– The answers are …</a:t>
            </a:r>
          </a:p>
          <a:p>
            <a:pPr marL="173038">
              <a:spcBef>
                <a:spcPts val="0"/>
              </a:spcBef>
              <a:spcAft>
                <a:spcPts val="600"/>
              </a:spcAft>
            </a:pPr>
            <a:r>
              <a:rPr lang="en-US" sz="2000" dirty="0">
                <a:latin typeface="Arial Narrow" panose="020B0606020202030204" pitchFamily="34" charset="0"/>
              </a:rPr>
              <a:t>How does the ANGLE OF IMPACT affect the blood spatter?  Explain using the terms angle, shape, length, &amp; tails.</a:t>
            </a:r>
            <a:endParaRPr lang="en-US" sz="1800" dirty="0">
              <a:effectLst/>
              <a:latin typeface="Arial Narrow" panose="020B0606020202030204" pitchFamily="34" charset="0"/>
              <a:ea typeface="Times New Roman" panose="02020603050405020304" pitchFamily="18" charset="0"/>
              <a:cs typeface="Times New Roman" pitchFamily="18" charset="0"/>
            </a:endParaRPr>
          </a:p>
        </p:txBody>
      </p:sp>
      <p:sp>
        <p:nvSpPr>
          <p:cNvPr id="6" name="Text Box 3">
            <a:extLst>
              <a:ext uri="{FF2B5EF4-FFF2-40B4-BE49-F238E27FC236}">
                <a16:creationId xmlns:a16="http://schemas.microsoft.com/office/drawing/2014/main" id="{345D813B-A3A9-10F3-DE1D-33289EBA235D}"/>
              </a:ext>
            </a:extLst>
          </p:cNvPr>
          <p:cNvSpPr txBox="1">
            <a:spLocks noChangeArrowheads="1"/>
          </p:cNvSpPr>
          <p:nvPr/>
        </p:nvSpPr>
        <p:spPr bwMode="auto">
          <a:xfrm>
            <a:off x="533400" y="1219200"/>
            <a:ext cx="7848600" cy="366713"/>
          </a:xfrm>
          <a:prstGeom prst="rect">
            <a:avLst/>
          </a:prstGeom>
          <a:noFill/>
          <a:ln w="9525">
            <a:noFill/>
            <a:miter lim="800000"/>
            <a:headEnd/>
            <a:tailEnd/>
          </a:ln>
        </p:spPr>
        <p:txBody>
          <a:bodyPr lIns="91436" tIns="45718" rIns="91436" bIns="45718">
            <a:spAutoFit/>
          </a:bodyPr>
          <a:lstStyle/>
          <a:p>
            <a:pPr>
              <a:spcBef>
                <a:spcPct val="50000"/>
              </a:spcBef>
            </a:pPr>
            <a:endParaRPr lang="en-US"/>
          </a:p>
        </p:txBody>
      </p:sp>
      <p:sp>
        <p:nvSpPr>
          <p:cNvPr id="10" name="Rectangle 9">
            <a:extLst>
              <a:ext uri="{FF2B5EF4-FFF2-40B4-BE49-F238E27FC236}">
                <a16:creationId xmlns:a16="http://schemas.microsoft.com/office/drawing/2014/main" id="{1D26E878-0FF6-B0A3-F3F3-7F08A4F41D80}"/>
              </a:ext>
            </a:extLst>
          </p:cNvPr>
          <p:cNvSpPr/>
          <p:nvPr/>
        </p:nvSpPr>
        <p:spPr>
          <a:xfrm>
            <a:off x="228600" y="1295400"/>
            <a:ext cx="8610600" cy="3046988"/>
          </a:xfrm>
          <a:prstGeom prst="rect">
            <a:avLst/>
          </a:prstGeom>
        </p:spPr>
        <p:txBody>
          <a:bodyPr wrap="square">
            <a:spAutoFit/>
          </a:bodyPr>
          <a:lstStyle/>
          <a:p>
            <a:r>
              <a:rPr lang="en-US" sz="2400" b="1" i="1" dirty="0">
                <a:latin typeface="Times New Roman" pitchFamily="18" charset="0"/>
              </a:rPr>
              <a:t>The greater the angle with the table (25</a:t>
            </a:r>
            <a:r>
              <a:rPr lang="en-US" sz="2400" b="1" i="1" baseline="30000" dirty="0">
                <a:latin typeface="Times New Roman" pitchFamily="18" charset="0"/>
              </a:rPr>
              <a:t>o</a:t>
            </a:r>
            <a:r>
              <a:rPr lang="en-US" sz="2400" b="1" i="1" dirty="0">
                <a:latin typeface="Times New Roman" pitchFamily="18" charset="0"/>
              </a:rPr>
              <a:t> </a:t>
            </a:r>
            <a:r>
              <a:rPr lang="en-US" sz="2400" b="1" i="1" dirty="0">
                <a:latin typeface="Times New Roman" pitchFamily="18" charset="0"/>
                <a:sym typeface="Wingdings" pitchFamily="2" charset="2"/>
              </a:rPr>
              <a:t> 60</a:t>
            </a:r>
            <a:r>
              <a:rPr lang="en-US" sz="2400" b="1" i="1" baseline="30000" dirty="0">
                <a:latin typeface="Times New Roman" pitchFamily="18" charset="0"/>
              </a:rPr>
              <a:t>o</a:t>
            </a:r>
            <a:r>
              <a:rPr lang="en-US" sz="2400" b="1" i="1" dirty="0">
                <a:latin typeface="Times New Roman" pitchFamily="18" charset="0"/>
                <a:sym typeface="Wingdings" pitchFamily="2" charset="2"/>
              </a:rPr>
              <a:t>), </a:t>
            </a:r>
            <a:r>
              <a:rPr lang="en-US" sz="2400" b="1" i="1" dirty="0">
                <a:latin typeface="Times New Roman" pitchFamily="18" charset="0"/>
              </a:rPr>
              <a:t>the ___________ the droplet and more ________-shaped it will be with _________ tails.</a:t>
            </a:r>
          </a:p>
          <a:p>
            <a:endParaRPr lang="en-US" sz="2400" b="1" i="1" dirty="0">
              <a:latin typeface="Times New Roman" pitchFamily="18" charset="0"/>
            </a:endParaRPr>
          </a:p>
          <a:p>
            <a:r>
              <a:rPr lang="en-US" sz="2400" b="1" i="1" dirty="0">
                <a:latin typeface="Times New Roman" pitchFamily="18" charset="0"/>
              </a:rPr>
              <a:t>The droplets that form from angles close to 90</a:t>
            </a:r>
            <a:r>
              <a:rPr lang="en-US" sz="2400" b="1" i="1" baseline="30000" dirty="0">
                <a:latin typeface="Times New Roman" pitchFamily="18" charset="0"/>
              </a:rPr>
              <a:t>o</a:t>
            </a:r>
            <a:r>
              <a:rPr lang="en-US" sz="2400" b="1" i="1" dirty="0">
                <a:latin typeface="Times New Roman" pitchFamily="18" charset="0"/>
              </a:rPr>
              <a:t> with the table tend to be __________-shaped without __________.</a:t>
            </a:r>
          </a:p>
          <a:p>
            <a:endParaRPr lang="en-US" sz="2400" b="1" i="1" dirty="0">
              <a:latin typeface="Times New Roman" pitchFamily="18" charset="0"/>
            </a:endParaRPr>
          </a:p>
          <a:p>
            <a:endParaRPr lang="en-US" sz="2400" b="1" i="1" dirty="0">
              <a:latin typeface="Times New Roman" pitchFamily="18" charset="0"/>
            </a:endParaRPr>
          </a:p>
        </p:txBody>
      </p:sp>
      <p:sp>
        <p:nvSpPr>
          <p:cNvPr id="20" name="TextBox 19">
            <a:extLst>
              <a:ext uri="{FF2B5EF4-FFF2-40B4-BE49-F238E27FC236}">
                <a16:creationId xmlns:a16="http://schemas.microsoft.com/office/drawing/2014/main" id="{4D0EEE94-D9ED-5846-84F7-3FDE6779DFC3}"/>
              </a:ext>
            </a:extLst>
          </p:cNvPr>
          <p:cNvSpPr txBox="1"/>
          <p:nvPr/>
        </p:nvSpPr>
        <p:spPr>
          <a:xfrm>
            <a:off x="6796456" y="1295400"/>
            <a:ext cx="20574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LONGER</a:t>
            </a:r>
          </a:p>
        </p:txBody>
      </p:sp>
      <p:sp>
        <p:nvSpPr>
          <p:cNvPr id="21" name="TextBox 20">
            <a:extLst>
              <a:ext uri="{FF2B5EF4-FFF2-40B4-BE49-F238E27FC236}">
                <a16:creationId xmlns:a16="http://schemas.microsoft.com/office/drawing/2014/main" id="{76245259-420B-A752-0C04-E6E419AD1C8A}"/>
              </a:ext>
            </a:extLst>
          </p:cNvPr>
          <p:cNvSpPr txBox="1"/>
          <p:nvPr/>
        </p:nvSpPr>
        <p:spPr>
          <a:xfrm>
            <a:off x="2857500" y="1662112"/>
            <a:ext cx="14478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OVAL</a:t>
            </a:r>
          </a:p>
        </p:txBody>
      </p:sp>
      <p:sp>
        <p:nvSpPr>
          <p:cNvPr id="22" name="TextBox 21">
            <a:extLst>
              <a:ext uri="{FF2B5EF4-FFF2-40B4-BE49-F238E27FC236}">
                <a16:creationId xmlns:a16="http://schemas.microsoft.com/office/drawing/2014/main" id="{38EF90C0-2BFD-60C6-AA3F-78B9C3059D2E}"/>
              </a:ext>
            </a:extLst>
          </p:cNvPr>
          <p:cNvSpPr txBox="1"/>
          <p:nvPr/>
        </p:nvSpPr>
        <p:spPr>
          <a:xfrm>
            <a:off x="6958173" y="1631156"/>
            <a:ext cx="1524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LONGER</a:t>
            </a:r>
          </a:p>
        </p:txBody>
      </p:sp>
      <p:sp>
        <p:nvSpPr>
          <p:cNvPr id="23" name="TextBox 22">
            <a:extLst>
              <a:ext uri="{FF2B5EF4-FFF2-40B4-BE49-F238E27FC236}">
                <a16:creationId xmlns:a16="http://schemas.microsoft.com/office/drawing/2014/main" id="{B8B409E4-3D41-9CD9-C341-03F7C4A33CBA}"/>
              </a:ext>
            </a:extLst>
          </p:cNvPr>
          <p:cNvSpPr txBox="1"/>
          <p:nvPr/>
        </p:nvSpPr>
        <p:spPr>
          <a:xfrm>
            <a:off x="1104900" y="3126938"/>
            <a:ext cx="13716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ROUND</a:t>
            </a:r>
          </a:p>
        </p:txBody>
      </p:sp>
      <p:sp>
        <p:nvSpPr>
          <p:cNvPr id="24" name="TextBox 23">
            <a:extLst>
              <a:ext uri="{FF2B5EF4-FFF2-40B4-BE49-F238E27FC236}">
                <a16:creationId xmlns:a16="http://schemas.microsoft.com/office/drawing/2014/main" id="{9E48117D-D56E-C554-2D7A-FE3F7131A762}"/>
              </a:ext>
            </a:extLst>
          </p:cNvPr>
          <p:cNvSpPr txBox="1"/>
          <p:nvPr/>
        </p:nvSpPr>
        <p:spPr>
          <a:xfrm>
            <a:off x="4724400" y="3099257"/>
            <a:ext cx="11430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TAILS</a:t>
            </a:r>
          </a:p>
        </p:txBody>
      </p:sp>
      <p:sp>
        <p:nvSpPr>
          <p:cNvPr id="25" name="TextBox 24">
            <a:extLst>
              <a:ext uri="{FF2B5EF4-FFF2-40B4-BE49-F238E27FC236}">
                <a16:creationId xmlns:a16="http://schemas.microsoft.com/office/drawing/2014/main" id="{239D51C2-8CC8-18CB-EDD6-6E1EC4D83985}"/>
              </a:ext>
            </a:extLst>
          </p:cNvPr>
          <p:cNvSpPr txBox="1"/>
          <p:nvPr/>
        </p:nvSpPr>
        <p:spPr>
          <a:xfrm>
            <a:off x="3581400" y="3588603"/>
            <a:ext cx="4419600" cy="830997"/>
          </a:xfrm>
          <a:prstGeom prst="rect">
            <a:avLst/>
          </a:prstGeom>
          <a:noFill/>
        </p:spPr>
        <p:txBody>
          <a:bodyPr wrap="square" rtlCol="0">
            <a:sp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Has spines on all sides – length depends on the height of the drop</a:t>
            </a:r>
          </a:p>
        </p:txBody>
      </p:sp>
      <p:sp>
        <p:nvSpPr>
          <p:cNvPr id="26" name="TextBox 25">
            <a:extLst>
              <a:ext uri="{FF2B5EF4-FFF2-40B4-BE49-F238E27FC236}">
                <a16:creationId xmlns:a16="http://schemas.microsoft.com/office/drawing/2014/main" id="{7A5E4DCA-4D5F-B9B3-CFC8-E502181E8236}"/>
              </a:ext>
            </a:extLst>
          </p:cNvPr>
          <p:cNvSpPr txBox="1"/>
          <p:nvPr/>
        </p:nvSpPr>
        <p:spPr>
          <a:xfrm>
            <a:off x="3733800" y="5468927"/>
            <a:ext cx="5170989" cy="830997"/>
          </a:xfrm>
          <a:prstGeom prst="rect">
            <a:avLst/>
          </a:prstGeom>
          <a:noFill/>
        </p:spPr>
        <p:txBody>
          <a:bodyPr wrap="square" rtlCol="0">
            <a:spAutoFit/>
          </a:bodyPr>
          <a:lstStyle/>
          <a:p>
            <a:pPr algn="ctr"/>
            <a:r>
              <a:rPr lang="en-US" sz="2400" b="1" i="1" dirty="0">
                <a:solidFill>
                  <a:schemeClr val="accent2"/>
                </a:solidFill>
                <a:latin typeface="Times New Roman" panose="02020603050405020304" pitchFamily="18" charset="0"/>
                <a:cs typeface="Times New Roman" panose="02020603050405020304" pitchFamily="18" charset="0"/>
              </a:rPr>
              <a:t>Indicates the direction of movement after the droplet hits the surface</a:t>
            </a:r>
          </a:p>
        </p:txBody>
      </p:sp>
      <p:grpSp>
        <p:nvGrpSpPr>
          <p:cNvPr id="28" name="Group 27">
            <a:extLst>
              <a:ext uri="{FF2B5EF4-FFF2-40B4-BE49-F238E27FC236}">
                <a16:creationId xmlns:a16="http://schemas.microsoft.com/office/drawing/2014/main" id="{6B94830A-1EB2-E2EA-1975-1EE28406DDCC}"/>
              </a:ext>
            </a:extLst>
          </p:cNvPr>
          <p:cNvGrpSpPr/>
          <p:nvPr/>
        </p:nvGrpSpPr>
        <p:grpSpPr>
          <a:xfrm>
            <a:off x="298450" y="4994705"/>
            <a:ext cx="3956957" cy="1193175"/>
            <a:chOff x="368379" y="3012820"/>
            <a:chExt cx="3956957" cy="1193175"/>
          </a:xfrm>
        </p:grpSpPr>
        <p:sp>
          <p:nvSpPr>
            <p:cNvPr id="29" name="TextBox 28">
              <a:extLst>
                <a:ext uri="{FF2B5EF4-FFF2-40B4-BE49-F238E27FC236}">
                  <a16:creationId xmlns:a16="http://schemas.microsoft.com/office/drawing/2014/main" id="{D6D78B98-79CB-8A52-503B-5D93F2225520}"/>
                </a:ext>
              </a:extLst>
            </p:cNvPr>
            <p:cNvSpPr txBox="1"/>
            <p:nvPr/>
          </p:nvSpPr>
          <p:spPr>
            <a:xfrm>
              <a:off x="368379" y="3012820"/>
              <a:ext cx="3956957" cy="461665"/>
            </a:xfrm>
            <a:prstGeom prst="rect">
              <a:avLst/>
            </a:prstGeom>
            <a:noFill/>
          </p:spPr>
          <p:txBody>
            <a:bodyPr wrap="square" rtlCol="0">
              <a:spAutoFit/>
            </a:bodyPr>
            <a:lstStyle/>
            <a:p>
              <a:pPr algn="ctr"/>
              <a:r>
                <a:rPr lang="en-US" sz="2400" b="1" i="1" dirty="0"/>
                <a:t>What does the tail tell us?</a:t>
              </a:r>
              <a:endParaRPr lang="en-US" sz="2400" i="1" dirty="0"/>
            </a:p>
          </p:txBody>
        </p:sp>
        <p:pic>
          <p:nvPicPr>
            <p:cNvPr id="30" name="Picture 29">
              <a:extLst>
                <a:ext uri="{FF2B5EF4-FFF2-40B4-BE49-F238E27FC236}">
                  <a16:creationId xmlns:a16="http://schemas.microsoft.com/office/drawing/2014/main" id="{4F3D7BCE-912B-28F9-EEC6-67CB9E8D5D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25472" t="42879" r="37077" b="44066"/>
            <a:stretch/>
          </p:blipFill>
          <p:spPr>
            <a:xfrm>
              <a:off x="1067043" y="3534166"/>
              <a:ext cx="2559627" cy="671829"/>
            </a:xfrm>
            <a:prstGeom prst="rect">
              <a:avLst/>
            </a:prstGeom>
          </p:spPr>
        </p:pic>
      </p:grpSp>
      <p:sp>
        <p:nvSpPr>
          <p:cNvPr id="2" name="Rectangle 1">
            <a:extLst>
              <a:ext uri="{FF2B5EF4-FFF2-40B4-BE49-F238E27FC236}">
                <a16:creationId xmlns:a16="http://schemas.microsoft.com/office/drawing/2014/main" id="{F3192A90-263F-2C1F-0B2A-0D9A510E8CE7}"/>
              </a:ext>
            </a:extLst>
          </p:cNvPr>
          <p:cNvSpPr/>
          <p:nvPr/>
        </p:nvSpPr>
        <p:spPr>
          <a:xfrm>
            <a:off x="7092895" y="1360669"/>
            <a:ext cx="1450822" cy="2704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CE9AC94-5796-5AB4-854F-C4816858BB66}"/>
              </a:ext>
            </a:extLst>
          </p:cNvPr>
          <p:cNvSpPr/>
          <p:nvPr/>
        </p:nvSpPr>
        <p:spPr>
          <a:xfrm>
            <a:off x="3119466" y="1718443"/>
            <a:ext cx="919134" cy="2704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D061CE0-4F96-0F7E-7D63-EFF4A176EAED}"/>
              </a:ext>
            </a:extLst>
          </p:cNvPr>
          <p:cNvSpPr/>
          <p:nvPr/>
        </p:nvSpPr>
        <p:spPr>
          <a:xfrm>
            <a:off x="7102408" y="1731715"/>
            <a:ext cx="1279592" cy="2704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75537E-0D74-39D9-FB72-8FB9A9B3104E}"/>
              </a:ext>
            </a:extLst>
          </p:cNvPr>
          <p:cNvSpPr/>
          <p:nvPr/>
        </p:nvSpPr>
        <p:spPr>
          <a:xfrm>
            <a:off x="1081682" y="3184894"/>
            <a:ext cx="1279592" cy="2704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940D6C-83C5-A4E5-1C73-BDDA3A758EB1}"/>
              </a:ext>
            </a:extLst>
          </p:cNvPr>
          <p:cNvSpPr/>
          <p:nvPr/>
        </p:nvSpPr>
        <p:spPr>
          <a:xfrm>
            <a:off x="4702996" y="3191069"/>
            <a:ext cx="1279592" cy="2704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F6BBA7-95F4-2A0F-8D11-DE73471108E7}"/>
              </a:ext>
            </a:extLst>
          </p:cNvPr>
          <p:cNvSpPr/>
          <p:nvPr/>
        </p:nvSpPr>
        <p:spPr>
          <a:xfrm>
            <a:off x="3505200" y="3679855"/>
            <a:ext cx="4572000" cy="866792"/>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0AADD6-CAB6-1D63-C112-144E89848132}"/>
              </a:ext>
            </a:extLst>
          </p:cNvPr>
          <p:cNvSpPr/>
          <p:nvPr/>
        </p:nvSpPr>
        <p:spPr>
          <a:xfrm>
            <a:off x="3977710" y="5555498"/>
            <a:ext cx="4572000" cy="866792"/>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F7E4EB-8909-BF37-E965-474E1B76016B}"/>
              </a:ext>
            </a:extLst>
          </p:cNvPr>
          <p:cNvSpPr/>
          <p:nvPr/>
        </p:nvSpPr>
        <p:spPr>
          <a:xfrm>
            <a:off x="248720" y="1258800"/>
            <a:ext cx="8742880" cy="3083587"/>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498773-386C-CBC6-BA76-039D7A84633D}"/>
              </a:ext>
            </a:extLst>
          </p:cNvPr>
          <p:cNvSpPr/>
          <p:nvPr/>
        </p:nvSpPr>
        <p:spPr>
          <a:xfrm>
            <a:off x="69565" y="4920207"/>
            <a:ext cx="8742880" cy="1616291"/>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55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533400" y="1524000"/>
            <a:ext cx="7848600" cy="366713"/>
          </a:xfrm>
          <a:prstGeom prst="rect">
            <a:avLst/>
          </a:prstGeom>
          <a:noFill/>
          <a:ln w="9525">
            <a:noFill/>
            <a:miter lim="800000"/>
            <a:headEnd/>
            <a:tailEnd/>
          </a:ln>
        </p:spPr>
        <p:txBody>
          <a:bodyPr lIns="91436" tIns="45718" rIns="91436" bIns="45718">
            <a:spAutoFit/>
          </a:bodyPr>
          <a:lstStyle/>
          <a:p>
            <a:pPr>
              <a:spcBef>
                <a:spcPct val="50000"/>
              </a:spcBef>
            </a:pPr>
            <a:endParaRPr lang="en-US"/>
          </a:p>
        </p:txBody>
      </p:sp>
      <p:sp>
        <p:nvSpPr>
          <p:cNvPr id="8196" name="Text Box 4"/>
          <p:cNvSpPr txBox="1">
            <a:spLocks noChangeArrowheads="1"/>
          </p:cNvSpPr>
          <p:nvPr/>
        </p:nvSpPr>
        <p:spPr bwMode="auto">
          <a:xfrm>
            <a:off x="152400" y="152400"/>
            <a:ext cx="8991600" cy="1938988"/>
          </a:xfrm>
          <a:prstGeom prst="rect">
            <a:avLst/>
          </a:prstGeom>
          <a:noFill/>
          <a:ln w="9525">
            <a:noFill/>
            <a:miter lim="800000"/>
            <a:headEnd/>
            <a:tailEnd/>
          </a:ln>
        </p:spPr>
        <p:txBody>
          <a:bodyPr wrap="square" lIns="91436" tIns="45718" rIns="91436" bIns="45718">
            <a:spAutoFit/>
          </a:bodyPr>
          <a:lstStyle/>
          <a:p>
            <a:r>
              <a:rPr lang="en-US" sz="2400" b="1" dirty="0">
                <a:latin typeface="Times New Roman" pitchFamily="18" charset="0"/>
                <a:cs typeface="Times New Roman" pitchFamily="18" charset="0"/>
              </a:rPr>
              <a:t>Part A:  Watch the </a:t>
            </a:r>
            <a:r>
              <a:rPr lang="en-US" sz="2400" b="1" dirty="0">
                <a:solidFill>
                  <a:srgbClr val="FF0000"/>
                </a:solidFill>
                <a:latin typeface="Times New Roman" pitchFamily="18" charset="0"/>
                <a:cs typeface="Times New Roman" pitchFamily="18" charset="0"/>
              </a:rPr>
              <a:t>Blood Spatter 101 </a:t>
            </a:r>
            <a:r>
              <a:rPr lang="en-US" sz="2400" b="1" dirty="0">
                <a:latin typeface="Times New Roman" pitchFamily="18" charset="0"/>
                <a:cs typeface="Times New Roman" pitchFamily="18" charset="0"/>
              </a:rPr>
              <a:t>video to help you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complete this section.  </a:t>
            </a:r>
            <a:endParaRPr lang="en-US" sz="2400"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p>
          <a:p>
            <a:r>
              <a:rPr lang="en-US" sz="2400" dirty="0">
                <a:latin typeface="Times New Roman" pitchFamily="18" charset="0"/>
                <a:cs typeface="Times New Roman" pitchFamily="18" charset="0"/>
              </a:rPr>
              <a:t>1.  What does BPA represent?</a:t>
            </a:r>
            <a:br>
              <a:rPr lang="en-US" sz="2400" dirty="0">
                <a:latin typeface="Times New Roman" pitchFamily="18" charset="0"/>
                <a:cs typeface="Times New Roman" pitchFamily="18" charset="0"/>
              </a:rPr>
            </a:br>
            <a:r>
              <a:rPr lang="en-US" sz="1200" dirty="0">
                <a:latin typeface="Times New Roman" pitchFamily="18" charset="0"/>
                <a:cs typeface="Times New Roman" pitchFamily="18" charset="0"/>
              </a:rPr>
              <a:t>  </a:t>
            </a:r>
          </a:p>
          <a:p>
            <a:r>
              <a:rPr lang="en-US" sz="2400" dirty="0">
                <a:latin typeface="Times New Roman" pitchFamily="18" charset="0"/>
                <a:cs typeface="Times New Roman" pitchFamily="18" charset="0"/>
              </a:rPr>
              <a:t>2. What are the three types of blood patterns?  </a:t>
            </a:r>
            <a:endParaRPr lang="en-US" sz="2000" dirty="0">
              <a:latin typeface="Times New Roman" pitchFamily="18" charset="0"/>
              <a:cs typeface="Times New Roman" pitchFamily="18" charset="0"/>
            </a:endParaRPr>
          </a:p>
        </p:txBody>
      </p:sp>
      <p:pic>
        <p:nvPicPr>
          <p:cNvPr id="8" name="Picture 8"/>
          <p:cNvPicPr>
            <a:picLocks noChangeAspect="1" noChangeArrowheads="1"/>
          </p:cNvPicPr>
          <p:nvPr/>
        </p:nvPicPr>
        <p:blipFill>
          <a:blip r:embed="rId3" cstate="print"/>
          <a:srcRect/>
          <a:stretch>
            <a:fillRect/>
          </a:stretch>
        </p:blipFill>
        <p:spPr bwMode="auto">
          <a:xfrm>
            <a:off x="7333012" y="1878245"/>
            <a:ext cx="1214437" cy="1062038"/>
          </a:xfrm>
          <a:prstGeom prst="rect">
            <a:avLst/>
          </a:prstGeom>
          <a:noFill/>
          <a:ln w="9525">
            <a:noFill/>
            <a:miter lim="800000"/>
            <a:headEnd/>
            <a:tailEnd/>
          </a:ln>
        </p:spPr>
      </p:pic>
      <p:pic>
        <p:nvPicPr>
          <p:cNvPr id="9" name="Picture 7"/>
          <p:cNvPicPr>
            <a:picLocks noChangeAspect="1" noChangeArrowheads="1"/>
          </p:cNvPicPr>
          <p:nvPr/>
        </p:nvPicPr>
        <p:blipFill rotWithShape="1">
          <a:blip r:embed="rId4" cstate="print"/>
          <a:srcRect b="12243"/>
          <a:stretch/>
        </p:blipFill>
        <p:spPr bwMode="auto">
          <a:xfrm>
            <a:off x="7333012" y="3186206"/>
            <a:ext cx="1585913" cy="1198107"/>
          </a:xfrm>
          <a:prstGeom prst="rect">
            <a:avLst/>
          </a:prstGeom>
          <a:noFill/>
          <a:ln w="9525">
            <a:noFill/>
            <a:miter lim="800000"/>
            <a:headEnd/>
            <a:tailEnd/>
          </a:ln>
        </p:spPr>
      </p:pic>
      <p:pic>
        <p:nvPicPr>
          <p:cNvPr id="10" name="Picture 9"/>
          <p:cNvPicPr>
            <a:picLocks noChangeAspect="1" noChangeArrowheads="1"/>
          </p:cNvPicPr>
          <p:nvPr/>
        </p:nvPicPr>
        <p:blipFill>
          <a:blip r:embed="rId5" cstate="print"/>
          <a:srcRect/>
          <a:stretch>
            <a:fillRect/>
          </a:stretch>
        </p:blipFill>
        <p:spPr bwMode="auto">
          <a:xfrm>
            <a:off x="7241859" y="4857395"/>
            <a:ext cx="1700213" cy="961355"/>
          </a:xfrm>
          <a:prstGeom prst="rect">
            <a:avLst/>
          </a:prstGeom>
          <a:noFill/>
          <a:ln w="9525">
            <a:noFill/>
            <a:miter lim="800000"/>
            <a:headEnd/>
            <a:tailEnd/>
          </a:ln>
        </p:spPr>
      </p:pic>
      <p:sp>
        <p:nvSpPr>
          <p:cNvPr id="11" name="Rectangle 10"/>
          <p:cNvSpPr/>
          <p:nvPr/>
        </p:nvSpPr>
        <p:spPr>
          <a:xfrm>
            <a:off x="152400" y="2161309"/>
            <a:ext cx="6858000" cy="4154984"/>
          </a:xfrm>
          <a:prstGeom prst="rect">
            <a:avLst/>
          </a:prstGeom>
        </p:spPr>
        <p:txBody>
          <a:bodyPr wrap="square">
            <a:spAutoFit/>
          </a:bodyPr>
          <a:lstStyle/>
          <a:p>
            <a:pPr lvl="0"/>
            <a:r>
              <a:rPr lang="en-US" sz="2400" dirty="0">
                <a:latin typeface="Times New Roman" pitchFamily="18" charset="0"/>
                <a:cs typeface="Times New Roman" pitchFamily="18" charset="0"/>
              </a:rPr>
              <a:t>_____________ (or drip) stains occurs when gravity pulls blood downward to the floor or surface. They tend to be round and fat without tails.</a:t>
            </a:r>
          </a:p>
          <a:p>
            <a:pPr lvl="0"/>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______________ stains occurs when a bloody object comes in contact with another object or surface; appears as smears or stripes </a:t>
            </a:r>
          </a:p>
          <a:p>
            <a:pPr lvl="0"/>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_______________ (or ___________) patterns occur when a force is applied to a blood object or pool and are classified as high, medium, or low velocity. </a:t>
            </a:r>
          </a:p>
        </p:txBody>
      </p:sp>
      <p:sp>
        <p:nvSpPr>
          <p:cNvPr id="13" name="TextBox 12"/>
          <p:cNvSpPr txBox="1"/>
          <p:nvPr/>
        </p:nvSpPr>
        <p:spPr>
          <a:xfrm>
            <a:off x="3899127" y="1039250"/>
            <a:ext cx="5019797" cy="523220"/>
          </a:xfrm>
          <a:prstGeom prst="rect">
            <a:avLst/>
          </a:prstGeom>
          <a:noFill/>
        </p:spPr>
        <p:txBody>
          <a:bodyPr wrap="square" rtlCol="0">
            <a:spAutoFit/>
          </a:bodyPr>
          <a:lstStyle/>
          <a:p>
            <a:r>
              <a:rPr lang="en-US" sz="2800" b="1" u="sng" dirty="0">
                <a:solidFill>
                  <a:srgbClr val="FF0000"/>
                </a:solidFill>
                <a:latin typeface="Times New Roman" pitchFamily="18" charset="0"/>
                <a:cs typeface="Times New Roman" pitchFamily="18" charset="0"/>
              </a:rPr>
              <a:t>B</a:t>
            </a:r>
            <a:r>
              <a:rPr lang="en-US" sz="2800" b="1" dirty="0">
                <a:solidFill>
                  <a:srgbClr val="FF0000"/>
                </a:solidFill>
                <a:latin typeface="Times New Roman" pitchFamily="18" charset="0"/>
                <a:cs typeface="Times New Roman" pitchFamily="18" charset="0"/>
              </a:rPr>
              <a:t>loodstain </a:t>
            </a:r>
            <a:r>
              <a:rPr lang="en-US" sz="2800" b="1" u="sng" dirty="0">
                <a:solidFill>
                  <a:srgbClr val="FF0000"/>
                </a:solidFill>
                <a:latin typeface="Times New Roman" pitchFamily="18" charset="0"/>
                <a:cs typeface="Times New Roman" pitchFamily="18" charset="0"/>
              </a:rPr>
              <a:t>P</a:t>
            </a:r>
            <a:r>
              <a:rPr lang="en-US" sz="2800" b="1" dirty="0">
                <a:solidFill>
                  <a:srgbClr val="FF0000"/>
                </a:solidFill>
                <a:latin typeface="Times New Roman" pitchFamily="18" charset="0"/>
                <a:cs typeface="Times New Roman" pitchFamily="18" charset="0"/>
              </a:rPr>
              <a:t>attern </a:t>
            </a:r>
            <a:r>
              <a:rPr lang="en-US" sz="2800" b="1" u="sng" dirty="0">
                <a:solidFill>
                  <a:srgbClr val="FF0000"/>
                </a:solidFill>
                <a:latin typeface="Times New Roman" pitchFamily="18" charset="0"/>
                <a:cs typeface="Times New Roman" pitchFamily="18" charset="0"/>
              </a:rPr>
              <a:t>A</a:t>
            </a:r>
            <a:r>
              <a:rPr lang="en-US" sz="2800" b="1" dirty="0">
                <a:solidFill>
                  <a:srgbClr val="FF0000"/>
                </a:solidFill>
                <a:latin typeface="Times New Roman" pitchFamily="18" charset="0"/>
                <a:cs typeface="Times New Roman" pitchFamily="18" charset="0"/>
              </a:rPr>
              <a:t>nalysis</a:t>
            </a:r>
            <a:endParaRPr lang="en-US" sz="2000" b="1" dirty="0">
              <a:solidFill>
                <a:srgbClr val="FF0000"/>
              </a:solidFill>
              <a:latin typeface="Times New Roman" pitchFamily="18" charset="0"/>
              <a:cs typeface="Times New Roman" pitchFamily="18" charset="0"/>
            </a:endParaRPr>
          </a:p>
        </p:txBody>
      </p:sp>
      <p:sp>
        <p:nvSpPr>
          <p:cNvPr id="14" name="TextBox 13"/>
          <p:cNvSpPr txBox="1"/>
          <p:nvPr/>
        </p:nvSpPr>
        <p:spPr>
          <a:xfrm>
            <a:off x="391391" y="2027601"/>
            <a:ext cx="20498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PASSIVE</a:t>
            </a:r>
            <a:endParaRPr lang="en-US" sz="2000" b="1" dirty="0">
              <a:solidFill>
                <a:srgbClr val="FF0000"/>
              </a:solidFill>
              <a:latin typeface="Times New Roman" pitchFamily="18" charset="0"/>
              <a:cs typeface="Times New Roman" pitchFamily="18" charset="0"/>
            </a:endParaRPr>
          </a:p>
        </p:txBody>
      </p:sp>
      <p:sp>
        <p:nvSpPr>
          <p:cNvPr id="18" name="TextBox 17"/>
          <p:cNvSpPr txBox="1"/>
          <p:nvPr/>
        </p:nvSpPr>
        <p:spPr>
          <a:xfrm>
            <a:off x="162791" y="3490641"/>
            <a:ext cx="2342628"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TRANSFER</a:t>
            </a:r>
            <a:endParaRPr lang="en-US" sz="2000" b="1" dirty="0">
              <a:solidFill>
                <a:srgbClr val="FF0000"/>
              </a:solidFill>
              <a:latin typeface="Times New Roman" pitchFamily="18" charset="0"/>
              <a:cs typeface="Times New Roman" pitchFamily="18" charset="0"/>
            </a:endParaRPr>
          </a:p>
        </p:txBody>
      </p:sp>
      <p:sp>
        <p:nvSpPr>
          <p:cNvPr id="20" name="TextBox 19"/>
          <p:cNvSpPr txBox="1"/>
          <p:nvPr/>
        </p:nvSpPr>
        <p:spPr>
          <a:xfrm>
            <a:off x="2776617" y="5035916"/>
            <a:ext cx="2245019"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IMPACT</a:t>
            </a:r>
            <a:endParaRPr lang="en-US" sz="20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367F3178-5556-2884-E88B-4C3684CE8ABE}"/>
              </a:ext>
            </a:extLst>
          </p:cNvPr>
          <p:cNvSpPr txBox="1"/>
          <p:nvPr/>
        </p:nvSpPr>
        <p:spPr>
          <a:xfrm>
            <a:off x="9220200" y="228600"/>
            <a:ext cx="4572000" cy="1754326"/>
          </a:xfrm>
          <a:prstGeom prst="rect">
            <a:avLst/>
          </a:prstGeom>
          <a:noFill/>
        </p:spPr>
        <p:txBody>
          <a:bodyPr wrap="square">
            <a:spAutoFit/>
          </a:bodyPr>
          <a:lstStyle/>
          <a:p>
            <a:pPr rtl="0">
              <a:spcBef>
                <a:spcPts val="0"/>
              </a:spcBef>
              <a:spcAft>
                <a:spcPts val="0"/>
              </a:spcAft>
            </a:pPr>
            <a:r>
              <a:rPr lang="en-US" sz="1800" i="1" u="none" strike="noStrike" dirty="0">
                <a:solidFill>
                  <a:srgbClr val="000000"/>
                </a:solidFill>
                <a:effectLst/>
                <a:latin typeface="Arial" panose="020B0604020202020204" pitchFamily="34" charset="0"/>
              </a:rPr>
              <a:t>Note:  Due to age restrictions, video </a:t>
            </a:r>
            <a:r>
              <a:rPr lang="en-US" i="1" dirty="0">
                <a:solidFill>
                  <a:srgbClr val="000000"/>
                </a:solidFill>
                <a:latin typeface="Arial" panose="020B0604020202020204" pitchFamily="34" charset="0"/>
              </a:rPr>
              <a:t>#1 is only available on YouTube.</a:t>
            </a:r>
            <a:endParaRPr lang="en-US" i="1" dirty="0">
              <a:effectLst/>
            </a:endParaRPr>
          </a:p>
          <a:p>
            <a:pPr rtl="0">
              <a:spcBef>
                <a:spcPts val="0"/>
              </a:spcBef>
              <a:spcAft>
                <a:spcPts val="0"/>
              </a:spcAft>
            </a:pPr>
            <a:r>
              <a:rPr lang="en-US" sz="1800" b="1" i="0" u="sng" strike="noStrike" dirty="0">
                <a:solidFill>
                  <a:srgbClr val="0097A7"/>
                </a:solidFill>
                <a:effectLst/>
                <a:latin typeface="Arial" panose="020B0604020202020204" pitchFamily="34" charset="0"/>
                <a:hlinkClick r:id="rId6"/>
              </a:rPr>
              <a:t>Blood Spatter 101</a:t>
            </a:r>
            <a:endParaRPr lang="en-US" sz="1800" b="1" i="0" u="sng" strike="noStrike" dirty="0">
              <a:solidFill>
                <a:srgbClr val="0097A7"/>
              </a:solidFill>
              <a:effectLst/>
              <a:latin typeface="Arial" panose="020B0604020202020204" pitchFamily="34" charset="0"/>
            </a:endParaRPr>
          </a:p>
          <a:p>
            <a:pPr rtl="0">
              <a:spcBef>
                <a:spcPts val="0"/>
              </a:spcBef>
              <a:spcAft>
                <a:spcPts val="0"/>
              </a:spcAft>
            </a:pPr>
            <a:endParaRPr lang="en-US" b="0" dirty="0">
              <a:effectLst/>
            </a:endParaRPr>
          </a:p>
          <a:p>
            <a:br>
              <a:rPr lang="en-US" dirty="0"/>
            </a:br>
            <a:endParaRPr lang="en-US" dirty="0"/>
          </a:p>
        </p:txBody>
      </p:sp>
      <p:sp>
        <p:nvSpPr>
          <p:cNvPr id="4" name="TextBox 3">
            <a:extLst>
              <a:ext uri="{FF2B5EF4-FFF2-40B4-BE49-F238E27FC236}">
                <a16:creationId xmlns:a16="http://schemas.microsoft.com/office/drawing/2014/main" id="{654715E2-576A-43EE-7512-CFD3A79C3126}"/>
              </a:ext>
            </a:extLst>
          </p:cNvPr>
          <p:cNvSpPr txBox="1"/>
          <p:nvPr/>
        </p:nvSpPr>
        <p:spPr>
          <a:xfrm>
            <a:off x="152400" y="5035916"/>
            <a:ext cx="2342628"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SPATTER</a:t>
            </a:r>
            <a:endParaRPr lang="en-US" sz="2000" b="1" dirty="0">
              <a:solidFill>
                <a:srgbClr val="FF0000"/>
              </a:solidFill>
              <a:latin typeface="Times New Roman" pitchFamily="18" charset="0"/>
              <a:cs typeface="Times New Roman" pitchFamily="18" charset="0"/>
            </a:endParaRPr>
          </a:p>
        </p:txBody>
      </p:sp>
      <p:pic>
        <p:nvPicPr>
          <p:cNvPr id="2" name="Picture 2" descr="C:\Users\Tracy\AppData\Local\Microsoft\Windows\Temporary Internet Files\Content.IE5\S5KGZE2D\MCj04260680000[1].wmf">
            <a:hlinkClick r:id="rId6"/>
            <a:extLst>
              <a:ext uri="{FF2B5EF4-FFF2-40B4-BE49-F238E27FC236}">
                <a16:creationId xmlns:a16="http://schemas.microsoft.com/office/drawing/2014/main" id="{851BE2BC-08EA-147F-825E-FDEE9ECADCEC}"/>
              </a:ext>
            </a:extLst>
          </p:cNvPr>
          <p:cNvPicPr>
            <a:picLocks noChangeAspect="1" noChangeArrowheads="1"/>
          </p:cNvPicPr>
          <p:nvPr/>
        </p:nvPicPr>
        <p:blipFill>
          <a:blip r:embed="rId7" cstate="print"/>
          <a:srcRect/>
          <a:stretch>
            <a:fillRect/>
          </a:stretch>
        </p:blipFill>
        <p:spPr bwMode="auto">
          <a:xfrm>
            <a:off x="7951472" y="0"/>
            <a:ext cx="990600" cy="931863"/>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8FB5BFD0-24A8-ACE8-0948-11872C633C40}"/>
              </a:ext>
            </a:extLst>
          </p:cNvPr>
          <p:cNvCxnSpPr/>
          <p:nvPr/>
        </p:nvCxnSpPr>
        <p:spPr>
          <a:xfrm flipV="1">
            <a:off x="6930050" y="2274735"/>
            <a:ext cx="838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130CB0B-1A25-FEC7-5BBE-D55ACB4EB499}"/>
              </a:ext>
            </a:extLst>
          </p:cNvPr>
          <p:cNvCxnSpPr>
            <a:cxnSpLocks/>
          </p:cNvCxnSpPr>
          <p:nvPr/>
        </p:nvCxnSpPr>
        <p:spPr>
          <a:xfrm flipV="1">
            <a:off x="6822759" y="3926030"/>
            <a:ext cx="593050" cy="755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6174313-1749-E49E-0C34-480BC263E577}"/>
              </a:ext>
            </a:extLst>
          </p:cNvPr>
          <p:cNvCxnSpPr/>
          <p:nvPr/>
        </p:nvCxnSpPr>
        <p:spPr>
          <a:xfrm flipV="1">
            <a:off x="6707030" y="5369693"/>
            <a:ext cx="838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8C0121F-2657-891E-E31D-51A4FDD58111}"/>
              </a:ext>
            </a:extLst>
          </p:cNvPr>
          <p:cNvSpPr/>
          <p:nvPr/>
        </p:nvSpPr>
        <p:spPr>
          <a:xfrm>
            <a:off x="3922538" y="1118142"/>
            <a:ext cx="4572000" cy="464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2B3973-3285-F5CA-E1DE-0D357B006563}"/>
              </a:ext>
            </a:extLst>
          </p:cNvPr>
          <p:cNvSpPr/>
          <p:nvPr/>
        </p:nvSpPr>
        <p:spPr>
          <a:xfrm>
            <a:off x="468106" y="2049602"/>
            <a:ext cx="1731997" cy="464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3A6F6BF-85F5-3F66-537A-0B354BA3ACE0}"/>
              </a:ext>
            </a:extLst>
          </p:cNvPr>
          <p:cNvSpPr/>
          <p:nvPr/>
        </p:nvSpPr>
        <p:spPr>
          <a:xfrm>
            <a:off x="6782045" y="1818078"/>
            <a:ext cx="1731997" cy="11981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DAAC5EA-4917-5990-899E-0522CCEA38B2}"/>
              </a:ext>
            </a:extLst>
          </p:cNvPr>
          <p:cNvSpPr/>
          <p:nvPr/>
        </p:nvSpPr>
        <p:spPr>
          <a:xfrm>
            <a:off x="174839" y="3503065"/>
            <a:ext cx="2111161" cy="464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5CBB2E-DE35-266D-2FC1-C2837F8F6CD7}"/>
              </a:ext>
            </a:extLst>
          </p:cNvPr>
          <p:cNvSpPr/>
          <p:nvPr/>
        </p:nvSpPr>
        <p:spPr>
          <a:xfrm>
            <a:off x="228204" y="4967019"/>
            <a:ext cx="2111161" cy="464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30C9A5-5C8A-3F9B-44DA-1805AB07D4E4}"/>
              </a:ext>
            </a:extLst>
          </p:cNvPr>
          <p:cNvSpPr/>
          <p:nvPr/>
        </p:nvSpPr>
        <p:spPr>
          <a:xfrm>
            <a:off x="3124200" y="4974902"/>
            <a:ext cx="1481989" cy="464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C5E5B0-A13A-BCF1-82B8-2CB9E5122AD5}"/>
              </a:ext>
            </a:extLst>
          </p:cNvPr>
          <p:cNvSpPr/>
          <p:nvPr/>
        </p:nvSpPr>
        <p:spPr>
          <a:xfrm>
            <a:off x="6818831" y="2969103"/>
            <a:ext cx="2342628" cy="1566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B6426D-DE12-319F-597D-C93A35DEB85A}"/>
              </a:ext>
            </a:extLst>
          </p:cNvPr>
          <p:cNvSpPr/>
          <p:nvPr/>
        </p:nvSpPr>
        <p:spPr>
          <a:xfrm>
            <a:off x="6658135" y="4705420"/>
            <a:ext cx="2342628" cy="1566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69F34B1-05F6-4130-6F22-C110B517A7CF}"/>
              </a:ext>
            </a:extLst>
          </p:cNvPr>
          <p:cNvSpPr txBox="1"/>
          <p:nvPr/>
        </p:nvSpPr>
        <p:spPr>
          <a:xfrm>
            <a:off x="391391" y="6411759"/>
            <a:ext cx="3352800" cy="369332"/>
          </a:xfrm>
          <a:prstGeom prst="rect">
            <a:avLst/>
          </a:prstGeom>
          <a:noFill/>
        </p:spPr>
        <p:txBody>
          <a:bodyPr wrap="square" rtlCol="0">
            <a:spAutoFit/>
          </a:bodyPr>
          <a:lstStyle/>
          <a:p>
            <a:pPr algn="ctr"/>
            <a:r>
              <a:rPr lang="en-US" b="1" dirty="0">
                <a:solidFill>
                  <a:schemeClr val="bg1"/>
                </a:solidFill>
                <a:highlight>
                  <a:srgbClr val="FF0000"/>
                </a:highlight>
              </a:rPr>
              <a:t>Click to reveal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9" grpId="0" animBg="1"/>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D90B1F1B-1333-03DF-BC48-5CFCE0807FEE}"/>
              </a:ext>
            </a:extLst>
          </p:cNvPr>
          <p:cNvSpPr txBox="1">
            <a:spLocks noChangeArrowheads="1"/>
          </p:cNvSpPr>
          <p:nvPr/>
        </p:nvSpPr>
        <p:spPr bwMode="auto">
          <a:xfrm>
            <a:off x="76200" y="152400"/>
            <a:ext cx="8763000" cy="4339645"/>
          </a:xfrm>
          <a:prstGeom prst="rect">
            <a:avLst/>
          </a:prstGeom>
          <a:noFill/>
          <a:ln w="9525">
            <a:noFill/>
            <a:miter lim="800000"/>
            <a:headEnd/>
            <a:tailEnd/>
          </a:ln>
        </p:spPr>
        <p:txBody>
          <a:bodyPr wrap="square" lIns="91436" tIns="45718" rIns="91436" bIns="45718">
            <a:spAutoFit/>
          </a:bodyPr>
          <a:lstStyle/>
          <a:p>
            <a:pPr marL="115888" algn="just">
              <a:spcBef>
                <a:spcPts val="600"/>
              </a:spcBef>
              <a:spcAft>
                <a:spcPts val="600"/>
              </a:spcAft>
            </a:pPr>
            <a:r>
              <a:rPr lang="en-US" sz="2400" b="1" dirty="0">
                <a:latin typeface="Times New Roman" panose="02020603050405020304" pitchFamily="18" charset="0"/>
                <a:cs typeface="Times New Roman" panose="02020603050405020304" pitchFamily="18" charset="0"/>
              </a:rPr>
              <a:t>Remember the blood spatter samples on your table at the start of this lesson.  Examine them again.  </a:t>
            </a:r>
          </a:p>
          <a:p>
            <a:pPr marL="115888" algn="just">
              <a:spcBef>
                <a:spcPts val="600"/>
              </a:spcBef>
              <a:spcAft>
                <a:spcPts val="600"/>
              </a:spcAft>
            </a:pPr>
            <a:r>
              <a:rPr lang="en-US" sz="2400" b="1" dirty="0">
                <a:latin typeface="Times New Roman" panose="02020603050405020304" pitchFamily="18" charset="0"/>
                <a:cs typeface="Times New Roman" panose="02020603050405020304" pitchFamily="18" charset="0"/>
              </a:rPr>
              <a:t>Are you able to explain how each of the patterns was likely created?</a:t>
            </a:r>
          </a:p>
          <a:p>
            <a:pPr marL="115888" algn="just">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a:p>
            <a:pPr marL="115888" algn="just">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a:p>
            <a:pPr marL="115888" algn="just">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a:p>
            <a:pPr marL="115888" algn="just">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a:p>
            <a:pPr marL="115888" algn="just">
              <a:spcBef>
                <a:spcPts val="600"/>
              </a:spcBef>
              <a:spcAft>
                <a:spcPts val="600"/>
              </a:spcAft>
            </a:pPr>
            <a:r>
              <a:rPr lang="en-US" sz="2400" b="1" dirty="0">
                <a:latin typeface="Times New Roman" panose="02020603050405020304" pitchFamily="18" charset="0"/>
                <a:cs typeface="Times New Roman" panose="02020603050405020304" pitchFamily="18" charset="0"/>
              </a:rPr>
              <a:t>How did your observations change after completing the labs?</a:t>
            </a:r>
          </a:p>
        </p:txBody>
      </p:sp>
      <p:sp>
        <p:nvSpPr>
          <p:cNvPr id="2" name="TextBox 1">
            <a:extLst>
              <a:ext uri="{FF2B5EF4-FFF2-40B4-BE49-F238E27FC236}">
                <a16:creationId xmlns:a16="http://schemas.microsoft.com/office/drawing/2014/main" id="{5CD94355-4D2A-D201-85FB-842218825139}"/>
              </a:ext>
            </a:extLst>
          </p:cNvPr>
          <p:cNvSpPr txBox="1"/>
          <p:nvPr/>
        </p:nvSpPr>
        <p:spPr>
          <a:xfrm>
            <a:off x="-3505200" y="1600200"/>
            <a:ext cx="3505200" cy="2031325"/>
          </a:xfrm>
          <a:prstGeom prst="rect">
            <a:avLst/>
          </a:prstGeom>
          <a:noFill/>
        </p:spPr>
        <p:txBody>
          <a:bodyPr wrap="square" rtlCol="0">
            <a:spAutoFit/>
          </a:bodyPr>
          <a:lstStyle/>
          <a:p>
            <a:r>
              <a:rPr lang="en-US" i="1" dirty="0"/>
              <a:t>I put the same sample pages from the start of the lesson on the table for students to observe again.  They are usually able to explain the most likely cause/process that formed each one.  </a:t>
            </a:r>
          </a:p>
        </p:txBody>
      </p:sp>
    </p:spTree>
    <p:extLst>
      <p:ext uri="{BB962C8B-B14F-4D97-AF65-F5344CB8AC3E}">
        <p14:creationId xmlns:p14="http://schemas.microsoft.com/office/powerpoint/2010/main" val="347802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8"/>
          <p:cNvSpPr>
            <a:spLocks noChangeArrowheads="1"/>
          </p:cNvSpPr>
          <p:nvPr/>
        </p:nvSpPr>
        <p:spPr bwMode="auto">
          <a:xfrm>
            <a:off x="563811" y="3291245"/>
            <a:ext cx="8470108" cy="2062099"/>
          </a:xfrm>
          <a:prstGeom prst="rect">
            <a:avLst/>
          </a:prstGeom>
          <a:noFill/>
          <a:ln w="9525">
            <a:noFill/>
            <a:miter lim="800000"/>
            <a:headEnd/>
            <a:tailEnd/>
          </a:ln>
        </p:spPr>
        <p:txBody>
          <a:bodyPr wrap="square" lIns="91436" tIns="45718" rIns="91436" bIns="45718" anchor="ctr">
            <a:spAutoFit/>
          </a:bodyPr>
          <a:lstStyle/>
          <a:p>
            <a:r>
              <a:rPr lang="en-US" sz="2400" dirty="0">
                <a:latin typeface="Times New Roman" pitchFamily="18" charset="0"/>
                <a:cs typeface="Times New Roman" pitchFamily="18" charset="0"/>
              </a:rPr>
              <a:t>3. If you find a trail of blood with droplets that are round and close together with small spines, what could this mean?</a:t>
            </a:r>
            <a:endParaRPr lang="en-US" sz="2400" dirty="0">
              <a:latin typeface="Times New Roman" pitchFamily="18" charset="0"/>
            </a:endParaRPr>
          </a:p>
          <a:p>
            <a:endParaRPr lang="en-US" sz="24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2400" dirty="0">
                <a:latin typeface="Times New Roman" pitchFamily="18" charset="0"/>
                <a:cs typeface="Times New Roman" pitchFamily="18" charset="0"/>
              </a:rPr>
              <a:t>4. How do Newton’s Laws of Motion apply to blood spatter?</a:t>
            </a:r>
            <a:endParaRPr lang="en-US" sz="2400" dirty="0">
              <a:latin typeface="Times New Roman" pitchFamily="18" charset="0"/>
            </a:endParaRPr>
          </a:p>
        </p:txBody>
      </p:sp>
      <p:grpSp>
        <p:nvGrpSpPr>
          <p:cNvPr id="3" name="Group 11"/>
          <p:cNvGrpSpPr>
            <a:grpSpLocks/>
          </p:cNvGrpSpPr>
          <p:nvPr/>
        </p:nvGrpSpPr>
        <p:grpSpPr bwMode="auto">
          <a:xfrm>
            <a:off x="547481" y="76200"/>
            <a:ext cx="8469314" cy="2682876"/>
            <a:chOff x="145" y="1351"/>
            <a:chExt cx="5335" cy="1690"/>
          </a:xfrm>
        </p:grpSpPr>
        <p:pic>
          <p:nvPicPr>
            <p:cNvPr id="14342" name="Picture 6"/>
            <p:cNvPicPr>
              <a:picLocks noChangeAspect="1" noChangeArrowheads="1"/>
            </p:cNvPicPr>
            <p:nvPr/>
          </p:nvPicPr>
          <p:blipFill>
            <a:blip r:embed="rId2" cstate="print"/>
            <a:srcRect/>
            <a:stretch>
              <a:fillRect/>
            </a:stretch>
          </p:blipFill>
          <p:spPr bwMode="auto">
            <a:xfrm rot="16200000">
              <a:off x="4200" y="1761"/>
              <a:ext cx="1680" cy="880"/>
            </a:xfrm>
            <a:prstGeom prst="rect">
              <a:avLst/>
            </a:prstGeom>
            <a:noFill/>
            <a:ln w="9525">
              <a:noFill/>
              <a:miter lim="800000"/>
              <a:headEnd/>
              <a:tailEnd/>
            </a:ln>
          </p:spPr>
        </p:pic>
        <p:sp>
          <p:nvSpPr>
            <p:cNvPr id="14343" name="Rectangle 9"/>
            <p:cNvSpPr>
              <a:spLocks noChangeArrowheads="1"/>
            </p:cNvSpPr>
            <p:nvPr/>
          </p:nvSpPr>
          <p:spPr bwMode="auto">
            <a:xfrm>
              <a:off x="145" y="1351"/>
              <a:ext cx="4368" cy="1221"/>
            </a:xfrm>
            <a:prstGeom prst="rect">
              <a:avLst/>
            </a:prstGeom>
            <a:noFill/>
            <a:ln w="9525">
              <a:noFill/>
              <a:miter lim="800000"/>
              <a:headEnd/>
              <a:tailEnd/>
            </a:ln>
          </p:spPr>
          <p:txBody>
            <a:bodyPr wrap="square" lIns="91436" tIns="45718" rIns="91436" bIns="45718" anchor="ctr">
              <a:spAutoFit/>
            </a:bodyPr>
            <a:lstStyle/>
            <a:p>
              <a:pPr eaLnBrk="0" hangingPunct="0"/>
              <a:r>
                <a:rPr lang="en-US" sz="2400" dirty="0">
                  <a:latin typeface="Times New Roman" pitchFamily="18" charset="0"/>
                  <a:cs typeface="Times New Roman" pitchFamily="18" charset="0"/>
                </a:rPr>
                <a:t>1. What forces are acting on a blood droplet as it falls?</a:t>
              </a:r>
            </a:p>
            <a:p>
              <a:pPr eaLnBrk="0" hangingPunct="0"/>
              <a:endParaRPr lang="en-US" sz="2400" dirty="0">
                <a:latin typeface="Times New Roman" pitchFamily="18" charset="0"/>
                <a:cs typeface="Times New Roman" pitchFamily="18" charset="0"/>
              </a:endParaRPr>
            </a:p>
            <a:p>
              <a:pPr eaLnBrk="0" hangingPunct="0"/>
              <a:endParaRPr lang="en-US" sz="2400" dirty="0">
                <a:latin typeface="Times New Roman" pitchFamily="18" charset="0"/>
                <a:cs typeface="Times New Roman" pitchFamily="18" charset="0"/>
              </a:endParaRPr>
            </a:p>
            <a:p>
              <a:pPr eaLnBrk="0" hangingPunct="0"/>
              <a:r>
                <a:rPr lang="en-US" sz="2400" dirty="0">
                  <a:latin typeface="Times New Roman" pitchFamily="18" charset="0"/>
                  <a:cs typeface="Times New Roman" pitchFamily="18" charset="0"/>
                </a:rPr>
                <a:t>2. If you have a blood droplet like this one, what does it tell you? Explain.</a:t>
              </a:r>
            </a:p>
          </p:txBody>
        </p:sp>
      </p:grpSp>
      <p:sp>
        <p:nvSpPr>
          <p:cNvPr id="16" name="Rectangle 15"/>
          <p:cNvSpPr/>
          <p:nvPr/>
        </p:nvSpPr>
        <p:spPr>
          <a:xfrm rot="16200000">
            <a:off x="-3143924" y="3167390"/>
            <a:ext cx="6858000" cy="523220"/>
          </a:xfrm>
          <a:prstGeom prst="rect">
            <a:avLst/>
          </a:prstGeom>
          <a:solidFill>
            <a:srgbClr val="FF0000"/>
          </a:solidFill>
        </p:spPr>
        <p:txBody>
          <a:bodyPr wrap="square" lIns="91440" tIns="45720" rIns="91440" bIns="45720">
            <a:spAutoFit/>
          </a:bodyPr>
          <a:lstStyle/>
          <a:p>
            <a:pPr algn="ctr"/>
            <a:r>
              <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Quick QUESTIONS</a:t>
            </a:r>
          </a:p>
        </p:txBody>
      </p:sp>
      <p:sp>
        <p:nvSpPr>
          <p:cNvPr id="2" name="Arrow: Right 1">
            <a:extLst>
              <a:ext uri="{FF2B5EF4-FFF2-40B4-BE49-F238E27FC236}">
                <a16:creationId xmlns:a16="http://schemas.microsoft.com/office/drawing/2014/main" id="{D1F6597E-F9A7-A596-4F20-AFCE3D007760}"/>
              </a:ext>
            </a:extLst>
          </p:cNvPr>
          <p:cNvSpPr/>
          <p:nvPr/>
        </p:nvSpPr>
        <p:spPr>
          <a:xfrm rot="10800000" flipH="1">
            <a:off x="7306727" y="1219200"/>
            <a:ext cx="457200" cy="5334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445CC0-9B6F-4D5E-97A0-A901615F3012}"/>
              </a:ext>
            </a:extLst>
          </p:cNvPr>
          <p:cNvSpPr txBox="1"/>
          <p:nvPr/>
        </p:nvSpPr>
        <p:spPr>
          <a:xfrm>
            <a:off x="-2141579" y="-51753"/>
            <a:ext cx="2209800" cy="1477328"/>
          </a:xfrm>
          <a:prstGeom prst="rect">
            <a:avLst/>
          </a:prstGeom>
          <a:noFill/>
        </p:spPr>
        <p:txBody>
          <a:bodyPr wrap="square" rtlCol="0">
            <a:spAutoFit/>
          </a:bodyPr>
          <a:lstStyle/>
          <a:p>
            <a:r>
              <a:rPr lang="en-US" i="1" dirty="0"/>
              <a:t>These questions are listed to the right of the student slide from the spatter labs.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0" y="228600"/>
            <a:ext cx="8991600" cy="461661"/>
          </a:xfrm>
          <a:prstGeom prst="rect">
            <a:avLst/>
          </a:prstGeom>
          <a:noFill/>
          <a:ln w="9525">
            <a:noFill/>
            <a:miter lim="800000"/>
            <a:headEnd/>
            <a:tailEnd/>
          </a:ln>
        </p:spPr>
        <p:txBody>
          <a:bodyPr wrap="square" lIns="91436" tIns="45718" rIns="91436" bIns="45718">
            <a:spAutoFit/>
          </a:bodyPr>
          <a:lstStyle/>
          <a:p>
            <a:pPr marL="115888" algn="just">
              <a:spcBef>
                <a:spcPts val="600"/>
              </a:spcBef>
              <a:spcAft>
                <a:spcPts val="600"/>
              </a:spcAft>
            </a:pPr>
            <a:r>
              <a:rPr lang="en-US" sz="2400" dirty="0">
                <a:latin typeface="Times New Roman" panose="02020603050405020304" pitchFamily="18" charset="0"/>
                <a:cs typeface="Times New Roman" panose="02020603050405020304" pitchFamily="18" charset="0"/>
              </a:rPr>
              <a:t>3. What can the shape and size of a droplet tell us?</a:t>
            </a:r>
          </a:p>
        </p:txBody>
      </p:sp>
      <p:sp>
        <p:nvSpPr>
          <p:cNvPr id="24" name="TextBox 23"/>
          <p:cNvSpPr txBox="1"/>
          <p:nvPr/>
        </p:nvSpPr>
        <p:spPr>
          <a:xfrm>
            <a:off x="1600200" y="749596"/>
            <a:ext cx="51054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The angle of impact and the speed the droplet was traveling.</a:t>
            </a:r>
            <a:endParaRPr lang="en-US" sz="2000" b="1" dirty="0">
              <a:solidFill>
                <a:srgbClr val="FF0000"/>
              </a:solidFill>
              <a:latin typeface="Times New Roman" pitchFamily="18" charset="0"/>
              <a:cs typeface="Times New Roman" pitchFamily="18" charset="0"/>
            </a:endParaRPr>
          </a:p>
        </p:txBody>
      </p:sp>
      <p:sp>
        <p:nvSpPr>
          <p:cNvPr id="5" name="Text Box 4">
            <a:extLst>
              <a:ext uri="{FF2B5EF4-FFF2-40B4-BE49-F238E27FC236}">
                <a16:creationId xmlns:a16="http://schemas.microsoft.com/office/drawing/2014/main" id="{D90B1F1B-1333-03DF-BC48-5CFCE0807FEE}"/>
              </a:ext>
            </a:extLst>
          </p:cNvPr>
          <p:cNvSpPr txBox="1">
            <a:spLocks noChangeArrowheads="1"/>
          </p:cNvSpPr>
          <p:nvPr/>
        </p:nvSpPr>
        <p:spPr bwMode="auto">
          <a:xfrm>
            <a:off x="76200" y="2608517"/>
            <a:ext cx="8763000" cy="830993"/>
          </a:xfrm>
          <a:prstGeom prst="rect">
            <a:avLst/>
          </a:prstGeom>
          <a:noFill/>
          <a:ln w="9525">
            <a:noFill/>
            <a:miter lim="800000"/>
            <a:headEnd/>
            <a:tailEnd/>
          </a:ln>
        </p:spPr>
        <p:txBody>
          <a:bodyPr wrap="square" lIns="91436" tIns="45718" rIns="91436" bIns="45718">
            <a:spAutoFit/>
          </a:bodyPr>
          <a:lstStyle/>
          <a:p>
            <a:pPr marL="115888" algn="just">
              <a:spcBef>
                <a:spcPts val="600"/>
              </a:spcBef>
              <a:spcAft>
                <a:spcPts val="600"/>
              </a:spcAft>
            </a:pPr>
            <a:r>
              <a:rPr lang="en-US" sz="2400" b="1" dirty="0">
                <a:latin typeface="Times New Roman" panose="02020603050405020304" pitchFamily="18" charset="0"/>
                <a:cs typeface="Times New Roman" panose="02020603050405020304" pitchFamily="18" charset="0"/>
              </a:rPr>
              <a:t>Examine the blood spatter samples on your table.  What do you observe?</a:t>
            </a:r>
          </a:p>
        </p:txBody>
      </p:sp>
      <p:sp>
        <p:nvSpPr>
          <p:cNvPr id="2" name="TextBox 1">
            <a:extLst>
              <a:ext uri="{FF2B5EF4-FFF2-40B4-BE49-F238E27FC236}">
                <a16:creationId xmlns:a16="http://schemas.microsoft.com/office/drawing/2014/main" id="{5CD94355-4D2A-D201-85FB-842218825139}"/>
              </a:ext>
            </a:extLst>
          </p:cNvPr>
          <p:cNvSpPr txBox="1"/>
          <p:nvPr/>
        </p:nvSpPr>
        <p:spPr>
          <a:xfrm>
            <a:off x="-3515591" y="4648200"/>
            <a:ext cx="3505200" cy="1477328"/>
          </a:xfrm>
          <a:prstGeom prst="rect">
            <a:avLst/>
          </a:prstGeom>
          <a:noFill/>
        </p:spPr>
        <p:txBody>
          <a:bodyPr wrap="square" rtlCol="0">
            <a:spAutoFit/>
          </a:bodyPr>
          <a:lstStyle/>
          <a:p>
            <a:r>
              <a:rPr lang="en-US" dirty="0"/>
              <a:t>I made several sample pages of blood spatter based on the four labs in this lesson.  I laminated the pages &amp; places several on each table. </a:t>
            </a:r>
          </a:p>
        </p:txBody>
      </p:sp>
      <p:sp>
        <p:nvSpPr>
          <p:cNvPr id="3" name="Rectangle 2">
            <a:extLst>
              <a:ext uri="{FF2B5EF4-FFF2-40B4-BE49-F238E27FC236}">
                <a16:creationId xmlns:a16="http://schemas.microsoft.com/office/drawing/2014/main" id="{9E71D4CE-F48E-5040-8897-2AE8767E92C8}"/>
              </a:ext>
            </a:extLst>
          </p:cNvPr>
          <p:cNvSpPr/>
          <p:nvPr/>
        </p:nvSpPr>
        <p:spPr>
          <a:xfrm>
            <a:off x="990600" y="589814"/>
            <a:ext cx="6400800" cy="1566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06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533400" y="1586012"/>
            <a:ext cx="7848600" cy="366713"/>
          </a:xfrm>
          <a:prstGeom prst="rect">
            <a:avLst/>
          </a:prstGeom>
          <a:noFill/>
          <a:ln w="9525">
            <a:noFill/>
            <a:miter lim="800000"/>
            <a:headEnd/>
            <a:tailEnd/>
          </a:ln>
        </p:spPr>
        <p:txBody>
          <a:bodyPr lIns="91436" tIns="45718" rIns="91436" bIns="45718">
            <a:spAutoFit/>
          </a:bodyPr>
          <a:lstStyle/>
          <a:p>
            <a:pPr>
              <a:spcBef>
                <a:spcPct val="50000"/>
              </a:spcBef>
            </a:pPr>
            <a:endParaRPr lang="en-US"/>
          </a:p>
        </p:txBody>
      </p:sp>
      <p:sp>
        <p:nvSpPr>
          <p:cNvPr id="8196" name="Text Box 4"/>
          <p:cNvSpPr txBox="1">
            <a:spLocks noChangeArrowheads="1"/>
          </p:cNvSpPr>
          <p:nvPr/>
        </p:nvSpPr>
        <p:spPr bwMode="auto">
          <a:xfrm>
            <a:off x="76200" y="0"/>
            <a:ext cx="8991600" cy="6909580"/>
          </a:xfrm>
          <a:prstGeom prst="rect">
            <a:avLst/>
          </a:prstGeom>
          <a:noFill/>
          <a:ln w="9525">
            <a:noFill/>
            <a:miter lim="800000"/>
            <a:headEnd/>
            <a:tailEnd/>
          </a:ln>
        </p:spPr>
        <p:txBody>
          <a:bodyPr wrap="square" lIns="91436" tIns="45718" rIns="91436" bIns="45718">
            <a:spAutoFit/>
          </a:bodyPr>
          <a:lstStyle/>
          <a:p>
            <a:r>
              <a:rPr lang="en-US" sz="2400" b="1" dirty="0">
                <a:latin typeface="Times New Roman" pitchFamily="18" charset="0"/>
                <a:cs typeface="Times New Roman" pitchFamily="18" charset="0"/>
              </a:rPr>
              <a:t>Part B: Watch the </a:t>
            </a:r>
            <a:r>
              <a:rPr lang="en-US" sz="2400" b="1" dirty="0">
                <a:solidFill>
                  <a:srgbClr val="FF0000"/>
                </a:solidFill>
                <a:latin typeface="Times New Roman" pitchFamily="18" charset="0"/>
                <a:cs typeface="Times New Roman" pitchFamily="18" charset="0"/>
              </a:rPr>
              <a:t>BLOOD SPATTER BASICS </a:t>
            </a:r>
            <a:r>
              <a:rPr lang="en-US" sz="2400" b="1" dirty="0">
                <a:latin typeface="Times New Roman" pitchFamily="18" charset="0"/>
                <a:cs typeface="Times New Roman" pitchFamily="18" charset="0"/>
              </a:rPr>
              <a:t>video to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help you complete this section. </a:t>
            </a:r>
          </a:p>
          <a:p>
            <a:endParaRPr lang="en-US" sz="1200" dirty="0">
              <a:latin typeface="Times New Roman" pitchFamily="18" charset="0"/>
              <a:cs typeface="Times New Roman" pitchFamily="18" charset="0"/>
            </a:endParaRPr>
          </a:p>
          <a:p>
            <a:pPr marL="4763" indent="6350"/>
            <a:r>
              <a:rPr lang="en-US" sz="2400" dirty="0">
                <a:latin typeface="Times New Roman" pitchFamily="18" charset="0"/>
                <a:cs typeface="Times New Roman" pitchFamily="18" charset="0"/>
              </a:rPr>
              <a:t>1. The trainers created _________ scenes using ___________ blood to help police officers learn how to investigate crime scenes with blood evidence.  </a:t>
            </a:r>
          </a:p>
          <a:p>
            <a:pPr marL="457200" indent="-457200">
              <a:buAutoNum type="arabicPeriod"/>
            </a:pPr>
            <a:endParaRPr lang="en-US" sz="1200" dirty="0">
              <a:latin typeface="Times New Roman" pitchFamily="18" charset="0"/>
              <a:cs typeface="Times New Roman" pitchFamily="18" charset="0"/>
            </a:endParaRPr>
          </a:p>
          <a:p>
            <a:r>
              <a:rPr lang="en-US" sz="2400" dirty="0">
                <a:latin typeface="Times New Roman" pitchFamily="18" charset="0"/>
                <a:cs typeface="Times New Roman" pitchFamily="18" charset="0"/>
              </a:rPr>
              <a:t>2.  The height of the drop as well as the speed at which it is traveling affect the ________ and _________ of the blood droplets. </a:t>
            </a:r>
          </a:p>
          <a:p>
            <a:r>
              <a:rPr lang="en-US" sz="1200" dirty="0">
                <a:latin typeface="Times New Roman" pitchFamily="18" charset="0"/>
                <a:cs typeface="Times New Roman" pitchFamily="18" charset="0"/>
              </a:rPr>
              <a:t> </a:t>
            </a:r>
          </a:p>
          <a:p>
            <a:r>
              <a:rPr lang="en-US" sz="2400" dirty="0">
                <a:latin typeface="Times New Roman" pitchFamily="18" charset="0"/>
                <a:cs typeface="Times New Roman" pitchFamily="18" charset="0"/>
              </a:rPr>
              <a:t>3. True or False? </a:t>
            </a:r>
          </a:p>
          <a:p>
            <a:r>
              <a:rPr lang="en-US" sz="2400" dirty="0">
                <a:latin typeface="Times New Roman" pitchFamily="18" charset="0"/>
                <a:cs typeface="Times New Roman" pitchFamily="18" charset="0"/>
              </a:rPr>
              <a:t>____  Blood evidence follows a definite pattern that can be applied to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every crime  scene.</a:t>
            </a:r>
          </a:p>
          <a:p>
            <a:endParaRPr lang="en-US" sz="700" dirty="0">
              <a:latin typeface="Times New Roman" pitchFamily="18" charset="0"/>
              <a:cs typeface="Times New Roman" pitchFamily="18" charset="0"/>
            </a:endParaRPr>
          </a:p>
          <a:p>
            <a:r>
              <a:rPr lang="en-US" sz="2400" dirty="0">
                <a:latin typeface="Times New Roman" pitchFamily="18" charset="0"/>
                <a:cs typeface="Times New Roman" pitchFamily="18" charset="0"/>
              </a:rPr>
              <a:t>____ Popular television shows, such as CSI Miami, are an accurate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representation of how investigators analyze real crime scenes.</a:t>
            </a:r>
          </a:p>
          <a:p>
            <a:r>
              <a:rPr lang="en-US" sz="500" dirty="0">
                <a:latin typeface="Times New Roman" pitchFamily="18" charset="0"/>
                <a:cs typeface="Times New Roman" pitchFamily="18" charset="0"/>
              </a:rPr>
              <a:t> </a:t>
            </a:r>
            <a:endParaRPr lang="en-US" sz="200" dirty="0">
              <a:latin typeface="Times New Roman" pitchFamily="18" charset="0"/>
              <a:cs typeface="Times New Roman" pitchFamily="18" charset="0"/>
            </a:endParaRPr>
          </a:p>
          <a:p>
            <a:r>
              <a:rPr lang="en-US" sz="2400" dirty="0">
                <a:latin typeface="Times New Roman" pitchFamily="18" charset="0"/>
                <a:cs typeface="Times New Roman" pitchFamily="18" charset="0"/>
              </a:rPr>
              <a:t>____  Blood evidence is easy to analyze and always tells investigators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who is responsible for the crime.</a:t>
            </a:r>
          </a:p>
          <a:p>
            <a:r>
              <a:rPr lang="en-US" sz="700" dirty="0">
                <a:latin typeface="Times New Roman" pitchFamily="18" charset="0"/>
                <a:cs typeface="Times New Roman" pitchFamily="18" charset="0"/>
              </a:rPr>
              <a:t> </a:t>
            </a:r>
          </a:p>
          <a:p>
            <a:r>
              <a:rPr lang="en-US" sz="2400" dirty="0">
                <a:latin typeface="Times New Roman" pitchFamily="18" charset="0"/>
                <a:cs typeface="Times New Roman" pitchFamily="18" charset="0"/>
              </a:rPr>
              <a:t>4. The trainer reminds the investigators that what they can't ________, they can't _____ in a case or court of law. </a:t>
            </a:r>
          </a:p>
        </p:txBody>
      </p:sp>
      <p:sp>
        <p:nvSpPr>
          <p:cNvPr id="4" name="TextBox 3"/>
          <p:cNvSpPr txBox="1"/>
          <p:nvPr/>
        </p:nvSpPr>
        <p:spPr>
          <a:xfrm>
            <a:off x="2743200" y="884143"/>
            <a:ext cx="19812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MOCK</a:t>
            </a:r>
            <a:endParaRPr lang="en-US" sz="2000" b="1" dirty="0">
              <a:solidFill>
                <a:srgbClr val="FF0000"/>
              </a:solidFill>
              <a:latin typeface="Times New Roman" pitchFamily="18" charset="0"/>
              <a:cs typeface="Times New Roman" pitchFamily="18" charset="0"/>
            </a:endParaRPr>
          </a:p>
        </p:txBody>
      </p:sp>
      <p:sp>
        <p:nvSpPr>
          <p:cNvPr id="5" name="TextBox 4"/>
          <p:cNvSpPr txBox="1"/>
          <p:nvPr/>
        </p:nvSpPr>
        <p:spPr>
          <a:xfrm>
            <a:off x="5791200" y="884143"/>
            <a:ext cx="19812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ANIMAL</a:t>
            </a:r>
            <a:endParaRPr lang="en-US" sz="2000" b="1" dirty="0">
              <a:solidFill>
                <a:srgbClr val="FF0000"/>
              </a:solidFill>
              <a:latin typeface="Times New Roman" pitchFamily="18" charset="0"/>
              <a:cs typeface="Times New Roman" pitchFamily="18" charset="0"/>
            </a:endParaRPr>
          </a:p>
        </p:txBody>
      </p:sp>
      <p:sp>
        <p:nvSpPr>
          <p:cNvPr id="6" name="TextBox 5"/>
          <p:cNvSpPr txBox="1"/>
          <p:nvPr/>
        </p:nvSpPr>
        <p:spPr>
          <a:xfrm>
            <a:off x="1381991" y="2521213"/>
            <a:ext cx="1221175"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SIZE</a:t>
            </a:r>
            <a:endParaRPr lang="en-US" sz="2000" b="1" dirty="0">
              <a:solidFill>
                <a:srgbClr val="FF0000"/>
              </a:solidFill>
              <a:latin typeface="Times New Roman" pitchFamily="18" charset="0"/>
              <a:cs typeface="Times New Roman" pitchFamily="18" charset="0"/>
            </a:endParaRPr>
          </a:p>
        </p:txBody>
      </p:sp>
      <p:sp>
        <p:nvSpPr>
          <p:cNvPr id="7" name="TextBox 6"/>
          <p:cNvSpPr txBox="1"/>
          <p:nvPr/>
        </p:nvSpPr>
        <p:spPr>
          <a:xfrm>
            <a:off x="2829791" y="2522927"/>
            <a:ext cx="19812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SHAPE</a:t>
            </a:r>
            <a:endParaRPr lang="en-US" sz="2000" b="1" dirty="0">
              <a:solidFill>
                <a:srgbClr val="FF0000"/>
              </a:solidFill>
              <a:latin typeface="Times New Roman" pitchFamily="18" charset="0"/>
              <a:cs typeface="Times New Roman" pitchFamily="18" charset="0"/>
            </a:endParaRPr>
          </a:p>
        </p:txBody>
      </p:sp>
      <p:sp>
        <p:nvSpPr>
          <p:cNvPr id="8" name="TextBox 7"/>
          <p:cNvSpPr txBox="1"/>
          <p:nvPr/>
        </p:nvSpPr>
        <p:spPr>
          <a:xfrm>
            <a:off x="160816" y="3444073"/>
            <a:ext cx="7620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F</a:t>
            </a:r>
            <a:endParaRPr lang="en-US" sz="2000" b="1" dirty="0">
              <a:solidFill>
                <a:srgbClr val="FF0000"/>
              </a:solidFill>
              <a:latin typeface="Times New Roman" pitchFamily="18" charset="0"/>
              <a:cs typeface="Times New Roman" pitchFamily="18" charset="0"/>
            </a:endParaRPr>
          </a:p>
        </p:txBody>
      </p:sp>
      <p:sp>
        <p:nvSpPr>
          <p:cNvPr id="9" name="TextBox 8"/>
          <p:cNvSpPr txBox="1"/>
          <p:nvPr/>
        </p:nvSpPr>
        <p:spPr>
          <a:xfrm>
            <a:off x="152400" y="4259235"/>
            <a:ext cx="7620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F</a:t>
            </a:r>
            <a:endParaRPr lang="en-US" sz="2000" b="1" dirty="0">
              <a:solidFill>
                <a:srgbClr val="FF0000"/>
              </a:solidFill>
              <a:latin typeface="Times New Roman" pitchFamily="18" charset="0"/>
              <a:cs typeface="Times New Roman" pitchFamily="18" charset="0"/>
            </a:endParaRPr>
          </a:p>
        </p:txBody>
      </p:sp>
      <p:sp>
        <p:nvSpPr>
          <p:cNvPr id="10" name="TextBox 9"/>
          <p:cNvSpPr txBox="1"/>
          <p:nvPr/>
        </p:nvSpPr>
        <p:spPr>
          <a:xfrm>
            <a:off x="87086" y="5074398"/>
            <a:ext cx="7620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F</a:t>
            </a:r>
            <a:endParaRPr lang="en-US" sz="2000" b="1" dirty="0">
              <a:solidFill>
                <a:srgbClr val="FF0000"/>
              </a:solidFill>
              <a:latin typeface="Times New Roman" pitchFamily="18" charset="0"/>
              <a:cs typeface="Times New Roman" pitchFamily="18" charset="0"/>
            </a:endParaRPr>
          </a:p>
        </p:txBody>
      </p:sp>
      <p:sp>
        <p:nvSpPr>
          <p:cNvPr id="11" name="TextBox 10"/>
          <p:cNvSpPr txBox="1"/>
          <p:nvPr/>
        </p:nvSpPr>
        <p:spPr>
          <a:xfrm>
            <a:off x="7353300" y="5867400"/>
            <a:ext cx="14478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PROVE</a:t>
            </a:r>
            <a:endParaRPr lang="en-US" sz="2000" b="1" dirty="0">
              <a:solidFill>
                <a:srgbClr val="FF0000"/>
              </a:solidFill>
              <a:latin typeface="Times New Roman" pitchFamily="18" charset="0"/>
              <a:cs typeface="Times New Roman" pitchFamily="18" charset="0"/>
            </a:endParaRPr>
          </a:p>
        </p:txBody>
      </p:sp>
      <p:sp>
        <p:nvSpPr>
          <p:cNvPr id="12" name="TextBox 11"/>
          <p:cNvSpPr txBox="1"/>
          <p:nvPr/>
        </p:nvSpPr>
        <p:spPr>
          <a:xfrm>
            <a:off x="1066800" y="6248400"/>
            <a:ext cx="14478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SAY</a:t>
            </a:r>
            <a:endParaRPr lang="en-US" sz="20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D8289DCD-25AB-DC2D-B068-1A3E5968179D}"/>
              </a:ext>
            </a:extLst>
          </p:cNvPr>
          <p:cNvSpPr txBox="1"/>
          <p:nvPr/>
        </p:nvSpPr>
        <p:spPr>
          <a:xfrm>
            <a:off x="9372600" y="514810"/>
            <a:ext cx="4582884" cy="1200329"/>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Video 2</a:t>
            </a:r>
            <a:endParaRPr lang="en-US" b="0" dirty="0">
              <a:effectLst/>
            </a:endParaRPr>
          </a:p>
          <a:p>
            <a:pPr rtl="0">
              <a:spcBef>
                <a:spcPts val="0"/>
              </a:spcBef>
              <a:spcAft>
                <a:spcPts val="0"/>
              </a:spcAft>
            </a:pPr>
            <a:r>
              <a:rPr lang="en-US" sz="1800" b="1" i="0" u="sng" strike="noStrike" dirty="0">
                <a:solidFill>
                  <a:srgbClr val="0097A7"/>
                </a:solidFill>
                <a:effectLst/>
                <a:latin typeface="Arial" panose="020B0604020202020204" pitchFamily="34" charset="0"/>
                <a:hlinkClick r:id="rId3"/>
              </a:rPr>
              <a:t>Blood Spatter Basics</a:t>
            </a:r>
            <a:endParaRPr lang="en-US" b="0" dirty="0">
              <a:effectLst/>
            </a:endParaRPr>
          </a:p>
          <a:p>
            <a:br>
              <a:rPr lang="en-US" dirty="0"/>
            </a:br>
            <a:endParaRPr lang="en-US" dirty="0"/>
          </a:p>
        </p:txBody>
      </p:sp>
      <p:pic>
        <p:nvPicPr>
          <p:cNvPr id="2" name="Picture 2" descr="C:\Users\Tracy\AppData\Local\Microsoft\Windows\Temporary Internet Files\Content.IE5\S5KGZE2D\MCj04260680000[1].wmf">
            <a:hlinkClick r:id="rId3"/>
            <a:extLst>
              <a:ext uri="{FF2B5EF4-FFF2-40B4-BE49-F238E27FC236}">
                <a16:creationId xmlns:a16="http://schemas.microsoft.com/office/drawing/2014/main" id="{700214B9-E896-5B46-F6EF-AE99C757118E}"/>
              </a:ext>
            </a:extLst>
          </p:cNvPr>
          <p:cNvPicPr>
            <a:picLocks noChangeAspect="1" noChangeArrowheads="1"/>
          </p:cNvPicPr>
          <p:nvPr/>
        </p:nvPicPr>
        <p:blipFill>
          <a:blip r:embed="rId4" cstate="print"/>
          <a:srcRect/>
          <a:stretch>
            <a:fillRect/>
          </a:stretch>
        </p:blipFill>
        <p:spPr bwMode="auto">
          <a:xfrm>
            <a:off x="8077200" y="48878"/>
            <a:ext cx="990600" cy="931863"/>
          </a:xfrm>
          <a:prstGeom prst="rect">
            <a:avLst/>
          </a:prstGeom>
          <a:noFill/>
          <a:ln w="9525">
            <a:noFill/>
            <a:miter lim="800000"/>
            <a:headEnd/>
            <a:tailEnd/>
          </a:ln>
        </p:spPr>
      </p:pic>
      <p:sp>
        <p:nvSpPr>
          <p:cNvPr id="13" name="Rectangle 12">
            <a:extLst>
              <a:ext uri="{FF2B5EF4-FFF2-40B4-BE49-F238E27FC236}">
                <a16:creationId xmlns:a16="http://schemas.microsoft.com/office/drawing/2014/main" id="{4B8A00F1-B0F8-DFA7-1C60-616618B92175}"/>
              </a:ext>
            </a:extLst>
          </p:cNvPr>
          <p:cNvSpPr/>
          <p:nvPr/>
        </p:nvSpPr>
        <p:spPr>
          <a:xfrm>
            <a:off x="3029472" y="865750"/>
            <a:ext cx="1313928" cy="429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212BA6-C8C5-92CE-B6E9-667D8B9023C1}"/>
              </a:ext>
            </a:extLst>
          </p:cNvPr>
          <p:cNvSpPr/>
          <p:nvPr/>
        </p:nvSpPr>
        <p:spPr>
          <a:xfrm>
            <a:off x="6028862" y="857868"/>
            <a:ext cx="1648810" cy="429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F6FB47-0898-A8FA-FF9D-A9AEC990D64D}"/>
              </a:ext>
            </a:extLst>
          </p:cNvPr>
          <p:cNvSpPr/>
          <p:nvPr/>
        </p:nvSpPr>
        <p:spPr>
          <a:xfrm>
            <a:off x="1381991" y="2590799"/>
            <a:ext cx="1143000" cy="351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8031F9-0DF9-0778-AA06-E2ED8D55ED6E}"/>
              </a:ext>
            </a:extLst>
          </p:cNvPr>
          <p:cNvSpPr/>
          <p:nvPr/>
        </p:nvSpPr>
        <p:spPr>
          <a:xfrm>
            <a:off x="3197772" y="2579518"/>
            <a:ext cx="1298028" cy="351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11FAA8-235F-E2F2-9EBF-E56A612B91B9}"/>
              </a:ext>
            </a:extLst>
          </p:cNvPr>
          <p:cNvSpPr/>
          <p:nvPr/>
        </p:nvSpPr>
        <p:spPr>
          <a:xfrm>
            <a:off x="160816" y="3509283"/>
            <a:ext cx="601184" cy="351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36D108-1530-CBC5-2EEF-3FBF39F5DD6D}"/>
              </a:ext>
            </a:extLst>
          </p:cNvPr>
          <p:cNvSpPr/>
          <p:nvPr/>
        </p:nvSpPr>
        <p:spPr>
          <a:xfrm>
            <a:off x="241224" y="4340927"/>
            <a:ext cx="601184" cy="351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B3DE7D-5BD5-6E41-F221-8A87524CE581}"/>
              </a:ext>
            </a:extLst>
          </p:cNvPr>
          <p:cNvSpPr/>
          <p:nvPr/>
        </p:nvSpPr>
        <p:spPr>
          <a:xfrm>
            <a:off x="152400" y="5106992"/>
            <a:ext cx="601184" cy="351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C7DD9E-5394-38F4-DBD1-683F289C615F}"/>
              </a:ext>
            </a:extLst>
          </p:cNvPr>
          <p:cNvSpPr/>
          <p:nvPr/>
        </p:nvSpPr>
        <p:spPr>
          <a:xfrm>
            <a:off x="7391400" y="5897073"/>
            <a:ext cx="1295400" cy="396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EA36A24-ED71-F26C-C09D-6A080B1C9AD2}"/>
              </a:ext>
            </a:extLst>
          </p:cNvPr>
          <p:cNvSpPr/>
          <p:nvPr/>
        </p:nvSpPr>
        <p:spPr>
          <a:xfrm>
            <a:off x="1426780" y="6339512"/>
            <a:ext cx="838200" cy="351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52400"/>
            <a:ext cx="8991600" cy="4293479"/>
          </a:xfrm>
          <a:prstGeom prst="rect">
            <a:avLst/>
          </a:prstGeom>
          <a:noFill/>
          <a:ln w="9525">
            <a:noFill/>
            <a:miter lim="800000"/>
            <a:headEnd/>
            <a:tailEnd/>
          </a:ln>
        </p:spPr>
        <p:txBody>
          <a:bodyPr lIns="91436" tIns="45718" rIns="91436" bIns="45718">
            <a:spAutoFit/>
          </a:bodyPr>
          <a:lstStyle/>
          <a:p>
            <a:r>
              <a:rPr lang="en-US" sz="2800" b="1" dirty="0">
                <a:latin typeface="Times New Roman" pitchFamily="18" charset="0"/>
                <a:cs typeface="Times New Roman" pitchFamily="18" charset="0"/>
              </a:rPr>
              <a:t>Part C: What else can an investigator learn from the analysis of a blood spatter?</a:t>
            </a:r>
            <a:br>
              <a:rPr lang="en-US" sz="2800" b="1" dirty="0">
                <a:latin typeface="Times New Roman" pitchFamily="18" charset="0"/>
                <a:cs typeface="Times New Roman" pitchFamily="18" charset="0"/>
              </a:rPr>
            </a:br>
            <a:endParaRPr lang="en-US" sz="1400" b="1" dirty="0">
              <a:latin typeface="Times New Roman" pitchFamily="18" charset="0"/>
              <a:cs typeface="Times New Roman" pitchFamily="18" charset="0"/>
            </a:endParaRPr>
          </a:p>
          <a:p>
            <a:pPr marL="0" lvl="1">
              <a:spcBef>
                <a:spcPts val="600"/>
              </a:spcBef>
              <a:spcAft>
                <a:spcPts val="600"/>
              </a:spcAft>
              <a:buFont typeface="Wingdings 3"/>
              <a:buChar char=""/>
            </a:pPr>
            <a:r>
              <a:rPr lang="en-US" sz="2800" b="1" dirty="0">
                <a:solidFill>
                  <a:srgbClr val="FF0000"/>
                </a:solidFill>
                <a:latin typeface="Times New Roman" pitchFamily="18" charset="0"/>
                <a:cs typeface="Times New Roman" pitchFamily="18" charset="0"/>
              </a:rPr>
              <a:t>TYPE OF INJURY</a:t>
            </a:r>
            <a:r>
              <a:rPr lang="en-US" sz="2800" dirty="0">
                <a:latin typeface="Times New Roman" pitchFamily="18" charset="0"/>
                <a:cs typeface="Times New Roman" pitchFamily="18" charset="0"/>
              </a:rPr>
              <a:t>- Blunt force, sharp force, gunshot, etc.</a:t>
            </a:r>
          </a:p>
          <a:p>
            <a:pPr marL="0" lvl="1">
              <a:spcBef>
                <a:spcPts val="600"/>
              </a:spcBef>
              <a:spcAft>
                <a:spcPts val="600"/>
              </a:spcAft>
              <a:buFont typeface="Wingdings 3"/>
              <a:buChar char=""/>
            </a:pPr>
            <a:r>
              <a:rPr lang="en-US" sz="2800" b="1" dirty="0">
                <a:solidFill>
                  <a:srgbClr val="FF0000"/>
                </a:solidFill>
                <a:latin typeface="Times New Roman" pitchFamily="18" charset="0"/>
                <a:cs typeface="Times New Roman" pitchFamily="18" charset="0"/>
              </a:rPr>
              <a:t>WEAPON</a:t>
            </a:r>
            <a:r>
              <a:rPr lang="en-US" sz="2800" dirty="0">
                <a:latin typeface="Times New Roman" pitchFamily="18" charset="0"/>
                <a:cs typeface="Times New Roman" pitchFamily="18" charset="0"/>
              </a:rPr>
              <a:t> - Type and velocity</a:t>
            </a:r>
            <a:endParaRPr lang="en-US" sz="2800" b="1" dirty="0">
              <a:latin typeface="Times New Roman" pitchFamily="18" charset="0"/>
              <a:cs typeface="Times New Roman" pitchFamily="18" charset="0"/>
            </a:endParaRPr>
          </a:p>
          <a:p>
            <a:pPr marL="0" lvl="1">
              <a:spcBef>
                <a:spcPts val="600"/>
              </a:spcBef>
              <a:spcAft>
                <a:spcPts val="600"/>
              </a:spcAft>
              <a:buFont typeface="Wingdings 3"/>
              <a:buChar char=""/>
            </a:pPr>
            <a:r>
              <a:rPr lang="en-US" sz="2800" b="1" dirty="0">
                <a:solidFill>
                  <a:srgbClr val="FF0000"/>
                </a:solidFill>
                <a:latin typeface="Times New Roman" pitchFamily="18" charset="0"/>
                <a:cs typeface="Times New Roman" pitchFamily="18" charset="0"/>
              </a:rPr>
              <a:t> WOUNDS</a:t>
            </a:r>
            <a:r>
              <a:rPr lang="en-US" sz="2800" dirty="0">
                <a:latin typeface="Times New Roman" pitchFamily="18" charset="0"/>
                <a:cs typeface="Times New Roman" pitchFamily="18" charset="0"/>
              </a:rPr>
              <a:t> – Number of blows or the order in which they were inflicted</a:t>
            </a:r>
            <a:endParaRPr lang="en-US" sz="2800" b="1" dirty="0">
              <a:latin typeface="Times New Roman" pitchFamily="18" charset="0"/>
              <a:cs typeface="Times New Roman" pitchFamily="18" charset="0"/>
            </a:endParaRPr>
          </a:p>
          <a:p>
            <a:pPr>
              <a:spcBef>
                <a:spcPts val="600"/>
              </a:spcBef>
              <a:spcAft>
                <a:spcPts val="600"/>
              </a:spcAft>
              <a:buFont typeface="Wingdings 3"/>
              <a:buChar char=""/>
            </a:pPr>
            <a:r>
              <a:rPr lang="en-US" sz="2800" b="1" dirty="0">
                <a:solidFill>
                  <a:srgbClr val="FF0000"/>
                </a:solidFill>
                <a:latin typeface="Times New Roman" pitchFamily="18" charset="0"/>
                <a:cs typeface="Times New Roman" pitchFamily="18" charset="0"/>
              </a:rPr>
              <a:t>POSITIONS</a:t>
            </a:r>
            <a:r>
              <a:rPr lang="en-US" sz="2800" dirty="0">
                <a:latin typeface="Times New Roman" pitchFamily="18" charset="0"/>
                <a:cs typeface="Times New Roman" pitchFamily="18" charset="0"/>
              </a:rPr>
              <a:t> and </a:t>
            </a:r>
            <a:r>
              <a:rPr lang="en-US" sz="2800" b="1" dirty="0">
                <a:solidFill>
                  <a:srgbClr val="FF0000"/>
                </a:solidFill>
                <a:latin typeface="Times New Roman" pitchFamily="18" charset="0"/>
                <a:cs typeface="Times New Roman" pitchFamily="18" charset="0"/>
              </a:rPr>
              <a:t>MOVEMENTS</a:t>
            </a:r>
            <a:r>
              <a:rPr lang="en-US" sz="2800" dirty="0">
                <a:latin typeface="Times New Roman" pitchFamily="18" charset="0"/>
                <a:cs typeface="Times New Roman" pitchFamily="18" charset="0"/>
              </a:rPr>
              <a:t> of the victim and suspect during the attack</a:t>
            </a:r>
          </a:p>
        </p:txBody>
      </p:sp>
      <p:sp>
        <p:nvSpPr>
          <p:cNvPr id="3078" name="TextBox 6"/>
          <p:cNvSpPr txBox="1">
            <a:spLocks noChangeArrowheads="1"/>
          </p:cNvSpPr>
          <p:nvPr/>
        </p:nvSpPr>
        <p:spPr bwMode="auto">
          <a:xfrm>
            <a:off x="4267200" y="6581775"/>
            <a:ext cx="5105400" cy="276225"/>
          </a:xfrm>
          <a:prstGeom prst="rect">
            <a:avLst/>
          </a:prstGeom>
          <a:noFill/>
          <a:ln w="9525">
            <a:noFill/>
            <a:miter lim="800000"/>
            <a:headEnd/>
            <a:tailEnd/>
          </a:ln>
        </p:spPr>
        <p:txBody>
          <a:bodyPr>
            <a:spAutoFit/>
          </a:bodyPr>
          <a:lstStyle/>
          <a:p>
            <a:r>
              <a:rPr lang="en-US" sz="1200" dirty="0">
                <a:latin typeface="Times New Roman" pitchFamily="18" charset="0"/>
                <a:cs typeface="Times New Roman" pitchFamily="18" charset="0"/>
              </a:rPr>
              <a:t>Source: http://science.howstuffworks.com/bloodstain-pattern-analysis1.htm</a:t>
            </a:r>
          </a:p>
        </p:txBody>
      </p:sp>
      <p:pic>
        <p:nvPicPr>
          <p:cNvPr id="2" name="Picture 6">
            <a:hlinkClick r:id="rId2"/>
            <a:extLst>
              <a:ext uri="{FF2B5EF4-FFF2-40B4-BE49-F238E27FC236}">
                <a16:creationId xmlns:a16="http://schemas.microsoft.com/office/drawing/2014/main" id="{9927E45C-60AA-205C-FF85-BFDA588356A6}"/>
              </a:ext>
            </a:extLst>
          </p:cNvPr>
          <p:cNvPicPr>
            <a:picLocks noChangeAspect="1" noChangeArrowheads="1"/>
          </p:cNvPicPr>
          <p:nvPr/>
        </p:nvPicPr>
        <p:blipFill>
          <a:blip r:embed="rId3" cstate="print"/>
          <a:srcRect t="55940" b="494"/>
          <a:stretch>
            <a:fillRect/>
          </a:stretch>
        </p:blipFill>
        <p:spPr bwMode="auto">
          <a:xfrm>
            <a:off x="1981200" y="4572000"/>
            <a:ext cx="7027863" cy="1806575"/>
          </a:xfrm>
          <a:prstGeom prst="rect">
            <a:avLst/>
          </a:prstGeom>
          <a:noFill/>
          <a:ln w="9525">
            <a:noFill/>
            <a:miter lim="800000"/>
            <a:headEnd/>
            <a:tailEnd/>
          </a:ln>
        </p:spPr>
      </p:pic>
      <p:sp>
        <p:nvSpPr>
          <p:cNvPr id="3" name="Text Box 7">
            <a:extLst>
              <a:ext uri="{FF2B5EF4-FFF2-40B4-BE49-F238E27FC236}">
                <a16:creationId xmlns:a16="http://schemas.microsoft.com/office/drawing/2014/main" id="{2B824B91-FFDF-C033-F1E0-76AFF3819F22}"/>
              </a:ext>
            </a:extLst>
          </p:cNvPr>
          <p:cNvSpPr txBox="1">
            <a:spLocks noChangeArrowheads="1"/>
          </p:cNvSpPr>
          <p:nvPr/>
        </p:nvSpPr>
        <p:spPr bwMode="auto">
          <a:xfrm>
            <a:off x="-457200" y="6568281"/>
            <a:ext cx="4572000" cy="274637"/>
          </a:xfrm>
          <a:prstGeom prst="rect">
            <a:avLst/>
          </a:prstGeom>
          <a:noFill/>
          <a:ln w="9525">
            <a:noFill/>
            <a:miter lim="800000"/>
            <a:headEnd/>
            <a:tailEnd/>
          </a:ln>
        </p:spPr>
        <p:txBody>
          <a:bodyPr lIns="91436" tIns="45718" rIns="91436" bIns="45718">
            <a:spAutoFit/>
          </a:bodyPr>
          <a:lstStyle/>
          <a:p>
            <a:pPr algn="ctr">
              <a:spcBef>
                <a:spcPct val="50000"/>
              </a:spcBef>
            </a:pPr>
            <a:r>
              <a:rPr lang="en-US" sz="1200" dirty="0">
                <a:latin typeface="Times New Roman" pitchFamily="18" charset="0"/>
                <a:hlinkClick r:id="rId2"/>
              </a:rPr>
              <a:t>https://www.youtube.com/watch?v=I0-nIsw1LXU</a:t>
            </a:r>
            <a:r>
              <a:rPr lang="en-US" sz="1200" dirty="0">
                <a:latin typeface="Times New Roman" pitchFamily="18" charset="0"/>
              </a:rPr>
              <a:t> </a:t>
            </a:r>
          </a:p>
        </p:txBody>
      </p:sp>
      <p:sp>
        <p:nvSpPr>
          <p:cNvPr id="4" name="Text Box 9">
            <a:extLst>
              <a:ext uri="{FF2B5EF4-FFF2-40B4-BE49-F238E27FC236}">
                <a16:creationId xmlns:a16="http://schemas.microsoft.com/office/drawing/2014/main" id="{8B23FBDF-7A04-8191-7E06-99CDFC7C5B9C}"/>
              </a:ext>
            </a:extLst>
          </p:cNvPr>
          <p:cNvSpPr txBox="1">
            <a:spLocks noChangeArrowheads="1"/>
          </p:cNvSpPr>
          <p:nvPr/>
        </p:nvSpPr>
        <p:spPr bwMode="auto">
          <a:xfrm rot="21147708">
            <a:off x="298973" y="4875125"/>
            <a:ext cx="1934694" cy="1200325"/>
          </a:xfrm>
          <a:prstGeom prst="rect">
            <a:avLst/>
          </a:prstGeom>
          <a:solidFill>
            <a:srgbClr val="FFFF00"/>
          </a:solidFill>
          <a:ln w="9525">
            <a:noFill/>
            <a:miter lim="800000"/>
            <a:headEnd/>
            <a:tailEnd/>
          </a:ln>
        </p:spPr>
        <p:txBody>
          <a:bodyPr wrap="square" lIns="91436" tIns="45718" rIns="91436" bIns="45718">
            <a:spAutoFit/>
          </a:bodyPr>
          <a:lstStyle/>
          <a:p>
            <a:pPr algn="ctr">
              <a:spcBef>
                <a:spcPct val="50000"/>
              </a:spcBef>
            </a:pPr>
            <a:r>
              <a:rPr lang="en-US" dirty="0">
                <a:latin typeface="Times New Roman" pitchFamily="18" charset="0"/>
              </a:rPr>
              <a:t>How does a blood droplet form? Click the image for more details.</a:t>
            </a:r>
          </a:p>
        </p:txBody>
      </p:sp>
      <p:sp>
        <p:nvSpPr>
          <p:cNvPr id="5" name="Rectangle 4">
            <a:extLst>
              <a:ext uri="{FF2B5EF4-FFF2-40B4-BE49-F238E27FC236}">
                <a16:creationId xmlns:a16="http://schemas.microsoft.com/office/drawing/2014/main" id="{01DC6F71-3604-47A3-FBA0-91EBF2DD7A44}"/>
              </a:ext>
            </a:extLst>
          </p:cNvPr>
          <p:cNvSpPr/>
          <p:nvPr/>
        </p:nvSpPr>
        <p:spPr>
          <a:xfrm>
            <a:off x="152400" y="1219200"/>
            <a:ext cx="89916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1372BDA-4E8F-0A17-194B-0160E4935F1E}"/>
              </a:ext>
            </a:extLst>
          </p:cNvPr>
          <p:cNvSpPr/>
          <p:nvPr/>
        </p:nvSpPr>
        <p:spPr>
          <a:xfrm>
            <a:off x="152400" y="1956239"/>
            <a:ext cx="89916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E9157D-98BF-F014-4985-9D58D395414B}"/>
              </a:ext>
            </a:extLst>
          </p:cNvPr>
          <p:cNvSpPr/>
          <p:nvPr/>
        </p:nvSpPr>
        <p:spPr>
          <a:xfrm>
            <a:off x="228599" y="2514600"/>
            <a:ext cx="8839201" cy="7778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03AB89-D887-B121-0EC9-51ACB4833F8F}"/>
              </a:ext>
            </a:extLst>
          </p:cNvPr>
          <p:cNvSpPr/>
          <p:nvPr/>
        </p:nvSpPr>
        <p:spPr>
          <a:xfrm>
            <a:off x="169862" y="3582547"/>
            <a:ext cx="8839201" cy="863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228600" y="696913"/>
            <a:ext cx="6324600" cy="1477962"/>
          </a:xfrm>
          <a:prstGeom prst="rect">
            <a:avLst/>
          </a:prstGeom>
          <a:noFill/>
          <a:ln w="9525">
            <a:noFill/>
            <a:miter lim="800000"/>
            <a:headEnd/>
            <a:tailEnd/>
          </a:ln>
        </p:spPr>
        <p:txBody>
          <a:bodyPr lIns="91436" tIns="45718" rIns="91436" bIns="45718">
            <a:spAutoFit/>
          </a:bodyPr>
          <a:lstStyle/>
          <a:p>
            <a:pPr algn="just"/>
            <a:r>
              <a:rPr lang="en-US" b="1" dirty="0">
                <a:latin typeface="Times New Roman" pitchFamily="18" charset="0"/>
                <a:cs typeface="Times New Roman" pitchFamily="18" charset="0"/>
              </a:rPr>
              <a:t>Light Source</a:t>
            </a:r>
          </a:p>
          <a:p>
            <a:pPr algn="just"/>
            <a:r>
              <a:rPr lang="en-US" dirty="0">
                <a:latin typeface="Times New Roman" pitchFamily="18" charset="0"/>
                <a:cs typeface="Times New Roman" pitchFamily="18" charset="0"/>
              </a:rPr>
              <a:t>Investigators will first examine the crime scene to look for areas that may contain blood.  They may use high-intensity light or UV lights to help them find traces of blood as well as other  bodily fluids that are not visible under normal lighting conditions. </a:t>
            </a:r>
          </a:p>
        </p:txBody>
      </p:sp>
      <p:sp>
        <p:nvSpPr>
          <p:cNvPr id="4099" name="Text Box 4"/>
          <p:cNvSpPr txBox="1">
            <a:spLocks noChangeArrowheads="1"/>
          </p:cNvSpPr>
          <p:nvPr/>
        </p:nvSpPr>
        <p:spPr bwMode="auto">
          <a:xfrm>
            <a:off x="0" y="0"/>
            <a:ext cx="9144000" cy="523216"/>
          </a:xfrm>
          <a:prstGeom prst="rect">
            <a:avLst/>
          </a:prstGeom>
          <a:solidFill>
            <a:srgbClr val="C00000"/>
          </a:solidFill>
          <a:ln w="9525">
            <a:noFill/>
            <a:miter lim="800000"/>
            <a:headEnd/>
            <a:tailEnd/>
          </a:ln>
        </p:spPr>
        <p:txBody>
          <a:bodyPr lIns="91436" tIns="45718" rIns="91436" bIns="45718">
            <a:spAutoFit/>
          </a:bodyPr>
          <a:lstStyle/>
          <a:p>
            <a:pPr algn="ctr"/>
            <a:r>
              <a:rPr lang="en-US" sz="2800" b="1" dirty="0">
                <a:solidFill>
                  <a:srgbClr val="FFFF00"/>
                </a:solidFill>
                <a:latin typeface="Times New Roman" pitchFamily="18" charset="0"/>
              </a:rPr>
              <a:t>Part D: How is blood evidence detected at a crime scene?</a:t>
            </a:r>
          </a:p>
        </p:txBody>
      </p:sp>
      <p:pic>
        <p:nvPicPr>
          <p:cNvPr id="4100" name="Picture 12"/>
          <p:cNvPicPr>
            <a:picLocks noChangeAspect="1" noChangeArrowheads="1"/>
          </p:cNvPicPr>
          <p:nvPr/>
        </p:nvPicPr>
        <p:blipFill>
          <a:blip r:embed="rId2" cstate="print"/>
          <a:srcRect/>
          <a:stretch>
            <a:fillRect/>
          </a:stretch>
        </p:blipFill>
        <p:spPr bwMode="auto">
          <a:xfrm>
            <a:off x="6743700" y="609600"/>
            <a:ext cx="2133600" cy="1600200"/>
          </a:xfrm>
          <a:prstGeom prst="rect">
            <a:avLst/>
          </a:prstGeom>
          <a:noFill/>
          <a:ln w="9525">
            <a:noFill/>
            <a:miter lim="800000"/>
            <a:headEnd/>
            <a:tailEnd/>
          </a:ln>
        </p:spPr>
      </p:pic>
      <p:pic>
        <p:nvPicPr>
          <p:cNvPr id="4101" name="Picture 11"/>
          <p:cNvPicPr>
            <a:picLocks noChangeAspect="1" noChangeArrowheads="1"/>
          </p:cNvPicPr>
          <p:nvPr/>
        </p:nvPicPr>
        <p:blipFill>
          <a:blip r:embed="rId3" cstate="print"/>
          <a:srcRect/>
          <a:stretch>
            <a:fillRect/>
          </a:stretch>
        </p:blipFill>
        <p:spPr bwMode="auto">
          <a:xfrm>
            <a:off x="6931025" y="4648200"/>
            <a:ext cx="1758950" cy="1295400"/>
          </a:xfrm>
          <a:prstGeom prst="rect">
            <a:avLst/>
          </a:prstGeom>
          <a:noFill/>
          <a:ln w="9525">
            <a:noFill/>
            <a:miter lim="800000"/>
            <a:headEnd/>
            <a:tailEnd/>
          </a:ln>
        </p:spPr>
      </p:pic>
      <p:pic>
        <p:nvPicPr>
          <p:cNvPr id="4102" name="Picture 2" descr="C:\Users\Tracy\AppData\Local\Microsoft\Windows\Temporary Internet Files\Content.IE5\MVUAFM5M\MCj04260680000[1].wmf">
            <a:hlinkClick r:id="rId4"/>
          </p:cNvPr>
          <p:cNvPicPr>
            <a:picLocks noChangeAspect="1" noChangeArrowheads="1"/>
          </p:cNvPicPr>
          <p:nvPr/>
        </p:nvPicPr>
        <p:blipFill>
          <a:blip r:embed="rId5" cstate="print"/>
          <a:srcRect/>
          <a:stretch>
            <a:fillRect/>
          </a:stretch>
        </p:blipFill>
        <p:spPr bwMode="auto">
          <a:xfrm>
            <a:off x="7243763" y="2590800"/>
            <a:ext cx="1133475" cy="1066800"/>
          </a:xfrm>
          <a:prstGeom prst="rect">
            <a:avLst/>
          </a:prstGeom>
          <a:noFill/>
          <a:ln w="9525">
            <a:noFill/>
            <a:miter lim="800000"/>
            <a:headEnd/>
            <a:tailEnd/>
          </a:ln>
        </p:spPr>
      </p:pic>
      <p:sp>
        <p:nvSpPr>
          <p:cNvPr id="23" name="Text Box 4"/>
          <p:cNvSpPr txBox="1">
            <a:spLocks noChangeArrowheads="1"/>
          </p:cNvSpPr>
          <p:nvPr/>
        </p:nvSpPr>
        <p:spPr bwMode="auto">
          <a:xfrm>
            <a:off x="228600" y="2590800"/>
            <a:ext cx="6248400" cy="3846513"/>
          </a:xfrm>
          <a:prstGeom prst="rect">
            <a:avLst/>
          </a:prstGeom>
          <a:noFill/>
          <a:ln w="9525">
            <a:noFill/>
            <a:miter lim="800000"/>
            <a:headEnd/>
            <a:tailEnd/>
          </a:ln>
        </p:spPr>
        <p:txBody>
          <a:bodyPr lIns="91436" tIns="45718" rIns="91436" bIns="45718">
            <a:spAutoFit/>
          </a:bodyPr>
          <a:lstStyle/>
          <a:p>
            <a:pPr algn="just"/>
            <a:r>
              <a:rPr lang="en-US" b="1" dirty="0">
                <a:latin typeface="Times New Roman" pitchFamily="18" charset="0"/>
                <a:cs typeface="Times New Roman" pitchFamily="18" charset="0"/>
              </a:rPr>
              <a:t>Blood Reagent Tests</a:t>
            </a:r>
          </a:p>
          <a:p>
            <a:pPr algn="just"/>
            <a:r>
              <a:rPr lang="en-US" dirty="0">
                <a:latin typeface="Times New Roman" pitchFamily="18" charset="0"/>
                <a:cs typeface="Times New Roman" pitchFamily="18" charset="0"/>
              </a:rPr>
              <a:t>These tests, referred to as presumptive tests, are used to detect blood at crime scenes based upon the properties of hemoglobin in the blood.  Further tests at the crime lab can determine if it is human  blood or not.</a:t>
            </a:r>
          </a:p>
          <a:p>
            <a:pPr algn="just"/>
            <a:endParaRPr lang="en-US"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Examples</a:t>
            </a:r>
            <a:r>
              <a:rPr lang="en-US" dirty="0">
                <a:latin typeface="Times New Roman" pitchFamily="18" charset="0"/>
                <a:cs typeface="Times New Roman" pitchFamily="18" charset="0"/>
              </a:rPr>
              <a:t>:</a:t>
            </a:r>
          </a:p>
          <a:p>
            <a:pPr algn="just"/>
            <a:endParaRPr lang="en-US" sz="500" b="1" dirty="0">
              <a:latin typeface="Times New Roman" pitchFamily="18" charset="0"/>
              <a:cs typeface="Times New Roman" pitchFamily="18" charset="0"/>
            </a:endParaRPr>
          </a:p>
          <a:p>
            <a:pPr algn="just">
              <a:buFont typeface="Arial" charset="0"/>
              <a:buChar char="•"/>
            </a:pPr>
            <a:r>
              <a:rPr lang="en-US" b="1" dirty="0">
                <a:latin typeface="Times New Roman" pitchFamily="18" charset="0"/>
                <a:cs typeface="Times New Roman" pitchFamily="18" charset="0"/>
              </a:rPr>
              <a:t> Phenolphthalein</a:t>
            </a:r>
            <a:r>
              <a:rPr lang="en-US" dirty="0">
                <a:latin typeface="Times New Roman" pitchFamily="18" charset="0"/>
                <a:cs typeface="Times New Roman" pitchFamily="18" charset="0"/>
              </a:rPr>
              <a:t> is a chemical that is still utilized today and is usually referred to as the </a:t>
            </a:r>
            <a:r>
              <a:rPr lang="en-US" dirty="0" err="1">
                <a:latin typeface="Times New Roman" pitchFamily="18" charset="0"/>
                <a:cs typeface="Times New Roman" pitchFamily="18" charset="0"/>
              </a:rPr>
              <a:t>Kastle</a:t>
            </a:r>
            <a:r>
              <a:rPr lang="en-US" dirty="0">
                <a:latin typeface="Times New Roman" pitchFamily="18" charset="0"/>
                <a:cs typeface="Times New Roman" pitchFamily="18" charset="0"/>
              </a:rPr>
              <a:t>-Meyer test and produces a pink  color when it reacts with hemoglobin. </a:t>
            </a:r>
          </a:p>
          <a:p>
            <a:pPr algn="just">
              <a:buFont typeface="Arial" charset="0"/>
              <a:buChar char="•"/>
            </a:pPr>
            <a:endParaRPr lang="en-US" sz="500" dirty="0">
              <a:latin typeface="Times New Roman" pitchFamily="18" charset="0"/>
              <a:cs typeface="Times New Roman" pitchFamily="18" charset="0"/>
            </a:endParaRPr>
          </a:p>
          <a:p>
            <a:pPr algn="just">
              <a:buFont typeface="Arial" charset="0"/>
              <a:buChar char="•"/>
            </a:pPr>
            <a:r>
              <a:rPr lang="en-US" b="1" dirty="0" err="1">
                <a:latin typeface="Times New Roman" pitchFamily="18" charset="0"/>
                <a:cs typeface="Times New Roman" pitchFamily="18" charset="0"/>
              </a:rPr>
              <a:t>HemaStix</a:t>
            </a:r>
            <a:r>
              <a:rPr lang="en-US" dirty="0">
                <a:latin typeface="Times New Roman" pitchFamily="18" charset="0"/>
                <a:cs typeface="Times New Roman" pitchFamily="18" charset="0"/>
              </a:rPr>
              <a:t> is a strip that has been coated with </a:t>
            </a:r>
            <a:r>
              <a:rPr lang="en-US" dirty="0" err="1">
                <a:latin typeface="Times New Roman" pitchFamily="18" charset="0"/>
                <a:cs typeface="Times New Roman" pitchFamily="18" charset="0"/>
              </a:rPr>
              <a:t>tetramethylbenzidine</a:t>
            </a:r>
            <a:r>
              <a:rPr lang="en-US" dirty="0">
                <a:latin typeface="Times New Roman" pitchFamily="18" charset="0"/>
                <a:cs typeface="Times New Roman" pitchFamily="18" charset="0"/>
              </a:rPr>
              <a:t> (TMB) and will produce a green or blue-green color with the presence of hemoglobin.</a:t>
            </a:r>
          </a:p>
        </p:txBody>
      </p:sp>
      <p:sp>
        <p:nvSpPr>
          <p:cNvPr id="24" name="Text Box 5"/>
          <p:cNvSpPr txBox="1">
            <a:spLocks noChangeArrowheads="1"/>
          </p:cNvSpPr>
          <p:nvPr/>
        </p:nvSpPr>
        <p:spPr bwMode="auto">
          <a:xfrm>
            <a:off x="7010400" y="3657600"/>
            <a:ext cx="1600200" cy="544513"/>
          </a:xfrm>
          <a:prstGeom prst="rect">
            <a:avLst/>
          </a:prstGeom>
          <a:noFill/>
          <a:ln w="9525">
            <a:noFill/>
            <a:miter lim="800000"/>
            <a:headEnd/>
            <a:tailEnd/>
          </a:ln>
        </p:spPr>
        <p:txBody>
          <a:bodyPr lIns="91436" tIns="45718" rIns="91436" bIns="45718">
            <a:spAutoFit/>
          </a:bodyPr>
          <a:lstStyle/>
          <a:p>
            <a:pPr algn="ctr">
              <a:spcBef>
                <a:spcPct val="10000"/>
              </a:spcBef>
            </a:pPr>
            <a:r>
              <a:rPr lang="en-US" sz="1400" b="1" dirty="0" err="1">
                <a:latin typeface="Times New Roman" pitchFamily="18" charset="0"/>
              </a:rPr>
              <a:t>Kastle</a:t>
            </a:r>
            <a:r>
              <a:rPr lang="en-US" sz="1400" b="1" dirty="0">
                <a:latin typeface="Times New Roman" pitchFamily="18" charset="0"/>
              </a:rPr>
              <a:t>-Meyer Test</a:t>
            </a:r>
          </a:p>
          <a:p>
            <a:pPr algn="ctr">
              <a:spcBef>
                <a:spcPct val="10000"/>
              </a:spcBef>
            </a:pPr>
            <a:r>
              <a:rPr lang="en-US" sz="1400" b="1" dirty="0">
                <a:latin typeface="Times New Roman" pitchFamily="18" charset="0"/>
              </a:rPr>
              <a:t>Video</a:t>
            </a:r>
          </a:p>
        </p:txBody>
      </p:sp>
      <p:sp>
        <p:nvSpPr>
          <p:cNvPr id="25" name="Text Box 5"/>
          <p:cNvSpPr txBox="1">
            <a:spLocks noChangeArrowheads="1"/>
          </p:cNvSpPr>
          <p:nvPr/>
        </p:nvSpPr>
        <p:spPr bwMode="auto">
          <a:xfrm>
            <a:off x="7048500" y="5943600"/>
            <a:ext cx="1524000" cy="307975"/>
          </a:xfrm>
          <a:prstGeom prst="rect">
            <a:avLst/>
          </a:prstGeom>
          <a:noFill/>
          <a:ln w="9525">
            <a:noFill/>
            <a:miter lim="800000"/>
            <a:headEnd/>
            <a:tailEnd/>
          </a:ln>
        </p:spPr>
        <p:txBody>
          <a:bodyPr lIns="91436" tIns="45718" rIns="91436" bIns="45718">
            <a:spAutoFit/>
          </a:bodyPr>
          <a:lstStyle/>
          <a:p>
            <a:pPr algn="ctr">
              <a:spcBef>
                <a:spcPct val="10000"/>
              </a:spcBef>
            </a:pPr>
            <a:r>
              <a:rPr lang="en-US" sz="1400" b="1">
                <a:latin typeface="Times New Roman" pitchFamily="18" charset="0"/>
              </a:rPr>
              <a:t>HemaStix</a:t>
            </a:r>
          </a:p>
        </p:txBody>
      </p:sp>
      <p:sp>
        <p:nvSpPr>
          <p:cNvPr id="2" name="Rectangle 1">
            <a:extLst>
              <a:ext uri="{FF2B5EF4-FFF2-40B4-BE49-F238E27FC236}">
                <a16:creationId xmlns:a16="http://schemas.microsoft.com/office/drawing/2014/main" id="{B90F04BA-C5BD-0CD4-BDED-F4E0E0CA2B3E}"/>
              </a:ext>
            </a:extLst>
          </p:cNvPr>
          <p:cNvSpPr/>
          <p:nvPr/>
        </p:nvSpPr>
        <p:spPr>
          <a:xfrm>
            <a:off x="297950" y="1020766"/>
            <a:ext cx="6324601" cy="1265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EF5191F-0CE9-3575-8594-69B564136C9D}"/>
              </a:ext>
            </a:extLst>
          </p:cNvPr>
          <p:cNvSpPr/>
          <p:nvPr/>
        </p:nvSpPr>
        <p:spPr>
          <a:xfrm>
            <a:off x="116439" y="2932598"/>
            <a:ext cx="6324601" cy="1265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B24BD65-EA6C-74EC-3DE5-E1E68EB07D83}"/>
              </a:ext>
            </a:extLst>
          </p:cNvPr>
          <p:cNvSpPr/>
          <p:nvPr/>
        </p:nvSpPr>
        <p:spPr>
          <a:xfrm>
            <a:off x="297949" y="4197832"/>
            <a:ext cx="8693651" cy="2279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228600"/>
            <a:ext cx="6946900" cy="2792413"/>
          </a:xfrm>
          <a:prstGeom prst="rect">
            <a:avLst/>
          </a:prstGeom>
          <a:noFill/>
          <a:ln w="9525">
            <a:noFill/>
            <a:miter lim="800000"/>
            <a:headEnd/>
            <a:tailEnd/>
          </a:ln>
        </p:spPr>
        <p:txBody>
          <a:bodyPr lIns="91436" tIns="45718" rIns="91436" bIns="45718">
            <a:spAutoFit/>
          </a:bodyPr>
          <a:lstStyle/>
          <a:p>
            <a:pPr algn="just">
              <a:spcBef>
                <a:spcPct val="25000"/>
              </a:spcBef>
            </a:pPr>
            <a:r>
              <a:rPr lang="en-US" b="1" dirty="0" err="1">
                <a:latin typeface="Times New Roman" pitchFamily="18" charset="0"/>
              </a:rPr>
              <a:t>Luminol</a:t>
            </a:r>
            <a:r>
              <a:rPr lang="en-US" dirty="0">
                <a:latin typeface="Times New Roman" pitchFamily="18" charset="0"/>
              </a:rPr>
              <a:t> </a:t>
            </a:r>
          </a:p>
          <a:p>
            <a:pPr algn="just">
              <a:spcBef>
                <a:spcPct val="25000"/>
              </a:spcBef>
            </a:pPr>
            <a:r>
              <a:rPr lang="en-US" dirty="0">
                <a:latin typeface="Times New Roman" pitchFamily="18" charset="0"/>
              </a:rPr>
              <a:t>This chemical is used by crime scene investigators to locate traces of blood, even if it has been cleaned or removed. </a:t>
            </a:r>
          </a:p>
          <a:p>
            <a:pPr algn="just">
              <a:spcBef>
                <a:spcPct val="25000"/>
              </a:spcBef>
            </a:pPr>
            <a:r>
              <a:rPr lang="en-US" dirty="0">
                <a:latin typeface="Times New Roman" pitchFamily="18" charset="0"/>
              </a:rPr>
              <a:t>Investigators spray a </a:t>
            </a:r>
            <a:r>
              <a:rPr lang="en-US" dirty="0" err="1">
                <a:latin typeface="Times New Roman" pitchFamily="18" charset="0"/>
              </a:rPr>
              <a:t>luminol</a:t>
            </a:r>
            <a:r>
              <a:rPr lang="en-US" dirty="0">
                <a:latin typeface="Times New Roman" pitchFamily="18" charset="0"/>
              </a:rPr>
              <a:t> solution is throughout the area under investigation and look for reactions with the iron present in blood, which causes a blue luminescence. </a:t>
            </a:r>
          </a:p>
          <a:p>
            <a:pPr algn="just">
              <a:spcBef>
                <a:spcPct val="25000"/>
              </a:spcBef>
            </a:pPr>
            <a:r>
              <a:rPr lang="en-US" dirty="0">
                <a:latin typeface="Times New Roman" pitchFamily="18" charset="0"/>
              </a:rPr>
              <a:t>One problem is that other substances also react, such as some metals, paints, cleaning products, and plant materials. Another problem is that the chemical reaction can destroy other evidence in the crime scene. </a:t>
            </a:r>
          </a:p>
        </p:txBody>
      </p:sp>
      <p:grpSp>
        <p:nvGrpSpPr>
          <p:cNvPr id="2" name="Group 8"/>
          <p:cNvGrpSpPr>
            <a:grpSpLocks/>
          </p:cNvGrpSpPr>
          <p:nvPr/>
        </p:nvGrpSpPr>
        <p:grpSpPr bwMode="auto">
          <a:xfrm>
            <a:off x="7372350" y="304800"/>
            <a:ext cx="1447800" cy="2990850"/>
            <a:chOff x="4624" y="120"/>
            <a:chExt cx="912" cy="1884"/>
          </a:xfrm>
        </p:grpSpPr>
        <p:pic>
          <p:nvPicPr>
            <p:cNvPr id="5127" name="Picture 3"/>
            <p:cNvPicPr>
              <a:picLocks noChangeAspect="1" noChangeArrowheads="1"/>
            </p:cNvPicPr>
            <p:nvPr/>
          </p:nvPicPr>
          <p:blipFill>
            <a:blip r:embed="rId2" cstate="print"/>
            <a:srcRect l="21930" t="10001" r="21652" b="4286"/>
            <a:stretch>
              <a:fillRect/>
            </a:stretch>
          </p:blipFill>
          <p:spPr bwMode="auto">
            <a:xfrm>
              <a:off x="4691" y="120"/>
              <a:ext cx="778" cy="1555"/>
            </a:xfrm>
            <a:prstGeom prst="rect">
              <a:avLst/>
            </a:prstGeom>
            <a:noFill/>
            <a:ln w="9525">
              <a:noFill/>
              <a:miter lim="800000"/>
              <a:headEnd/>
              <a:tailEnd/>
            </a:ln>
          </p:spPr>
        </p:pic>
        <p:sp>
          <p:nvSpPr>
            <p:cNvPr id="5128" name="Text Box 7"/>
            <p:cNvSpPr txBox="1">
              <a:spLocks noChangeArrowheads="1"/>
            </p:cNvSpPr>
            <p:nvPr/>
          </p:nvSpPr>
          <p:spPr bwMode="auto">
            <a:xfrm>
              <a:off x="4624" y="1636"/>
              <a:ext cx="912" cy="368"/>
            </a:xfrm>
            <a:prstGeom prst="rect">
              <a:avLst/>
            </a:prstGeom>
            <a:noFill/>
            <a:ln w="9525">
              <a:noFill/>
              <a:miter lim="800000"/>
              <a:headEnd/>
              <a:tailEnd/>
            </a:ln>
          </p:spPr>
          <p:txBody>
            <a:bodyPr>
              <a:spAutoFit/>
            </a:bodyPr>
            <a:lstStyle/>
            <a:p>
              <a:pPr algn="ctr">
                <a:spcBef>
                  <a:spcPct val="50000"/>
                </a:spcBef>
              </a:pPr>
              <a:r>
                <a:rPr lang="en-US" sz="1600" b="1" dirty="0" err="1">
                  <a:latin typeface="Times New Roman" pitchFamily="18" charset="0"/>
                </a:rPr>
                <a:t>Luminol</a:t>
              </a:r>
              <a:r>
                <a:rPr lang="en-US" sz="1600" b="1" dirty="0">
                  <a:latin typeface="Times New Roman" pitchFamily="18" charset="0"/>
                </a:rPr>
                <a:t> Reaction</a:t>
              </a:r>
            </a:p>
          </p:txBody>
        </p:sp>
      </p:grpSp>
      <p:sp>
        <p:nvSpPr>
          <p:cNvPr id="20" name="Text Box 5"/>
          <p:cNvSpPr txBox="1">
            <a:spLocks noChangeArrowheads="1"/>
          </p:cNvSpPr>
          <p:nvPr/>
        </p:nvSpPr>
        <p:spPr bwMode="auto">
          <a:xfrm>
            <a:off x="152400" y="5715000"/>
            <a:ext cx="8915400" cy="915988"/>
          </a:xfrm>
          <a:prstGeom prst="rect">
            <a:avLst/>
          </a:prstGeom>
          <a:noFill/>
          <a:ln w="9525">
            <a:noFill/>
            <a:miter lim="800000"/>
            <a:headEnd/>
            <a:tailEnd/>
          </a:ln>
        </p:spPr>
        <p:txBody>
          <a:bodyPr lIns="91436" tIns="45718" rIns="91436" bIns="45718">
            <a:spAutoFit/>
          </a:bodyPr>
          <a:lstStyle/>
          <a:p>
            <a:pPr algn="just">
              <a:spcBef>
                <a:spcPct val="10000"/>
              </a:spcBef>
            </a:pPr>
            <a:r>
              <a:rPr lang="en-US" b="1" dirty="0">
                <a:latin typeface="Times New Roman" pitchFamily="18" charset="0"/>
              </a:rPr>
              <a:t>LCV</a:t>
            </a:r>
            <a:r>
              <a:rPr lang="en-US" dirty="0">
                <a:latin typeface="Times New Roman" pitchFamily="18" charset="0"/>
              </a:rPr>
              <a:t> or </a:t>
            </a:r>
            <a:r>
              <a:rPr lang="en-US" b="1" dirty="0" err="1">
                <a:latin typeface="Times New Roman" pitchFamily="18" charset="0"/>
              </a:rPr>
              <a:t>Leuco</a:t>
            </a:r>
            <a:r>
              <a:rPr lang="en-US" b="1" dirty="0">
                <a:latin typeface="Times New Roman" pitchFamily="18" charset="0"/>
              </a:rPr>
              <a:t> Crystal Violet</a:t>
            </a:r>
            <a:r>
              <a:rPr lang="en-US" dirty="0">
                <a:latin typeface="Times New Roman" pitchFamily="18" charset="0"/>
              </a:rPr>
              <a:t>, is one type of chemical process that is used for blood enhancement.  Using this test helps to make the blood evidence more </a:t>
            </a:r>
            <a:r>
              <a:rPr lang="en-US" b="1" dirty="0">
                <a:latin typeface="Times New Roman" pitchFamily="18" charset="0"/>
              </a:rPr>
              <a:t>visible</a:t>
            </a:r>
            <a:r>
              <a:rPr lang="en-US" dirty="0">
                <a:latin typeface="Times New Roman" pitchFamily="18" charset="0"/>
              </a:rPr>
              <a:t> so it can be photographed and analyzed.</a:t>
            </a:r>
          </a:p>
        </p:txBody>
      </p:sp>
      <p:sp>
        <p:nvSpPr>
          <p:cNvPr id="11" name="Text Box 5"/>
          <p:cNvSpPr txBox="1">
            <a:spLocks noChangeArrowheads="1"/>
          </p:cNvSpPr>
          <p:nvPr/>
        </p:nvSpPr>
        <p:spPr bwMode="auto">
          <a:xfrm>
            <a:off x="152400" y="3200400"/>
            <a:ext cx="6934200" cy="2059021"/>
          </a:xfrm>
          <a:prstGeom prst="rect">
            <a:avLst/>
          </a:prstGeom>
          <a:noFill/>
          <a:ln w="9525">
            <a:noFill/>
            <a:miter lim="800000"/>
            <a:headEnd/>
            <a:tailEnd/>
          </a:ln>
        </p:spPr>
        <p:txBody>
          <a:bodyPr lIns="91436" tIns="45718" rIns="91436" bIns="45718">
            <a:spAutoFit/>
          </a:bodyPr>
          <a:lstStyle/>
          <a:p>
            <a:pPr algn="just">
              <a:spcBef>
                <a:spcPct val="10000"/>
              </a:spcBef>
            </a:pPr>
            <a:r>
              <a:rPr lang="en-US" b="1" dirty="0" err="1">
                <a:latin typeface="Times New Roman" pitchFamily="18" charset="0"/>
                <a:cs typeface="Times New Roman" pitchFamily="18" charset="0"/>
              </a:rPr>
              <a:t>Fluorescein</a:t>
            </a:r>
            <a:endParaRPr lang="en-US" dirty="0">
              <a:latin typeface="Times New Roman" pitchFamily="18" charset="0"/>
              <a:cs typeface="Times New Roman" pitchFamily="18" charset="0"/>
            </a:endParaRPr>
          </a:p>
          <a:p>
            <a:pPr algn="just">
              <a:spcBef>
                <a:spcPct val="10000"/>
              </a:spcBef>
            </a:pPr>
            <a:r>
              <a:rPr lang="en-US" dirty="0">
                <a:latin typeface="Times New Roman" pitchFamily="18" charset="0"/>
                <a:cs typeface="Times New Roman" pitchFamily="18" charset="0"/>
              </a:rPr>
              <a:t>This chemical is also capable of detecting latent or old blood, similar to </a:t>
            </a:r>
            <a:r>
              <a:rPr lang="en-US" dirty="0" err="1">
                <a:latin typeface="Times New Roman" pitchFamily="18" charset="0"/>
                <a:cs typeface="Times New Roman" pitchFamily="18" charset="0"/>
              </a:rPr>
              <a:t>luminol</a:t>
            </a:r>
            <a:r>
              <a:rPr lang="en-US" dirty="0">
                <a:latin typeface="Times New Roman" pitchFamily="18" charset="0"/>
                <a:cs typeface="Times New Roman" pitchFamily="18" charset="0"/>
              </a:rPr>
              <a:t>. It is ideal for fine stains or smears found throughout a crime scene. After the solution has been sprayed onto the substance or area suspected to contain blood, a UV light and goggles are used to detect any illuminated areas, which appear greenish-white if blood is present. It may also react to many of the same things as </a:t>
            </a:r>
            <a:r>
              <a:rPr lang="en-US" dirty="0" err="1">
                <a:latin typeface="Times New Roman" pitchFamily="18" charset="0"/>
                <a:cs typeface="Times New Roman" pitchFamily="18" charset="0"/>
              </a:rPr>
              <a:t>luminol</a:t>
            </a:r>
            <a:r>
              <a:rPr lang="en-US" dirty="0">
                <a:latin typeface="Times New Roman" pitchFamily="18" charset="0"/>
                <a:cs typeface="Times New Roman" pitchFamily="18" charset="0"/>
              </a:rPr>
              <a:t> (copper and bleach). </a:t>
            </a:r>
          </a:p>
        </p:txBody>
      </p:sp>
      <p:pic>
        <p:nvPicPr>
          <p:cNvPr id="5129" name="Picture 9"/>
          <p:cNvPicPr>
            <a:picLocks noChangeAspect="1" noChangeArrowheads="1"/>
          </p:cNvPicPr>
          <p:nvPr/>
        </p:nvPicPr>
        <p:blipFill>
          <a:blip r:embed="rId3" cstate="print"/>
          <a:srcRect/>
          <a:stretch>
            <a:fillRect/>
          </a:stretch>
        </p:blipFill>
        <p:spPr bwMode="auto">
          <a:xfrm>
            <a:off x="7239000" y="3657600"/>
            <a:ext cx="1714500" cy="1143000"/>
          </a:xfrm>
          <a:prstGeom prst="rect">
            <a:avLst/>
          </a:prstGeom>
          <a:noFill/>
          <a:ln w="9525">
            <a:noFill/>
            <a:miter lim="800000"/>
            <a:headEnd/>
            <a:tailEnd/>
          </a:ln>
        </p:spPr>
      </p:pic>
      <p:sp>
        <p:nvSpPr>
          <p:cNvPr id="10" name="Text Box 7"/>
          <p:cNvSpPr txBox="1">
            <a:spLocks noChangeArrowheads="1"/>
          </p:cNvSpPr>
          <p:nvPr/>
        </p:nvSpPr>
        <p:spPr bwMode="auto">
          <a:xfrm>
            <a:off x="7372350" y="4876800"/>
            <a:ext cx="1447800" cy="830997"/>
          </a:xfrm>
          <a:prstGeom prst="rect">
            <a:avLst/>
          </a:prstGeom>
          <a:noFill/>
          <a:ln w="9525">
            <a:noFill/>
            <a:miter lim="800000"/>
            <a:headEnd/>
            <a:tailEnd/>
          </a:ln>
        </p:spPr>
        <p:txBody>
          <a:bodyPr>
            <a:spAutoFit/>
          </a:bodyPr>
          <a:lstStyle/>
          <a:p>
            <a:pPr algn="ctr">
              <a:spcBef>
                <a:spcPct val="50000"/>
              </a:spcBef>
            </a:pPr>
            <a:r>
              <a:rPr lang="en-US" sz="1600" b="1" dirty="0" err="1">
                <a:latin typeface="Times New Roman" pitchFamily="18" charset="0"/>
              </a:rPr>
              <a:t>Fluorescein</a:t>
            </a:r>
            <a:r>
              <a:rPr lang="en-US" sz="1600" b="1" dirty="0">
                <a:latin typeface="Times New Roman" pitchFamily="18" charset="0"/>
              </a:rPr>
              <a:t> Reaction  in UV Light</a:t>
            </a:r>
          </a:p>
        </p:txBody>
      </p:sp>
      <p:sp>
        <p:nvSpPr>
          <p:cNvPr id="3" name="Rectangle 2">
            <a:extLst>
              <a:ext uri="{FF2B5EF4-FFF2-40B4-BE49-F238E27FC236}">
                <a16:creationId xmlns:a16="http://schemas.microsoft.com/office/drawing/2014/main" id="{C38ECD91-912A-CA1D-B1CE-CDAE024F156F}"/>
              </a:ext>
            </a:extLst>
          </p:cNvPr>
          <p:cNvSpPr/>
          <p:nvPr/>
        </p:nvSpPr>
        <p:spPr>
          <a:xfrm>
            <a:off x="152401" y="657466"/>
            <a:ext cx="6946900" cy="22791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1B4D580-CA90-E979-6741-4FBAC9F7A21B}"/>
              </a:ext>
            </a:extLst>
          </p:cNvPr>
          <p:cNvSpPr/>
          <p:nvPr/>
        </p:nvSpPr>
        <p:spPr>
          <a:xfrm>
            <a:off x="215900" y="3496222"/>
            <a:ext cx="6946900" cy="2059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F12D791-040B-DACF-1C2D-DE5D05ECE0D1}"/>
              </a:ext>
            </a:extLst>
          </p:cNvPr>
          <p:cNvSpPr/>
          <p:nvPr/>
        </p:nvSpPr>
        <p:spPr>
          <a:xfrm>
            <a:off x="165242" y="5734630"/>
            <a:ext cx="8915399" cy="1002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E95E9-A4D9-DE4C-636B-123F74327FE3}"/>
              </a:ext>
            </a:extLst>
          </p:cNvPr>
          <p:cNvSpPr/>
          <p:nvPr/>
        </p:nvSpPr>
        <p:spPr>
          <a:xfrm>
            <a:off x="62501" y="1959492"/>
            <a:ext cx="2286000" cy="5392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0" y="0"/>
            <a:ext cx="9144000" cy="685800"/>
          </a:xfrm>
          <a:solidFill>
            <a:srgbClr val="C00000"/>
          </a:solidFill>
        </p:spPr>
        <p:txBody>
          <a:bodyPr/>
          <a:lstStyle/>
          <a:p>
            <a:pPr algn="l" eaLnBrk="1" hangingPunct="1"/>
            <a:r>
              <a:rPr lang="en-US" sz="3200" b="1" dirty="0">
                <a:solidFill>
                  <a:srgbClr val="FFFF00"/>
                </a:solidFill>
                <a:latin typeface="Times New Roman" pitchFamily="18" charset="0"/>
              </a:rPr>
              <a:t>Part E: Bloodstain Pattern Analysis Terms</a:t>
            </a:r>
          </a:p>
        </p:txBody>
      </p:sp>
      <p:sp>
        <p:nvSpPr>
          <p:cNvPr id="8195" name="Rectangle 3"/>
          <p:cNvSpPr>
            <a:spLocks noGrp="1" noChangeArrowheads="1"/>
          </p:cNvSpPr>
          <p:nvPr>
            <p:ph type="body" idx="1"/>
          </p:nvPr>
        </p:nvSpPr>
        <p:spPr>
          <a:xfrm>
            <a:off x="2362200" y="838199"/>
            <a:ext cx="6477000" cy="1825731"/>
          </a:xfrm>
        </p:spPr>
        <p:txBody>
          <a:bodyPr/>
          <a:lstStyle/>
          <a:p>
            <a:pPr marL="0" indent="0" algn="just" eaLnBrk="1" hangingPunct="1">
              <a:buNone/>
            </a:pPr>
            <a:r>
              <a:rPr lang="en-US" sz="2400" dirty="0">
                <a:latin typeface="Times New Roman" pitchFamily="18" charset="0"/>
              </a:rPr>
              <a:t>Bloodstains created from the application of force to the area where the blood originated.</a:t>
            </a:r>
          </a:p>
          <a:p>
            <a:pPr marL="0" indent="0" algn="just" eaLnBrk="1" hangingPunct="1">
              <a:buNone/>
            </a:pPr>
            <a:endParaRPr lang="en-US" sz="1100" dirty="0">
              <a:latin typeface="Times New Roman" pitchFamily="18" charset="0"/>
            </a:endParaRPr>
          </a:p>
          <a:p>
            <a:pPr marL="0" indent="0" algn="just" eaLnBrk="1" hangingPunct="1">
              <a:buNone/>
            </a:pPr>
            <a:r>
              <a:rPr lang="en-US" sz="2400" dirty="0">
                <a:latin typeface="Times New Roman" pitchFamily="18" charset="0"/>
              </a:rPr>
              <a:t>The place from where the blood spatter came from or originated.</a:t>
            </a:r>
          </a:p>
        </p:txBody>
      </p:sp>
      <p:pic>
        <p:nvPicPr>
          <p:cNvPr id="6150" name="Picture 6"/>
          <p:cNvPicPr>
            <a:picLocks noChangeAspect="1" noChangeArrowheads="1"/>
          </p:cNvPicPr>
          <p:nvPr/>
        </p:nvPicPr>
        <p:blipFill>
          <a:blip r:embed="rId2" cstate="print"/>
          <a:srcRect l="35333" t="55940" r="40666" b="17012"/>
          <a:stretch>
            <a:fillRect/>
          </a:stretch>
        </p:blipFill>
        <p:spPr bwMode="auto">
          <a:xfrm>
            <a:off x="396588" y="3558338"/>
            <a:ext cx="3048000" cy="2312277"/>
          </a:xfrm>
          <a:prstGeom prst="rect">
            <a:avLst/>
          </a:prstGeom>
          <a:noFill/>
          <a:ln w="9525">
            <a:noFill/>
            <a:miter lim="800000"/>
            <a:headEnd/>
            <a:tailEnd/>
          </a:ln>
        </p:spPr>
      </p:pic>
      <p:sp>
        <p:nvSpPr>
          <p:cNvPr id="6158" name="Line 12"/>
          <p:cNvSpPr>
            <a:spLocks noChangeShapeType="1"/>
          </p:cNvSpPr>
          <p:nvPr/>
        </p:nvSpPr>
        <p:spPr bwMode="auto">
          <a:xfrm flipV="1">
            <a:off x="1560370" y="5182639"/>
            <a:ext cx="284026" cy="868951"/>
          </a:xfrm>
          <a:prstGeom prst="line">
            <a:avLst/>
          </a:prstGeom>
          <a:noFill/>
          <a:ln w="76200">
            <a:solidFill>
              <a:schemeClr val="tx1"/>
            </a:solidFill>
            <a:round/>
            <a:headEnd/>
            <a:tailEnd type="triangle" w="med" len="med"/>
          </a:ln>
        </p:spPr>
        <p:txBody>
          <a:bodyPr/>
          <a:lstStyle/>
          <a:p>
            <a:endParaRPr lang="en-US"/>
          </a:p>
        </p:txBody>
      </p:sp>
      <p:sp>
        <p:nvSpPr>
          <p:cNvPr id="6156" name="Line 17"/>
          <p:cNvSpPr>
            <a:spLocks noChangeShapeType="1"/>
          </p:cNvSpPr>
          <p:nvPr/>
        </p:nvSpPr>
        <p:spPr bwMode="auto">
          <a:xfrm flipH="1">
            <a:off x="796424" y="3384590"/>
            <a:ext cx="611556" cy="752765"/>
          </a:xfrm>
          <a:prstGeom prst="line">
            <a:avLst/>
          </a:prstGeom>
          <a:noFill/>
          <a:ln w="76200">
            <a:solidFill>
              <a:schemeClr val="tx1"/>
            </a:solidFill>
            <a:round/>
            <a:headEnd/>
            <a:tailEnd type="triangle" w="med" len="med"/>
          </a:ln>
        </p:spPr>
        <p:txBody>
          <a:bodyPr/>
          <a:lstStyle/>
          <a:p>
            <a:endParaRPr lang="en-US"/>
          </a:p>
        </p:txBody>
      </p:sp>
      <p:sp>
        <p:nvSpPr>
          <p:cNvPr id="14" name="Rectangle 13">
            <a:extLst>
              <a:ext uri="{FF2B5EF4-FFF2-40B4-BE49-F238E27FC236}">
                <a16:creationId xmlns:a16="http://schemas.microsoft.com/office/drawing/2014/main" id="{00656825-709C-20AA-8AA6-F38568FBB5F5}"/>
              </a:ext>
            </a:extLst>
          </p:cNvPr>
          <p:cNvSpPr/>
          <p:nvPr/>
        </p:nvSpPr>
        <p:spPr>
          <a:xfrm>
            <a:off x="257617" y="5923238"/>
            <a:ext cx="3095182" cy="5392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9933F39-833D-8AEC-1EE0-D01B9A02939D}"/>
              </a:ext>
            </a:extLst>
          </p:cNvPr>
          <p:cNvGrpSpPr/>
          <p:nvPr/>
        </p:nvGrpSpPr>
        <p:grpSpPr>
          <a:xfrm>
            <a:off x="1844396" y="3938592"/>
            <a:ext cx="1970805" cy="1122398"/>
            <a:chOff x="1143012" y="4427047"/>
            <a:chExt cx="1970805" cy="1122398"/>
          </a:xfrm>
        </p:grpSpPr>
        <p:sp>
          <p:nvSpPr>
            <p:cNvPr id="6153" name="Line 14"/>
            <p:cNvSpPr>
              <a:spLocks noChangeShapeType="1"/>
            </p:cNvSpPr>
            <p:nvPr/>
          </p:nvSpPr>
          <p:spPr bwMode="auto">
            <a:xfrm flipH="1">
              <a:off x="2154404" y="4498875"/>
              <a:ext cx="346924" cy="1050570"/>
            </a:xfrm>
            <a:prstGeom prst="line">
              <a:avLst/>
            </a:prstGeom>
            <a:noFill/>
            <a:ln w="76200">
              <a:solidFill>
                <a:schemeClr val="tx1"/>
              </a:solidFill>
              <a:round/>
              <a:headEnd/>
              <a:tailEnd type="triangle" w="med" len="med"/>
            </a:ln>
          </p:spPr>
          <p:txBody>
            <a:bodyPr/>
            <a:lstStyle/>
            <a:p>
              <a:endParaRPr lang="en-US"/>
            </a:p>
          </p:txBody>
        </p:sp>
        <p:sp>
          <p:nvSpPr>
            <p:cNvPr id="6154" name="Line 15"/>
            <p:cNvSpPr>
              <a:spLocks noChangeShapeType="1"/>
            </p:cNvSpPr>
            <p:nvPr/>
          </p:nvSpPr>
          <p:spPr bwMode="auto">
            <a:xfrm flipH="1">
              <a:off x="1143012" y="4427047"/>
              <a:ext cx="1970805" cy="227991"/>
            </a:xfrm>
            <a:prstGeom prst="line">
              <a:avLst/>
            </a:prstGeom>
            <a:noFill/>
            <a:ln w="76200">
              <a:solidFill>
                <a:schemeClr val="tx1"/>
              </a:solidFill>
              <a:round/>
              <a:headEnd/>
              <a:tailEnd type="triangle" w="med" len="med"/>
            </a:ln>
          </p:spPr>
          <p:txBody>
            <a:bodyPr/>
            <a:lstStyle/>
            <a:p>
              <a:endParaRPr lang="en-US"/>
            </a:p>
          </p:txBody>
        </p:sp>
      </p:grpSp>
      <p:sp>
        <p:nvSpPr>
          <p:cNvPr id="12" name="Rectangle 11">
            <a:extLst>
              <a:ext uri="{FF2B5EF4-FFF2-40B4-BE49-F238E27FC236}">
                <a16:creationId xmlns:a16="http://schemas.microsoft.com/office/drawing/2014/main" id="{6F28256D-3542-9482-2B8F-78EB040F7FF8}"/>
              </a:ext>
            </a:extLst>
          </p:cNvPr>
          <p:cNvSpPr/>
          <p:nvPr/>
        </p:nvSpPr>
        <p:spPr>
          <a:xfrm>
            <a:off x="852350" y="2889713"/>
            <a:ext cx="2500449" cy="5392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Rectangle 20"/>
          <p:cNvSpPr>
            <a:spLocks noChangeArrowheads="1"/>
          </p:cNvSpPr>
          <p:nvPr/>
        </p:nvSpPr>
        <p:spPr bwMode="auto">
          <a:xfrm>
            <a:off x="3444588" y="2746075"/>
            <a:ext cx="5089812" cy="1235076"/>
          </a:xfrm>
          <a:prstGeom prst="rect">
            <a:avLst/>
          </a:prstGeom>
          <a:noFill/>
          <a:ln w="9525">
            <a:noFill/>
            <a:miter lim="800000"/>
            <a:headEnd/>
            <a:tailEnd/>
          </a:ln>
        </p:spPr>
        <p:txBody>
          <a:bodyPr lIns="91436" tIns="45718" rIns="91436" bIns="45718"/>
          <a:lstStyle/>
          <a:p>
            <a:pPr algn="just">
              <a:spcBef>
                <a:spcPct val="20000"/>
              </a:spcBef>
            </a:pPr>
            <a:r>
              <a:rPr lang="en-US" sz="2400" dirty="0">
                <a:latin typeface="Times New Roman" pitchFamily="18" charset="0"/>
              </a:rPr>
              <a:t>Small drops of blood that break off from the parent spatter</a:t>
            </a:r>
          </a:p>
        </p:txBody>
      </p:sp>
      <p:sp>
        <p:nvSpPr>
          <p:cNvPr id="13" name="Rectangle 12">
            <a:extLst>
              <a:ext uri="{FF2B5EF4-FFF2-40B4-BE49-F238E27FC236}">
                <a16:creationId xmlns:a16="http://schemas.microsoft.com/office/drawing/2014/main" id="{D45E6AC7-76D3-7939-1FBC-3C98A4C9C397}"/>
              </a:ext>
            </a:extLst>
          </p:cNvPr>
          <p:cNvSpPr/>
          <p:nvPr/>
        </p:nvSpPr>
        <p:spPr>
          <a:xfrm>
            <a:off x="3644831" y="3685875"/>
            <a:ext cx="1689170" cy="5392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0">
            <a:extLst>
              <a:ext uri="{FF2B5EF4-FFF2-40B4-BE49-F238E27FC236}">
                <a16:creationId xmlns:a16="http://schemas.microsoft.com/office/drawing/2014/main" id="{4A3C056B-4F82-F750-C4EA-1C52FA944755}"/>
              </a:ext>
            </a:extLst>
          </p:cNvPr>
          <p:cNvSpPr>
            <a:spLocks noChangeArrowheads="1"/>
          </p:cNvSpPr>
          <p:nvPr/>
        </p:nvSpPr>
        <p:spPr bwMode="auto">
          <a:xfrm>
            <a:off x="3815201" y="4246279"/>
            <a:ext cx="4592993" cy="814711"/>
          </a:xfrm>
          <a:prstGeom prst="rect">
            <a:avLst/>
          </a:prstGeom>
          <a:noFill/>
          <a:ln w="9525">
            <a:noFill/>
            <a:miter lim="800000"/>
            <a:headEnd/>
            <a:tailEnd/>
          </a:ln>
        </p:spPr>
        <p:txBody>
          <a:bodyPr lIns="91436" tIns="45718" rIns="91436" bIns="45718"/>
          <a:lstStyle/>
          <a:p>
            <a:pPr algn="just">
              <a:spcBef>
                <a:spcPct val="20000"/>
              </a:spcBef>
            </a:pPr>
            <a:r>
              <a:rPr lang="en-US" sz="2400" dirty="0">
                <a:latin typeface="Times New Roman" pitchFamily="18" charset="0"/>
              </a:rPr>
              <a:t>The pointed edges of a stain that radiate out from the spatter</a:t>
            </a:r>
          </a:p>
        </p:txBody>
      </p:sp>
      <p:sp>
        <p:nvSpPr>
          <p:cNvPr id="10" name="Rectangle 9">
            <a:extLst>
              <a:ext uri="{FF2B5EF4-FFF2-40B4-BE49-F238E27FC236}">
                <a16:creationId xmlns:a16="http://schemas.microsoft.com/office/drawing/2014/main" id="{0F07904E-B875-8EB1-6B74-5BE78E843BB4}"/>
              </a:ext>
            </a:extLst>
          </p:cNvPr>
          <p:cNvSpPr/>
          <p:nvPr/>
        </p:nvSpPr>
        <p:spPr>
          <a:xfrm>
            <a:off x="50515" y="944137"/>
            <a:ext cx="2286000" cy="5392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0">
            <a:extLst>
              <a:ext uri="{FF2B5EF4-FFF2-40B4-BE49-F238E27FC236}">
                <a16:creationId xmlns:a16="http://schemas.microsoft.com/office/drawing/2014/main" id="{63F8A7C4-CE4B-B759-0C8D-30B1C6969524}"/>
              </a:ext>
            </a:extLst>
          </p:cNvPr>
          <p:cNvSpPr>
            <a:spLocks noChangeArrowheads="1"/>
          </p:cNvSpPr>
          <p:nvPr/>
        </p:nvSpPr>
        <p:spPr bwMode="auto">
          <a:xfrm>
            <a:off x="3505200" y="5791200"/>
            <a:ext cx="5089812" cy="868951"/>
          </a:xfrm>
          <a:prstGeom prst="rect">
            <a:avLst/>
          </a:prstGeom>
          <a:noFill/>
          <a:ln w="9525">
            <a:noFill/>
            <a:miter lim="800000"/>
            <a:headEnd/>
            <a:tailEnd/>
          </a:ln>
        </p:spPr>
        <p:txBody>
          <a:bodyPr lIns="91436" tIns="45718" rIns="91436" bIns="45718"/>
          <a:lstStyle/>
          <a:p>
            <a:pPr algn="just">
              <a:spcBef>
                <a:spcPct val="20000"/>
              </a:spcBef>
            </a:pPr>
            <a:r>
              <a:rPr lang="en-US" sz="2400" dirty="0">
                <a:latin typeface="Times New Roman" pitchFamily="18" charset="0"/>
              </a:rPr>
              <a:t>The droplet from which a satellite spatter originates.</a:t>
            </a:r>
          </a:p>
        </p:txBody>
      </p:sp>
      <p:sp>
        <p:nvSpPr>
          <p:cNvPr id="5" name="Text Box 16">
            <a:extLst>
              <a:ext uri="{FF2B5EF4-FFF2-40B4-BE49-F238E27FC236}">
                <a16:creationId xmlns:a16="http://schemas.microsoft.com/office/drawing/2014/main" id="{E712DB15-B5EE-DAF4-3B63-9917327A8033}"/>
              </a:ext>
            </a:extLst>
          </p:cNvPr>
          <p:cNvSpPr txBox="1">
            <a:spLocks noChangeArrowheads="1"/>
          </p:cNvSpPr>
          <p:nvPr/>
        </p:nvSpPr>
        <p:spPr bwMode="auto">
          <a:xfrm>
            <a:off x="17980" y="944137"/>
            <a:ext cx="2344220" cy="523220"/>
          </a:xfrm>
          <a:prstGeom prst="rect">
            <a:avLst/>
          </a:prstGeom>
          <a:solidFill>
            <a:schemeClr val="bg1"/>
          </a:solidFill>
          <a:ln w="28575">
            <a:solidFill>
              <a:srgbClr val="FF0000"/>
            </a:solid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SPATTER</a:t>
            </a:r>
          </a:p>
        </p:txBody>
      </p:sp>
      <p:sp>
        <p:nvSpPr>
          <p:cNvPr id="7" name="Text Box 16">
            <a:extLst>
              <a:ext uri="{FF2B5EF4-FFF2-40B4-BE49-F238E27FC236}">
                <a16:creationId xmlns:a16="http://schemas.microsoft.com/office/drawing/2014/main" id="{11528C4E-3E09-D725-1F89-964781332A6A}"/>
              </a:ext>
            </a:extLst>
          </p:cNvPr>
          <p:cNvSpPr txBox="1">
            <a:spLocks noChangeArrowheads="1"/>
          </p:cNvSpPr>
          <p:nvPr/>
        </p:nvSpPr>
        <p:spPr bwMode="auto">
          <a:xfrm>
            <a:off x="833240" y="2896171"/>
            <a:ext cx="2529970" cy="523220"/>
          </a:xfrm>
          <a:prstGeom prst="rect">
            <a:avLst/>
          </a:prstGeom>
          <a:solidFill>
            <a:schemeClr val="bg1"/>
          </a:solidFill>
          <a:ln w="28575">
            <a:solidFill>
              <a:srgbClr val="FF0000"/>
            </a:solid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SATELLITE</a:t>
            </a:r>
          </a:p>
        </p:txBody>
      </p:sp>
      <p:sp>
        <p:nvSpPr>
          <p:cNvPr id="8" name="Text Box 16">
            <a:extLst>
              <a:ext uri="{FF2B5EF4-FFF2-40B4-BE49-F238E27FC236}">
                <a16:creationId xmlns:a16="http://schemas.microsoft.com/office/drawing/2014/main" id="{173CC3A6-4CCC-61B9-B214-834B1FA8E928}"/>
              </a:ext>
            </a:extLst>
          </p:cNvPr>
          <p:cNvSpPr txBox="1">
            <a:spLocks noChangeArrowheads="1"/>
          </p:cNvSpPr>
          <p:nvPr/>
        </p:nvSpPr>
        <p:spPr bwMode="auto">
          <a:xfrm>
            <a:off x="3648541" y="3685875"/>
            <a:ext cx="1689170" cy="523220"/>
          </a:xfrm>
          <a:prstGeom prst="rect">
            <a:avLst/>
          </a:prstGeom>
          <a:solidFill>
            <a:schemeClr val="bg1"/>
          </a:solidFill>
          <a:ln w="28575">
            <a:solidFill>
              <a:srgbClr val="FF0000"/>
            </a:solid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SPINES</a:t>
            </a:r>
          </a:p>
        </p:txBody>
      </p:sp>
      <p:sp>
        <p:nvSpPr>
          <p:cNvPr id="9" name="Text Box 16">
            <a:extLst>
              <a:ext uri="{FF2B5EF4-FFF2-40B4-BE49-F238E27FC236}">
                <a16:creationId xmlns:a16="http://schemas.microsoft.com/office/drawing/2014/main" id="{72A1C67F-9397-7CA0-2213-D9FC56AEDB66}"/>
              </a:ext>
            </a:extLst>
          </p:cNvPr>
          <p:cNvSpPr txBox="1">
            <a:spLocks noChangeArrowheads="1"/>
          </p:cNvSpPr>
          <p:nvPr/>
        </p:nvSpPr>
        <p:spPr bwMode="auto">
          <a:xfrm>
            <a:off x="228599" y="5928375"/>
            <a:ext cx="3124200" cy="523220"/>
          </a:xfrm>
          <a:prstGeom prst="rect">
            <a:avLst/>
          </a:prstGeom>
          <a:solidFill>
            <a:schemeClr val="bg1"/>
          </a:solidFill>
          <a:ln w="28575">
            <a:solidFill>
              <a:srgbClr val="FF0000"/>
            </a:solid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PARENT DROP</a:t>
            </a:r>
          </a:p>
        </p:txBody>
      </p:sp>
      <p:sp>
        <p:nvSpPr>
          <p:cNvPr id="6" name="Text Box 16">
            <a:extLst>
              <a:ext uri="{FF2B5EF4-FFF2-40B4-BE49-F238E27FC236}">
                <a16:creationId xmlns:a16="http://schemas.microsoft.com/office/drawing/2014/main" id="{2769F666-3224-C816-FA4F-1EED8D51B5F6}"/>
              </a:ext>
            </a:extLst>
          </p:cNvPr>
          <p:cNvSpPr txBox="1">
            <a:spLocks noChangeArrowheads="1"/>
          </p:cNvSpPr>
          <p:nvPr/>
        </p:nvSpPr>
        <p:spPr bwMode="auto">
          <a:xfrm>
            <a:off x="17980" y="1768316"/>
            <a:ext cx="2344220" cy="954107"/>
          </a:xfrm>
          <a:prstGeom prst="rect">
            <a:avLst/>
          </a:prstGeom>
          <a:solidFill>
            <a:schemeClr val="bg1"/>
          </a:solidFill>
          <a:ln w="28575">
            <a:solidFill>
              <a:srgbClr val="FF0000"/>
            </a:solid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rPr>
              <a:t>ORIGIN/</a:t>
            </a:r>
            <a:br>
              <a:rPr lang="en-US" sz="2800" b="1" dirty="0">
                <a:solidFill>
                  <a:srgbClr val="FF0000"/>
                </a:solidFill>
                <a:latin typeface="Times New Roman" pitchFamily="18" charset="0"/>
              </a:rPr>
            </a:br>
            <a:r>
              <a:rPr lang="en-US" sz="2800" b="1" dirty="0">
                <a:solidFill>
                  <a:srgbClr val="FF0000"/>
                </a:solidFill>
                <a:latin typeface="Times New Roman" pitchFamily="18" charset="0"/>
              </a:rPr>
              <a:t>SOURCE</a:t>
            </a:r>
          </a:p>
        </p:txBody>
      </p:sp>
      <p:sp>
        <p:nvSpPr>
          <p:cNvPr id="15" name="Rectangle 14">
            <a:extLst>
              <a:ext uri="{FF2B5EF4-FFF2-40B4-BE49-F238E27FC236}">
                <a16:creationId xmlns:a16="http://schemas.microsoft.com/office/drawing/2014/main" id="{90E0D2F1-9C2F-3058-3D7D-5AF4813BF0A1}"/>
              </a:ext>
            </a:extLst>
          </p:cNvPr>
          <p:cNvSpPr/>
          <p:nvPr/>
        </p:nvSpPr>
        <p:spPr>
          <a:xfrm>
            <a:off x="0" y="922858"/>
            <a:ext cx="2362200" cy="575205"/>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599DED-B8E8-8997-56BC-C7568755B467}"/>
              </a:ext>
            </a:extLst>
          </p:cNvPr>
          <p:cNvSpPr/>
          <p:nvPr/>
        </p:nvSpPr>
        <p:spPr>
          <a:xfrm>
            <a:off x="17980" y="1744134"/>
            <a:ext cx="2344220" cy="972419"/>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59BC3F-8453-9553-FDD5-EA96D827FEE8}"/>
              </a:ext>
            </a:extLst>
          </p:cNvPr>
          <p:cNvSpPr/>
          <p:nvPr/>
        </p:nvSpPr>
        <p:spPr>
          <a:xfrm>
            <a:off x="833239" y="2878054"/>
            <a:ext cx="2519559" cy="575205"/>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78619F-8837-5147-7F08-B47F80C9FA8B}"/>
              </a:ext>
            </a:extLst>
          </p:cNvPr>
          <p:cNvSpPr/>
          <p:nvPr/>
        </p:nvSpPr>
        <p:spPr>
          <a:xfrm>
            <a:off x="3600723" y="3650989"/>
            <a:ext cx="1814670" cy="575205"/>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5CE718D-D996-6EEA-3F81-9064337B41F6}"/>
              </a:ext>
            </a:extLst>
          </p:cNvPr>
          <p:cNvSpPr/>
          <p:nvPr/>
        </p:nvSpPr>
        <p:spPr>
          <a:xfrm>
            <a:off x="224226" y="5900039"/>
            <a:ext cx="3204774" cy="575205"/>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990600"/>
          </a:xfrm>
          <a:solidFill>
            <a:srgbClr val="C00000"/>
          </a:solidFill>
        </p:spPr>
        <p:txBody>
          <a:bodyPr/>
          <a:lstStyle/>
          <a:p>
            <a:pPr algn="l" eaLnBrk="1" hangingPunct="1"/>
            <a:r>
              <a:rPr lang="en-US" b="1" dirty="0">
                <a:solidFill>
                  <a:srgbClr val="FFFF00"/>
                </a:solidFill>
                <a:latin typeface="Times New Roman" pitchFamily="18" charset="0"/>
              </a:rPr>
              <a:t>Part F: Blood Spatter Labs</a:t>
            </a:r>
          </a:p>
        </p:txBody>
      </p:sp>
      <p:sp>
        <p:nvSpPr>
          <p:cNvPr id="8195" name="Text Box 3"/>
          <p:cNvSpPr txBox="1">
            <a:spLocks noChangeArrowheads="1"/>
          </p:cNvSpPr>
          <p:nvPr/>
        </p:nvSpPr>
        <p:spPr bwMode="auto">
          <a:xfrm>
            <a:off x="533400" y="1524000"/>
            <a:ext cx="7848600" cy="366713"/>
          </a:xfrm>
          <a:prstGeom prst="rect">
            <a:avLst/>
          </a:prstGeom>
          <a:noFill/>
          <a:ln w="9525">
            <a:noFill/>
            <a:miter lim="800000"/>
            <a:headEnd/>
            <a:tailEnd/>
          </a:ln>
        </p:spPr>
        <p:txBody>
          <a:bodyPr lIns="91436" tIns="45718" rIns="91436" bIns="45718">
            <a:spAutoFit/>
          </a:bodyPr>
          <a:lstStyle/>
          <a:p>
            <a:pPr>
              <a:spcBef>
                <a:spcPct val="50000"/>
              </a:spcBef>
            </a:pPr>
            <a:endParaRPr lang="en-US"/>
          </a:p>
        </p:txBody>
      </p:sp>
      <p:sp>
        <p:nvSpPr>
          <p:cNvPr id="8196" name="Text Box 4"/>
          <p:cNvSpPr txBox="1">
            <a:spLocks noChangeArrowheads="1"/>
          </p:cNvSpPr>
          <p:nvPr/>
        </p:nvSpPr>
        <p:spPr bwMode="auto">
          <a:xfrm>
            <a:off x="304800" y="1143000"/>
            <a:ext cx="8534400" cy="3539426"/>
          </a:xfrm>
          <a:prstGeom prst="rect">
            <a:avLst/>
          </a:prstGeom>
          <a:noFill/>
          <a:ln w="9525">
            <a:noFill/>
            <a:miter lim="800000"/>
            <a:headEnd/>
            <a:tailEnd/>
          </a:ln>
        </p:spPr>
        <p:txBody>
          <a:bodyPr lIns="91436" tIns="45718" rIns="91436" bIns="45718">
            <a:spAutoFit/>
          </a:bodyPr>
          <a:lstStyle/>
          <a:p>
            <a:pPr algn="just">
              <a:spcBef>
                <a:spcPct val="50000"/>
              </a:spcBef>
              <a:buFontTx/>
              <a:buChar char="•"/>
            </a:pPr>
            <a:r>
              <a:rPr lang="en-US" sz="2800" dirty="0">
                <a:latin typeface="Times New Roman" pitchFamily="18" charset="0"/>
              </a:rPr>
              <a:t> This can be messy!  Be very careful to keep the blood on the paper and not on yourself, the table, or floor.  </a:t>
            </a:r>
          </a:p>
          <a:p>
            <a:pPr algn="just">
              <a:spcBef>
                <a:spcPct val="50000"/>
              </a:spcBef>
              <a:buFontTx/>
              <a:buChar char="•"/>
            </a:pPr>
            <a:r>
              <a:rPr lang="en-US" sz="2800" dirty="0">
                <a:latin typeface="Times New Roman" pitchFamily="18" charset="0"/>
              </a:rPr>
              <a:t> Hold you hand as steady as possible when making the drops.  Brace your wrist against the meter stick to help you. </a:t>
            </a:r>
          </a:p>
          <a:p>
            <a:pPr algn="just">
              <a:spcBef>
                <a:spcPct val="50000"/>
              </a:spcBef>
              <a:buFontTx/>
              <a:buChar char="•"/>
            </a:pPr>
            <a:r>
              <a:rPr lang="en-US" sz="2800" dirty="0">
                <a:latin typeface="Times New Roman" pitchFamily="18" charset="0"/>
              </a:rPr>
              <a:t> Get a pair of goggles and an apron.  Sit quietly until we are ready to continue!</a:t>
            </a:r>
          </a:p>
        </p:txBody>
      </p:sp>
      <p:sp>
        <p:nvSpPr>
          <p:cNvPr id="6" name="TextBox 5"/>
          <p:cNvSpPr txBox="1"/>
          <p:nvPr/>
        </p:nvSpPr>
        <p:spPr>
          <a:xfrm>
            <a:off x="0" y="5715000"/>
            <a:ext cx="9144000" cy="954107"/>
          </a:xfrm>
          <a:prstGeom prst="rect">
            <a:avLst/>
          </a:prstGeom>
          <a:solidFill>
            <a:srgbClr val="FFFF00"/>
          </a:solidFill>
        </p:spPr>
        <p:txBody>
          <a:bodyPr wrap="square" rtlCol="0">
            <a:spAutoFit/>
          </a:bodyPr>
          <a:lstStyle/>
          <a:p>
            <a:pPr algn="ctr"/>
            <a:r>
              <a:rPr lang="en-US" sz="2800" b="1" dirty="0">
                <a:solidFill>
                  <a:srgbClr val="FF0000"/>
                </a:solidFill>
                <a:latin typeface="Times New Roman" pitchFamily="18" charset="0"/>
              </a:rPr>
              <a:t>If you make a mess or goof up a drop, </a:t>
            </a:r>
          </a:p>
          <a:p>
            <a:pPr algn="ctr"/>
            <a:r>
              <a:rPr lang="en-US" sz="2800" b="1" dirty="0">
                <a:solidFill>
                  <a:srgbClr val="FF0000"/>
                </a:solidFill>
                <a:latin typeface="Times New Roman" pitchFamily="18" charset="0"/>
              </a:rPr>
              <a:t>grab a paper towel and wipe it up immediately!</a:t>
            </a:r>
            <a:endParaRPr lang="en-US" sz="2800" b="1" dirty="0">
              <a:solidFill>
                <a:srgbClr val="FF00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7005</TotalTime>
  <Words>2809</Words>
  <Application>Microsoft Office PowerPoint</Application>
  <PresentationFormat>On-screen Show (4:3)</PresentationFormat>
  <Paragraphs>239</Paragraphs>
  <Slides>21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Amasis MT Pro Black</vt:lpstr>
      <vt:lpstr>Arial</vt:lpstr>
      <vt:lpstr>Arial Narrow</vt:lpstr>
      <vt:lpstr>Gill Sans Nova Ultra Bold</vt:lpstr>
      <vt:lpstr>Times New Roman</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E: Bloodstain Pattern Analysis Terms</vt:lpstr>
      <vt:lpstr>Part F: Blood Spatter Labs</vt:lpstr>
      <vt:lpstr>PowerPoint Presentation</vt:lpstr>
      <vt:lpstr>Lab #1:  SINGLE DROPS</vt:lpstr>
      <vt:lpstr>PowerPoint Presentation</vt:lpstr>
      <vt:lpstr>Lab #2:  MULTIPLE DROPS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521</cp:revision>
  <cp:lastPrinted>2023-04-25T13:11:52Z</cp:lastPrinted>
  <dcterms:created xsi:type="dcterms:W3CDTF">2006-07-31T19:56:27Z</dcterms:created>
  <dcterms:modified xsi:type="dcterms:W3CDTF">2024-02-02T01:02:53Z</dcterms:modified>
</cp:coreProperties>
</file>