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715" r:id="rId2"/>
    <p:sldId id="717" r:id="rId3"/>
    <p:sldId id="716" r:id="rId4"/>
    <p:sldId id="718" r:id="rId5"/>
    <p:sldId id="719" r:id="rId6"/>
    <p:sldId id="267" r:id="rId7"/>
    <p:sldId id="262" r:id="rId8"/>
    <p:sldId id="268" r:id="rId9"/>
    <p:sldId id="720" r:id="rId10"/>
    <p:sldId id="724" r:id="rId11"/>
    <p:sldId id="725" r:id="rId12"/>
    <p:sldId id="726" r:id="rId13"/>
    <p:sldId id="727" r:id="rId14"/>
    <p:sldId id="721" r:id="rId15"/>
    <p:sldId id="722" r:id="rId16"/>
    <p:sldId id="723" r:id="rId17"/>
    <p:sldId id="728" r:id="rId18"/>
    <p:sldId id="729" r:id="rId19"/>
    <p:sldId id="734" r:id="rId20"/>
    <p:sldId id="733"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87BC99"/>
    <a:srgbClr val="A0A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60" autoAdjust="0"/>
    <p:restoredTop sz="94660"/>
  </p:normalViewPr>
  <p:slideViewPr>
    <p:cSldViewPr>
      <p:cViewPr varScale="1">
        <p:scale>
          <a:sx n="93" d="100"/>
          <a:sy n="93" d="100"/>
        </p:scale>
        <p:origin x="840"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56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sz="quarter"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652" name="Rectangle 4"/>
          <p:cNvSpPr>
            <a:spLocks noGrp="1" noChangeArrowheads="1"/>
          </p:cNvSpPr>
          <p:nvPr>
            <p:ph type="ftr" sz="quarter" idx="2"/>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3" name="Rectangle 5"/>
          <p:cNvSpPr>
            <a:spLocks noGrp="1" noChangeArrowheads="1"/>
          </p:cNvSpPr>
          <p:nvPr>
            <p:ph type="sldNum" sz="quarter" idx="3"/>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7307C9-CBB7-49FB-85DA-DD3099074093}" type="slidenum">
              <a:rPr lang="en-US"/>
              <a:pPr>
                <a:defRPr/>
              </a:pPr>
              <a:t>‹#›</a:t>
            </a:fld>
            <a:endParaRPr lang="en-US"/>
          </a:p>
        </p:txBody>
      </p:sp>
    </p:spTree>
    <p:extLst>
      <p:ext uri="{BB962C8B-B14F-4D97-AF65-F5344CB8AC3E}">
        <p14:creationId xmlns:p14="http://schemas.microsoft.com/office/powerpoint/2010/main" val="3828345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4F1E604-0C6E-45AF-87F1-3C0ADDFB4445}" type="slidenum">
              <a:rPr lang="en-US"/>
              <a:pPr>
                <a:defRPr/>
              </a:pPr>
              <a:t>‹#›</a:t>
            </a:fld>
            <a:endParaRPr lang="en-US"/>
          </a:p>
        </p:txBody>
      </p:sp>
    </p:spTree>
    <p:extLst>
      <p:ext uri="{BB962C8B-B14F-4D97-AF65-F5344CB8AC3E}">
        <p14:creationId xmlns:p14="http://schemas.microsoft.com/office/powerpoint/2010/main" val="370831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B900E-5AF7-4944-BE98-E0C96E12CD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ED636-90AB-4642-A735-A537DC2234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B5564-7640-4762-B711-74B02A4AC52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729" y="275167"/>
            <a:ext cx="8228542" cy="1143000"/>
          </a:xfrm>
        </p:spPr>
        <p:txBody>
          <a:bodyPr/>
          <a:lstStyle/>
          <a:p>
            <a:r>
              <a:rPr lang="en-US"/>
              <a:t>Click to edit Master title style</a:t>
            </a:r>
          </a:p>
        </p:txBody>
      </p:sp>
      <p:sp>
        <p:nvSpPr>
          <p:cNvPr id="3" name="Table Placeholder 2"/>
          <p:cNvSpPr>
            <a:spLocks noGrp="1"/>
          </p:cNvSpPr>
          <p:nvPr>
            <p:ph type="tbl" idx="1"/>
          </p:nvPr>
        </p:nvSpPr>
        <p:spPr>
          <a:xfrm>
            <a:off x="457729" y="1600729"/>
            <a:ext cx="8228542" cy="4525698"/>
          </a:xfrm>
        </p:spPr>
        <p:txBody>
          <a:bodyPr/>
          <a:lstStyle/>
          <a:p>
            <a:pPr lvl="0"/>
            <a:endParaRPr lang="en-US" noProof="0"/>
          </a:p>
        </p:txBody>
      </p:sp>
      <p:sp>
        <p:nvSpPr>
          <p:cNvPr id="4" name="Rectangle 4">
            <a:extLst>
              <a:ext uri="{FF2B5EF4-FFF2-40B4-BE49-F238E27FC236}">
                <a16:creationId xmlns:a16="http://schemas.microsoft.com/office/drawing/2014/main" id="{3F665802-8BAB-C947-CB20-6F3830B1B5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1D239A-1E00-13A2-F764-2AEEDF28F6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ACDF18-7134-C52B-BB99-8E26174BA660}"/>
              </a:ext>
            </a:extLst>
          </p:cNvPr>
          <p:cNvSpPr>
            <a:spLocks noGrp="1" noChangeArrowheads="1"/>
          </p:cNvSpPr>
          <p:nvPr>
            <p:ph type="sldNum" sz="quarter" idx="12"/>
          </p:nvPr>
        </p:nvSpPr>
        <p:spPr>
          <a:ln/>
        </p:spPr>
        <p:txBody>
          <a:bodyPr/>
          <a:lstStyle>
            <a:lvl1pPr>
              <a:defRPr/>
            </a:lvl1pPr>
          </a:lstStyle>
          <a:p>
            <a:fld id="{B80539E0-40DD-4C2C-AFC5-4F8B872C4979}" type="slidenum">
              <a:rPr lang="en-US" altLang="en-US"/>
              <a:pPr/>
              <a:t>‹#›</a:t>
            </a:fld>
            <a:endParaRPr lang="en-US" altLang="en-US"/>
          </a:p>
        </p:txBody>
      </p:sp>
    </p:spTree>
    <p:extLst>
      <p:ext uri="{BB962C8B-B14F-4D97-AF65-F5344CB8AC3E}">
        <p14:creationId xmlns:p14="http://schemas.microsoft.com/office/powerpoint/2010/main" val="408620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BC14C-6E83-43EC-B2DE-9BF55FDFB2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2D9CC4-887F-4F4E-8656-94B372CC50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FB2B51-23C1-4946-92D0-0105B4F94E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C732E1-17A7-4B89-89B8-A885B30B0D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FAD231-0EF4-4EAB-961E-053B799FDF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A16B44-950E-434A-8E9B-7D12480E10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A5FB0-0E83-4FD0-998A-E304C62DA4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D26E0-6BBF-4117-BEB6-D89FEAF0D9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3E0DC8E-DA65-432F-82CB-F7A70409BC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document/d/15wxjmL-uHQPXDKOxmZXtU_gxy9dphEuyC1P4jzP-9mA/edit?usp=sharing" TargetMode="External"/><Relationship Id="rId3" Type="http://schemas.openxmlformats.org/officeDocument/2006/relationships/hyperlink" Target="https://lupinepublishers.com/forensic-and-genetics-journal/classification.php" TargetMode="External"/><Relationship Id="rId7" Type="http://schemas.openxmlformats.org/officeDocument/2006/relationships/hyperlink" Target="https://sciencespot.net/Pages/classforsci.html"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docs.google.com/presentation/d/14eIEiGacRXMsDyuUxiEsSM2m4YOAtIlfmD4O4YsLdPI/edit?usp=sharing" TargetMode="External"/><Relationship Id="rId5" Type="http://schemas.openxmlformats.org/officeDocument/2006/relationships/hyperlink" Target="https://docs.google.com/presentation/d/1cK42rhAWr0iTKZ2TPXZvFgH3nvMom8tL-sgAa8PLXM0/edit?usp=sharing" TargetMode="External"/><Relationship Id="rId4" Type="http://schemas.openxmlformats.org/officeDocument/2006/relationships/hyperlink" Target="https://creativecommons.org/licenses/by/3.0/"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sciencespot.net/Pages/classforsci.html#blood" TargetMode="External"/><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5ysaMKoqmr8"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fordbloodcenter.org/donate-blood/blood-donation-facts/blood-type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307307B-B3EE-1359-76C6-348115A0638D}"/>
              </a:ext>
            </a:extLst>
          </p:cNvPr>
          <p:cNvPicPr>
            <a:picLocks noChangeAspect="1"/>
          </p:cNvPicPr>
          <p:nvPr/>
        </p:nvPicPr>
        <p:blipFill rotWithShape="1">
          <a:blip r:embed="rId2" cstate="print">
            <a:duotone>
              <a:prstClr val="black"/>
              <a:srgbClr val="FFFF00">
                <a:tint val="45000"/>
                <a:satMod val="400000"/>
              </a:srgbClr>
            </a:duotone>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4" b="-1"/>
          <a:stretch/>
        </p:blipFill>
        <p:spPr>
          <a:xfrm rot="5400000">
            <a:off x="-2277274" y="2917354"/>
            <a:ext cx="6217920" cy="1663372"/>
          </a:xfrm>
          <a:prstGeom prst="rect">
            <a:avLst/>
          </a:prstGeom>
        </p:spPr>
      </p:pic>
      <p:sp>
        <p:nvSpPr>
          <p:cNvPr id="7" name="TextBox 6">
            <a:extLst>
              <a:ext uri="{FF2B5EF4-FFF2-40B4-BE49-F238E27FC236}">
                <a16:creationId xmlns:a16="http://schemas.microsoft.com/office/drawing/2014/main" id="{B3057D2B-1274-A1C5-5644-CDE9545C1282}"/>
              </a:ext>
            </a:extLst>
          </p:cNvPr>
          <p:cNvSpPr txBox="1"/>
          <p:nvPr/>
        </p:nvSpPr>
        <p:spPr>
          <a:xfrm>
            <a:off x="4419600" y="7772400"/>
            <a:ext cx="10058400" cy="230832"/>
          </a:xfrm>
          <a:prstGeom prst="rect">
            <a:avLst/>
          </a:prstGeom>
          <a:noFill/>
        </p:spPr>
        <p:txBody>
          <a:bodyPr wrap="square" rtlCol="0">
            <a:spAutoFit/>
          </a:bodyPr>
          <a:lstStyle/>
          <a:p>
            <a:r>
              <a:rPr lang="en-US" sz="900" dirty="0">
                <a:hlinkClick r:id="rId3" tooltip="https://lupinepublishers.com/forensic-and-genetics-journal/classification.php"/>
              </a:rPr>
              <a:t>This Photo</a:t>
            </a:r>
            <a:r>
              <a:rPr lang="en-US" sz="900" dirty="0"/>
              <a:t> by Unknown Author is licensed under </a:t>
            </a:r>
            <a:r>
              <a:rPr lang="en-US" sz="900" dirty="0">
                <a:hlinkClick r:id="rId4" tooltip="https://creativecommons.org/licenses/by/3.0/"/>
              </a:rPr>
              <a:t>CC BY</a:t>
            </a:r>
            <a:endParaRPr lang="en-US" sz="900" dirty="0"/>
          </a:p>
        </p:txBody>
      </p:sp>
      <p:sp>
        <p:nvSpPr>
          <p:cNvPr id="8" name="Text Box 5">
            <a:extLst>
              <a:ext uri="{FF2B5EF4-FFF2-40B4-BE49-F238E27FC236}">
                <a16:creationId xmlns:a16="http://schemas.microsoft.com/office/drawing/2014/main" id="{AA78BF49-F294-72B7-1955-2B6D9AC46C45}"/>
              </a:ext>
            </a:extLst>
          </p:cNvPr>
          <p:cNvSpPr txBox="1">
            <a:spLocks noChangeArrowheads="1"/>
          </p:cNvSpPr>
          <p:nvPr/>
        </p:nvSpPr>
        <p:spPr bwMode="auto">
          <a:xfrm>
            <a:off x="-23649" y="0"/>
            <a:ext cx="9167649" cy="646331"/>
          </a:xfrm>
          <a:prstGeom prst="rect">
            <a:avLst/>
          </a:prstGeom>
          <a:solidFill>
            <a:srgbClr val="A0A043"/>
          </a:solidFill>
          <a:ln w="9525">
            <a:solidFill>
              <a:srgbClr val="A0A043"/>
            </a:solidFill>
            <a:miter lim="800000"/>
            <a:headEnd/>
            <a:tailEnd/>
          </a:ln>
        </p:spPr>
        <p:txBody>
          <a:bodyPr wrap="square">
            <a:spAutoFit/>
          </a:bodyPr>
          <a:lstStyle/>
          <a:p>
            <a:pPr algn="ctr">
              <a:spcBef>
                <a:spcPct val="50000"/>
              </a:spcBef>
            </a:pPr>
            <a:r>
              <a:rPr lang="en-US" sz="3600" dirty="0">
                <a:latin typeface="Gill Sans Nova Ultra Bold" panose="020B0B02020104020203" pitchFamily="34" charset="0"/>
              </a:rPr>
              <a:t>CSI Unit Training Materials</a:t>
            </a:r>
          </a:p>
        </p:txBody>
      </p:sp>
      <p:sp>
        <p:nvSpPr>
          <p:cNvPr id="4" name="Text Box 8">
            <a:extLst>
              <a:ext uri="{FF2B5EF4-FFF2-40B4-BE49-F238E27FC236}">
                <a16:creationId xmlns:a16="http://schemas.microsoft.com/office/drawing/2014/main" id="{249B4721-F3AB-9624-CD8D-12693717F4B1}"/>
              </a:ext>
            </a:extLst>
          </p:cNvPr>
          <p:cNvSpPr txBox="1">
            <a:spLocks noChangeArrowheads="1"/>
          </p:cNvSpPr>
          <p:nvPr/>
        </p:nvSpPr>
        <p:spPr bwMode="auto">
          <a:xfrm rot="16200000">
            <a:off x="-780787" y="5750867"/>
            <a:ext cx="2209800" cy="461665"/>
          </a:xfrm>
          <a:prstGeom prst="rect">
            <a:avLst/>
          </a:prstGeom>
          <a:noFill/>
          <a:ln w="9525">
            <a:noFill/>
            <a:miter lim="800000"/>
            <a:headEnd/>
            <a:tailEnd/>
          </a:ln>
        </p:spPr>
        <p:txBody>
          <a:bodyPr wrap="square">
            <a:spAutoFit/>
          </a:bodyPr>
          <a:lstStyle/>
          <a:p>
            <a:pPr algn="ctr">
              <a:spcBef>
                <a:spcPct val="50000"/>
              </a:spcBef>
            </a:pPr>
            <a:r>
              <a:rPr lang="en-US" sz="1200" b="1" i="1" dirty="0">
                <a:latin typeface="Times New Roman" pitchFamily="18" charset="0"/>
              </a:rPr>
              <a:t>T. Tomm Updated 2023    </a:t>
            </a:r>
          </a:p>
          <a:p>
            <a:pPr algn="ctr">
              <a:spcBef>
                <a:spcPts val="0"/>
              </a:spcBef>
            </a:pPr>
            <a:r>
              <a:rPr lang="en-US" sz="1200" b="1" i="1" dirty="0">
                <a:latin typeface="Times New Roman" pitchFamily="18" charset="0"/>
              </a:rPr>
              <a:t>https://sciencespot.net</a:t>
            </a:r>
          </a:p>
        </p:txBody>
      </p:sp>
      <p:sp>
        <p:nvSpPr>
          <p:cNvPr id="9" name="TextBox 8">
            <a:extLst>
              <a:ext uri="{FF2B5EF4-FFF2-40B4-BE49-F238E27FC236}">
                <a16:creationId xmlns:a16="http://schemas.microsoft.com/office/drawing/2014/main" id="{5B297B64-61BA-C32F-C23C-5598F33625E1}"/>
              </a:ext>
            </a:extLst>
          </p:cNvPr>
          <p:cNvSpPr txBox="1"/>
          <p:nvPr/>
        </p:nvSpPr>
        <p:spPr>
          <a:xfrm>
            <a:off x="-4876800" y="0"/>
            <a:ext cx="4788887" cy="7525137"/>
          </a:xfrm>
          <a:prstGeom prst="rect">
            <a:avLst/>
          </a:prstGeom>
          <a:noFill/>
        </p:spPr>
        <p:txBody>
          <a:bodyPr wrap="square" rtlCol="0">
            <a:spAutoFit/>
          </a:bodyPr>
          <a:lstStyle/>
          <a:p>
            <a:pPr>
              <a:lnSpc>
                <a:spcPct val="150000"/>
              </a:lnSpc>
            </a:pPr>
            <a:r>
              <a:rPr lang="en-US" sz="1400" b="1" dirty="0"/>
              <a:t>Teacher Notes:</a:t>
            </a:r>
          </a:p>
          <a:p>
            <a:r>
              <a:rPr lang="en-US" sz="1400" dirty="0"/>
              <a:t>The student digital slides for this unit are available at </a:t>
            </a:r>
            <a:r>
              <a:rPr lang="en-US" sz="1400" dirty="0">
                <a:hlinkClick r:id="rId5"/>
              </a:rPr>
              <a:t>https://docs.google.com/presentation/d/1cK42rhAWr0iTKZ2TPXZvFgH3nvMom8tL-sgAa8PLXM0/edit?usp=sharing</a:t>
            </a:r>
            <a:endParaRPr lang="en-US" sz="1400" dirty="0"/>
          </a:p>
          <a:p>
            <a:endParaRPr lang="en-US" sz="1400" i="1" dirty="0"/>
          </a:p>
          <a:p>
            <a:r>
              <a:rPr lang="en-US" sz="1400" i="1" dirty="0"/>
              <a:t>IMPORTANT:  Make a copy of the student notebook before you assign it on your LMS.  It is view-only and I am not able to approve access for your students. </a:t>
            </a:r>
            <a:endParaRPr lang="en-US" sz="1400" dirty="0"/>
          </a:p>
          <a:p>
            <a:endParaRPr lang="en-US" sz="1400" dirty="0"/>
          </a:p>
          <a:p>
            <a:r>
              <a:rPr lang="en-US" sz="1400" dirty="0"/>
              <a:t>The digital notebook (with all the slides for the digital lessons and activities) is available at </a:t>
            </a:r>
            <a:r>
              <a:rPr lang="en-US" sz="1400" dirty="0">
                <a:hlinkClick r:id="rId6"/>
              </a:rPr>
              <a:t>https://docs.google.com/presentation/d/14eIEiGacRXMsDyuUxiEsSM2m4YOAtIlfmD4O4YsLdPI/edit?usp=sharing</a:t>
            </a:r>
            <a:r>
              <a:rPr lang="en-US" sz="1400" dirty="0"/>
              <a:t>.  It is set up for standard paper (8.5x11) in landscape mode for easier printing when needed.  Paper versions are available for this unit on my Forensic Science page at </a:t>
            </a:r>
            <a:r>
              <a:rPr lang="en-US" sz="1400" dirty="0">
                <a:hlinkClick r:id="rId7"/>
              </a:rPr>
              <a:t>https://sciencespot.net/Pages/classforsci.html</a:t>
            </a:r>
            <a:r>
              <a:rPr lang="en-US" sz="1400" dirty="0"/>
              <a:t> </a:t>
            </a:r>
            <a:br>
              <a:rPr lang="en-US" sz="1400" dirty="0"/>
            </a:br>
            <a:endParaRPr lang="en-US" sz="1400" dirty="0"/>
          </a:p>
          <a:p>
            <a:r>
              <a:rPr lang="en-US" sz="1400" dirty="0"/>
              <a:t>A DRAFT of the general outline of the digital lessons (with corresponding slide #s for the student notebook) is available at </a:t>
            </a:r>
            <a:r>
              <a:rPr lang="en-US" sz="1400" dirty="0">
                <a:hlinkClick r:id="rId8"/>
              </a:rPr>
              <a:t>https://docs.google.com/document/d/15wxjmL-uHQPXDKOxmZXtU_gxy9dphEuyC1P4jzP-9mA/edit?usp=sharing</a:t>
            </a:r>
            <a:r>
              <a:rPr lang="en-US" sz="1400" dirty="0"/>
              <a:t> .  It is based on 44-minute class periods with 7</a:t>
            </a:r>
            <a:r>
              <a:rPr lang="en-US" sz="1400" baseline="30000" dirty="0"/>
              <a:t>th</a:t>
            </a:r>
            <a:r>
              <a:rPr lang="en-US" sz="1400" dirty="0"/>
              <a:t> &amp; 8</a:t>
            </a:r>
            <a:r>
              <a:rPr lang="en-US" sz="1400" baseline="30000" dirty="0"/>
              <a:t>th</a:t>
            </a:r>
            <a:r>
              <a:rPr lang="en-US" sz="1400" dirty="0"/>
              <a:t> grade students. </a:t>
            </a:r>
          </a:p>
          <a:p>
            <a:endParaRPr lang="en-US" sz="1400" dirty="0"/>
          </a:p>
          <a:p>
            <a:r>
              <a:rPr lang="en-US" sz="1400" dirty="0"/>
              <a:t>Preview presentations before using with your classes as many slides have animations and links you will need to use.   </a:t>
            </a:r>
          </a:p>
          <a:p>
            <a:endParaRPr lang="en-US" sz="1400" dirty="0"/>
          </a:p>
          <a:p>
            <a:r>
              <a:rPr lang="en-US" sz="1400" dirty="0"/>
              <a:t>I do Science Starters at the beginning of each class period.  A collection of starters for Forensics is available on my lessons plans page at </a:t>
            </a:r>
            <a:r>
              <a:rPr lang="en-US" sz="1400" dirty="0">
                <a:hlinkClick r:id="rId7"/>
              </a:rPr>
              <a:t>https://sciencespot.net/Pages/classforsci.html</a:t>
            </a:r>
            <a:r>
              <a:rPr lang="en-US" sz="1400" dirty="0"/>
              <a:t> .</a:t>
            </a:r>
          </a:p>
          <a:p>
            <a:endParaRPr lang="en-US" sz="1400" dirty="0"/>
          </a:p>
        </p:txBody>
      </p:sp>
      <p:pic>
        <p:nvPicPr>
          <p:cNvPr id="5" name="Picture 4">
            <a:extLst>
              <a:ext uri="{FF2B5EF4-FFF2-40B4-BE49-F238E27FC236}">
                <a16:creationId xmlns:a16="http://schemas.microsoft.com/office/drawing/2014/main" id="{975F3F59-1BB4-5770-C476-7DC95904060A}"/>
              </a:ext>
            </a:extLst>
          </p:cNvPr>
          <p:cNvPicPr>
            <a:picLocks noChangeAspect="1"/>
          </p:cNvPicPr>
          <p:nvPr/>
        </p:nvPicPr>
        <p:blipFill>
          <a:blip r:embed="rId9"/>
          <a:stretch>
            <a:fillRect/>
          </a:stretch>
        </p:blipFill>
        <p:spPr>
          <a:xfrm>
            <a:off x="1752600" y="729474"/>
            <a:ext cx="7248831" cy="6052326"/>
          </a:xfrm>
          <a:prstGeom prst="rect">
            <a:avLst/>
          </a:prstGeom>
        </p:spPr>
      </p:pic>
    </p:spTree>
    <p:extLst>
      <p:ext uri="{BB962C8B-B14F-4D97-AF65-F5344CB8AC3E}">
        <p14:creationId xmlns:p14="http://schemas.microsoft.com/office/powerpoint/2010/main" val="343929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568D9F-5759-CF96-AD67-65B26DED879F}"/>
              </a:ext>
            </a:extLst>
          </p:cNvPr>
          <p:cNvPicPr>
            <a:picLocks noChangeAspect="1"/>
          </p:cNvPicPr>
          <p:nvPr/>
        </p:nvPicPr>
        <p:blipFill>
          <a:blip r:embed="rId2"/>
          <a:stretch>
            <a:fillRect/>
          </a:stretch>
        </p:blipFill>
        <p:spPr>
          <a:xfrm>
            <a:off x="338189" y="1200457"/>
            <a:ext cx="2338571" cy="2119330"/>
          </a:xfrm>
          <a:prstGeom prst="rect">
            <a:avLst/>
          </a:prstGeom>
          <a:ln>
            <a:noFill/>
          </a:ln>
          <a:effectLst>
            <a:outerShdw blurRad="292100" dist="139700" dir="2700000" algn="tl" rotWithShape="0">
              <a:srgbClr val="333333">
                <a:alpha val="65000"/>
              </a:srgbClr>
            </a:outerShdw>
          </a:effectLst>
        </p:spPr>
      </p:pic>
      <p:sp>
        <p:nvSpPr>
          <p:cNvPr id="6" name="TextBox 4">
            <a:extLst>
              <a:ext uri="{FF2B5EF4-FFF2-40B4-BE49-F238E27FC236}">
                <a16:creationId xmlns:a16="http://schemas.microsoft.com/office/drawing/2014/main" id="{250C27B5-9583-A401-5D48-B7624E2592E6}"/>
              </a:ext>
            </a:extLst>
          </p:cNvPr>
          <p:cNvSpPr txBox="1">
            <a:spLocks noChangeArrowheads="1"/>
          </p:cNvSpPr>
          <p:nvPr/>
        </p:nvSpPr>
        <p:spPr bwMode="auto">
          <a:xfrm>
            <a:off x="2887893" y="1200457"/>
            <a:ext cx="549068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dirty="0">
                <a:latin typeface="Times New Roman" panose="02020603050405020304" pitchFamily="18" charset="0"/>
                <a:cs typeface="Times New Roman" panose="02020603050405020304" pitchFamily="18" charset="0"/>
              </a:rPr>
              <a:t>Click the image on your slide to find the link and then click </a:t>
            </a:r>
            <a:r>
              <a:rPr lang="en-US" altLang="en-US" sz="2400" b="1" dirty="0">
                <a:latin typeface="Times New Roman" panose="02020603050405020304" pitchFamily="18" charset="0"/>
                <a:cs typeface="Times New Roman" panose="02020603050405020304" pitchFamily="18" charset="0"/>
              </a:rPr>
              <a:t>PLAY</a:t>
            </a:r>
            <a:r>
              <a:rPr lang="en-US" altLang="en-US" sz="2400" dirty="0">
                <a:latin typeface="Times New Roman" panose="02020603050405020304" pitchFamily="18" charset="0"/>
                <a:cs typeface="Times New Roman" panose="02020603050405020304" pitchFamily="18" charset="0"/>
              </a:rPr>
              <a:t>.  </a:t>
            </a:r>
          </a:p>
          <a:p>
            <a:pPr algn="just" eaLnBrk="1" hangingPunct="1"/>
            <a:endParaRPr lang="en-US" altLang="en-US" sz="2400" dirty="0">
              <a:latin typeface="Times New Roman" panose="02020603050405020304" pitchFamily="18" charset="0"/>
              <a:cs typeface="Times New Roman" panose="02020603050405020304" pitchFamily="18" charset="0"/>
            </a:endParaRPr>
          </a:p>
          <a:p>
            <a:pPr algn="just" eaLnBrk="1" hangingPunct="1"/>
            <a:r>
              <a:rPr lang="en-US" altLang="en-US" sz="2400" dirty="0">
                <a:latin typeface="Times New Roman" panose="02020603050405020304" pitchFamily="18" charset="0"/>
                <a:cs typeface="Times New Roman" panose="02020603050405020304" pitchFamily="18" charset="0"/>
              </a:rPr>
              <a:t>Read the </a:t>
            </a:r>
            <a:r>
              <a:rPr lang="en-US" altLang="en-US" sz="2400" b="1" dirty="0">
                <a:latin typeface="Times New Roman" panose="02020603050405020304" pitchFamily="18" charset="0"/>
                <a:cs typeface="Times New Roman" panose="02020603050405020304" pitchFamily="18" charset="0"/>
              </a:rPr>
              <a:t>introduction</a:t>
            </a:r>
            <a:r>
              <a:rPr lang="en-US" altLang="en-US" sz="2400" dirty="0">
                <a:latin typeface="Times New Roman" panose="02020603050405020304" pitchFamily="18" charset="0"/>
                <a:cs typeface="Times New Roman" panose="02020603050405020304" pitchFamily="18" charset="0"/>
              </a:rPr>
              <a:t> and then click to get your first patient.</a:t>
            </a:r>
          </a:p>
          <a:p>
            <a:pPr algn="just" eaLnBrk="1" hangingPunct="1"/>
            <a:endParaRPr lang="en-US" altLang="en-US" sz="24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F0BE069-3954-932E-B625-E5E4E3D53BEF}"/>
              </a:ext>
            </a:extLst>
          </p:cNvPr>
          <p:cNvPicPr>
            <a:picLocks noChangeAspect="1"/>
          </p:cNvPicPr>
          <p:nvPr/>
        </p:nvPicPr>
        <p:blipFill>
          <a:blip r:embed="rId3"/>
          <a:stretch>
            <a:fillRect/>
          </a:stretch>
        </p:blipFill>
        <p:spPr>
          <a:xfrm>
            <a:off x="331340" y="3811012"/>
            <a:ext cx="3719467" cy="2308324"/>
          </a:xfrm>
          <a:prstGeom prst="rect">
            <a:avLst/>
          </a:prstGeom>
          <a:ln>
            <a:noFill/>
          </a:ln>
          <a:effectLst>
            <a:outerShdw blurRad="292100" dist="139700" dir="2700000" algn="tl" rotWithShape="0">
              <a:srgbClr val="333333">
                <a:alpha val="65000"/>
              </a:srgbClr>
            </a:outerShdw>
          </a:effectLst>
        </p:spPr>
      </p:pic>
      <p:sp>
        <p:nvSpPr>
          <p:cNvPr id="9" name="TextBox 4">
            <a:extLst>
              <a:ext uri="{FF2B5EF4-FFF2-40B4-BE49-F238E27FC236}">
                <a16:creationId xmlns:a16="http://schemas.microsoft.com/office/drawing/2014/main" id="{E0DE06DE-4F1A-8A06-1A40-6EFAACE05C39}"/>
              </a:ext>
            </a:extLst>
          </p:cNvPr>
          <p:cNvSpPr txBox="1">
            <a:spLocks noChangeArrowheads="1"/>
          </p:cNvSpPr>
          <p:nvPr/>
        </p:nvSpPr>
        <p:spPr bwMode="auto">
          <a:xfrm>
            <a:off x="4262920" y="3658612"/>
            <a:ext cx="465248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dirty="0">
                <a:latin typeface="Times New Roman" panose="02020603050405020304" pitchFamily="18" charset="0"/>
                <a:cs typeface="Times New Roman" panose="02020603050405020304" pitchFamily="18" charset="0"/>
              </a:rPr>
              <a:t>Enter a </a:t>
            </a:r>
            <a:r>
              <a:rPr lang="en-US" altLang="en-US" sz="2400" b="1" dirty="0">
                <a:latin typeface="Times New Roman" panose="02020603050405020304" pitchFamily="18" charset="0"/>
                <a:cs typeface="Times New Roman" panose="02020603050405020304" pitchFamily="18" charset="0"/>
              </a:rPr>
              <a:t>description</a:t>
            </a:r>
            <a:r>
              <a:rPr lang="en-US" altLang="en-US" sz="2400" dirty="0">
                <a:latin typeface="Times New Roman" panose="02020603050405020304" pitchFamily="18" charset="0"/>
                <a:cs typeface="Times New Roman" panose="02020603050405020304" pitchFamily="18" charset="0"/>
              </a:rPr>
              <a:t> of the patient using hair color and gender in your chart. </a:t>
            </a:r>
          </a:p>
          <a:p>
            <a:pPr algn="just" eaLnBrk="1" hangingPunct="1"/>
            <a:endParaRPr lang="en-US" altLang="en-US" sz="2400" dirty="0">
              <a:latin typeface="Times New Roman" panose="02020603050405020304" pitchFamily="18" charset="0"/>
              <a:cs typeface="Times New Roman" panose="02020603050405020304" pitchFamily="18" charset="0"/>
            </a:endParaRPr>
          </a:p>
          <a:p>
            <a:pPr algn="just" eaLnBrk="1" hangingPunct="1"/>
            <a:r>
              <a:rPr lang="en-US" altLang="en-US" sz="2400" b="1" dirty="0">
                <a:latin typeface="Times New Roman" panose="02020603050405020304" pitchFamily="18" charset="0"/>
                <a:cs typeface="Times New Roman" panose="02020603050405020304" pitchFamily="18" charset="0"/>
              </a:rPr>
              <a:t>Drag the syringe </a:t>
            </a:r>
            <a:r>
              <a:rPr lang="en-US" altLang="en-US" sz="2400" dirty="0">
                <a:latin typeface="Times New Roman" panose="02020603050405020304" pitchFamily="18" charset="0"/>
                <a:cs typeface="Times New Roman" panose="02020603050405020304" pitchFamily="18" charset="0"/>
              </a:rPr>
              <a:t>so the needle is located over the elbow area. It will obtain a sample.</a:t>
            </a:r>
          </a:p>
          <a:p>
            <a:pPr algn="just" eaLnBrk="1" hangingPunct="1"/>
            <a:endParaRPr lang="en-US" altLang="en-US" sz="2400"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727A4E1-D5D3-BD9D-E10D-7343537F6420}"/>
              </a:ext>
            </a:extLst>
          </p:cNvPr>
          <p:cNvCxnSpPr/>
          <p:nvPr/>
        </p:nvCxnSpPr>
        <p:spPr>
          <a:xfrm flipH="1">
            <a:off x="2119044" y="4340448"/>
            <a:ext cx="76200" cy="5334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2">
            <a:extLst>
              <a:ext uri="{FF2B5EF4-FFF2-40B4-BE49-F238E27FC236}">
                <a16:creationId xmlns:a16="http://schemas.microsoft.com/office/drawing/2014/main" id="{C6D7387B-C9DD-626C-B097-B6CAFCCAF6EE}"/>
              </a:ext>
            </a:extLst>
          </p:cNvPr>
          <p:cNvSpPr txBox="1">
            <a:spLocks noChangeArrowheads="1"/>
          </p:cNvSpPr>
          <p:nvPr/>
        </p:nvSpPr>
        <p:spPr bwMode="auto">
          <a:xfrm>
            <a:off x="279970" y="174820"/>
            <a:ext cx="8610600" cy="762000"/>
          </a:xfrm>
          <a:prstGeom prst="rect">
            <a:avLst/>
          </a:prstGeom>
          <a:solidFill>
            <a:srgbClr val="A50021"/>
          </a:solidFill>
          <a:ln w="9525">
            <a:noFill/>
            <a:miter lim="800000"/>
            <a:headEnd/>
            <a:tailEnd/>
          </a:ln>
          <a:effectLst/>
        </p:spPr>
        <p:txBody>
          <a:bodyPr lIns="91428" tIns="45715" rIns="91428" bIns="45715" anchor="ctr"/>
          <a:lstStyle/>
          <a:p>
            <a:pPr algn="ctr">
              <a:defRPr/>
            </a:pPr>
            <a:r>
              <a:rPr lang="en-US" sz="4400" b="1" kern="0" dirty="0">
                <a:solidFill>
                  <a:schemeClr val="bg1"/>
                </a:solidFill>
                <a:latin typeface="Times New Roman" pitchFamily="18" charset="0"/>
                <a:ea typeface="+mj-ea"/>
                <a:cs typeface="+mj-cs"/>
              </a:rPr>
              <a:t>#7 – Online Challenge Directions</a:t>
            </a:r>
          </a:p>
        </p:txBody>
      </p:sp>
    </p:spTree>
    <p:extLst>
      <p:ext uri="{BB962C8B-B14F-4D97-AF65-F5344CB8AC3E}">
        <p14:creationId xmlns:p14="http://schemas.microsoft.com/office/powerpoint/2010/main" val="17605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0CAC1E0-4DEC-073C-3C31-E40D256B3524}"/>
              </a:ext>
            </a:extLst>
          </p:cNvPr>
          <p:cNvGrpSpPr/>
          <p:nvPr/>
        </p:nvGrpSpPr>
        <p:grpSpPr>
          <a:xfrm>
            <a:off x="142981" y="73018"/>
            <a:ext cx="4291104" cy="3649557"/>
            <a:chOff x="381000" y="228600"/>
            <a:chExt cx="4291104" cy="3649557"/>
          </a:xfrm>
        </p:grpSpPr>
        <p:pic>
          <p:nvPicPr>
            <p:cNvPr id="3" name="Picture 2">
              <a:extLst>
                <a:ext uri="{FF2B5EF4-FFF2-40B4-BE49-F238E27FC236}">
                  <a16:creationId xmlns:a16="http://schemas.microsoft.com/office/drawing/2014/main" id="{CC29F4E2-DC26-55E8-DBB1-C128804BB523}"/>
                </a:ext>
              </a:extLst>
            </p:cNvPr>
            <p:cNvPicPr>
              <a:picLocks noChangeAspect="1"/>
            </p:cNvPicPr>
            <p:nvPr/>
          </p:nvPicPr>
          <p:blipFill>
            <a:blip r:embed="rId2"/>
            <a:stretch>
              <a:fillRect/>
            </a:stretch>
          </p:blipFill>
          <p:spPr>
            <a:xfrm>
              <a:off x="381000" y="228600"/>
              <a:ext cx="4291104" cy="3649557"/>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962E8FED-3903-7077-EC53-72CD707AAAFC}"/>
                </a:ext>
              </a:extLst>
            </p:cNvPr>
            <p:cNvSpPr/>
            <p:nvPr/>
          </p:nvSpPr>
          <p:spPr>
            <a:xfrm>
              <a:off x="381000" y="990600"/>
              <a:ext cx="1371600"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4">
            <a:extLst>
              <a:ext uri="{FF2B5EF4-FFF2-40B4-BE49-F238E27FC236}">
                <a16:creationId xmlns:a16="http://schemas.microsoft.com/office/drawing/2014/main" id="{250C27B5-9583-A401-5D48-B7624E2592E6}"/>
              </a:ext>
            </a:extLst>
          </p:cNvPr>
          <p:cNvSpPr txBox="1">
            <a:spLocks noChangeArrowheads="1"/>
          </p:cNvSpPr>
          <p:nvPr/>
        </p:nvSpPr>
        <p:spPr bwMode="auto">
          <a:xfrm>
            <a:off x="4605391" y="151322"/>
            <a:ext cx="4395628" cy="312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Task 1: Blood Typing</a:t>
            </a:r>
          </a:p>
          <a:p>
            <a:pPr algn="just" eaLnBrk="1" hangingPunct="1"/>
            <a:endParaRPr lang="en-US" altLang="en-US" sz="1100" b="1" dirty="0">
              <a:latin typeface="Times New Roman" panose="02020603050405020304" pitchFamily="18" charset="0"/>
              <a:cs typeface="Times New Roman" panose="02020603050405020304" pitchFamily="18" charset="0"/>
            </a:endParaRPr>
          </a:p>
          <a:p>
            <a:pPr algn="just" eaLnBrk="1" hangingPunct="1"/>
            <a:r>
              <a:rPr lang="en-US" altLang="en-US" sz="2400" dirty="0">
                <a:latin typeface="Times New Roman" panose="02020603050405020304" pitchFamily="18" charset="0"/>
                <a:cs typeface="Times New Roman" panose="02020603050405020304" pitchFamily="18" charset="0"/>
              </a:rPr>
              <a:t>Drag the </a:t>
            </a:r>
            <a:r>
              <a:rPr lang="en-US" altLang="en-US" sz="2400" b="1" dirty="0">
                <a:latin typeface="Times New Roman" panose="02020603050405020304" pitchFamily="18" charset="0"/>
                <a:cs typeface="Times New Roman" panose="02020603050405020304" pitchFamily="18" charset="0"/>
              </a:rPr>
              <a:t>syringe</a:t>
            </a:r>
            <a:r>
              <a:rPr lang="en-US" altLang="en-US" sz="2400" dirty="0">
                <a:latin typeface="Times New Roman" panose="02020603050405020304" pitchFamily="18" charset="0"/>
                <a:cs typeface="Times New Roman" panose="02020603050405020304" pitchFamily="18" charset="0"/>
              </a:rPr>
              <a:t> over the top of each vial to add blood. Wait to see if there is a </a:t>
            </a:r>
            <a:r>
              <a:rPr lang="en-US" altLang="en-US" sz="2400" b="1" dirty="0">
                <a:latin typeface="Times New Roman" panose="02020603050405020304" pitchFamily="18" charset="0"/>
                <a:cs typeface="Times New Roman" panose="02020603050405020304" pitchFamily="18" charset="0"/>
              </a:rPr>
              <a:t>reaction</a:t>
            </a:r>
            <a:r>
              <a:rPr lang="en-US" altLang="en-US" sz="2400" dirty="0">
                <a:latin typeface="Times New Roman" panose="02020603050405020304" pitchFamily="18" charset="0"/>
                <a:cs typeface="Times New Roman" panose="02020603050405020304" pitchFamily="18" charset="0"/>
              </a:rPr>
              <a:t>.  </a:t>
            </a:r>
          </a:p>
          <a:p>
            <a:pPr algn="just" eaLnBrk="1" hangingPunct="1"/>
            <a:endParaRPr lang="en-US" altLang="en-US" sz="1200" dirty="0">
              <a:latin typeface="Times New Roman" panose="02020603050405020304" pitchFamily="18" charset="0"/>
              <a:cs typeface="Times New Roman" panose="02020603050405020304" pitchFamily="18" charset="0"/>
            </a:endParaRPr>
          </a:p>
          <a:p>
            <a:pPr algn="just" eaLnBrk="1" hangingPunct="1"/>
            <a:r>
              <a:rPr lang="en-US" altLang="en-US" sz="2400" dirty="0">
                <a:latin typeface="Times New Roman" panose="02020603050405020304" pitchFamily="18" charset="0"/>
                <a:cs typeface="Times New Roman" panose="02020603050405020304" pitchFamily="18" charset="0"/>
              </a:rPr>
              <a:t>Clump = Positive result</a:t>
            </a:r>
          </a:p>
          <a:p>
            <a:pPr algn="just" eaLnBrk="1" hangingPunct="1"/>
            <a:r>
              <a:rPr lang="en-US" altLang="en-US" sz="2400" dirty="0">
                <a:latin typeface="Times New Roman" panose="02020603050405020304" pitchFamily="18" charset="0"/>
                <a:cs typeface="Times New Roman" panose="02020603050405020304" pitchFamily="18" charset="0"/>
              </a:rPr>
              <a:t>No clump = Negative result</a:t>
            </a:r>
          </a:p>
          <a:p>
            <a:pPr algn="just" eaLnBrk="1" hangingPunct="1"/>
            <a:endParaRPr lang="en-US" altLang="en-US" sz="2400" dirty="0">
              <a:latin typeface="Times New Roman" panose="02020603050405020304" pitchFamily="18" charset="0"/>
              <a:cs typeface="Times New Roman" panose="02020603050405020304" pitchFamily="18" charset="0"/>
            </a:endParaRPr>
          </a:p>
        </p:txBody>
      </p:sp>
      <p:sp>
        <p:nvSpPr>
          <p:cNvPr id="9" name="TextBox 4">
            <a:extLst>
              <a:ext uri="{FF2B5EF4-FFF2-40B4-BE49-F238E27FC236}">
                <a16:creationId xmlns:a16="http://schemas.microsoft.com/office/drawing/2014/main" id="{E0DE06DE-4F1A-8A06-1A40-6EFAACE05C39}"/>
              </a:ext>
            </a:extLst>
          </p:cNvPr>
          <p:cNvSpPr txBox="1">
            <a:spLocks noChangeArrowheads="1"/>
          </p:cNvSpPr>
          <p:nvPr/>
        </p:nvSpPr>
        <p:spPr bwMode="auto">
          <a:xfrm>
            <a:off x="0" y="4419600"/>
            <a:ext cx="43442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latin typeface="Times New Roman" panose="02020603050405020304" pitchFamily="18" charset="0"/>
                <a:cs typeface="Times New Roman" panose="02020603050405020304" pitchFamily="18" charset="0"/>
              </a:rPr>
              <a:t>Finish by clicking the correct </a:t>
            </a:r>
            <a:r>
              <a:rPr lang="en-US" altLang="en-US" sz="2400" b="1" dirty="0">
                <a:latin typeface="Times New Roman" panose="02020603050405020304" pitchFamily="18" charset="0"/>
                <a:cs typeface="Times New Roman" panose="02020603050405020304" pitchFamily="18" charset="0"/>
              </a:rPr>
              <a:t>letters</a:t>
            </a:r>
            <a:r>
              <a:rPr lang="en-US" altLang="en-US" sz="2400" dirty="0">
                <a:latin typeface="Times New Roman" panose="02020603050405020304" pitchFamily="18" charset="0"/>
                <a:cs typeface="Times New Roman" panose="02020603050405020304" pitchFamily="18" charset="0"/>
              </a:rPr>
              <a:t> for the </a:t>
            </a:r>
            <a:r>
              <a:rPr lang="en-US" altLang="en-US" sz="2400" b="1" dirty="0">
                <a:latin typeface="Times New Roman" panose="02020603050405020304" pitchFamily="18" charset="0"/>
                <a:cs typeface="Times New Roman" panose="02020603050405020304" pitchFamily="18" charset="0"/>
              </a:rPr>
              <a:t>BLOOD TYPE </a:t>
            </a:r>
            <a:r>
              <a:rPr lang="en-US" altLang="en-US" sz="2400" dirty="0">
                <a:latin typeface="Times New Roman" panose="02020603050405020304" pitchFamily="18" charset="0"/>
                <a:cs typeface="Times New Roman" panose="02020603050405020304" pitchFamily="18" charset="0"/>
              </a:rPr>
              <a:t>the patient has by the blood drop and then click </a:t>
            </a:r>
            <a:r>
              <a:rPr lang="en-US" altLang="en-US" sz="2400" b="1" dirty="0">
                <a:latin typeface="Times New Roman" panose="02020603050405020304" pitchFamily="18" charset="0"/>
                <a:cs typeface="Times New Roman" panose="02020603050405020304" pitchFamily="18" charset="0"/>
              </a:rPr>
              <a:t>Rh+ </a:t>
            </a:r>
            <a:r>
              <a:rPr lang="en-US" altLang="en-US" sz="2400" dirty="0">
                <a:latin typeface="Times New Roman" panose="02020603050405020304" pitchFamily="18" charset="0"/>
                <a:cs typeface="Times New Roman" panose="02020603050405020304" pitchFamily="18" charset="0"/>
              </a:rPr>
              <a:t>or </a:t>
            </a:r>
            <a:r>
              <a:rPr lang="en-US" altLang="en-US" sz="2400" b="1" dirty="0">
                <a:latin typeface="Times New Roman" panose="02020603050405020304" pitchFamily="18" charset="0"/>
                <a:cs typeface="Times New Roman" panose="02020603050405020304" pitchFamily="18" charset="0"/>
              </a:rPr>
              <a:t>Rh–</a:t>
            </a:r>
            <a:r>
              <a:rPr lang="en-US" altLang="en-US" sz="2400" dirty="0">
                <a:latin typeface="Times New Roman" panose="02020603050405020304" pitchFamily="18" charset="0"/>
                <a:cs typeface="Times New Roman" panose="02020603050405020304" pitchFamily="18" charset="0"/>
              </a:rPr>
              <a:t>. </a:t>
            </a:r>
          </a:p>
          <a:p>
            <a:pPr algn="ctr" eaLnBrk="1" hangingPunct="1"/>
            <a:endParaRPr lang="en-US" altLang="en-US" sz="2400"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727A4E1-D5D3-BD9D-E10D-7343537F6420}"/>
              </a:ext>
            </a:extLst>
          </p:cNvPr>
          <p:cNvCxnSpPr/>
          <p:nvPr/>
        </p:nvCxnSpPr>
        <p:spPr>
          <a:xfrm flipH="1">
            <a:off x="828781" y="1006647"/>
            <a:ext cx="76200" cy="5334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4">
            <a:extLst>
              <a:ext uri="{FF2B5EF4-FFF2-40B4-BE49-F238E27FC236}">
                <a16:creationId xmlns:a16="http://schemas.microsoft.com/office/drawing/2014/main" id="{847CA492-106D-0491-99A1-7456A4671417}"/>
              </a:ext>
            </a:extLst>
          </p:cNvPr>
          <p:cNvSpPr txBox="1">
            <a:spLocks noChangeArrowheads="1"/>
          </p:cNvSpPr>
          <p:nvPr/>
        </p:nvSpPr>
        <p:spPr bwMode="auto">
          <a:xfrm>
            <a:off x="4572000" y="2971800"/>
            <a:ext cx="43760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What type of blood does this patient have?</a:t>
            </a:r>
            <a:endParaRPr lang="en-US" altLang="en-US" sz="2400" dirty="0">
              <a:latin typeface="Times New Roman" panose="02020603050405020304" pitchFamily="18" charset="0"/>
              <a:cs typeface="Times New Roman" panose="02020603050405020304" pitchFamily="18" charset="0"/>
            </a:endParaRPr>
          </a:p>
        </p:txBody>
      </p:sp>
      <p:sp>
        <p:nvSpPr>
          <p:cNvPr id="13" name="TextBox 4">
            <a:extLst>
              <a:ext uri="{FF2B5EF4-FFF2-40B4-BE49-F238E27FC236}">
                <a16:creationId xmlns:a16="http://schemas.microsoft.com/office/drawing/2014/main" id="{09E7E861-58EB-48C2-90BF-4DEA57A2862B}"/>
              </a:ext>
            </a:extLst>
          </p:cNvPr>
          <p:cNvSpPr txBox="1">
            <a:spLocks noChangeArrowheads="1"/>
          </p:cNvSpPr>
          <p:nvPr/>
        </p:nvSpPr>
        <p:spPr bwMode="auto">
          <a:xfrm>
            <a:off x="4572000" y="3810000"/>
            <a:ext cx="43591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dirty="0">
                <a:latin typeface="Times New Roman" panose="02020603050405020304" pitchFamily="18" charset="0"/>
                <a:cs typeface="Times New Roman" panose="02020603050405020304" pitchFamily="18" charset="0"/>
              </a:rPr>
              <a:t>There was a reaction for B and Rh, which would be B+ blood.</a:t>
            </a:r>
          </a:p>
          <a:p>
            <a:pPr algn="just" eaLnBrk="1" hangingPunct="1"/>
            <a:endParaRPr lang="en-US" altLang="en-US" sz="2400" dirty="0">
              <a:latin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A248035E-E3E5-24E9-AC5A-75C65096367A}"/>
              </a:ext>
            </a:extLst>
          </p:cNvPr>
          <p:cNvCxnSpPr>
            <a:cxnSpLocks/>
          </p:cNvCxnSpPr>
          <p:nvPr/>
        </p:nvCxnSpPr>
        <p:spPr>
          <a:xfrm flipH="1" flipV="1">
            <a:off x="2514600" y="1371600"/>
            <a:ext cx="381000" cy="309715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B88447A-5E7E-A00B-7299-ADB241748D23}"/>
              </a:ext>
            </a:extLst>
          </p:cNvPr>
          <p:cNvPicPr>
            <a:picLocks noChangeAspect="1"/>
          </p:cNvPicPr>
          <p:nvPr/>
        </p:nvPicPr>
        <p:blipFill rotWithShape="1">
          <a:blip r:embed="rId3"/>
          <a:srcRect t="24503" r="31002" b="9483"/>
          <a:stretch/>
        </p:blipFill>
        <p:spPr>
          <a:xfrm>
            <a:off x="713283" y="73018"/>
            <a:ext cx="834689" cy="838201"/>
          </a:xfrm>
          <a:prstGeom prst="rect">
            <a:avLst/>
          </a:prstGeom>
        </p:spPr>
      </p:pic>
      <p:pic>
        <p:nvPicPr>
          <p:cNvPr id="24" name="Picture 23">
            <a:extLst>
              <a:ext uri="{FF2B5EF4-FFF2-40B4-BE49-F238E27FC236}">
                <a16:creationId xmlns:a16="http://schemas.microsoft.com/office/drawing/2014/main" id="{790E1848-1D68-6A3F-B09E-004111A8C608}"/>
              </a:ext>
            </a:extLst>
          </p:cNvPr>
          <p:cNvPicPr>
            <a:picLocks noChangeAspect="1"/>
          </p:cNvPicPr>
          <p:nvPr/>
        </p:nvPicPr>
        <p:blipFill>
          <a:blip r:embed="rId4"/>
          <a:stretch>
            <a:fillRect/>
          </a:stretch>
        </p:blipFill>
        <p:spPr>
          <a:xfrm>
            <a:off x="4799746" y="4839764"/>
            <a:ext cx="3810028" cy="1866914"/>
          </a:xfrm>
          <a:prstGeom prst="rect">
            <a:avLst/>
          </a:prstGeom>
        </p:spPr>
      </p:pic>
    </p:spTree>
    <p:extLst>
      <p:ext uri="{BB962C8B-B14F-4D97-AF65-F5344CB8AC3E}">
        <p14:creationId xmlns:p14="http://schemas.microsoft.com/office/powerpoint/2010/main" val="9253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4F99533-C5C5-6571-CB44-AD1896D100A3}"/>
              </a:ext>
            </a:extLst>
          </p:cNvPr>
          <p:cNvPicPr>
            <a:picLocks noChangeAspect="1"/>
          </p:cNvPicPr>
          <p:nvPr/>
        </p:nvPicPr>
        <p:blipFill>
          <a:blip r:embed="rId2"/>
          <a:stretch>
            <a:fillRect/>
          </a:stretch>
        </p:blipFill>
        <p:spPr>
          <a:xfrm>
            <a:off x="209326" y="2438400"/>
            <a:ext cx="5403272" cy="3048000"/>
          </a:xfrm>
          <a:prstGeom prst="rect">
            <a:avLst/>
          </a:prstGeom>
          <a:ln>
            <a:noFill/>
          </a:ln>
          <a:effectLst>
            <a:outerShdw blurRad="292100" dist="139700" dir="2700000" algn="tl" rotWithShape="0">
              <a:srgbClr val="333333">
                <a:alpha val="65000"/>
              </a:srgbClr>
            </a:outerShdw>
          </a:effectLst>
        </p:spPr>
      </p:pic>
      <p:cxnSp>
        <p:nvCxnSpPr>
          <p:cNvPr id="11" name="Straight Arrow Connector 10">
            <a:extLst>
              <a:ext uri="{FF2B5EF4-FFF2-40B4-BE49-F238E27FC236}">
                <a16:creationId xmlns:a16="http://schemas.microsoft.com/office/drawing/2014/main" id="{D727A4E1-D5D3-BD9D-E10D-7343537F6420}"/>
              </a:ext>
            </a:extLst>
          </p:cNvPr>
          <p:cNvCxnSpPr>
            <a:cxnSpLocks/>
          </p:cNvCxnSpPr>
          <p:nvPr/>
        </p:nvCxnSpPr>
        <p:spPr>
          <a:xfrm flipH="1">
            <a:off x="3886200" y="1999944"/>
            <a:ext cx="785903" cy="9906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6FA60FA2-5C74-5F9C-AE9E-5B5AC75D8204}"/>
              </a:ext>
            </a:extLst>
          </p:cNvPr>
          <p:cNvSpPr txBox="1">
            <a:spLocks noChangeArrowheads="1"/>
          </p:cNvSpPr>
          <p:nvPr/>
        </p:nvSpPr>
        <p:spPr bwMode="auto">
          <a:xfrm>
            <a:off x="60433" y="18974"/>
            <a:ext cx="8686800"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Task 2 – Blood Transfusion</a:t>
            </a:r>
          </a:p>
          <a:p>
            <a:pPr algn="just" eaLnBrk="1" hangingPunct="1"/>
            <a:endParaRPr lang="en-US" altLang="en-US" sz="800" b="1" dirty="0">
              <a:latin typeface="Times New Roman" panose="02020603050405020304" pitchFamily="18" charset="0"/>
              <a:cs typeface="Times New Roman" panose="02020603050405020304" pitchFamily="18" charset="0"/>
            </a:endParaRPr>
          </a:p>
          <a:p>
            <a:pPr algn="just" eaLnBrk="1" hangingPunct="1"/>
            <a:r>
              <a:rPr lang="en-US" altLang="en-US" sz="2000" dirty="0">
                <a:latin typeface="Times New Roman" panose="02020603050405020304" pitchFamily="18" charset="0"/>
                <a:cs typeface="Times New Roman" panose="02020603050405020304" pitchFamily="18" charset="0"/>
              </a:rPr>
              <a:t>Determine the </a:t>
            </a:r>
            <a:r>
              <a:rPr lang="en-US" altLang="en-US" sz="2000" b="1" dirty="0">
                <a:latin typeface="Times New Roman" panose="02020603050405020304" pitchFamily="18" charset="0"/>
                <a:cs typeface="Times New Roman" panose="02020603050405020304" pitchFamily="18" charset="0"/>
              </a:rPr>
              <a:t>blood types </a:t>
            </a:r>
            <a:r>
              <a:rPr lang="en-US" altLang="en-US" sz="2000" dirty="0">
                <a:latin typeface="Times New Roman" panose="02020603050405020304" pitchFamily="18" charset="0"/>
                <a:cs typeface="Times New Roman" panose="02020603050405020304" pitchFamily="18" charset="0"/>
              </a:rPr>
              <a:t>the patient can receive. Refer to the diagram for #6 on your slide for help. </a:t>
            </a:r>
          </a:p>
          <a:p>
            <a:pPr algn="just" eaLnBrk="1" hangingPunct="1"/>
            <a:endParaRPr lang="en-US" altLang="en-US" sz="700" dirty="0">
              <a:latin typeface="Times New Roman" panose="02020603050405020304" pitchFamily="18" charset="0"/>
              <a:cs typeface="Times New Roman" panose="02020603050405020304" pitchFamily="18" charset="0"/>
            </a:endParaRPr>
          </a:p>
          <a:p>
            <a:pPr algn="just" eaLnBrk="1" hangingPunct="1"/>
            <a:r>
              <a:rPr lang="en-US" altLang="en-US" sz="2000" dirty="0">
                <a:latin typeface="Times New Roman" panose="02020603050405020304" pitchFamily="18" charset="0"/>
                <a:cs typeface="Times New Roman" panose="02020603050405020304" pitchFamily="18" charset="0"/>
              </a:rPr>
              <a:t>Click and drag the correct bags to the IV pole &amp; record the information in your chart. The patient in this example needs 3 bags.  You have only 3 chances (lives) to get the correct ones.</a:t>
            </a:r>
          </a:p>
          <a:p>
            <a:pPr algn="just" eaLnBrk="1" hangingPunct="1"/>
            <a:endParaRPr lang="en-US" altLang="en-US" sz="2400" dirty="0">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2136CE22-8F0A-3CEC-6565-97B61D8A083E}"/>
              </a:ext>
            </a:extLst>
          </p:cNvPr>
          <p:cNvCxnSpPr>
            <a:cxnSpLocks/>
          </p:cNvCxnSpPr>
          <p:nvPr/>
        </p:nvCxnSpPr>
        <p:spPr>
          <a:xfrm flipH="1">
            <a:off x="5334000" y="4267200"/>
            <a:ext cx="914400" cy="68475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292129F-7533-3595-51AE-C5791CB27178}"/>
              </a:ext>
            </a:extLst>
          </p:cNvPr>
          <p:cNvCxnSpPr>
            <a:cxnSpLocks/>
          </p:cNvCxnSpPr>
          <p:nvPr/>
        </p:nvCxnSpPr>
        <p:spPr>
          <a:xfrm flipH="1" flipV="1">
            <a:off x="1143000" y="3962400"/>
            <a:ext cx="76200" cy="82474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4">
            <a:extLst>
              <a:ext uri="{FF2B5EF4-FFF2-40B4-BE49-F238E27FC236}">
                <a16:creationId xmlns:a16="http://schemas.microsoft.com/office/drawing/2014/main" id="{42D8B842-0803-B3EB-86D8-3D2A509A7730}"/>
              </a:ext>
            </a:extLst>
          </p:cNvPr>
          <p:cNvSpPr txBox="1">
            <a:spLocks noChangeArrowheads="1"/>
          </p:cNvSpPr>
          <p:nvPr/>
        </p:nvSpPr>
        <p:spPr bwMode="auto">
          <a:xfrm>
            <a:off x="5809593" y="3189792"/>
            <a:ext cx="274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000" dirty="0">
                <a:latin typeface="Times New Roman" panose="02020603050405020304" pitchFamily="18" charset="0"/>
                <a:cs typeface="Times New Roman" panose="02020603050405020304" pitchFamily="18" charset="0"/>
              </a:rPr>
              <a:t>Click to get more bags if you do not have the blood types you need.</a:t>
            </a:r>
          </a:p>
          <a:p>
            <a:pPr algn="just" eaLnBrk="1" hangingPunct="1"/>
            <a:endParaRPr lang="en-US" altLang="en-US" sz="2400" dirty="0">
              <a:latin typeface="Times New Roman" panose="02020603050405020304" pitchFamily="18" charset="0"/>
              <a:cs typeface="Times New Roman" panose="02020603050405020304" pitchFamily="18" charset="0"/>
            </a:endParaRPr>
          </a:p>
        </p:txBody>
      </p:sp>
      <p:sp>
        <p:nvSpPr>
          <p:cNvPr id="34" name="TextBox 4">
            <a:extLst>
              <a:ext uri="{FF2B5EF4-FFF2-40B4-BE49-F238E27FC236}">
                <a16:creationId xmlns:a16="http://schemas.microsoft.com/office/drawing/2014/main" id="{99461338-CC28-066B-276C-9C28EBED171D}"/>
              </a:ext>
            </a:extLst>
          </p:cNvPr>
          <p:cNvSpPr txBox="1">
            <a:spLocks noChangeArrowheads="1"/>
          </p:cNvSpPr>
          <p:nvPr/>
        </p:nvSpPr>
        <p:spPr bwMode="auto">
          <a:xfrm>
            <a:off x="609600" y="6037973"/>
            <a:ext cx="78577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C00000"/>
                </a:solidFill>
                <a:latin typeface="Times New Roman" panose="02020603050405020304" pitchFamily="18" charset="0"/>
                <a:cs typeface="Times New Roman" panose="02020603050405020304" pitchFamily="18" charset="0"/>
              </a:rPr>
              <a:t>Don’t forget to complete the chart as you play!</a:t>
            </a:r>
            <a:endParaRPr lang="en-US" alt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59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568D9F-5759-CF96-AD67-65B26DED879F}"/>
              </a:ext>
            </a:extLst>
          </p:cNvPr>
          <p:cNvPicPr>
            <a:picLocks noChangeAspect="1"/>
          </p:cNvPicPr>
          <p:nvPr/>
        </p:nvPicPr>
        <p:blipFill>
          <a:blip r:embed="rId2"/>
          <a:stretch>
            <a:fillRect/>
          </a:stretch>
        </p:blipFill>
        <p:spPr>
          <a:xfrm>
            <a:off x="288532" y="1427893"/>
            <a:ext cx="2338571" cy="2119330"/>
          </a:xfrm>
          <a:prstGeom prst="rect">
            <a:avLst/>
          </a:prstGeom>
          <a:ln>
            <a:noFill/>
          </a:ln>
          <a:effectLst>
            <a:outerShdw blurRad="292100" dist="139700" dir="2700000" algn="tl" rotWithShape="0">
              <a:srgbClr val="333333">
                <a:alpha val="65000"/>
              </a:srgbClr>
            </a:outerShdw>
          </a:effectLst>
        </p:spPr>
      </p:pic>
      <p:sp>
        <p:nvSpPr>
          <p:cNvPr id="6" name="TextBox 4">
            <a:extLst>
              <a:ext uri="{FF2B5EF4-FFF2-40B4-BE49-F238E27FC236}">
                <a16:creationId xmlns:a16="http://schemas.microsoft.com/office/drawing/2014/main" id="{250C27B5-9583-A401-5D48-B7624E2592E6}"/>
              </a:ext>
            </a:extLst>
          </p:cNvPr>
          <p:cNvSpPr txBox="1">
            <a:spLocks noChangeArrowheads="1"/>
          </p:cNvSpPr>
          <p:nvPr/>
        </p:nvSpPr>
        <p:spPr bwMode="auto">
          <a:xfrm>
            <a:off x="3334822" y="197868"/>
            <a:ext cx="549068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dirty="0">
                <a:latin typeface="Times New Roman" panose="02020603050405020304" pitchFamily="18" charset="0"/>
                <a:cs typeface="Times New Roman" panose="02020603050405020304" pitchFamily="18" charset="0"/>
              </a:rPr>
              <a:t>Click</a:t>
            </a:r>
            <a:r>
              <a:rPr lang="en-US" altLang="en-US" sz="2400" b="1" dirty="0">
                <a:latin typeface="Times New Roman" panose="02020603050405020304" pitchFamily="18" charset="0"/>
                <a:cs typeface="Times New Roman" panose="02020603050405020304" pitchFamily="18" charset="0"/>
              </a:rPr>
              <a:t> MAIN MENU </a:t>
            </a:r>
            <a:r>
              <a:rPr lang="en-US" altLang="en-US" sz="2400" dirty="0">
                <a:latin typeface="Times New Roman" panose="02020603050405020304" pitchFamily="18" charset="0"/>
                <a:cs typeface="Times New Roman" panose="02020603050405020304" pitchFamily="18" charset="0"/>
              </a:rPr>
              <a:t>and then click </a:t>
            </a:r>
            <a:r>
              <a:rPr lang="en-US" altLang="en-US" sz="2400" b="1" dirty="0">
                <a:latin typeface="Times New Roman" panose="02020603050405020304" pitchFamily="18" charset="0"/>
                <a:cs typeface="Times New Roman" panose="02020603050405020304" pitchFamily="18" charset="0"/>
              </a:rPr>
              <a:t>PLAY</a:t>
            </a:r>
            <a:r>
              <a:rPr lang="en-US" altLang="en-US" sz="2400" dirty="0">
                <a:latin typeface="Times New Roman" panose="02020603050405020304" pitchFamily="18" charset="0"/>
                <a:cs typeface="Times New Roman" panose="02020603050405020304" pitchFamily="18" charset="0"/>
              </a:rPr>
              <a:t> again. Follow the same directions to determine the patient’s blood type and then complete the transfusion.  Complete the chart as you play.</a:t>
            </a:r>
          </a:p>
          <a:p>
            <a:pPr algn="just" eaLnBrk="1" hangingPunct="1"/>
            <a:endParaRPr lang="en-US" altLang="en-US" sz="1600" dirty="0">
              <a:latin typeface="Times New Roman" panose="02020603050405020304" pitchFamily="18" charset="0"/>
              <a:cs typeface="Times New Roman" panose="02020603050405020304" pitchFamily="18" charset="0"/>
            </a:endParaRPr>
          </a:p>
          <a:p>
            <a:pPr algn="just" eaLnBrk="1" hangingPunct="1"/>
            <a:r>
              <a:rPr lang="en-US" altLang="en-US" sz="2400" dirty="0">
                <a:latin typeface="Times New Roman" panose="02020603050405020304" pitchFamily="18" charset="0"/>
                <a:cs typeface="Times New Roman" panose="02020603050405020304" pitchFamily="18" charset="0"/>
              </a:rPr>
              <a:t>Repeat for more patients.  You need to have a </a:t>
            </a:r>
            <a:r>
              <a:rPr lang="en-US" altLang="en-US" sz="2400" u="sng" dirty="0">
                <a:latin typeface="Times New Roman" panose="02020603050405020304" pitchFamily="18" charset="0"/>
                <a:cs typeface="Times New Roman" panose="02020603050405020304" pitchFamily="18" charset="0"/>
              </a:rPr>
              <a:t>total of three different blood types </a:t>
            </a:r>
            <a:r>
              <a:rPr lang="en-US" altLang="en-US" sz="2400" dirty="0">
                <a:latin typeface="Times New Roman" panose="02020603050405020304" pitchFamily="18" charset="0"/>
                <a:cs typeface="Times New Roman" panose="02020603050405020304" pitchFamily="18" charset="0"/>
              </a:rPr>
              <a:t>to finish! </a:t>
            </a:r>
          </a:p>
        </p:txBody>
      </p:sp>
      <p:pic>
        <p:nvPicPr>
          <p:cNvPr id="3" name="Picture 2">
            <a:extLst>
              <a:ext uri="{FF2B5EF4-FFF2-40B4-BE49-F238E27FC236}">
                <a16:creationId xmlns:a16="http://schemas.microsoft.com/office/drawing/2014/main" id="{1B7AA224-68C1-25B3-C3C2-06CF17EE8670}"/>
              </a:ext>
            </a:extLst>
          </p:cNvPr>
          <p:cNvPicPr>
            <a:picLocks noChangeAspect="1"/>
          </p:cNvPicPr>
          <p:nvPr/>
        </p:nvPicPr>
        <p:blipFill>
          <a:blip r:embed="rId3"/>
          <a:stretch>
            <a:fillRect/>
          </a:stretch>
        </p:blipFill>
        <p:spPr>
          <a:xfrm>
            <a:off x="119544" y="75549"/>
            <a:ext cx="2676545" cy="1104908"/>
          </a:xfrm>
          <a:prstGeom prst="rect">
            <a:avLst/>
          </a:prstGeom>
        </p:spPr>
      </p:pic>
      <p:grpSp>
        <p:nvGrpSpPr>
          <p:cNvPr id="14" name="Group 13">
            <a:extLst>
              <a:ext uri="{FF2B5EF4-FFF2-40B4-BE49-F238E27FC236}">
                <a16:creationId xmlns:a16="http://schemas.microsoft.com/office/drawing/2014/main" id="{0F0E047F-2651-7AC2-B36B-58B0E5AEA6B2}"/>
              </a:ext>
            </a:extLst>
          </p:cNvPr>
          <p:cNvGrpSpPr/>
          <p:nvPr/>
        </p:nvGrpSpPr>
        <p:grpSpPr>
          <a:xfrm>
            <a:off x="457200" y="4143257"/>
            <a:ext cx="8063698" cy="1630423"/>
            <a:chOff x="457200" y="4143257"/>
            <a:chExt cx="8063698" cy="1630423"/>
          </a:xfrm>
        </p:grpSpPr>
        <p:pic>
          <p:nvPicPr>
            <p:cNvPr id="4" name="Picture 3">
              <a:extLst>
                <a:ext uri="{FF2B5EF4-FFF2-40B4-BE49-F238E27FC236}">
                  <a16:creationId xmlns:a16="http://schemas.microsoft.com/office/drawing/2014/main" id="{E9E3AB3E-2702-D981-9F54-6D6C44F2FE7C}"/>
                </a:ext>
              </a:extLst>
            </p:cNvPr>
            <p:cNvPicPr>
              <a:picLocks noChangeAspect="1"/>
            </p:cNvPicPr>
            <p:nvPr/>
          </p:nvPicPr>
          <p:blipFill rotWithShape="1">
            <a:blip r:embed="rId4"/>
            <a:srcRect b="-5427"/>
            <a:stretch/>
          </p:blipFill>
          <p:spPr>
            <a:xfrm>
              <a:off x="457200" y="4143257"/>
              <a:ext cx="7848600" cy="1630423"/>
            </a:xfrm>
            <a:prstGeom prst="rect">
              <a:avLst/>
            </a:prstGeom>
          </p:spPr>
        </p:pic>
        <p:sp>
          <p:nvSpPr>
            <p:cNvPr id="7" name="Rectangle 6">
              <a:extLst>
                <a:ext uri="{FF2B5EF4-FFF2-40B4-BE49-F238E27FC236}">
                  <a16:creationId xmlns:a16="http://schemas.microsoft.com/office/drawing/2014/main" id="{F023D9D5-3D4C-6B61-A80B-B23D76F81689}"/>
                </a:ext>
              </a:extLst>
            </p:cNvPr>
            <p:cNvSpPr/>
            <p:nvPr/>
          </p:nvSpPr>
          <p:spPr>
            <a:xfrm rot="20196527">
              <a:off x="6882308" y="4421096"/>
              <a:ext cx="1638590"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highlight>
                    <a:srgbClr val="FFFF00"/>
                  </a:highlight>
                </a:rPr>
                <a:t>EXAMPLE</a:t>
              </a:r>
              <a:endParaRPr lang="en-US" sz="5400" b="0"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grpSp>
      <p:sp>
        <p:nvSpPr>
          <p:cNvPr id="12" name="TextBox 4">
            <a:extLst>
              <a:ext uri="{FF2B5EF4-FFF2-40B4-BE49-F238E27FC236}">
                <a16:creationId xmlns:a16="http://schemas.microsoft.com/office/drawing/2014/main" id="{4D52E253-27C7-DB70-6A43-94E1A8687205}"/>
              </a:ext>
            </a:extLst>
          </p:cNvPr>
          <p:cNvSpPr txBox="1">
            <a:spLocks noChangeArrowheads="1"/>
          </p:cNvSpPr>
          <p:nvPr/>
        </p:nvSpPr>
        <p:spPr bwMode="auto">
          <a:xfrm rot="20908819">
            <a:off x="580199" y="5076164"/>
            <a:ext cx="2371397" cy="707886"/>
          </a:xfrm>
          <a:prstGeom prst="rect">
            <a:avLst/>
          </a:prstGeom>
          <a:solidFill>
            <a:schemeClr val="bg1"/>
          </a:solidFill>
          <a:ln>
            <a:solidFill>
              <a:schemeClr val="tx1"/>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a:solidFill>
                  <a:srgbClr val="C00000"/>
                </a:solidFill>
                <a:latin typeface="Times New Roman" panose="02020603050405020304" pitchFamily="18" charset="0"/>
                <a:cs typeface="Times New Roman" panose="02020603050405020304" pitchFamily="18" charset="0"/>
              </a:rPr>
              <a:t>Don’t forget to complete the chart!</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sp>
        <p:nvSpPr>
          <p:cNvPr id="13" name="TextBox 4">
            <a:extLst>
              <a:ext uri="{FF2B5EF4-FFF2-40B4-BE49-F238E27FC236}">
                <a16:creationId xmlns:a16="http://schemas.microsoft.com/office/drawing/2014/main" id="{E8F77547-CF89-1B52-C9AC-8F85C37E2876}"/>
              </a:ext>
            </a:extLst>
          </p:cNvPr>
          <p:cNvSpPr txBox="1">
            <a:spLocks noChangeArrowheads="1"/>
          </p:cNvSpPr>
          <p:nvPr/>
        </p:nvSpPr>
        <p:spPr bwMode="auto">
          <a:xfrm>
            <a:off x="3124200" y="5867400"/>
            <a:ext cx="490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a:solidFill>
                  <a:srgbClr val="C00000"/>
                </a:solidFill>
                <a:latin typeface="Times New Roman" panose="02020603050405020304" pitchFamily="18" charset="0"/>
                <a:cs typeface="Times New Roman" panose="02020603050405020304" pitchFamily="18" charset="0"/>
              </a:rPr>
              <a:t>You need to have patients with three different blood types to finish the activity.</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606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CEE4A7D2-A568-D4BE-B122-666F0CE94175}"/>
              </a:ext>
            </a:extLst>
          </p:cNvPr>
          <p:cNvSpPr>
            <a:spLocks noGrp="1" noChangeArrowheads="1"/>
          </p:cNvSpPr>
          <p:nvPr>
            <p:ph type="subTitle" idx="1"/>
          </p:nvPr>
        </p:nvSpPr>
        <p:spPr>
          <a:xfrm>
            <a:off x="2743200" y="4686399"/>
            <a:ext cx="6084888" cy="1333500"/>
          </a:xfrm>
        </p:spPr>
        <p:txBody>
          <a:bodyPr/>
          <a:lstStyle/>
          <a:p>
            <a:pPr eaLnBrk="1" hangingPunct="1"/>
            <a:r>
              <a:rPr lang="en-US" altLang="en-US" b="1" dirty="0">
                <a:solidFill>
                  <a:srgbClr val="FFFF00"/>
                </a:solidFill>
                <a:latin typeface="Times New Roman" panose="02020603050405020304" pitchFamily="18" charset="0"/>
              </a:rPr>
              <a:t>Forensic Science </a:t>
            </a:r>
          </a:p>
          <a:p>
            <a:pPr eaLnBrk="1" hangingPunct="1"/>
            <a:r>
              <a:rPr lang="en-US" altLang="en-US" b="1" dirty="0">
                <a:solidFill>
                  <a:srgbClr val="FFFF00"/>
                </a:solidFill>
                <a:latin typeface="Times New Roman" panose="02020603050405020304" pitchFamily="18" charset="0"/>
              </a:rPr>
              <a:t>Blood Typing Lab Activity</a:t>
            </a:r>
          </a:p>
        </p:txBody>
      </p:sp>
      <p:sp>
        <p:nvSpPr>
          <p:cNvPr id="11267" name="WordArt 4">
            <a:extLst>
              <a:ext uri="{FF2B5EF4-FFF2-40B4-BE49-F238E27FC236}">
                <a16:creationId xmlns:a16="http://schemas.microsoft.com/office/drawing/2014/main" id="{9B1A519B-0C7B-1B91-E423-670A117DBF97}"/>
              </a:ext>
            </a:extLst>
          </p:cNvPr>
          <p:cNvSpPr>
            <a:spLocks noChangeArrowheads="1" noChangeShapeType="1" noTextEdit="1"/>
          </p:cNvSpPr>
          <p:nvPr/>
        </p:nvSpPr>
        <p:spPr bwMode="auto">
          <a:xfrm>
            <a:off x="317500" y="698500"/>
            <a:ext cx="8610600" cy="3771900"/>
          </a:xfrm>
          <a:prstGeom prst="rect">
            <a:avLst/>
          </a:prstGeom>
        </p:spPr>
        <p:txBody>
          <a:bodyPr wrap="none" fromWordArt="1">
            <a:prstTxWarp prst="textPlain">
              <a:avLst>
                <a:gd name="adj" fmla="val 50000"/>
              </a:avLst>
            </a:prstTxWarp>
          </a:bodyPr>
          <a:lstStyle/>
          <a:p>
            <a:pPr algn="ctr"/>
            <a:r>
              <a:rPr lang="en-US" sz="3300" kern="10">
                <a:ln w="38100">
                  <a:solidFill>
                    <a:srgbClr val="000000"/>
                  </a:solidFill>
                  <a:round/>
                  <a:headEnd/>
                  <a:tailEnd/>
                </a:ln>
                <a:solidFill>
                  <a:srgbClr val="A50021"/>
                </a:solidFill>
                <a:effectLst>
                  <a:outerShdw dist="125724" dir="18900000" algn="ctr" rotWithShape="0">
                    <a:srgbClr val="FFCC00"/>
                  </a:outerShdw>
                </a:effectLst>
                <a:latin typeface="Cooper Black" panose="0208090404030B020404" pitchFamily="18" charset="0"/>
              </a:rPr>
              <a:t>Ernie's Exit</a:t>
            </a:r>
          </a:p>
        </p:txBody>
      </p:sp>
      <p:sp>
        <p:nvSpPr>
          <p:cNvPr id="11268" name="Text Box 6">
            <a:extLst>
              <a:ext uri="{FF2B5EF4-FFF2-40B4-BE49-F238E27FC236}">
                <a16:creationId xmlns:a16="http://schemas.microsoft.com/office/drawing/2014/main" id="{DEBDC00F-5AF6-4F24-1C07-962605711E67}"/>
              </a:ext>
            </a:extLst>
          </p:cNvPr>
          <p:cNvSpPr txBox="1">
            <a:spLocks noChangeArrowheads="1"/>
          </p:cNvSpPr>
          <p:nvPr/>
        </p:nvSpPr>
        <p:spPr bwMode="auto">
          <a:xfrm>
            <a:off x="76200" y="6253493"/>
            <a:ext cx="4343400" cy="52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i="1" dirty="0">
                <a:solidFill>
                  <a:srgbClr val="FFFF00"/>
                </a:solidFill>
              </a:rPr>
              <a:t>T. Tomm 2006  Updated 2023  https://sciencespot.net/</a:t>
            </a:r>
            <a:endParaRPr lang="en-US" altLang="en-US" dirty="0">
              <a:solidFill>
                <a:srgbClr val="FFFF00"/>
              </a:solidFill>
            </a:endParaRPr>
          </a:p>
        </p:txBody>
      </p:sp>
      <p:pic>
        <p:nvPicPr>
          <p:cNvPr id="11269" name="Picture 5" descr="feet_bodybag_139231.png">
            <a:extLst>
              <a:ext uri="{FF2B5EF4-FFF2-40B4-BE49-F238E27FC236}">
                <a16:creationId xmlns:a16="http://schemas.microsoft.com/office/drawing/2014/main" id="{7D6D738D-E1C0-61EA-7B81-0754C2EC26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4826000"/>
            <a:ext cx="1741488"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50802E8-C339-54B6-55B3-6FC4F837FF87}"/>
              </a:ext>
            </a:extLst>
          </p:cNvPr>
          <p:cNvSpPr txBox="1"/>
          <p:nvPr/>
        </p:nvSpPr>
        <p:spPr>
          <a:xfrm>
            <a:off x="3155041" y="5938934"/>
            <a:ext cx="5638800" cy="584775"/>
          </a:xfrm>
          <a:prstGeom prst="rect">
            <a:avLst/>
          </a:prstGeom>
          <a:noFill/>
        </p:spPr>
        <p:txBody>
          <a:bodyPr wrap="square">
            <a:spAutoFit/>
          </a:bodyPr>
          <a:lstStyle/>
          <a:p>
            <a:pPr algn="ctr"/>
            <a:r>
              <a:rPr lang="en-US" sz="1600" dirty="0">
                <a:solidFill>
                  <a:srgbClr val="FFFF00"/>
                </a:solidFill>
              </a:rPr>
              <a:t>Go to </a:t>
            </a:r>
            <a:r>
              <a:rPr lang="en-US" sz="1600" dirty="0">
                <a:solidFill>
                  <a:srgbClr val="FFFF00"/>
                </a:solidFill>
                <a:hlinkClick r:id="rId3"/>
              </a:rPr>
              <a:t>https://sciencespot.net/Pages/classforsci.html#blood</a:t>
            </a:r>
            <a:r>
              <a:rPr lang="en-US" sz="1600" dirty="0">
                <a:solidFill>
                  <a:srgbClr val="FFFF00"/>
                </a:solidFill>
              </a:rPr>
              <a:t> for teacher information for this activity.</a:t>
            </a:r>
          </a:p>
        </p:txBody>
      </p:sp>
      <p:sp>
        <p:nvSpPr>
          <p:cNvPr id="4" name="Rectangle 3">
            <a:extLst>
              <a:ext uri="{FF2B5EF4-FFF2-40B4-BE49-F238E27FC236}">
                <a16:creationId xmlns:a16="http://schemas.microsoft.com/office/drawing/2014/main" id="{BA0F71C2-95D9-BF16-54A2-74A5E007B103}"/>
              </a:ext>
            </a:extLst>
          </p:cNvPr>
          <p:cNvSpPr/>
          <p:nvPr/>
        </p:nvSpPr>
        <p:spPr>
          <a:xfrm>
            <a:off x="7924800" y="6248400"/>
            <a:ext cx="936410"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hlinkClick r:id="rId4" action="ppaction://hlinksldjump"/>
              </a:rPr>
              <a:t>TOC</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02CF04A4-3BD8-C179-BB66-7D6A360724EE}"/>
              </a:ext>
            </a:extLst>
          </p:cNvPr>
          <p:cNvSpPr txBox="1">
            <a:spLocks noChangeArrowheads="1"/>
          </p:cNvSpPr>
          <p:nvPr/>
        </p:nvSpPr>
        <p:spPr bwMode="auto">
          <a:xfrm>
            <a:off x="228600" y="760413"/>
            <a:ext cx="5676900"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15000"/>
              </a:spcBef>
            </a:pPr>
            <a:r>
              <a:rPr lang="en-US" altLang="en-US" sz="2000">
                <a:latin typeface="Times New Roman" panose="02020603050405020304" pitchFamily="18" charset="0"/>
              </a:rPr>
              <a:t>A small pool of blood and a weapon was found near a garbage dumpster.  After examining the area, the CSI on the scene discovered a body in the garbage dumpster and identified him as Earnest “One-Eyed” Earl.  Earl had a wound to his chest that will be analyzed by the medical examiner.</a:t>
            </a:r>
          </a:p>
          <a:p>
            <a:pPr algn="just" eaLnBrk="1" hangingPunct="1">
              <a:spcBef>
                <a:spcPct val="15000"/>
              </a:spcBef>
            </a:pPr>
            <a:endParaRPr lang="en-US" altLang="en-US" sz="700">
              <a:latin typeface="Times New Roman" panose="02020603050405020304" pitchFamily="18" charset="0"/>
            </a:endParaRPr>
          </a:p>
          <a:p>
            <a:pPr algn="just" eaLnBrk="1" hangingPunct="1">
              <a:spcBef>
                <a:spcPct val="15000"/>
              </a:spcBef>
            </a:pPr>
            <a:r>
              <a:rPr lang="en-US" altLang="en-US" sz="2000">
                <a:latin typeface="Times New Roman" panose="02020603050405020304" pitchFamily="18" charset="0"/>
              </a:rPr>
              <a:t>The CSI tested blood samples from the blood pool and the weapon at the crime scene. It was determined that it was human blood, but he needs to know the blood type to help identify if it was from the victim or the person who murdered him.  He has come up with three suspects that either knew the victim or were seen in the area before the body was discovered. He would like to question them further while he waits for DNA test results.</a:t>
            </a:r>
          </a:p>
        </p:txBody>
      </p:sp>
      <p:sp>
        <p:nvSpPr>
          <p:cNvPr id="15366" name="Text Box 6">
            <a:extLst>
              <a:ext uri="{FF2B5EF4-FFF2-40B4-BE49-F238E27FC236}">
                <a16:creationId xmlns:a16="http://schemas.microsoft.com/office/drawing/2014/main" id="{A824717F-43F5-55E7-4BB9-242ABAB60965}"/>
              </a:ext>
            </a:extLst>
          </p:cNvPr>
          <p:cNvSpPr txBox="1">
            <a:spLocks noChangeArrowheads="1"/>
          </p:cNvSpPr>
          <p:nvPr/>
        </p:nvSpPr>
        <p:spPr bwMode="auto">
          <a:xfrm>
            <a:off x="127000" y="5784850"/>
            <a:ext cx="8890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4" tIns="38097" rIns="76194" bIns="3809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i="1">
                <a:latin typeface="Times New Roman" panose="02020603050405020304" pitchFamily="18" charset="0"/>
              </a:rPr>
              <a:t>Follow your teacher’s directions to complete the lab.  </a:t>
            </a:r>
            <a:br>
              <a:rPr lang="en-US" altLang="en-US" sz="2000" i="1">
                <a:latin typeface="Times New Roman" panose="02020603050405020304" pitchFamily="18" charset="0"/>
              </a:rPr>
            </a:br>
            <a:r>
              <a:rPr lang="en-US" altLang="en-US" sz="2000" i="1">
                <a:latin typeface="Times New Roman" panose="02020603050405020304" pitchFamily="18" charset="0"/>
              </a:rPr>
              <a:t>Remember to be careful to prevent cross-contamination of the blood samples!</a:t>
            </a:r>
          </a:p>
        </p:txBody>
      </p:sp>
      <p:pic>
        <p:nvPicPr>
          <p:cNvPr id="12292" name="Picture 8">
            <a:extLst>
              <a:ext uri="{FF2B5EF4-FFF2-40B4-BE49-F238E27FC236}">
                <a16:creationId xmlns:a16="http://schemas.microsoft.com/office/drawing/2014/main" id="{5D22FFD5-C035-1069-33C9-54811A0F1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859"/>
          <a:stretch>
            <a:fillRect/>
          </a:stretch>
        </p:blipFill>
        <p:spPr bwMode="auto">
          <a:xfrm>
            <a:off x="6096000" y="1212850"/>
            <a:ext cx="28575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9">
            <a:extLst>
              <a:ext uri="{FF2B5EF4-FFF2-40B4-BE49-F238E27FC236}">
                <a16:creationId xmlns:a16="http://schemas.microsoft.com/office/drawing/2014/main" id="{D4413D91-BC0C-6033-86BD-B351854FD3CC}"/>
              </a:ext>
            </a:extLst>
          </p:cNvPr>
          <p:cNvSpPr txBox="1">
            <a:spLocks noChangeArrowheads="1"/>
          </p:cNvSpPr>
          <p:nvPr/>
        </p:nvSpPr>
        <p:spPr bwMode="auto">
          <a:xfrm>
            <a:off x="5016500" y="6540500"/>
            <a:ext cx="40005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4" tIns="38097" rIns="76194" bIns="3809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n-US" altLang="en-US" sz="800"/>
              <a:t>Image: http://www.fbi.gov/publications/leb/2005/apr2005/apr2005leb_img_3.jpg</a:t>
            </a:r>
          </a:p>
        </p:txBody>
      </p:sp>
      <p:sp>
        <p:nvSpPr>
          <p:cNvPr id="6" name="Rectangle 2">
            <a:extLst>
              <a:ext uri="{FF2B5EF4-FFF2-40B4-BE49-F238E27FC236}">
                <a16:creationId xmlns:a16="http://schemas.microsoft.com/office/drawing/2014/main" id="{AF811EB6-BD4A-2318-34FC-3EAF1A50041C}"/>
              </a:ext>
            </a:extLst>
          </p:cNvPr>
          <p:cNvSpPr txBox="1">
            <a:spLocks noChangeArrowheads="1"/>
          </p:cNvSpPr>
          <p:nvPr/>
        </p:nvSpPr>
        <p:spPr>
          <a:xfrm>
            <a:off x="0" y="0"/>
            <a:ext cx="9144000" cy="685800"/>
          </a:xfrm>
          <a:prstGeom prst="rect">
            <a:avLst/>
          </a:prstGeom>
          <a:solidFill>
            <a:srgbClr val="C00000"/>
          </a:solidFill>
          <a:ln>
            <a:noFill/>
          </a:ln>
        </p:spPr>
        <p:txBody>
          <a:bodyPr/>
          <a:lstStyle/>
          <a:p>
            <a:pPr algn="ctr" defTabSz="914099">
              <a:defRPr/>
            </a:pPr>
            <a:r>
              <a:rPr lang="en-US" sz="4000" b="1" kern="0" dirty="0">
                <a:solidFill>
                  <a:schemeClr val="tx2"/>
                </a:solidFill>
                <a:latin typeface="Times New Roman" pitchFamily="18" charset="0"/>
                <a:ea typeface="+mj-ea"/>
                <a:cs typeface="+mj-cs"/>
              </a:rPr>
              <a:t>The Crime Report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5100292-0DF5-D858-DB40-0BACAAE20A82}"/>
              </a:ext>
            </a:extLst>
          </p:cNvPr>
          <p:cNvSpPr>
            <a:spLocks noGrp="1" noChangeArrowheads="1"/>
          </p:cNvSpPr>
          <p:nvPr>
            <p:ph type="title"/>
          </p:nvPr>
        </p:nvSpPr>
        <p:spPr>
          <a:xfrm>
            <a:off x="152399" y="91280"/>
            <a:ext cx="8763000" cy="635000"/>
          </a:xfrm>
          <a:solidFill>
            <a:srgbClr val="C00000"/>
          </a:solidFill>
        </p:spPr>
        <p:txBody>
          <a:bodyPr/>
          <a:lstStyle/>
          <a:p>
            <a:pPr eaLnBrk="1" hangingPunct="1"/>
            <a:r>
              <a:rPr lang="en-US" altLang="en-US" sz="4000" b="1" dirty="0">
                <a:latin typeface="Times New Roman" panose="02020603050405020304" pitchFamily="18" charset="0"/>
              </a:rPr>
              <a:t>What’s the type?</a:t>
            </a:r>
          </a:p>
        </p:txBody>
      </p:sp>
      <p:sp>
        <p:nvSpPr>
          <p:cNvPr id="13315" name="Text Box 10">
            <a:extLst>
              <a:ext uri="{FF2B5EF4-FFF2-40B4-BE49-F238E27FC236}">
                <a16:creationId xmlns:a16="http://schemas.microsoft.com/office/drawing/2014/main" id="{A4F37DAF-D1B7-4EA2-EE52-29656FB83B8E}"/>
              </a:ext>
            </a:extLst>
          </p:cNvPr>
          <p:cNvSpPr txBox="1">
            <a:spLocks noChangeArrowheads="1"/>
          </p:cNvSpPr>
          <p:nvPr/>
        </p:nvSpPr>
        <p:spPr bwMode="auto">
          <a:xfrm>
            <a:off x="110837" y="882137"/>
            <a:ext cx="8804562" cy="230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dirty="0">
                <a:latin typeface="Times New Roman" panose="02020603050405020304" pitchFamily="18" charset="0"/>
              </a:rPr>
              <a:t>We will be determining blood types using Anti-A serums, Anti-B serums, and Anti-RH serums.  Complete the chart to help you determine the blood type of each sample and its Rh factor (+ or -) during the lab.</a:t>
            </a:r>
          </a:p>
          <a:p>
            <a:pPr eaLnBrk="1" hangingPunct="1"/>
            <a:r>
              <a:rPr lang="en-US" altLang="en-US" sz="2400" dirty="0">
                <a:latin typeface="Times New Roman" panose="02020603050405020304" pitchFamily="18" charset="0"/>
              </a:rPr>
              <a:t> </a:t>
            </a:r>
            <a:endParaRPr lang="en-US" altLang="en-US" sz="600" dirty="0">
              <a:latin typeface="Times New Roman" panose="02020603050405020304" pitchFamily="18" charset="0"/>
            </a:endParaRPr>
          </a:p>
          <a:p>
            <a:pPr algn="ctr" eaLnBrk="1" hangingPunct="1"/>
            <a:r>
              <a:rPr lang="en-US" altLang="en-US" sz="2400" b="1" dirty="0">
                <a:latin typeface="Times New Roman" panose="02020603050405020304" pitchFamily="18" charset="0"/>
              </a:rPr>
              <a:t>Clumping</a:t>
            </a:r>
            <a:r>
              <a:rPr lang="en-US" altLang="en-US" sz="2400" dirty="0">
                <a:latin typeface="Times New Roman" panose="02020603050405020304" pitchFamily="18" charset="0"/>
              </a:rPr>
              <a:t> = </a:t>
            </a:r>
            <a:r>
              <a:rPr lang="en-US" altLang="en-US" sz="2400" b="1" dirty="0">
                <a:latin typeface="Times New Roman" panose="02020603050405020304" pitchFamily="18" charset="0"/>
              </a:rPr>
              <a:t>+</a:t>
            </a:r>
            <a:r>
              <a:rPr lang="en-US" altLang="en-US" sz="2400" dirty="0">
                <a:latin typeface="Times New Roman" panose="02020603050405020304" pitchFamily="18" charset="0"/>
              </a:rPr>
              <a:t> (Positive)      </a:t>
            </a:r>
            <a:r>
              <a:rPr lang="en-US" altLang="en-US" sz="2400" b="1" dirty="0">
                <a:latin typeface="Times New Roman" panose="02020603050405020304" pitchFamily="18" charset="0"/>
              </a:rPr>
              <a:t>No Clumping </a:t>
            </a:r>
            <a:r>
              <a:rPr lang="en-US" altLang="en-US" sz="2400" dirty="0">
                <a:latin typeface="Times New Roman" panose="02020603050405020304" pitchFamily="18" charset="0"/>
              </a:rPr>
              <a:t>= </a:t>
            </a:r>
            <a:r>
              <a:rPr lang="en-US" altLang="en-US" sz="2400" b="1" dirty="0">
                <a:latin typeface="Times New Roman" panose="02020603050405020304" pitchFamily="18" charset="0"/>
              </a:rPr>
              <a:t>-</a:t>
            </a:r>
            <a:r>
              <a:rPr lang="en-US" altLang="en-US" sz="2400" dirty="0">
                <a:latin typeface="Times New Roman" panose="02020603050405020304" pitchFamily="18" charset="0"/>
              </a:rPr>
              <a:t> (Negative)</a:t>
            </a:r>
          </a:p>
        </p:txBody>
      </p:sp>
      <p:sp>
        <p:nvSpPr>
          <p:cNvPr id="13317" name="Text Box 117">
            <a:extLst>
              <a:ext uri="{FF2B5EF4-FFF2-40B4-BE49-F238E27FC236}">
                <a16:creationId xmlns:a16="http://schemas.microsoft.com/office/drawing/2014/main" id="{151591EE-E79F-6334-79DB-632E75A4AB58}"/>
              </a:ext>
            </a:extLst>
          </p:cNvPr>
          <p:cNvSpPr txBox="1">
            <a:spLocks noChangeArrowheads="1"/>
          </p:cNvSpPr>
          <p:nvPr/>
        </p:nvSpPr>
        <p:spPr bwMode="auto">
          <a:xfrm>
            <a:off x="3352800" y="5983069"/>
            <a:ext cx="4889500" cy="525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latin typeface="Times New Roman" panose="02020603050405020304" pitchFamily="18" charset="0"/>
              </a:rPr>
              <a:t>Rh Serum </a:t>
            </a:r>
            <a:r>
              <a:rPr lang="en-US" altLang="en-US" sz="2400" dirty="0">
                <a:latin typeface="Times New Roman" panose="02020603050405020304" pitchFamily="18" charset="0"/>
              </a:rPr>
              <a:t>- </a:t>
            </a:r>
            <a:r>
              <a:rPr lang="en-US" altLang="en-US" sz="2400" b="1" dirty="0">
                <a:latin typeface="Times New Roman" panose="02020603050405020304" pitchFamily="18" charset="0"/>
              </a:rPr>
              <a:t>Clumping</a:t>
            </a:r>
            <a:r>
              <a:rPr lang="en-US" altLang="en-US" sz="2400" dirty="0">
                <a:latin typeface="Times New Roman" panose="02020603050405020304" pitchFamily="18" charset="0"/>
              </a:rPr>
              <a:t> = </a:t>
            </a:r>
            <a:r>
              <a:rPr lang="en-US" altLang="en-US" sz="2400" b="1" dirty="0">
                <a:latin typeface="Times New Roman" panose="02020603050405020304" pitchFamily="18" charset="0"/>
              </a:rPr>
              <a:t>Rh+</a:t>
            </a:r>
            <a:r>
              <a:rPr lang="en-US" altLang="en-US" sz="2400" dirty="0">
                <a:latin typeface="Times New Roman" panose="02020603050405020304" pitchFamily="18" charset="0"/>
              </a:rPr>
              <a:t> blood</a:t>
            </a:r>
          </a:p>
        </p:txBody>
      </p:sp>
      <p:graphicFrame>
        <p:nvGraphicFramePr>
          <p:cNvPr id="20" name="Table 19">
            <a:extLst>
              <a:ext uri="{FF2B5EF4-FFF2-40B4-BE49-F238E27FC236}">
                <a16:creationId xmlns:a16="http://schemas.microsoft.com/office/drawing/2014/main" id="{65A053BA-F8B3-A809-B6BF-C5C9D45F411E}"/>
              </a:ext>
            </a:extLst>
          </p:cNvPr>
          <p:cNvGraphicFramePr>
            <a:graphicFrameLocks noGrp="1"/>
          </p:cNvGraphicFramePr>
          <p:nvPr>
            <p:extLst>
              <p:ext uri="{D42A27DB-BD31-4B8C-83A1-F6EECF244321}">
                <p14:modId xmlns:p14="http://schemas.microsoft.com/office/powerpoint/2010/main" val="1584228198"/>
              </p:ext>
            </p:extLst>
          </p:nvPr>
        </p:nvGraphicFramePr>
        <p:xfrm>
          <a:off x="3539836" y="3467349"/>
          <a:ext cx="4419602" cy="2318335"/>
        </p:xfrm>
        <a:graphic>
          <a:graphicData uri="http://schemas.openxmlformats.org/drawingml/2006/table">
            <a:tbl>
              <a:tblPr firstRow="1" bandRow="1">
                <a:tableStyleId>{7E9639D4-E3E2-4D34-9284-5A2195B3D0D7}</a:tableStyleId>
              </a:tblPr>
              <a:tblGrid>
                <a:gridCol w="803564">
                  <a:extLst>
                    <a:ext uri="{9D8B030D-6E8A-4147-A177-3AD203B41FA5}">
                      <a16:colId xmlns:a16="http://schemas.microsoft.com/office/drawing/2014/main" val="20000"/>
                    </a:ext>
                  </a:extLst>
                </a:gridCol>
                <a:gridCol w="1808019">
                  <a:extLst>
                    <a:ext uri="{9D8B030D-6E8A-4147-A177-3AD203B41FA5}">
                      <a16:colId xmlns:a16="http://schemas.microsoft.com/office/drawing/2014/main" val="20001"/>
                    </a:ext>
                  </a:extLst>
                </a:gridCol>
                <a:gridCol w="1808019">
                  <a:extLst>
                    <a:ext uri="{9D8B030D-6E8A-4147-A177-3AD203B41FA5}">
                      <a16:colId xmlns:a16="http://schemas.microsoft.com/office/drawing/2014/main" val="20002"/>
                    </a:ext>
                  </a:extLst>
                </a:gridCol>
              </a:tblGrid>
              <a:tr h="664935">
                <a:tc>
                  <a:txBody>
                    <a:bodyPr/>
                    <a:lstStyle/>
                    <a:p>
                      <a:pPr algn="ctr"/>
                      <a:r>
                        <a:rPr lang="en-US" sz="1800" dirty="0">
                          <a:solidFill>
                            <a:schemeClr val="tx1"/>
                          </a:solidFill>
                          <a:latin typeface="Times New Roman" pitchFamily="18" charset="0"/>
                          <a:cs typeface="Times New Roman" pitchFamily="18" charset="0"/>
                        </a:rPr>
                        <a:t>Type</a:t>
                      </a:r>
                    </a:p>
                  </a:txBody>
                  <a:tcPr marL="76200" marR="76200" marT="38114" marB="38114"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800" dirty="0">
                          <a:solidFill>
                            <a:schemeClr val="tx1"/>
                          </a:solidFill>
                          <a:latin typeface="Times New Roman" pitchFamily="18" charset="0"/>
                          <a:cs typeface="Times New Roman" pitchFamily="18" charset="0"/>
                        </a:rPr>
                        <a:t>Reaction w/</a:t>
                      </a:r>
                      <a:r>
                        <a:rPr lang="en-US" sz="1800" baseline="0" dirty="0">
                          <a:solidFill>
                            <a:schemeClr val="tx1"/>
                          </a:solidFill>
                          <a:latin typeface="Times New Roman" pitchFamily="18" charset="0"/>
                          <a:cs typeface="Times New Roman" pitchFamily="18" charset="0"/>
                        </a:rPr>
                        <a:t> Anti-A Serum</a:t>
                      </a:r>
                      <a:endParaRPr lang="en-US" sz="1800" dirty="0">
                        <a:solidFill>
                          <a:schemeClr val="tx1"/>
                        </a:solidFill>
                        <a:latin typeface="Times New Roman" pitchFamily="18" charset="0"/>
                        <a:cs typeface="Times New Roman" pitchFamily="18" charset="0"/>
                      </a:endParaRPr>
                    </a:p>
                  </a:txBody>
                  <a:tcPr marL="76200" marR="76200" marT="38114" marB="381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800" dirty="0">
                          <a:solidFill>
                            <a:schemeClr val="tx1"/>
                          </a:solidFill>
                          <a:latin typeface="Times New Roman" pitchFamily="18" charset="0"/>
                          <a:cs typeface="Times New Roman" pitchFamily="18" charset="0"/>
                        </a:rPr>
                        <a:t>Reaction</a:t>
                      </a:r>
                      <a:r>
                        <a:rPr lang="en-US" sz="1800" baseline="0" dirty="0">
                          <a:solidFill>
                            <a:schemeClr val="tx1"/>
                          </a:solidFill>
                          <a:latin typeface="Times New Roman" pitchFamily="18" charset="0"/>
                          <a:cs typeface="Times New Roman" pitchFamily="18" charset="0"/>
                        </a:rPr>
                        <a:t> w/ Anti-B Serum</a:t>
                      </a:r>
                      <a:endParaRPr lang="en-US" sz="1800" dirty="0">
                        <a:solidFill>
                          <a:schemeClr val="tx1"/>
                        </a:solidFill>
                        <a:latin typeface="Times New Roman" pitchFamily="18" charset="0"/>
                        <a:cs typeface="Times New Roman" pitchFamily="18" charset="0"/>
                      </a:endParaRPr>
                    </a:p>
                  </a:txBody>
                  <a:tcPr marL="76200" marR="76200" marT="38114" marB="38114">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413350">
                <a:tc>
                  <a:txBody>
                    <a:bodyPr/>
                    <a:lstStyle/>
                    <a:p>
                      <a:pPr algn="ctr"/>
                      <a:r>
                        <a:rPr lang="en-US" sz="2000" b="1" dirty="0">
                          <a:latin typeface="Times New Roman" pitchFamily="18" charset="0"/>
                          <a:cs typeface="Times New Roman" pitchFamily="18" charset="0"/>
                        </a:rPr>
                        <a:t>A</a:t>
                      </a:r>
                    </a:p>
                  </a:txBody>
                  <a:tcPr marL="76200" marR="76200" marT="38114" marB="38114">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3350">
                <a:tc>
                  <a:txBody>
                    <a:bodyPr/>
                    <a:lstStyle/>
                    <a:p>
                      <a:pPr algn="ctr"/>
                      <a:r>
                        <a:rPr lang="en-US" sz="2000" b="1" dirty="0">
                          <a:latin typeface="Times New Roman" pitchFamily="18" charset="0"/>
                          <a:cs typeface="Times New Roman" pitchFamily="18" charset="0"/>
                        </a:rPr>
                        <a:t>B</a:t>
                      </a:r>
                    </a:p>
                  </a:txBody>
                  <a:tcPr marL="76200" marR="76200" marT="38114" marB="38114">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3350">
                <a:tc>
                  <a:txBody>
                    <a:bodyPr/>
                    <a:lstStyle/>
                    <a:p>
                      <a:pPr algn="ctr"/>
                      <a:r>
                        <a:rPr lang="en-US" sz="2000" b="1" dirty="0">
                          <a:latin typeface="Times New Roman" pitchFamily="18" charset="0"/>
                          <a:cs typeface="Times New Roman" pitchFamily="18" charset="0"/>
                        </a:rPr>
                        <a:t>AB</a:t>
                      </a:r>
                    </a:p>
                  </a:txBody>
                  <a:tcPr marL="76200" marR="76200" marT="38114" marB="38114">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3350">
                <a:tc>
                  <a:txBody>
                    <a:bodyPr/>
                    <a:lstStyle/>
                    <a:p>
                      <a:pPr algn="ctr"/>
                      <a:r>
                        <a:rPr lang="en-US" sz="2000" b="1" dirty="0">
                          <a:latin typeface="Times New Roman" pitchFamily="18" charset="0"/>
                          <a:cs typeface="Times New Roman" pitchFamily="18" charset="0"/>
                        </a:rPr>
                        <a:t>O</a:t>
                      </a:r>
                    </a:p>
                  </a:txBody>
                  <a:tcPr marL="76200" marR="76200" marT="38114" marB="38114">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p>
                  </a:txBody>
                  <a:tcPr marL="76200" marR="76200" marT="38114" marB="38114"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5DF868E8-5DA0-EA9C-447C-A274D930D953}"/>
              </a:ext>
            </a:extLst>
          </p:cNvPr>
          <p:cNvSpPr txBox="1"/>
          <p:nvPr/>
        </p:nvSpPr>
        <p:spPr>
          <a:xfrm>
            <a:off x="4759037" y="4025621"/>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8" name="TextBox 7">
            <a:extLst>
              <a:ext uri="{FF2B5EF4-FFF2-40B4-BE49-F238E27FC236}">
                <a16:creationId xmlns:a16="http://schemas.microsoft.com/office/drawing/2014/main" id="{E67E6057-24DD-F27A-747A-C47D05FE42DD}"/>
              </a:ext>
            </a:extLst>
          </p:cNvPr>
          <p:cNvSpPr txBox="1"/>
          <p:nvPr/>
        </p:nvSpPr>
        <p:spPr>
          <a:xfrm>
            <a:off x="6664037" y="3990986"/>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9" name="TextBox 8">
            <a:extLst>
              <a:ext uri="{FF2B5EF4-FFF2-40B4-BE49-F238E27FC236}">
                <a16:creationId xmlns:a16="http://schemas.microsoft.com/office/drawing/2014/main" id="{EC55FABB-9B20-01D3-5BD0-5524850F7ECB}"/>
              </a:ext>
            </a:extLst>
          </p:cNvPr>
          <p:cNvSpPr txBox="1"/>
          <p:nvPr/>
        </p:nvSpPr>
        <p:spPr>
          <a:xfrm>
            <a:off x="4759037" y="4408717"/>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10" name="TextBox 9">
            <a:extLst>
              <a:ext uri="{FF2B5EF4-FFF2-40B4-BE49-F238E27FC236}">
                <a16:creationId xmlns:a16="http://schemas.microsoft.com/office/drawing/2014/main" id="{0E2F9CAE-7B8A-C91F-DEEB-93FF2F1E9935}"/>
              </a:ext>
            </a:extLst>
          </p:cNvPr>
          <p:cNvSpPr txBox="1"/>
          <p:nvPr/>
        </p:nvSpPr>
        <p:spPr>
          <a:xfrm>
            <a:off x="6664037" y="4443352"/>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11" name="TextBox 10">
            <a:extLst>
              <a:ext uri="{FF2B5EF4-FFF2-40B4-BE49-F238E27FC236}">
                <a16:creationId xmlns:a16="http://schemas.microsoft.com/office/drawing/2014/main" id="{2D588783-5120-3A98-CD38-D2C92FC6E3B8}"/>
              </a:ext>
            </a:extLst>
          </p:cNvPr>
          <p:cNvSpPr txBox="1"/>
          <p:nvPr/>
        </p:nvSpPr>
        <p:spPr>
          <a:xfrm>
            <a:off x="4759037" y="4863821"/>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12" name="TextBox 11">
            <a:extLst>
              <a:ext uri="{FF2B5EF4-FFF2-40B4-BE49-F238E27FC236}">
                <a16:creationId xmlns:a16="http://schemas.microsoft.com/office/drawing/2014/main" id="{7C19CB51-2EE0-2DF6-7B07-0614FE6BD290}"/>
              </a:ext>
            </a:extLst>
          </p:cNvPr>
          <p:cNvSpPr txBox="1"/>
          <p:nvPr/>
        </p:nvSpPr>
        <p:spPr>
          <a:xfrm>
            <a:off x="6664037" y="4863821"/>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13" name="TextBox 12">
            <a:extLst>
              <a:ext uri="{FF2B5EF4-FFF2-40B4-BE49-F238E27FC236}">
                <a16:creationId xmlns:a16="http://schemas.microsoft.com/office/drawing/2014/main" id="{EFDE7D4D-065F-F2DD-DA4C-CB3F0A4F88D1}"/>
              </a:ext>
            </a:extLst>
          </p:cNvPr>
          <p:cNvSpPr txBox="1"/>
          <p:nvPr/>
        </p:nvSpPr>
        <p:spPr>
          <a:xfrm>
            <a:off x="4759037" y="5170717"/>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14" name="TextBox 13">
            <a:extLst>
              <a:ext uri="{FF2B5EF4-FFF2-40B4-BE49-F238E27FC236}">
                <a16:creationId xmlns:a16="http://schemas.microsoft.com/office/drawing/2014/main" id="{EDBD22C7-8FA2-7998-50DB-B98AEBCF654B}"/>
              </a:ext>
            </a:extLst>
          </p:cNvPr>
          <p:cNvSpPr txBox="1"/>
          <p:nvPr/>
        </p:nvSpPr>
        <p:spPr>
          <a:xfrm>
            <a:off x="6664037" y="5170717"/>
            <a:ext cx="754494" cy="646331"/>
          </a:xfrm>
          <a:prstGeom prst="rect">
            <a:avLst/>
          </a:prstGeom>
          <a:noFill/>
        </p:spPr>
        <p:txBody>
          <a:bodyPr wrap="square">
            <a:spAutoFit/>
          </a:bodyPr>
          <a:lstStyle/>
          <a:p>
            <a:pPr algn="ctr"/>
            <a:r>
              <a:rPr lang="en-US" sz="3600" b="0" dirty="0">
                <a:solidFill>
                  <a:srgbClr val="FF0000"/>
                </a:solidFill>
                <a:effectLst/>
              </a:rPr>
              <a:t> -</a:t>
            </a:r>
            <a:endParaRPr lang="en-US" sz="3600" dirty="0">
              <a:solidFill>
                <a:srgbClr val="FF0000"/>
              </a:solidFill>
            </a:endParaRPr>
          </a:p>
        </p:txBody>
      </p:sp>
      <p:sp>
        <p:nvSpPr>
          <p:cNvPr id="3" name="Arrow: Right 2">
            <a:extLst>
              <a:ext uri="{FF2B5EF4-FFF2-40B4-BE49-F238E27FC236}">
                <a16:creationId xmlns:a16="http://schemas.microsoft.com/office/drawing/2014/main" id="{313FEA60-D2C6-81F5-9289-BC1C5583BEEF}"/>
              </a:ext>
            </a:extLst>
          </p:cNvPr>
          <p:cNvSpPr/>
          <p:nvPr/>
        </p:nvSpPr>
        <p:spPr>
          <a:xfrm>
            <a:off x="2257137" y="4408717"/>
            <a:ext cx="943263" cy="646331"/>
          </a:xfrm>
          <a:prstGeom prst="rightArrow">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17">
            <a:extLst>
              <a:ext uri="{FF2B5EF4-FFF2-40B4-BE49-F238E27FC236}">
                <a16:creationId xmlns:a16="http://schemas.microsoft.com/office/drawing/2014/main" id="{A8F02CCB-BA1E-4FC2-C832-D235125075D3}"/>
              </a:ext>
            </a:extLst>
          </p:cNvPr>
          <p:cNvSpPr txBox="1">
            <a:spLocks noChangeArrowheads="1"/>
          </p:cNvSpPr>
          <p:nvPr/>
        </p:nvSpPr>
        <p:spPr bwMode="auto">
          <a:xfrm>
            <a:off x="590549" y="4082086"/>
            <a:ext cx="1723737" cy="1179731"/>
          </a:xfrm>
          <a:prstGeom prst="rect">
            <a:avLst/>
          </a:prstGeom>
          <a:solidFill>
            <a:srgbClr val="FFFFFF"/>
          </a:solidFill>
          <a:ln w="28575">
            <a:solidFill>
              <a:srgbClr val="000000"/>
            </a:solidFill>
            <a:miter lim="800000"/>
            <a:headEnd/>
            <a:tailEnd/>
          </a:ln>
        </p:spPr>
        <p:txBody>
          <a:bodyPr lIns="91432" tIns="45717" rIns="91432" bIns="45717"/>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a:latin typeface="Times New Roman" panose="02020603050405020304" pitchFamily="18" charset="0"/>
              </a:rPr>
              <a:t>Fill in the chart on your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Text Box 11">
            <a:extLst>
              <a:ext uri="{FF2B5EF4-FFF2-40B4-BE49-F238E27FC236}">
                <a16:creationId xmlns:a16="http://schemas.microsoft.com/office/drawing/2014/main" id="{997B3495-F214-DBE4-3E4A-0F95E5006E9C}"/>
              </a:ext>
            </a:extLst>
          </p:cNvPr>
          <p:cNvSpPr txBox="1">
            <a:spLocks noChangeArrowheads="1"/>
          </p:cNvSpPr>
          <p:nvPr/>
        </p:nvSpPr>
        <p:spPr bwMode="auto">
          <a:xfrm>
            <a:off x="131000" y="83276"/>
            <a:ext cx="8944882" cy="674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sz="2800" b="1" dirty="0">
                <a:latin typeface="Times New Roman" panose="02020603050405020304" pitchFamily="18" charset="0"/>
              </a:rPr>
              <a:t>Lab Directions</a:t>
            </a:r>
            <a:endParaRPr lang="en-US" altLang="en-US" sz="10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1</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anti-A serum </a:t>
            </a:r>
            <a:r>
              <a:rPr lang="en-US" altLang="en-US" sz="2400" dirty="0">
                <a:latin typeface="Times New Roman" panose="02020603050405020304" pitchFamily="18" charset="0"/>
              </a:rPr>
              <a:t>in the A well. </a:t>
            </a:r>
            <a:endParaRPr lang="en-US" altLang="en-US" sz="10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2</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anti-B serum </a:t>
            </a:r>
            <a:r>
              <a:rPr lang="en-US" altLang="en-US" sz="2400" dirty="0">
                <a:latin typeface="Times New Roman" panose="02020603050405020304" pitchFamily="18" charset="0"/>
              </a:rPr>
              <a:t>in the B well.</a:t>
            </a:r>
            <a:endParaRPr lang="en-US" altLang="en-US" sz="10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3</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anti-Rh serum </a:t>
            </a:r>
            <a:r>
              <a:rPr lang="en-US" altLang="en-US" sz="2400" dirty="0">
                <a:latin typeface="Times New Roman" panose="02020603050405020304" pitchFamily="18" charset="0"/>
              </a:rPr>
              <a:t>in the Rh well</a:t>
            </a:r>
            <a:endParaRPr lang="en-US" altLang="en-US" sz="10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4</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blood sample </a:t>
            </a:r>
            <a:r>
              <a:rPr lang="en-US" altLang="en-US" sz="2400" dirty="0">
                <a:latin typeface="Times New Roman" panose="02020603050405020304" pitchFamily="18" charset="0"/>
              </a:rPr>
              <a:t>in each of the A, B, and Rh wells.</a:t>
            </a:r>
          </a:p>
          <a:p>
            <a:pPr eaLnBrk="1" hangingPunct="1">
              <a:spcBef>
                <a:spcPts val="600"/>
              </a:spcBef>
              <a:spcAft>
                <a:spcPts val="600"/>
              </a:spcAft>
            </a:pPr>
            <a:r>
              <a:rPr lang="en-US" altLang="en-US" sz="2400" b="1" dirty="0">
                <a:latin typeface="Times New Roman" panose="02020603050405020304" pitchFamily="18" charset="0"/>
              </a:rPr>
              <a:t>Step 5</a:t>
            </a:r>
            <a:r>
              <a:rPr lang="en-US" altLang="en-US" sz="2400" dirty="0">
                <a:latin typeface="Times New Roman" panose="02020603050405020304" pitchFamily="18" charset="0"/>
              </a:rPr>
              <a:t>: Use a </a:t>
            </a:r>
            <a:r>
              <a:rPr lang="en-US" altLang="en-US" sz="2400" b="1" dirty="0">
                <a:latin typeface="Times New Roman" panose="02020603050405020304" pitchFamily="18" charset="0"/>
              </a:rPr>
              <a:t>clean toothpick </a:t>
            </a:r>
            <a:r>
              <a:rPr lang="en-US" altLang="en-US" sz="2400" dirty="0">
                <a:latin typeface="Times New Roman" panose="02020603050405020304" pitchFamily="18" charset="0"/>
              </a:rPr>
              <a:t>to stir the serum in </a:t>
            </a:r>
            <a:br>
              <a:rPr lang="en-US" altLang="en-US" sz="2400" dirty="0">
                <a:latin typeface="Times New Roman" panose="02020603050405020304" pitchFamily="18" charset="0"/>
              </a:rPr>
            </a:br>
            <a:r>
              <a:rPr lang="en-US" altLang="en-US" sz="2400" dirty="0">
                <a:latin typeface="Times New Roman" panose="02020603050405020304" pitchFamily="18" charset="0"/>
              </a:rPr>
              <a:t>well A.  Repeat with clean toothpicks for the B &amp; Rh </a:t>
            </a:r>
            <a:br>
              <a:rPr lang="en-US" altLang="en-US" sz="2400" dirty="0">
                <a:latin typeface="Times New Roman" panose="02020603050405020304" pitchFamily="18" charset="0"/>
              </a:rPr>
            </a:br>
            <a:r>
              <a:rPr lang="en-US" altLang="en-US" sz="2400" dirty="0">
                <a:latin typeface="Times New Roman" panose="02020603050405020304" pitchFamily="18" charset="0"/>
              </a:rPr>
              <a:t>wells.  Don’t cross-contaminate!</a:t>
            </a:r>
            <a:endParaRPr lang="en-US" altLang="en-US" sz="2400" b="1"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6</a:t>
            </a:r>
            <a:r>
              <a:rPr lang="en-US" altLang="en-US" sz="2400" dirty="0">
                <a:latin typeface="Times New Roman" panose="02020603050405020304" pitchFamily="18" charset="0"/>
              </a:rPr>
              <a:t>: Record your </a:t>
            </a:r>
            <a:r>
              <a:rPr lang="en-US" altLang="en-US" sz="2400" b="1" dirty="0">
                <a:latin typeface="Times New Roman" panose="02020603050405020304" pitchFamily="18" charset="0"/>
              </a:rPr>
              <a:t>results</a:t>
            </a:r>
            <a:r>
              <a:rPr lang="en-US" altLang="en-US" sz="2400" dirty="0">
                <a:latin typeface="Times New Roman" panose="02020603050405020304" pitchFamily="18" charset="0"/>
              </a:rPr>
              <a:t> for each test by using the </a:t>
            </a:r>
            <a:br>
              <a:rPr lang="en-US" altLang="en-US" sz="2400" dirty="0">
                <a:latin typeface="Times New Roman" panose="02020603050405020304" pitchFamily="18" charset="0"/>
              </a:rPr>
            </a:br>
            <a:r>
              <a:rPr lang="en-US" altLang="en-US" sz="2400" dirty="0">
                <a:latin typeface="Times New Roman" panose="02020603050405020304" pitchFamily="18" charset="0"/>
              </a:rPr>
              <a:t>+ or – signs on the right side of your slide. </a:t>
            </a:r>
          </a:p>
          <a:p>
            <a:pPr eaLnBrk="1" hangingPunct="1"/>
            <a:endParaRPr lang="en-US" altLang="en-US" sz="3600" dirty="0">
              <a:latin typeface="Times New Roman" panose="02020603050405020304" pitchFamily="18" charset="0"/>
            </a:endParaRPr>
          </a:p>
          <a:p>
            <a:pPr eaLnBrk="1" hangingPunct="1"/>
            <a:r>
              <a:rPr lang="en-US" altLang="en-US" sz="2400" b="1" dirty="0">
                <a:latin typeface="Times New Roman" panose="02020603050405020304" pitchFamily="18" charset="0"/>
              </a:rPr>
              <a:t>Video Tutorial</a:t>
            </a:r>
            <a:br>
              <a:rPr lang="en-US" altLang="en-US" sz="2400" b="1" dirty="0">
                <a:latin typeface="Times New Roman" panose="02020603050405020304" pitchFamily="18" charset="0"/>
              </a:rPr>
            </a:br>
            <a:r>
              <a:rPr lang="en-US" altLang="en-US" sz="2400" b="1" dirty="0">
                <a:latin typeface="Times New Roman" panose="02020603050405020304" pitchFamily="18" charset="0"/>
                <a:hlinkClick r:id="rId2"/>
              </a:rPr>
              <a:t>https://www.youtube.com/watch?v=5ysaMKoqmr8</a:t>
            </a:r>
            <a:r>
              <a:rPr lang="en-US" altLang="en-US" sz="2400" b="1" dirty="0">
                <a:latin typeface="Times New Roman" panose="02020603050405020304" pitchFamily="18" charset="0"/>
              </a:rPr>
              <a:t> </a:t>
            </a:r>
          </a:p>
          <a:p>
            <a:pPr eaLnBrk="1" hangingPunct="1"/>
            <a:endParaRPr lang="en-US" altLang="en-US" sz="2400" dirty="0">
              <a:latin typeface="Times New Roman" panose="02020603050405020304" pitchFamily="18" charset="0"/>
            </a:endParaRPr>
          </a:p>
        </p:txBody>
      </p:sp>
      <p:grpSp>
        <p:nvGrpSpPr>
          <p:cNvPr id="13318" name="Group 16">
            <a:extLst>
              <a:ext uri="{FF2B5EF4-FFF2-40B4-BE49-F238E27FC236}">
                <a16:creationId xmlns:a16="http://schemas.microsoft.com/office/drawing/2014/main" id="{19CE37B6-CB80-6C4B-6014-A49E2556D689}"/>
              </a:ext>
            </a:extLst>
          </p:cNvPr>
          <p:cNvGrpSpPr>
            <a:grpSpLocks/>
          </p:cNvGrpSpPr>
          <p:nvPr/>
        </p:nvGrpSpPr>
        <p:grpSpPr bwMode="auto">
          <a:xfrm>
            <a:off x="7148293" y="2667000"/>
            <a:ext cx="1862138" cy="3232150"/>
            <a:chOff x="7924800" y="3825858"/>
            <a:chExt cx="2235390" cy="3878857"/>
          </a:xfrm>
        </p:grpSpPr>
        <p:pic>
          <p:nvPicPr>
            <p:cNvPr id="13345" name="Picture 21">
              <a:extLst>
                <a:ext uri="{FF2B5EF4-FFF2-40B4-BE49-F238E27FC236}">
                  <a16:creationId xmlns:a16="http://schemas.microsoft.com/office/drawing/2014/main" id="{4484808D-AAE3-64CD-8D47-B7367E0A3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191000"/>
              <a:ext cx="2235390" cy="349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46" name="Group 29">
              <a:extLst>
                <a:ext uri="{FF2B5EF4-FFF2-40B4-BE49-F238E27FC236}">
                  <a16:creationId xmlns:a16="http://schemas.microsoft.com/office/drawing/2014/main" id="{A2F5235B-F016-DAE6-F22F-1F0A706DADCB}"/>
                </a:ext>
              </a:extLst>
            </p:cNvPr>
            <p:cNvGrpSpPr>
              <a:grpSpLocks/>
            </p:cNvGrpSpPr>
            <p:nvPr/>
          </p:nvGrpSpPr>
          <p:grpSpPr bwMode="auto">
            <a:xfrm>
              <a:off x="8306096" y="3825858"/>
              <a:ext cx="1828504" cy="812286"/>
              <a:chOff x="3931" y="820"/>
              <a:chExt cx="1056" cy="525"/>
            </a:xfrm>
          </p:grpSpPr>
          <p:sp>
            <p:nvSpPr>
              <p:cNvPr id="13351" name="Text Box 23">
                <a:extLst>
                  <a:ext uri="{FF2B5EF4-FFF2-40B4-BE49-F238E27FC236}">
                    <a16:creationId xmlns:a16="http://schemas.microsoft.com/office/drawing/2014/main" id="{E30BF09F-9A7E-DA06-A748-B2CD03D220A1}"/>
                  </a:ext>
                </a:extLst>
              </p:cNvPr>
              <p:cNvSpPr txBox="1">
                <a:spLocks noChangeArrowheads="1"/>
              </p:cNvSpPr>
              <p:nvPr/>
            </p:nvSpPr>
            <p:spPr bwMode="auto">
              <a:xfrm>
                <a:off x="3931" y="820"/>
                <a:ext cx="105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3" tIns="54862" rIns="109723" bIns="54862">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No clumping</a:t>
                </a:r>
              </a:p>
            </p:txBody>
          </p:sp>
          <p:sp>
            <p:nvSpPr>
              <p:cNvPr id="13352" name="Line 24">
                <a:extLst>
                  <a:ext uri="{FF2B5EF4-FFF2-40B4-BE49-F238E27FC236}">
                    <a16:creationId xmlns:a16="http://schemas.microsoft.com/office/drawing/2014/main" id="{896353EE-A06C-964D-9C38-14474CEC56FD}"/>
                  </a:ext>
                </a:extLst>
              </p:cNvPr>
              <p:cNvSpPr>
                <a:spLocks noChangeShapeType="1"/>
              </p:cNvSpPr>
              <p:nvPr/>
            </p:nvSpPr>
            <p:spPr bwMode="auto">
              <a:xfrm flipH="1">
                <a:off x="4170" y="1056"/>
                <a:ext cx="69" cy="28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47" name="Group 28">
              <a:extLst>
                <a:ext uri="{FF2B5EF4-FFF2-40B4-BE49-F238E27FC236}">
                  <a16:creationId xmlns:a16="http://schemas.microsoft.com/office/drawing/2014/main" id="{19679F42-D6CD-D38F-A541-E5EB1BB912F9}"/>
                </a:ext>
              </a:extLst>
            </p:cNvPr>
            <p:cNvGrpSpPr>
              <a:grpSpLocks/>
            </p:cNvGrpSpPr>
            <p:nvPr/>
          </p:nvGrpSpPr>
          <p:grpSpPr bwMode="auto">
            <a:xfrm>
              <a:off x="8610829" y="6344717"/>
              <a:ext cx="1447056" cy="1359998"/>
              <a:chOff x="4096" y="2448"/>
              <a:chExt cx="1019" cy="879"/>
            </a:xfrm>
          </p:grpSpPr>
          <p:sp>
            <p:nvSpPr>
              <p:cNvPr id="13348" name="Text Box 25">
                <a:extLst>
                  <a:ext uri="{FF2B5EF4-FFF2-40B4-BE49-F238E27FC236}">
                    <a16:creationId xmlns:a16="http://schemas.microsoft.com/office/drawing/2014/main" id="{66E4EAED-90FD-C8FA-5431-03AB113B40AA}"/>
                  </a:ext>
                </a:extLst>
              </p:cNvPr>
              <p:cNvSpPr txBox="1">
                <a:spLocks noChangeArrowheads="1"/>
              </p:cNvSpPr>
              <p:nvPr/>
            </p:nvSpPr>
            <p:spPr bwMode="auto">
              <a:xfrm>
                <a:off x="4096" y="3026"/>
                <a:ext cx="1019"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3" tIns="54862" rIns="109723" bIns="54862">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Clumping</a:t>
                </a:r>
              </a:p>
            </p:txBody>
          </p:sp>
          <p:sp>
            <p:nvSpPr>
              <p:cNvPr id="13349" name="Line 26">
                <a:extLst>
                  <a:ext uri="{FF2B5EF4-FFF2-40B4-BE49-F238E27FC236}">
                    <a16:creationId xmlns:a16="http://schemas.microsoft.com/office/drawing/2014/main" id="{05586C03-28CE-1F31-385F-91137B06BA9F}"/>
                  </a:ext>
                </a:extLst>
              </p:cNvPr>
              <p:cNvSpPr>
                <a:spLocks noChangeShapeType="1"/>
              </p:cNvSpPr>
              <p:nvPr/>
            </p:nvSpPr>
            <p:spPr bwMode="auto">
              <a:xfrm flipH="1" flipV="1">
                <a:off x="4704" y="2448"/>
                <a:ext cx="96"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0" name="Line 27">
                <a:extLst>
                  <a:ext uri="{FF2B5EF4-FFF2-40B4-BE49-F238E27FC236}">
                    <a16:creationId xmlns:a16="http://schemas.microsoft.com/office/drawing/2014/main" id="{CC244C89-9E7A-0398-5412-BCBAA69D202E}"/>
                  </a:ext>
                </a:extLst>
              </p:cNvPr>
              <p:cNvSpPr>
                <a:spLocks noChangeShapeType="1"/>
              </p:cNvSpPr>
              <p:nvPr/>
            </p:nvSpPr>
            <p:spPr bwMode="auto">
              <a:xfrm flipH="1" flipV="1">
                <a:off x="4320" y="2928"/>
                <a:ext cx="48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406236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Text Box 11">
            <a:extLst>
              <a:ext uri="{FF2B5EF4-FFF2-40B4-BE49-F238E27FC236}">
                <a16:creationId xmlns:a16="http://schemas.microsoft.com/office/drawing/2014/main" id="{997B3495-F214-DBE4-3E4A-0F95E5006E9C}"/>
              </a:ext>
            </a:extLst>
          </p:cNvPr>
          <p:cNvSpPr txBox="1">
            <a:spLocks noChangeArrowheads="1"/>
          </p:cNvSpPr>
          <p:nvPr/>
        </p:nvSpPr>
        <p:spPr bwMode="auto">
          <a:xfrm>
            <a:off x="152400" y="76200"/>
            <a:ext cx="6896100" cy="378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sz="2400" b="1" dirty="0">
                <a:latin typeface="Times New Roman" panose="02020603050405020304" pitchFamily="18" charset="0"/>
              </a:rPr>
              <a:t>Get your materials …</a:t>
            </a:r>
            <a:br>
              <a:rPr lang="en-US" altLang="en-US" sz="2400" b="1" dirty="0">
                <a:latin typeface="Times New Roman" panose="02020603050405020304" pitchFamily="18" charset="0"/>
              </a:rPr>
            </a:br>
            <a:r>
              <a:rPr lang="en-US" altLang="en-US" sz="2400" dirty="0">
                <a:latin typeface="Times New Roman" panose="02020603050405020304" pitchFamily="18" charset="0"/>
              </a:rPr>
              <a:t>1 blood typing tray 	</a:t>
            </a:r>
            <a:br>
              <a:rPr lang="en-US" altLang="en-US" sz="2400" dirty="0">
                <a:latin typeface="Times New Roman" panose="02020603050405020304" pitchFamily="18" charset="0"/>
              </a:rPr>
            </a:br>
            <a:r>
              <a:rPr lang="en-US" altLang="en-US" sz="2400" dirty="0">
                <a:latin typeface="Times New Roman" panose="02020603050405020304" pitchFamily="18" charset="0"/>
              </a:rPr>
              <a:t>3 toothpicks 	</a:t>
            </a:r>
          </a:p>
          <a:p>
            <a:pPr eaLnBrk="1" hangingPunct="1">
              <a:spcBef>
                <a:spcPts val="0"/>
              </a:spcBef>
            </a:pPr>
            <a:r>
              <a:rPr lang="en-US" altLang="en-US" sz="2400" dirty="0">
                <a:latin typeface="Times New Roman" panose="02020603050405020304" pitchFamily="18" charset="0"/>
              </a:rPr>
              <a:t>Blood &amp; serum samples</a:t>
            </a:r>
          </a:p>
          <a:p>
            <a:pPr eaLnBrk="1" hangingPunct="1">
              <a:spcBef>
                <a:spcPts val="0"/>
              </a:spcBef>
            </a:pPr>
            <a:r>
              <a:rPr lang="en-US" altLang="en-US" sz="2400" dirty="0">
                <a:latin typeface="Times New Roman" panose="02020603050405020304" pitchFamily="18" charset="0"/>
              </a:rPr>
              <a:t>Paper towel		</a:t>
            </a:r>
          </a:p>
          <a:p>
            <a:pPr eaLnBrk="1" hangingPunct="1">
              <a:spcBef>
                <a:spcPts val="0"/>
              </a:spcBef>
            </a:pPr>
            <a:r>
              <a:rPr lang="en-US" altLang="en-US" sz="2400" dirty="0">
                <a:latin typeface="Times New Roman" panose="02020603050405020304" pitchFamily="18" charset="0"/>
              </a:rPr>
              <a:t>Safety goggles</a:t>
            </a:r>
          </a:p>
          <a:p>
            <a:pPr eaLnBrk="1" hangingPunct="1">
              <a:spcBef>
                <a:spcPts val="0"/>
              </a:spcBef>
            </a:pPr>
            <a:endParaRPr lang="en-US" altLang="en-US" sz="2400" dirty="0">
              <a:latin typeface="Times New Roman" panose="02020603050405020304" pitchFamily="18" charset="0"/>
            </a:endParaRPr>
          </a:p>
          <a:p>
            <a:pPr eaLnBrk="1" hangingPunct="1">
              <a:spcBef>
                <a:spcPts val="0"/>
              </a:spcBef>
            </a:pPr>
            <a:r>
              <a:rPr lang="en-US" altLang="en-US" sz="2400" b="1" dirty="0">
                <a:latin typeface="Times New Roman" panose="02020603050405020304" pitchFamily="18" charset="0"/>
              </a:rPr>
              <a:t>Complete your lab </a:t>
            </a:r>
            <a:br>
              <a:rPr lang="en-US" altLang="en-US" sz="2400" b="1" dirty="0">
                <a:latin typeface="Times New Roman" panose="02020603050405020304" pitchFamily="18" charset="0"/>
              </a:rPr>
            </a:br>
            <a:r>
              <a:rPr lang="en-US" altLang="en-US" sz="2400" b="1" dirty="0">
                <a:latin typeface="Times New Roman" panose="02020603050405020304" pitchFamily="18" charset="0"/>
              </a:rPr>
              <a:t>report on the slide </a:t>
            </a:r>
            <a:br>
              <a:rPr lang="en-US" altLang="en-US" sz="2400" b="1" dirty="0">
                <a:latin typeface="Times New Roman" panose="02020603050405020304" pitchFamily="18" charset="0"/>
              </a:rPr>
            </a:br>
            <a:r>
              <a:rPr lang="en-US" altLang="en-US" sz="2400" b="1" dirty="0">
                <a:latin typeface="Times New Roman" panose="02020603050405020304" pitchFamily="18" charset="0"/>
              </a:rPr>
              <a:t>as you do the lab.</a:t>
            </a:r>
          </a:p>
        </p:txBody>
      </p:sp>
      <p:sp>
        <p:nvSpPr>
          <p:cNvPr id="6" name="Rectangle 2">
            <a:extLst>
              <a:ext uri="{FF2B5EF4-FFF2-40B4-BE49-F238E27FC236}">
                <a16:creationId xmlns:a16="http://schemas.microsoft.com/office/drawing/2014/main" id="{9FB3EADB-54C1-E8B2-4570-A3D1E447BA64}"/>
              </a:ext>
            </a:extLst>
          </p:cNvPr>
          <p:cNvSpPr>
            <a:spLocks noGrp="1" noChangeArrowheads="1"/>
          </p:cNvSpPr>
          <p:nvPr>
            <p:ph type="title"/>
          </p:nvPr>
        </p:nvSpPr>
        <p:spPr>
          <a:xfrm>
            <a:off x="205055" y="5181600"/>
            <a:ext cx="8763000" cy="635000"/>
          </a:xfrm>
          <a:solidFill>
            <a:srgbClr val="C00000"/>
          </a:solidFill>
        </p:spPr>
        <p:txBody>
          <a:bodyPr/>
          <a:lstStyle/>
          <a:p>
            <a:pPr eaLnBrk="1" hangingPunct="1"/>
            <a:r>
              <a:rPr lang="en-US" altLang="en-US" sz="4000" b="1" dirty="0">
                <a:solidFill>
                  <a:schemeClr val="bg1"/>
                </a:solidFill>
                <a:latin typeface="Times New Roman" panose="02020603050405020304" pitchFamily="18" charset="0"/>
              </a:rPr>
              <a:t>It’s time for the lab …</a:t>
            </a:r>
          </a:p>
        </p:txBody>
      </p:sp>
      <p:pic>
        <p:nvPicPr>
          <p:cNvPr id="10" name="Picture 9">
            <a:extLst>
              <a:ext uri="{FF2B5EF4-FFF2-40B4-BE49-F238E27FC236}">
                <a16:creationId xmlns:a16="http://schemas.microsoft.com/office/drawing/2014/main" id="{74D7950B-6556-8240-7F97-C49C31FCCBA2}"/>
              </a:ext>
            </a:extLst>
          </p:cNvPr>
          <p:cNvPicPr>
            <a:picLocks noChangeAspect="1"/>
          </p:cNvPicPr>
          <p:nvPr/>
        </p:nvPicPr>
        <p:blipFill>
          <a:blip r:embed="rId2"/>
          <a:stretch>
            <a:fillRect/>
          </a:stretch>
        </p:blipFill>
        <p:spPr>
          <a:xfrm>
            <a:off x="3454349" y="187222"/>
            <a:ext cx="5513706" cy="4000522"/>
          </a:xfrm>
          <a:prstGeom prst="rect">
            <a:avLst/>
          </a:prstGeom>
        </p:spPr>
      </p:pic>
    </p:spTree>
    <p:extLst>
      <p:ext uri="{BB962C8B-B14F-4D97-AF65-F5344CB8AC3E}">
        <p14:creationId xmlns:p14="http://schemas.microsoft.com/office/powerpoint/2010/main" val="266683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Text Box 11">
            <a:extLst>
              <a:ext uri="{FF2B5EF4-FFF2-40B4-BE49-F238E27FC236}">
                <a16:creationId xmlns:a16="http://schemas.microsoft.com/office/drawing/2014/main" id="{997B3495-F214-DBE4-3E4A-0F95E5006E9C}"/>
              </a:ext>
            </a:extLst>
          </p:cNvPr>
          <p:cNvSpPr txBox="1">
            <a:spLocks noChangeArrowheads="1"/>
          </p:cNvSpPr>
          <p:nvPr/>
        </p:nvSpPr>
        <p:spPr bwMode="auto">
          <a:xfrm>
            <a:off x="131000" y="83276"/>
            <a:ext cx="8944882" cy="647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sz="2800" b="1" dirty="0">
                <a:highlight>
                  <a:srgbClr val="FFFF00"/>
                </a:highlight>
                <a:latin typeface="Times New Roman" panose="02020603050405020304" pitchFamily="18" charset="0"/>
              </a:rPr>
              <a:t>Lab Directions</a:t>
            </a:r>
            <a:endParaRPr lang="en-US" altLang="en-US" sz="1000" dirty="0">
              <a:highlight>
                <a:srgbClr val="FFFF00"/>
              </a:highlight>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1</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anti-A serum </a:t>
            </a:r>
            <a:r>
              <a:rPr lang="en-US" altLang="en-US" sz="2400" dirty="0">
                <a:latin typeface="Times New Roman" panose="02020603050405020304" pitchFamily="18" charset="0"/>
              </a:rPr>
              <a:t>in the A well. </a:t>
            </a:r>
            <a:endParaRPr lang="en-US" altLang="en-US" sz="10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2</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anti-B serum </a:t>
            </a:r>
            <a:r>
              <a:rPr lang="en-US" altLang="en-US" sz="2400" dirty="0">
                <a:latin typeface="Times New Roman" panose="02020603050405020304" pitchFamily="18" charset="0"/>
              </a:rPr>
              <a:t>in the B well.</a:t>
            </a:r>
            <a:endParaRPr lang="en-US" altLang="en-US" sz="10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3</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anti-Rh serum </a:t>
            </a:r>
            <a:r>
              <a:rPr lang="en-US" altLang="en-US" sz="2400" dirty="0">
                <a:latin typeface="Times New Roman" panose="02020603050405020304" pitchFamily="18" charset="0"/>
              </a:rPr>
              <a:t>in the Rh well</a:t>
            </a:r>
            <a:endParaRPr lang="en-US" altLang="en-US" sz="10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4</a:t>
            </a:r>
            <a:r>
              <a:rPr lang="en-US" altLang="en-US" sz="2400" dirty="0">
                <a:latin typeface="Times New Roman" panose="02020603050405020304" pitchFamily="18" charset="0"/>
              </a:rPr>
              <a:t>: Place </a:t>
            </a:r>
            <a:r>
              <a:rPr lang="en-US" altLang="en-US" sz="2400" b="1" dirty="0">
                <a:latin typeface="Times New Roman" panose="02020603050405020304" pitchFamily="18" charset="0"/>
              </a:rPr>
              <a:t>1 drop </a:t>
            </a:r>
            <a:r>
              <a:rPr lang="en-US" altLang="en-US" sz="2400" dirty="0">
                <a:latin typeface="Times New Roman" panose="02020603050405020304" pitchFamily="18" charset="0"/>
              </a:rPr>
              <a:t>of the </a:t>
            </a:r>
            <a:r>
              <a:rPr lang="en-US" altLang="en-US" sz="2400" b="1" dirty="0">
                <a:latin typeface="Times New Roman" panose="02020603050405020304" pitchFamily="18" charset="0"/>
              </a:rPr>
              <a:t>blood sample </a:t>
            </a:r>
            <a:r>
              <a:rPr lang="en-US" altLang="en-US" sz="2400" dirty="0">
                <a:latin typeface="Times New Roman" panose="02020603050405020304" pitchFamily="18" charset="0"/>
              </a:rPr>
              <a:t>in each of the A, B, and Rh wells.</a:t>
            </a:r>
          </a:p>
          <a:p>
            <a:pPr eaLnBrk="1" hangingPunct="1">
              <a:spcBef>
                <a:spcPts val="600"/>
              </a:spcBef>
              <a:spcAft>
                <a:spcPts val="600"/>
              </a:spcAft>
            </a:pPr>
            <a:r>
              <a:rPr lang="en-US" altLang="en-US" sz="2400" b="1" dirty="0">
                <a:latin typeface="Times New Roman" panose="02020603050405020304" pitchFamily="18" charset="0"/>
              </a:rPr>
              <a:t>Step 5</a:t>
            </a:r>
            <a:r>
              <a:rPr lang="en-US" altLang="en-US" sz="2400" dirty="0">
                <a:latin typeface="Times New Roman" panose="02020603050405020304" pitchFamily="18" charset="0"/>
              </a:rPr>
              <a:t>: Use a </a:t>
            </a:r>
            <a:r>
              <a:rPr lang="en-US" altLang="en-US" sz="2400" b="1" dirty="0">
                <a:latin typeface="Times New Roman" panose="02020603050405020304" pitchFamily="18" charset="0"/>
              </a:rPr>
              <a:t>clean toothpick </a:t>
            </a:r>
            <a:r>
              <a:rPr lang="en-US" altLang="en-US" sz="2400" dirty="0">
                <a:latin typeface="Times New Roman" panose="02020603050405020304" pitchFamily="18" charset="0"/>
              </a:rPr>
              <a:t>to stir the serum in </a:t>
            </a:r>
            <a:br>
              <a:rPr lang="en-US" altLang="en-US" sz="2400" dirty="0">
                <a:latin typeface="Times New Roman" panose="02020603050405020304" pitchFamily="18" charset="0"/>
              </a:rPr>
            </a:br>
            <a:r>
              <a:rPr lang="en-US" altLang="en-US" sz="2400" dirty="0">
                <a:latin typeface="Times New Roman" panose="02020603050405020304" pitchFamily="18" charset="0"/>
              </a:rPr>
              <a:t>well A.  Repeat with </a:t>
            </a:r>
            <a:r>
              <a:rPr lang="en-US" altLang="en-US" sz="2400" b="1" dirty="0">
                <a:latin typeface="Times New Roman" panose="02020603050405020304" pitchFamily="18" charset="0"/>
              </a:rPr>
              <a:t>clean toothpicks </a:t>
            </a:r>
            <a:r>
              <a:rPr lang="en-US" altLang="en-US" sz="2400" dirty="0">
                <a:latin typeface="Times New Roman" panose="02020603050405020304" pitchFamily="18" charset="0"/>
              </a:rPr>
              <a:t>for the B &amp; Rh </a:t>
            </a:r>
            <a:br>
              <a:rPr lang="en-US" altLang="en-US" sz="2400" dirty="0">
                <a:latin typeface="Times New Roman" panose="02020603050405020304" pitchFamily="18" charset="0"/>
              </a:rPr>
            </a:br>
            <a:r>
              <a:rPr lang="en-US" altLang="en-US" sz="2400" dirty="0">
                <a:latin typeface="Times New Roman" panose="02020603050405020304" pitchFamily="18" charset="0"/>
              </a:rPr>
              <a:t>wells.  Don’t cross-contaminate!</a:t>
            </a:r>
            <a:endParaRPr lang="en-US" altLang="en-US" sz="2400" b="1"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Step 6</a:t>
            </a:r>
            <a:r>
              <a:rPr lang="en-US" altLang="en-US" sz="2400" dirty="0">
                <a:latin typeface="Times New Roman" panose="02020603050405020304" pitchFamily="18" charset="0"/>
              </a:rPr>
              <a:t>: Record your </a:t>
            </a:r>
            <a:r>
              <a:rPr lang="en-US" altLang="en-US" sz="2400" b="1" dirty="0">
                <a:latin typeface="Times New Roman" panose="02020603050405020304" pitchFamily="18" charset="0"/>
              </a:rPr>
              <a:t>results</a:t>
            </a:r>
            <a:r>
              <a:rPr lang="en-US" altLang="en-US" sz="2400" dirty="0">
                <a:latin typeface="Times New Roman" panose="02020603050405020304" pitchFamily="18" charset="0"/>
              </a:rPr>
              <a:t> for each test by using the </a:t>
            </a:r>
            <a:br>
              <a:rPr lang="en-US" altLang="en-US" sz="2400" dirty="0">
                <a:latin typeface="Times New Roman" panose="02020603050405020304" pitchFamily="18" charset="0"/>
              </a:rPr>
            </a:br>
            <a:r>
              <a:rPr lang="en-US" altLang="en-US" sz="2400" dirty="0">
                <a:latin typeface="Times New Roman" panose="02020603050405020304" pitchFamily="18" charset="0"/>
              </a:rPr>
              <a:t>+ or – signs on the right side of your slide. </a:t>
            </a:r>
          </a:p>
          <a:p>
            <a:pPr eaLnBrk="1" hangingPunct="1">
              <a:spcBef>
                <a:spcPts val="600"/>
              </a:spcBef>
              <a:spcAft>
                <a:spcPts val="600"/>
              </a:spcAft>
            </a:pPr>
            <a:endParaRPr lang="en-US" altLang="en-US" sz="2400" dirty="0">
              <a:latin typeface="Times New Roman" panose="02020603050405020304" pitchFamily="18" charset="0"/>
            </a:endParaRPr>
          </a:p>
          <a:p>
            <a:pPr eaLnBrk="1" hangingPunct="1">
              <a:spcBef>
                <a:spcPts val="600"/>
              </a:spcBef>
              <a:spcAft>
                <a:spcPts val="600"/>
              </a:spcAft>
            </a:pPr>
            <a:r>
              <a:rPr lang="en-US" altLang="en-US" sz="2400" b="1" dirty="0">
                <a:latin typeface="Times New Roman" panose="02020603050405020304" pitchFamily="18" charset="0"/>
              </a:rPr>
              <a:t>Fill in your slide </a:t>
            </a:r>
            <a:br>
              <a:rPr lang="en-US" altLang="en-US" sz="2400" b="1" dirty="0">
                <a:latin typeface="Times New Roman" panose="02020603050405020304" pitchFamily="18" charset="0"/>
              </a:rPr>
            </a:br>
            <a:r>
              <a:rPr lang="en-US" altLang="en-US" sz="2400" b="1" dirty="0">
                <a:latin typeface="Times New Roman" panose="02020603050405020304" pitchFamily="18" charset="0"/>
              </a:rPr>
              <a:t>as directed.</a:t>
            </a:r>
          </a:p>
        </p:txBody>
      </p:sp>
      <p:grpSp>
        <p:nvGrpSpPr>
          <p:cNvPr id="13318" name="Group 16">
            <a:extLst>
              <a:ext uri="{FF2B5EF4-FFF2-40B4-BE49-F238E27FC236}">
                <a16:creationId xmlns:a16="http://schemas.microsoft.com/office/drawing/2014/main" id="{19CE37B6-CB80-6C4B-6014-A49E2556D689}"/>
              </a:ext>
            </a:extLst>
          </p:cNvPr>
          <p:cNvGrpSpPr>
            <a:grpSpLocks/>
          </p:cNvGrpSpPr>
          <p:nvPr/>
        </p:nvGrpSpPr>
        <p:grpSpPr bwMode="auto">
          <a:xfrm>
            <a:off x="7148293" y="2667000"/>
            <a:ext cx="1862138" cy="3232150"/>
            <a:chOff x="7924800" y="3825858"/>
            <a:chExt cx="2235390" cy="3878857"/>
          </a:xfrm>
        </p:grpSpPr>
        <p:pic>
          <p:nvPicPr>
            <p:cNvPr id="13345" name="Picture 21">
              <a:extLst>
                <a:ext uri="{FF2B5EF4-FFF2-40B4-BE49-F238E27FC236}">
                  <a16:creationId xmlns:a16="http://schemas.microsoft.com/office/drawing/2014/main" id="{4484808D-AAE3-64CD-8D47-B7367E0A3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4191000"/>
              <a:ext cx="2235390" cy="349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46" name="Group 29">
              <a:extLst>
                <a:ext uri="{FF2B5EF4-FFF2-40B4-BE49-F238E27FC236}">
                  <a16:creationId xmlns:a16="http://schemas.microsoft.com/office/drawing/2014/main" id="{A2F5235B-F016-DAE6-F22F-1F0A706DADCB}"/>
                </a:ext>
              </a:extLst>
            </p:cNvPr>
            <p:cNvGrpSpPr>
              <a:grpSpLocks/>
            </p:cNvGrpSpPr>
            <p:nvPr/>
          </p:nvGrpSpPr>
          <p:grpSpPr bwMode="auto">
            <a:xfrm>
              <a:off x="8306096" y="3825858"/>
              <a:ext cx="1828504" cy="812286"/>
              <a:chOff x="3931" y="820"/>
              <a:chExt cx="1056" cy="525"/>
            </a:xfrm>
          </p:grpSpPr>
          <p:sp>
            <p:nvSpPr>
              <p:cNvPr id="13351" name="Text Box 23">
                <a:extLst>
                  <a:ext uri="{FF2B5EF4-FFF2-40B4-BE49-F238E27FC236}">
                    <a16:creationId xmlns:a16="http://schemas.microsoft.com/office/drawing/2014/main" id="{E30BF09F-9A7E-DA06-A748-B2CD03D220A1}"/>
                  </a:ext>
                </a:extLst>
              </p:cNvPr>
              <p:cNvSpPr txBox="1">
                <a:spLocks noChangeArrowheads="1"/>
              </p:cNvSpPr>
              <p:nvPr/>
            </p:nvSpPr>
            <p:spPr bwMode="auto">
              <a:xfrm>
                <a:off x="3931" y="820"/>
                <a:ext cx="105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3" tIns="54862" rIns="109723" bIns="54862">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No clumping</a:t>
                </a:r>
              </a:p>
            </p:txBody>
          </p:sp>
          <p:sp>
            <p:nvSpPr>
              <p:cNvPr id="13352" name="Line 24">
                <a:extLst>
                  <a:ext uri="{FF2B5EF4-FFF2-40B4-BE49-F238E27FC236}">
                    <a16:creationId xmlns:a16="http://schemas.microsoft.com/office/drawing/2014/main" id="{896353EE-A06C-964D-9C38-14474CEC56FD}"/>
                  </a:ext>
                </a:extLst>
              </p:cNvPr>
              <p:cNvSpPr>
                <a:spLocks noChangeShapeType="1"/>
              </p:cNvSpPr>
              <p:nvPr/>
            </p:nvSpPr>
            <p:spPr bwMode="auto">
              <a:xfrm flipH="1">
                <a:off x="4170" y="1056"/>
                <a:ext cx="69" cy="28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47" name="Group 28">
              <a:extLst>
                <a:ext uri="{FF2B5EF4-FFF2-40B4-BE49-F238E27FC236}">
                  <a16:creationId xmlns:a16="http://schemas.microsoft.com/office/drawing/2014/main" id="{19679F42-D6CD-D38F-A541-E5EB1BB912F9}"/>
                </a:ext>
              </a:extLst>
            </p:cNvPr>
            <p:cNvGrpSpPr>
              <a:grpSpLocks/>
            </p:cNvGrpSpPr>
            <p:nvPr/>
          </p:nvGrpSpPr>
          <p:grpSpPr bwMode="auto">
            <a:xfrm>
              <a:off x="8610829" y="6344717"/>
              <a:ext cx="1447056" cy="1359998"/>
              <a:chOff x="4096" y="2448"/>
              <a:chExt cx="1019" cy="879"/>
            </a:xfrm>
          </p:grpSpPr>
          <p:sp>
            <p:nvSpPr>
              <p:cNvPr id="13348" name="Text Box 25">
                <a:extLst>
                  <a:ext uri="{FF2B5EF4-FFF2-40B4-BE49-F238E27FC236}">
                    <a16:creationId xmlns:a16="http://schemas.microsoft.com/office/drawing/2014/main" id="{66E4EAED-90FD-C8FA-5431-03AB113B40AA}"/>
                  </a:ext>
                </a:extLst>
              </p:cNvPr>
              <p:cNvSpPr txBox="1">
                <a:spLocks noChangeArrowheads="1"/>
              </p:cNvSpPr>
              <p:nvPr/>
            </p:nvSpPr>
            <p:spPr bwMode="auto">
              <a:xfrm>
                <a:off x="4096" y="3026"/>
                <a:ext cx="1019"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3" tIns="54862" rIns="109723" bIns="54862">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Clumping</a:t>
                </a:r>
              </a:p>
            </p:txBody>
          </p:sp>
          <p:sp>
            <p:nvSpPr>
              <p:cNvPr id="13349" name="Line 26">
                <a:extLst>
                  <a:ext uri="{FF2B5EF4-FFF2-40B4-BE49-F238E27FC236}">
                    <a16:creationId xmlns:a16="http://schemas.microsoft.com/office/drawing/2014/main" id="{05586C03-28CE-1F31-385F-91137B06BA9F}"/>
                  </a:ext>
                </a:extLst>
              </p:cNvPr>
              <p:cNvSpPr>
                <a:spLocks noChangeShapeType="1"/>
              </p:cNvSpPr>
              <p:nvPr/>
            </p:nvSpPr>
            <p:spPr bwMode="auto">
              <a:xfrm flipH="1" flipV="1">
                <a:off x="4704" y="2448"/>
                <a:ext cx="96"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0" name="Line 27">
                <a:extLst>
                  <a:ext uri="{FF2B5EF4-FFF2-40B4-BE49-F238E27FC236}">
                    <a16:creationId xmlns:a16="http://schemas.microsoft.com/office/drawing/2014/main" id="{CC244C89-9E7A-0398-5412-BCBAA69D202E}"/>
                  </a:ext>
                </a:extLst>
              </p:cNvPr>
              <p:cNvSpPr>
                <a:spLocks noChangeShapeType="1"/>
              </p:cNvSpPr>
              <p:nvPr/>
            </p:nvSpPr>
            <p:spPr bwMode="auto">
              <a:xfrm flipH="1" flipV="1">
                <a:off x="4320" y="2928"/>
                <a:ext cx="480" cy="1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pic>
        <p:nvPicPr>
          <p:cNvPr id="2" name="Picture 1">
            <a:extLst>
              <a:ext uri="{FF2B5EF4-FFF2-40B4-BE49-F238E27FC236}">
                <a16:creationId xmlns:a16="http://schemas.microsoft.com/office/drawing/2014/main" id="{92C4F940-C948-2E59-A538-1270B0FF5D7C}"/>
              </a:ext>
            </a:extLst>
          </p:cNvPr>
          <p:cNvPicPr>
            <a:picLocks noChangeAspect="1"/>
          </p:cNvPicPr>
          <p:nvPr/>
        </p:nvPicPr>
        <p:blipFill>
          <a:blip r:embed="rId3"/>
          <a:stretch>
            <a:fillRect/>
          </a:stretch>
        </p:blipFill>
        <p:spPr>
          <a:xfrm>
            <a:off x="2590800" y="5168145"/>
            <a:ext cx="2184451" cy="1584949"/>
          </a:xfrm>
          <a:prstGeom prst="rect">
            <a:avLst/>
          </a:prstGeom>
        </p:spPr>
      </p:pic>
    </p:spTree>
    <p:extLst>
      <p:ext uri="{BB962C8B-B14F-4D97-AF65-F5344CB8AC3E}">
        <p14:creationId xmlns:p14="http://schemas.microsoft.com/office/powerpoint/2010/main" val="21312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1C43875-7C86-8603-46F1-C2E93863E16B}"/>
              </a:ext>
            </a:extLst>
          </p:cNvPr>
          <p:cNvSpPr>
            <a:spLocks noGrp="1" noChangeArrowheads="1"/>
          </p:cNvSpPr>
          <p:nvPr>
            <p:ph type="title"/>
          </p:nvPr>
        </p:nvSpPr>
        <p:spPr>
          <a:xfrm>
            <a:off x="457200" y="174625"/>
            <a:ext cx="8229600" cy="815975"/>
          </a:xfrm>
          <a:solidFill>
            <a:srgbClr val="A50021"/>
          </a:solidFill>
        </p:spPr>
        <p:txBody>
          <a:bodyPr/>
          <a:lstStyle/>
          <a:p>
            <a:pPr eaLnBrk="1" hangingPunct="1"/>
            <a:r>
              <a:rPr lang="en-US" altLang="en-US" b="1" dirty="0">
                <a:solidFill>
                  <a:schemeClr val="bg1"/>
                </a:solidFill>
                <a:latin typeface="Times New Roman" panose="02020603050405020304" pitchFamily="18" charset="0"/>
              </a:rPr>
              <a:t>#1 - Blood Facts</a:t>
            </a:r>
          </a:p>
        </p:txBody>
      </p:sp>
      <p:sp>
        <p:nvSpPr>
          <p:cNvPr id="7172" name="Text Box 4">
            <a:extLst>
              <a:ext uri="{FF2B5EF4-FFF2-40B4-BE49-F238E27FC236}">
                <a16:creationId xmlns:a16="http://schemas.microsoft.com/office/drawing/2014/main" id="{423DD3E2-A49C-633B-BB85-B65DF44D1FC2}"/>
              </a:ext>
            </a:extLst>
          </p:cNvPr>
          <p:cNvSpPr txBox="1">
            <a:spLocks noChangeArrowheads="1"/>
          </p:cNvSpPr>
          <p:nvPr/>
        </p:nvSpPr>
        <p:spPr bwMode="auto">
          <a:xfrm>
            <a:off x="319088" y="1238250"/>
            <a:ext cx="85344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rPr>
              <a:t>The average adult has about </a:t>
            </a:r>
            <a:r>
              <a:rPr lang="en-US" altLang="en-US" sz="2800" b="1">
                <a:latin typeface="Times New Roman" panose="02020603050405020304" pitchFamily="18" charset="0"/>
              </a:rPr>
              <a:t>FIVE</a:t>
            </a:r>
            <a:r>
              <a:rPr lang="en-US" altLang="en-US" sz="2800">
                <a:latin typeface="Times New Roman" panose="02020603050405020304" pitchFamily="18" charset="0"/>
              </a:rPr>
              <a:t> liters of blood inside of their body, which makes up 7-8% of their body weight.</a:t>
            </a:r>
          </a:p>
          <a:p>
            <a:pPr algn="just" eaLnBrk="1" hangingPunct="1">
              <a:spcBef>
                <a:spcPct val="50000"/>
              </a:spcBef>
            </a:pPr>
            <a:r>
              <a:rPr lang="en-US" altLang="en-US" sz="2800">
                <a:latin typeface="Times New Roman" panose="02020603050405020304" pitchFamily="18" charset="0"/>
              </a:rPr>
              <a:t>Blood is living </a:t>
            </a:r>
            <a:r>
              <a:rPr lang="en-US" altLang="en-US" sz="2800" b="1">
                <a:latin typeface="Times New Roman" panose="02020603050405020304" pitchFamily="18" charset="0"/>
              </a:rPr>
              <a:t>tissue</a:t>
            </a:r>
            <a:r>
              <a:rPr lang="en-US" altLang="en-US" sz="2800">
                <a:latin typeface="Times New Roman" panose="02020603050405020304" pitchFamily="18" charset="0"/>
              </a:rPr>
              <a:t> that carries oxygen and nutrients to all parts of the body, and carries carbon dioxide and other waste products back to the lungs, kidneys and liver for disposal. It also fights against </a:t>
            </a:r>
            <a:r>
              <a:rPr lang="en-US" altLang="en-US" sz="2800" b="1">
                <a:latin typeface="Times New Roman" panose="02020603050405020304" pitchFamily="18" charset="0"/>
              </a:rPr>
              <a:t>infection</a:t>
            </a:r>
            <a:r>
              <a:rPr lang="en-US" altLang="en-US" sz="2800">
                <a:latin typeface="Times New Roman" panose="02020603050405020304" pitchFamily="18" charset="0"/>
              </a:rPr>
              <a:t> and helps heal </a:t>
            </a:r>
            <a:r>
              <a:rPr lang="en-US" altLang="en-US" sz="2800" b="1">
                <a:latin typeface="Times New Roman" panose="02020603050405020304" pitchFamily="18" charset="0"/>
              </a:rPr>
              <a:t>wounds</a:t>
            </a:r>
            <a:r>
              <a:rPr lang="en-US" altLang="en-US" sz="2800">
                <a:latin typeface="Times New Roman" panose="02020603050405020304" pitchFamily="18" charset="0"/>
              </a:rPr>
              <a:t>, so we can stay healthy. </a:t>
            </a:r>
          </a:p>
          <a:p>
            <a:pPr algn="just" eaLnBrk="1" hangingPunct="1">
              <a:spcBef>
                <a:spcPct val="50000"/>
              </a:spcBef>
            </a:pPr>
            <a:r>
              <a:rPr lang="en-US" altLang="en-US" sz="2800">
                <a:latin typeface="Times New Roman" panose="02020603050405020304" pitchFamily="18" charset="0"/>
              </a:rPr>
              <a:t>There are about one </a:t>
            </a:r>
            <a:r>
              <a:rPr lang="en-US" altLang="en-US" sz="2800" b="1">
                <a:latin typeface="Times New Roman" panose="02020603050405020304" pitchFamily="18" charset="0"/>
              </a:rPr>
              <a:t>billion</a:t>
            </a:r>
            <a:r>
              <a:rPr lang="en-US" altLang="en-US" sz="2800">
                <a:latin typeface="Times New Roman" panose="02020603050405020304" pitchFamily="18" charset="0"/>
              </a:rPr>
              <a:t> red blood cells in two to three drops of blood. For every </a:t>
            </a:r>
            <a:r>
              <a:rPr lang="en-US" altLang="en-US" sz="2800" b="1">
                <a:latin typeface="Times New Roman" panose="02020603050405020304" pitchFamily="18" charset="0"/>
              </a:rPr>
              <a:t>600</a:t>
            </a:r>
            <a:r>
              <a:rPr lang="en-US" altLang="en-US" sz="2800">
                <a:latin typeface="Times New Roman" panose="02020603050405020304" pitchFamily="18" charset="0"/>
              </a:rPr>
              <a:t> red blood cells, there are about </a:t>
            </a:r>
            <a:r>
              <a:rPr lang="en-US" altLang="en-US" sz="2800" b="1">
                <a:latin typeface="Times New Roman" panose="02020603050405020304" pitchFamily="18" charset="0"/>
              </a:rPr>
              <a:t>40</a:t>
            </a:r>
            <a:r>
              <a:rPr lang="en-US" altLang="en-US" sz="2800">
                <a:latin typeface="Times New Roman" panose="02020603050405020304" pitchFamily="18" charset="0"/>
              </a:rPr>
              <a:t> platelets and </a:t>
            </a:r>
            <a:r>
              <a:rPr lang="en-US" altLang="en-US" sz="2800" b="1">
                <a:latin typeface="Times New Roman" panose="02020603050405020304" pitchFamily="18" charset="0"/>
              </a:rPr>
              <a:t>one</a:t>
            </a:r>
            <a:r>
              <a:rPr lang="en-US" altLang="en-US" sz="2800">
                <a:latin typeface="Times New Roman" panose="02020603050405020304" pitchFamily="18" charset="0"/>
              </a:rPr>
              <a:t> white cell. </a:t>
            </a:r>
          </a:p>
        </p:txBody>
      </p:sp>
      <p:sp>
        <p:nvSpPr>
          <p:cNvPr id="4100" name="Text Box 5">
            <a:extLst>
              <a:ext uri="{FF2B5EF4-FFF2-40B4-BE49-F238E27FC236}">
                <a16:creationId xmlns:a16="http://schemas.microsoft.com/office/drawing/2014/main" id="{ED52E6CE-E14B-DB29-E502-5F943EEC47F1}"/>
              </a:ext>
            </a:extLst>
          </p:cNvPr>
          <p:cNvSpPr txBox="1">
            <a:spLocks noChangeArrowheads="1"/>
          </p:cNvSpPr>
          <p:nvPr/>
        </p:nvSpPr>
        <p:spPr bwMode="auto">
          <a:xfrm>
            <a:off x="762000" y="6477000"/>
            <a:ext cx="777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a:t>http://www.bloodbankofalaska.org/about_blood/index.html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07">
            <a:extLst>
              <a:ext uri="{FF2B5EF4-FFF2-40B4-BE49-F238E27FC236}">
                <a16:creationId xmlns:a16="http://schemas.microsoft.com/office/drawing/2014/main" id="{E172944B-E75E-E59A-021F-88F6668B0AD9}"/>
              </a:ext>
            </a:extLst>
          </p:cNvPr>
          <p:cNvSpPr txBox="1">
            <a:spLocks noChangeArrowheads="1"/>
          </p:cNvSpPr>
          <p:nvPr/>
        </p:nvSpPr>
        <p:spPr bwMode="auto">
          <a:xfrm>
            <a:off x="96874" y="6086819"/>
            <a:ext cx="9144000" cy="323161"/>
          </a:xfrm>
          <a:prstGeom prst="rect">
            <a:avLst/>
          </a:prstGeom>
          <a:noFill/>
          <a:ln w="9525">
            <a:noFill/>
            <a:miter lim="800000"/>
            <a:headEnd/>
            <a:tailEnd/>
          </a:ln>
        </p:spPr>
        <p:txBody>
          <a:bodyPr lIns="76197" tIns="38098" rIns="76197" bIns="38098">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latin typeface="Arial Narrow" panose="020B0606020202030204" pitchFamily="34" charset="0"/>
              </a:rPr>
              <a:t>Analysis:  What do your results show?  What should investigators do next?</a:t>
            </a:r>
          </a:p>
        </p:txBody>
      </p:sp>
      <p:pic>
        <p:nvPicPr>
          <p:cNvPr id="8" name="Picture 7">
            <a:extLst>
              <a:ext uri="{FF2B5EF4-FFF2-40B4-BE49-F238E27FC236}">
                <a16:creationId xmlns:a16="http://schemas.microsoft.com/office/drawing/2014/main" id="{4F2A0827-9E3D-7643-8D37-3CECE5AB8913}"/>
              </a:ext>
            </a:extLst>
          </p:cNvPr>
          <p:cNvPicPr>
            <a:picLocks noChangeAspect="1"/>
          </p:cNvPicPr>
          <p:nvPr/>
        </p:nvPicPr>
        <p:blipFill rotWithShape="1">
          <a:blip r:embed="rId2"/>
          <a:srcRect l="9842" t="10074" r="29282" b="19902"/>
          <a:stretch/>
        </p:blipFill>
        <p:spPr>
          <a:xfrm>
            <a:off x="709072" y="545078"/>
            <a:ext cx="7642857" cy="5380230"/>
          </a:xfrm>
          <a:prstGeom prst="rect">
            <a:avLst/>
          </a:prstGeom>
        </p:spPr>
      </p:pic>
      <p:sp>
        <p:nvSpPr>
          <p:cNvPr id="14340" name="WordArt 8">
            <a:extLst>
              <a:ext uri="{FF2B5EF4-FFF2-40B4-BE49-F238E27FC236}">
                <a16:creationId xmlns:a16="http://schemas.microsoft.com/office/drawing/2014/main" id="{1167DE90-9E21-3C19-D368-E3D56D2EEFBB}"/>
              </a:ext>
            </a:extLst>
          </p:cNvPr>
          <p:cNvSpPr>
            <a:spLocks noChangeArrowheads="1" noChangeShapeType="1" noTextEdit="1"/>
          </p:cNvSpPr>
          <p:nvPr/>
        </p:nvSpPr>
        <p:spPr bwMode="auto">
          <a:xfrm>
            <a:off x="74613" y="152400"/>
            <a:ext cx="2027237"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180" dirty="0">
                <a:solidFill>
                  <a:srgbClr val="000000"/>
                </a:solidFill>
                <a:latin typeface="Times New Roman" panose="02020603050405020304" pitchFamily="18" charset="0"/>
                <a:cs typeface="Times New Roman" panose="02020603050405020304" pitchFamily="18" charset="0"/>
              </a:rPr>
              <a:t>Lab Results</a:t>
            </a:r>
          </a:p>
        </p:txBody>
      </p:sp>
      <p:sp>
        <p:nvSpPr>
          <p:cNvPr id="2" name="Text Box 207">
            <a:extLst>
              <a:ext uri="{FF2B5EF4-FFF2-40B4-BE49-F238E27FC236}">
                <a16:creationId xmlns:a16="http://schemas.microsoft.com/office/drawing/2014/main" id="{D3CEE702-E55A-5602-8797-FE32DC160729}"/>
              </a:ext>
            </a:extLst>
          </p:cNvPr>
          <p:cNvSpPr txBox="1">
            <a:spLocks noChangeArrowheads="1"/>
          </p:cNvSpPr>
          <p:nvPr/>
        </p:nvSpPr>
        <p:spPr bwMode="auto">
          <a:xfrm>
            <a:off x="1120311" y="2279671"/>
            <a:ext cx="6903377" cy="1615823"/>
          </a:xfrm>
          <a:prstGeom prst="rect">
            <a:avLst/>
          </a:prstGeom>
          <a:solidFill>
            <a:srgbClr val="FF0000"/>
          </a:solidFill>
          <a:ln>
            <a:noFill/>
          </a:ln>
        </p:spPr>
        <p:txBody>
          <a:bodyPr wrap="square" lIns="76197" tIns="38098" rIns="76197" bIns="38098">
            <a:spAutoFit/>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chemeClr val="bg1"/>
                </a:solidFill>
                <a:latin typeface="Arial Narrow" panose="020B0606020202030204" pitchFamily="34" charset="0"/>
              </a:rPr>
              <a:t>TEACHER KEY:  Complete the experiment before you try it with the class so you have an answer key that matches your kit.  This slide could be used on a </a:t>
            </a:r>
            <a:r>
              <a:rPr lang="en-US" altLang="en-US" sz="2000" b="1" dirty="0" err="1">
                <a:solidFill>
                  <a:schemeClr val="bg1"/>
                </a:solidFill>
                <a:latin typeface="Arial Narrow" panose="020B0606020202030204" pitchFamily="34" charset="0"/>
              </a:rPr>
              <a:t>SmartBoard</a:t>
            </a:r>
            <a:r>
              <a:rPr lang="en-US" altLang="en-US" sz="2000" b="1" dirty="0">
                <a:solidFill>
                  <a:schemeClr val="bg1"/>
                </a:solidFill>
                <a:latin typeface="Arial Narrow" panose="020B0606020202030204" pitchFamily="34" charset="0"/>
              </a:rPr>
              <a:t>. If that is not available, drag the + &amp; - signs to show the actual results for your blood typing kit.  You will need to add textboxes for the blood types. </a:t>
            </a:r>
          </a:p>
        </p:txBody>
      </p:sp>
      <p:sp>
        <p:nvSpPr>
          <p:cNvPr id="10" name="Plus Sign 9">
            <a:extLst>
              <a:ext uri="{FF2B5EF4-FFF2-40B4-BE49-F238E27FC236}">
                <a16:creationId xmlns:a16="http://schemas.microsoft.com/office/drawing/2014/main" id="{13C2E094-671D-929B-A651-F7DA8F60C102}"/>
              </a:ext>
            </a:extLst>
          </p:cNvPr>
          <p:cNvSpPr/>
          <p:nvPr/>
        </p:nvSpPr>
        <p:spPr>
          <a:xfrm>
            <a:off x="9240874" y="990600"/>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Sign 10">
            <a:extLst>
              <a:ext uri="{FF2B5EF4-FFF2-40B4-BE49-F238E27FC236}">
                <a16:creationId xmlns:a16="http://schemas.microsoft.com/office/drawing/2014/main" id="{B3DB815C-FA78-FA18-0C06-A0E19F837010}"/>
              </a:ext>
            </a:extLst>
          </p:cNvPr>
          <p:cNvSpPr/>
          <p:nvPr/>
        </p:nvSpPr>
        <p:spPr>
          <a:xfrm>
            <a:off x="9240874" y="1468738"/>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Sign 11">
            <a:extLst>
              <a:ext uri="{FF2B5EF4-FFF2-40B4-BE49-F238E27FC236}">
                <a16:creationId xmlns:a16="http://schemas.microsoft.com/office/drawing/2014/main" id="{0DEC3E9F-C430-0B57-1DC6-FE7E8FE5659F}"/>
              </a:ext>
            </a:extLst>
          </p:cNvPr>
          <p:cNvSpPr/>
          <p:nvPr/>
        </p:nvSpPr>
        <p:spPr>
          <a:xfrm>
            <a:off x="9240874" y="1946876"/>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DFDA6293-9795-A823-00FB-45FD2ACC5AE5}"/>
              </a:ext>
            </a:extLst>
          </p:cNvPr>
          <p:cNvSpPr/>
          <p:nvPr/>
        </p:nvSpPr>
        <p:spPr>
          <a:xfrm>
            <a:off x="9240874" y="2396524"/>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80166A85-0CB4-9A29-F160-62248FE3B0AD}"/>
              </a:ext>
            </a:extLst>
          </p:cNvPr>
          <p:cNvSpPr/>
          <p:nvPr/>
        </p:nvSpPr>
        <p:spPr>
          <a:xfrm>
            <a:off x="9240874" y="2846172"/>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Sign 14">
            <a:extLst>
              <a:ext uri="{FF2B5EF4-FFF2-40B4-BE49-F238E27FC236}">
                <a16:creationId xmlns:a16="http://schemas.microsoft.com/office/drawing/2014/main" id="{6A0966A7-4F8C-E907-F80F-94F8729DCBAC}"/>
              </a:ext>
            </a:extLst>
          </p:cNvPr>
          <p:cNvSpPr/>
          <p:nvPr/>
        </p:nvSpPr>
        <p:spPr>
          <a:xfrm>
            <a:off x="9677400" y="990600"/>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Sign 15">
            <a:extLst>
              <a:ext uri="{FF2B5EF4-FFF2-40B4-BE49-F238E27FC236}">
                <a16:creationId xmlns:a16="http://schemas.microsoft.com/office/drawing/2014/main" id="{C80875BC-A520-2D8B-49BC-AE879E2CCE44}"/>
              </a:ext>
            </a:extLst>
          </p:cNvPr>
          <p:cNvSpPr/>
          <p:nvPr/>
        </p:nvSpPr>
        <p:spPr>
          <a:xfrm>
            <a:off x="9677400" y="1468738"/>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Sign 16">
            <a:extLst>
              <a:ext uri="{FF2B5EF4-FFF2-40B4-BE49-F238E27FC236}">
                <a16:creationId xmlns:a16="http://schemas.microsoft.com/office/drawing/2014/main" id="{17608CFE-50E2-7491-F424-29DE4B461201}"/>
              </a:ext>
            </a:extLst>
          </p:cNvPr>
          <p:cNvSpPr/>
          <p:nvPr/>
        </p:nvSpPr>
        <p:spPr>
          <a:xfrm>
            <a:off x="9677400" y="1946876"/>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369853D0-1A70-864E-6AEB-0E76BB7449AD}"/>
              </a:ext>
            </a:extLst>
          </p:cNvPr>
          <p:cNvSpPr/>
          <p:nvPr/>
        </p:nvSpPr>
        <p:spPr>
          <a:xfrm>
            <a:off x="9677400" y="2396524"/>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us Sign 18">
            <a:extLst>
              <a:ext uri="{FF2B5EF4-FFF2-40B4-BE49-F238E27FC236}">
                <a16:creationId xmlns:a16="http://schemas.microsoft.com/office/drawing/2014/main" id="{AA2B610F-47A7-02B3-5121-29DA0D30618E}"/>
              </a:ext>
            </a:extLst>
          </p:cNvPr>
          <p:cNvSpPr/>
          <p:nvPr/>
        </p:nvSpPr>
        <p:spPr>
          <a:xfrm>
            <a:off x="9677400" y="2846172"/>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Sign 19">
            <a:extLst>
              <a:ext uri="{FF2B5EF4-FFF2-40B4-BE49-F238E27FC236}">
                <a16:creationId xmlns:a16="http://schemas.microsoft.com/office/drawing/2014/main" id="{108A37AA-F155-7BFE-D6EA-0BF9DA9CEABA}"/>
              </a:ext>
            </a:extLst>
          </p:cNvPr>
          <p:cNvSpPr/>
          <p:nvPr/>
        </p:nvSpPr>
        <p:spPr>
          <a:xfrm>
            <a:off x="10134600" y="990600"/>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759B7355-F568-5833-5A71-08B267D0EF69}"/>
              </a:ext>
            </a:extLst>
          </p:cNvPr>
          <p:cNvSpPr/>
          <p:nvPr/>
        </p:nvSpPr>
        <p:spPr>
          <a:xfrm>
            <a:off x="10134600" y="1468738"/>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91B47274-496B-FD71-5F8D-528764FC9507}"/>
              </a:ext>
            </a:extLst>
          </p:cNvPr>
          <p:cNvSpPr/>
          <p:nvPr/>
        </p:nvSpPr>
        <p:spPr>
          <a:xfrm>
            <a:off x="10134600" y="1946876"/>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us Sign 22">
            <a:extLst>
              <a:ext uri="{FF2B5EF4-FFF2-40B4-BE49-F238E27FC236}">
                <a16:creationId xmlns:a16="http://schemas.microsoft.com/office/drawing/2014/main" id="{77E7524B-1698-54AE-A28B-72B2D237EAEF}"/>
              </a:ext>
            </a:extLst>
          </p:cNvPr>
          <p:cNvSpPr/>
          <p:nvPr/>
        </p:nvSpPr>
        <p:spPr>
          <a:xfrm>
            <a:off x="10134600" y="2396524"/>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FC5F046C-9C30-7DD3-AE6A-E04E27D3583D}"/>
              </a:ext>
            </a:extLst>
          </p:cNvPr>
          <p:cNvSpPr/>
          <p:nvPr/>
        </p:nvSpPr>
        <p:spPr>
          <a:xfrm>
            <a:off x="10134600" y="2846172"/>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Sign 24">
            <a:extLst>
              <a:ext uri="{FF2B5EF4-FFF2-40B4-BE49-F238E27FC236}">
                <a16:creationId xmlns:a16="http://schemas.microsoft.com/office/drawing/2014/main" id="{85984057-3598-E8B1-AE5E-BB41A4D657F3}"/>
              </a:ext>
            </a:extLst>
          </p:cNvPr>
          <p:cNvSpPr/>
          <p:nvPr/>
        </p:nvSpPr>
        <p:spPr>
          <a:xfrm>
            <a:off x="10591800" y="990600"/>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us Sign 25">
            <a:extLst>
              <a:ext uri="{FF2B5EF4-FFF2-40B4-BE49-F238E27FC236}">
                <a16:creationId xmlns:a16="http://schemas.microsoft.com/office/drawing/2014/main" id="{16D2FE7A-466A-6F63-68AF-0F3A5202C3BA}"/>
              </a:ext>
            </a:extLst>
          </p:cNvPr>
          <p:cNvSpPr/>
          <p:nvPr/>
        </p:nvSpPr>
        <p:spPr>
          <a:xfrm>
            <a:off x="10591800" y="1468738"/>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us Sign 26">
            <a:extLst>
              <a:ext uri="{FF2B5EF4-FFF2-40B4-BE49-F238E27FC236}">
                <a16:creationId xmlns:a16="http://schemas.microsoft.com/office/drawing/2014/main" id="{035E5DC7-3153-6B55-EECA-D3439D98A34C}"/>
              </a:ext>
            </a:extLst>
          </p:cNvPr>
          <p:cNvSpPr/>
          <p:nvPr/>
        </p:nvSpPr>
        <p:spPr>
          <a:xfrm>
            <a:off x="10591800" y="1946876"/>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us Sign 27">
            <a:extLst>
              <a:ext uri="{FF2B5EF4-FFF2-40B4-BE49-F238E27FC236}">
                <a16:creationId xmlns:a16="http://schemas.microsoft.com/office/drawing/2014/main" id="{DF4B06CC-790E-7EF9-C7F9-30726DA0783B}"/>
              </a:ext>
            </a:extLst>
          </p:cNvPr>
          <p:cNvSpPr/>
          <p:nvPr/>
        </p:nvSpPr>
        <p:spPr>
          <a:xfrm>
            <a:off x="10591800" y="2396524"/>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B4ED37D3-1D89-6562-14B5-811E66BE314B}"/>
              </a:ext>
            </a:extLst>
          </p:cNvPr>
          <p:cNvSpPr/>
          <p:nvPr/>
        </p:nvSpPr>
        <p:spPr>
          <a:xfrm>
            <a:off x="10591800" y="2846172"/>
            <a:ext cx="381000" cy="478138"/>
          </a:xfrm>
          <a:prstGeom prst="mathPlus">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inus Sign 29">
            <a:extLst>
              <a:ext uri="{FF2B5EF4-FFF2-40B4-BE49-F238E27FC236}">
                <a16:creationId xmlns:a16="http://schemas.microsoft.com/office/drawing/2014/main" id="{2743BB13-2794-2978-D4D8-862F12623E8B}"/>
              </a:ext>
            </a:extLst>
          </p:cNvPr>
          <p:cNvSpPr/>
          <p:nvPr/>
        </p:nvSpPr>
        <p:spPr>
          <a:xfrm>
            <a:off x="9220200" y="3453354"/>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inus Sign 30">
            <a:extLst>
              <a:ext uri="{FF2B5EF4-FFF2-40B4-BE49-F238E27FC236}">
                <a16:creationId xmlns:a16="http://schemas.microsoft.com/office/drawing/2014/main" id="{672BE451-8F04-78E9-FA4C-A601F129EFB1}"/>
              </a:ext>
            </a:extLst>
          </p:cNvPr>
          <p:cNvSpPr/>
          <p:nvPr/>
        </p:nvSpPr>
        <p:spPr>
          <a:xfrm>
            <a:off x="9220200" y="3714215"/>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inus Sign 31">
            <a:extLst>
              <a:ext uri="{FF2B5EF4-FFF2-40B4-BE49-F238E27FC236}">
                <a16:creationId xmlns:a16="http://schemas.microsoft.com/office/drawing/2014/main" id="{A1753028-9075-4B86-A4C4-F4410B5CD917}"/>
              </a:ext>
            </a:extLst>
          </p:cNvPr>
          <p:cNvSpPr/>
          <p:nvPr/>
        </p:nvSpPr>
        <p:spPr>
          <a:xfrm>
            <a:off x="9220200" y="3975076"/>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inus Sign 32">
            <a:extLst>
              <a:ext uri="{FF2B5EF4-FFF2-40B4-BE49-F238E27FC236}">
                <a16:creationId xmlns:a16="http://schemas.microsoft.com/office/drawing/2014/main" id="{4E2A4D2E-1714-5F36-F768-9F82D98BF1A1}"/>
              </a:ext>
            </a:extLst>
          </p:cNvPr>
          <p:cNvSpPr/>
          <p:nvPr/>
        </p:nvSpPr>
        <p:spPr>
          <a:xfrm>
            <a:off x="9220200" y="4235937"/>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inus Sign 33">
            <a:extLst>
              <a:ext uri="{FF2B5EF4-FFF2-40B4-BE49-F238E27FC236}">
                <a16:creationId xmlns:a16="http://schemas.microsoft.com/office/drawing/2014/main" id="{1BE9CE50-A932-1A86-FFD8-4256EDDCB74D}"/>
              </a:ext>
            </a:extLst>
          </p:cNvPr>
          <p:cNvSpPr/>
          <p:nvPr/>
        </p:nvSpPr>
        <p:spPr>
          <a:xfrm>
            <a:off x="9220200" y="4496798"/>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inus Sign 34">
            <a:extLst>
              <a:ext uri="{FF2B5EF4-FFF2-40B4-BE49-F238E27FC236}">
                <a16:creationId xmlns:a16="http://schemas.microsoft.com/office/drawing/2014/main" id="{AE5DDC05-FBE4-8C3F-BCE5-45F77D777D51}"/>
              </a:ext>
            </a:extLst>
          </p:cNvPr>
          <p:cNvSpPr/>
          <p:nvPr/>
        </p:nvSpPr>
        <p:spPr>
          <a:xfrm>
            <a:off x="9677400" y="3429000"/>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inus Sign 35">
            <a:extLst>
              <a:ext uri="{FF2B5EF4-FFF2-40B4-BE49-F238E27FC236}">
                <a16:creationId xmlns:a16="http://schemas.microsoft.com/office/drawing/2014/main" id="{53E478E2-241D-92CC-4F54-3B815825B80E}"/>
              </a:ext>
            </a:extLst>
          </p:cNvPr>
          <p:cNvSpPr/>
          <p:nvPr/>
        </p:nvSpPr>
        <p:spPr>
          <a:xfrm>
            <a:off x="9677400" y="3689861"/>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inus Sign 36">
            <a:extLst>
              <a:ext uri="{FF2B5EF4-FFF2-40B4-BE49-F238E27FC236}">
                <a16:creationId xmlns:a16="http://schemas.microsoft.com/office/drawing/2014/main" id="{30A21BCC-8B2B-3FA4-0EA1-0544E1EE1660}"/>
              </a:ext>
            </a:extLst>
          </p:cNvPr>
          <p:cNvSpPr/>
          <p:nvPr/>
        </p:nvSpPr>
        <p:spPr>
          <a:xfrm>
            <a:off x="9677400" y="3950722"/>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inus Sign 37">
            <a:extLst>
              <a:ext uri="{FF2B5EF4-FFF2-40B4-BE49-F238E27FC236}">
                <a16:creationId xmlns:a16="http://schemas.microsoft.com/office/drawing/2014/main" id="{D77B8C7B-6126-50B4-56C2-8E8549EF97F8}"/>
              </a:ext>
            </a:extLst>
          </p:cNvPr>
          <p:cNvSpPr/>
          <p:nvPr/>
        </p:nvSpPr>
        <p:spPr>
          <a:xfrm>
            <a:off x="9677400" y="4211583"/>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inus Sign 38">
            <a:extLst>
              <a:ext uri="{FF2B5EF4-FFF2-40B4-BE49-F238E27FC236}">
                <a16:creationId xmlns:a16="http://schemas.microsoft.com/office/drawing/2014/main" id="{5BAF7CA0-5068-48DC-D03B-EE6D5A1D7B1B}"/>
              </a:ext>
            </a:extLst>
          </p:cNvPr>
          <p:cNvSpPr/>
          <p:nvPr/>
        </p:nvSpPr>
        <p:spPr>
          <a:xfrm>
            <a:off x="9677400" y="4472444"/>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inus Sign 39">
            <a:extLst>
              <a:ext uri="{FF2B5EF4-FFF2-40B4-BE49-F238E27FC236}">
                <a16:creationId xmlns:a16="http://schemas.microsoft.com/office/drawing/2014/main" id="{BAE5A5BC-E275-B7D2-A08D-85162E0690F3}"/>
              </a:ext>
            </a:extLst>
          </p:cNvPr>
          <p:cNvSpPr/>
          <p:nvPr/>
        </p:nvSpPr>
        <p:spPr>
          <a:xfrm>
            <a:off x="10134600" y="3429000"/>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inus Sign 40">
            <a:extLst>
              <a:ext uri="{FF2B5EF4-FFF2-40B4-BE49-F238E27FC236}">
                <a16:creationId xmlns:a16="http://schemas.microsoft.com/office/drawing/2014/main" id="{A5A6232E-A6B7-30BE-53D6-73DD78216AF4}"/>
              </a:ext>
            </a:extLst>
          </p:cNvPr>
          <p:cNvSpPr/>
          <p:nvPr/>
        </p:nvSpPr>
        <p:spPr>
          <a:xfrm>
            <a:off x="10134600" y="3689861"/>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inus Sign 41">
            <a:extLst>
              <a:ext uri="{FF2B5EF4-FFF2-40B4-BE49-F238E27FC236}">
                <a16:creationId xmlns:a16="http://schemas.microsoft.com/office/drawing/2014/main" id="{097C722F-9235-38C8-4AAF-9E3FA338FEB9}"/>
              </a:ext>
            </a:extLst>
          </p:cNvPr>
          <p:cNvSpPr/>
          <p:nvPr/>
        </p:nvSpPr>
        <p:spPr>
          <a:xfrm>
            <a:off x="10134600" y="3950722"/>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inus Sign 42">
            <a:extLst>
              <a:ext uri="{FF2B5EF4-FFF2-40B4-BE49-F238E27FC236}">
                <a16:creationId xmlns:a16="http://schemas.microsoft.com/office/drawing/2014/main" id="{35B81E63-DBCE-2A3A-D43B-FE0D1A2387B0}"/>
              </a:ext>
            </a:extLst>
          </p:cNvPr>
          <p:cNvSpPr/>
          <p:nvPr/>
        </p:nvSpPr>
        <p:spPr>
          <a:xfrm>
            <a:off x="10134600" y="4211583"/>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inus Sign 43">
            <a:extLst>
              <a:ext uri="{FF2B5EF4-FFF2-40B4-BE49-F238E27FC236}">
                <a16:creationId xmlns:a16="http://schemas.microsoft.com/office/drawing/2014/main" id="{EFB0E5C2-166A-F138-F98E-B2F32052F9D4}"/>
              </a:ext>
            </a:extLst>
          </p:cNvPr>
          <p:cNvSpPr/>
          <p:nvPr/>
        </p:nvSpPr>
        <p:spPr>
          <a:xfrm>
            <a:off x="10134600" y="4472444"/>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inus Sign 44">
            <a:extLst>
              <a:ext uri="{FF2B5EF4-FFF2-40B4-BE49-F238E27FC236}">
                <a16:creationId xmlns:a16="http://schemas.microsoft.com/office/drawing/2014/main" id="{60835EB6-25C0-FE40-49E3-6B5AA6C7AC8D}"/>
              </a:ext>
            </a:extLst>
          </p:cNvPr>
          <p:cNvSpPr/>
          <p:nvPr/>
        </p:nvSpPr>
        <p:spPr>
          <a:xfrm>
            <a:off x="10591800" y="3429000"/>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inus Sign 45">
            <a:extLst>
              <a:ext uri="{FF2B5EF4-FFF2-40B4-BE49-F238E27FC236}">
                <a16:creationId xmlns:a16="http://schemas.microsoft.com/office/drawing/2014/main" id="{3A66CF11-C0D3-E407-2F0B-1F8C6DDCAEF4}"/>
              </a:ext>
            </a:extLst>
          </p:cNvPr>
          <p:cNvSpPr/>
          <p:nvPr/>
        </p:nvSpPr>
        <p:spPr>
          <a:xfrm>
            <a:off x="10591800" y="3689861"/>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inus Sign 46">
            <a:extLst>
              <a:ext uri="{FF2B5EF4-FFF2-40B4-BE49-F238E27FC236}">
                <a16:creationId xmlns:a16="http://schemas.microsoft.com/office/drawing/2014/main" id="{A3C18857-3F93-F925-3283-6273EBA8DF7D}"/>
              </a:ext>
            </a:extLst>
          </p:cNvPr>
          <p:cNvSpPr/>
          <p:nvPr/>
        </p:nvSpPr>
        <p:spPr>
          <a:xfrm>
            <a:off x="10591800" y="3950722"/>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inus Sign 47">
            <a:extLst>
              <a:ext uri="{FF2B5EF4-FFF2-40B4-BE49-F238E27FC236}">
                <a16:creationId xmlns:a16="http://schemas.microsoft.com/office/drawing/2014/main" id="{7E6AC20D-553A-2AA6-8B58-DBBBF6CDE36C}"/>
              </a:ext>
            </a:extLst>
          </p:cNvPr>
          <p:cNvSpPr/>
          <p:nvPr/>
        </p:nvSpPr>
        <p:spPr>
          <a:xfrm>
            <a:off x="10591800" y="4211583"/>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inus Sign 48">
            <a:extLst>
              <a:ext uri="{FF2B5EF4-FFF2-40B4-BE49-F238E27FC236}">
                <a16:creationId xmlns:a16="http://schemas.microsoft.com/office/drawing/2014/main" id="{7201BA6C-8E89-3517-041D-9A5320E9DD20}"/>
              </a:ext>
            </a:extLst>
          </p:cNvPr>
          <p:cNvSpPr/>
          <p:nvPr/>
        </p:nvSpPr>
        <p:spPr>
          <a:xfrm>
            <a:off x="10591800" y="4472444"/>
            <a:ext cx="457200" cy="457200"/>
          </a:xfrm>
          <a:prstGeom prst="mathMin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32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C324101-4E75-F29B-BAED-06A16C598106}"/>
              </a:ext>
            </a:extLst>
          </p:cNvPr>
          <p:cNvSpPr>
            <a:spLocks noGrp="1" noChangeArrowheads="1"/>
          </p:cNvSpPr>
          <p:nvPr>
            <p:ph type="title"/>
          </p:nvPr>
        </p:nvSpPr>
        <p:spPr>
          <a:xfrm>
            <a:off x="457200" y="228600"/>
            <a:ext cx="8229600" cy="762000"/>
          </a:xfrm>
          <a:solidFill>
            <a:srgbClr val="A50021"/>
          </a:solidFill>
        </p:spPr>
        <p:txBody>
          <a:bodyPr/>
          <a:lstStyle/>
          <a:p>
            <a:pPr eaLnBrk="1" hangingPunct="1"/>
            <a:r>
              <a:rPr lang="en-US" altLang="en-US" b="1" dirty="0">
                <a:solidFill>
                  <a:schemeClr val="bg1"/>
                </a:solidFill>
                <a:latin typeface="Times New Roman" panose="02020603050405020304" pitchFamily="18" charset="0"/>
              </a:rPr>
              <a:t>#2 – Components of Blood</a:t>
            </a:r>
          </a:p>
        </p:txBody>
      </p:sp>
      <p:sp>
        <p:nvSpPr>
          <p:cNvPr id="3075" name="Rectangle 3">
            <a:extLst>
              <a:ext uri="{FF2B5EF4-FFF2-40B4-BE49-F238E27FC236}">
                <a16:creationId xmlns:a16="http://schemas.microsoft.com/office/drawing/2014/main" id="{538C9E6E-7382-7FCC-A945-CC549F179CD5}"/>
              </a:ext>
            </a:extLst>
          </p:cNvPr>
          <p:cNvSpPr>
            <a:spLocks noGrp="1" noChangeArrowheads="1"/>
          </p:cNvSpPr>
          <p:nvPr>
            <p:ph type="body" idx="1"/>
          </p:nvPr>
        </p:nvSpPr>
        <p:spPr>
          <a:xfrm>
            <a:off x="457200" y="1371600"/>
            <a:ext cx="8229600" cy="5257800"/>
          </a:xfrm>
        </p:spPr>
        <p:txBody>
          <a:bodyPr/>
          <a:lstStyle/>
          <a:p>
            <a:pPr algn="just" eaLnBrk="1" hangingPunct="1">
              <a:lnSpc>
                <a:spcPct val="90000"/>
              </a:lnSpc>
            </a:pPr>
            <a:r>
              <a:rPr lang="en-US" altLang="en-US" sz="2400" b="1" dirty="0">
                <a:latin typeface="Times New Roman" panose="02020603050405020304" pitchFamily="18" charset="0"/>
              </a:rPr>
              <a:t>RED BLOOD CELLS</a:t>
            </a:r>
            <a:r>
              <a:rPr lang="en-US" altLang="en-US" sz="2400" dirty="0">
                <a:latin typeface="Times New Roman" panose="02020603050405020304" pitchFamily="18" charset="0"/>
              </a:rPr>
              <a:t> (Erythrocytes) – The most abundant cells in our blood; they are produced in the bone marrow and contain a protein called hemoglobin that carries oxygen to our cells.</a:t>
            </a:r>
          </a:p>
          <a:p>
            <a:pPr algn="just" eaLnBrk="1" hangingPunct="1">
              <a:lnSpc>
                <a:spcPct val="90000"/>
              </a:lnSpc>
            </a:pPr>
            <a:r>
              <a:rPr lang="en-US" altLang="en-US" sz="2400" b="1" dirty="0">
                <a:latin typeface="Times New Roman" panose="02020603050405020304" pitchFamily="18" charset="0"/>
              </a:rPr>
              <a:t>WHITE BLOOD CELLS</a:t>
            </a:r>
            <a:r>
              <a:rPr lang="en-US" altLang="en-US" sz="2400" dirty="0">
                <a:latin typeface="Times New Roman" panose="02020603050405020304" pitchFamily="18" charset="0"/>
              </a:rPr>
              <a:t> (Leukocytes</a:t>
            </a:r>
            <a:r>
              <a:rPr lang="en-US" altLang="en-US" sz="2400" i="1" dirty="0">
                <a:latin typeface="Times New Roman" panose="02020603050405020304" pitchFamily="18" charset="0"/>
              </a:rPr>
              <a:t>)</a:t>
            </a:r>
            <a:r>
              <a:rPr lang="en-US" altLang="en-US" sz="2400" dirty="0">
                <a:latin typeface="Times New Roman" panose="02020603050405020304" pitchFamily="18" charset="0"/>
              </a:rPr>
              <a:t> – They are part of the immune system and destroy infectious agents called pathogens. </a:t>
            </a:r>
          </a:p>
          <a:p>
            <a:pPr algn="just" eaLnBrk="1" hangingPunct="1">
              <a:lnSpc>
                <a:spcPct val="90000"/>
              </a:lnSpc>
            </a:pPr>
            <a:r>
              <a:rPr lang="en-US" altLang="en-US" sz="2400" b="1" dirty="0">
                <a:latin typeface="Times New Roman" panose="02020603050405020304" pitchFamily="18" charset="0"/>
              </a:rPr>
              <a:t>PLASMA</a:t>
            </a:r>
            <a:r>
              <a:rPr lang="en-US" altLang="en-US" sz="2400" dirty="0">
                <a:latin typeface="Times New Roman" panose="02020603050405020304" pitchFamily="18" charset="0"/>
              </a:rPr>
              <a:t> – This is the yellowish liquid portion of blood that contains electrolytes, nutrients and vitamins, hormones, clotting factors, and proteins such as antibodies to fight infection. </a:t>
            </a:r>
          </a:p>
          <a:p>
            <a:pPr algn="just" eaLnBrk="1" hangingPunct="1">
              <a:lnSpc>
                <a:spcPct val="90000"/>
              </a:lnSpc>
            </a:pPr>
            <a:r>
              <a:rPr lang="en-US" altLang="en-US" sz="2400" b="1" dirty="0">
                <a:latin typeface="Times New Roman" panose="02020603050405020304" pitchFamily="18" charset="0"/>
              </a:rPr>
              <a:t>PLATELETS</a:t>
            </a:r>
            <a:r>
              <a:rPr lang="en-US" altLang="en-US" sz="2400" dirty="0">
                <a:latin typeface="Times New Roman" panose="02020603050405020304" pitchFamily="18" charset="0"/>
              </a:rPr>
              <a:t> (Thrombocytes</a:t>
            </a:r>
            <a:r>
              <a:rPr lang="en-US" altLang="en-US" sz="2400" i="1" dirty="0">
                <a:latin typeface="Times New Roman" panose="02020603050405020304" pitchFamily="18" charset="0"/>
              </a:rPr>
              <a:t>)</a:t>
            </a:r>
            <a:r>
              <a:rPr lang="en-US" altLang="en-US" sz="2400" dirty="0">
                <a:latin typeface="Times New Roman" panose="02020603050405020304" pitchFamily="18" charset="0"/>
              </a:rPr>
              <a:t> – The clotting factors that are carried in the plasma; they clot together in a process called coagulation to seal a wound and prevent a loss of blood.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a:extLst>
              <a:ext uri="{FF2B5EF4-FFF2-40B4-BE49-F238E27FC236}">
                <a16:creationId xmlns:a16="http://schemas.microsoft.com/office/drawing/2014/main" id="{9FAE30F1-2C67-BF94-9FFF-1A24B7CCD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746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761EB37E-5969-F8C4-342D-18F368670A98}"/>
              </a:ext>
            </a:extLst>
          </p:cNvPr>
          <p:cNvSpPr>
            <a:spLocks noGrp="1" noChangeArrowheads="1"/>
          </p:cNvSpPr>
          <p:nvPr>
            <p:ph type="title"/>
          </p:nvPr>
        </p:nvSpPr>
        <p:spPr>
          <a:xfrm>
            <a:off x="1243013" y="396875"/>
            <a:ext cx="7543800" cy="792163"/>
          </a:xfrm>
          <a:solidFill>
            <a:srgbClr val="A50021"/>
          </a:solidFill>
        </p:spPr>
        <p:txBody>
          <a:bodyPr/>
          <a:lstStyle/>
          <a:p>
            <a:pPr eaLnBrk="1" hangingPunct="1"/>
            <a:r>
              <a:rPr lang="en-US" altLang="en-US" sz="3600" b="1" dirty="0">
                <a:solidFill>
                  <a:schemeClr val="bg1"/>
                </a:solidFill>
                <a:latin typeface="Times New Roman" panose="02020603050405020304" pitchFamily="18" charset="0"/>
              </a:rPr>
              <a:t>#3 - Genetics of Blood Types</a:t>
            </a:r>
          </a:p>
        </p:txBody>
      </p:sp>
      <p:sp>
        <p:nvSpPr>
          <p:cNvPr id="6147" name="Rectangle 3">
            <a:extLst>
              <a:ext uri="{FF2B5EF4-FFF2-40B4-BE49-F238E27FC236}">
                <a16:creationId xmlns:a16="http://schemas.microsoft.com/office/drawing/2014/main" id="{7624D23B-45C8-B816-D3A3-B6B9E24A50E4}"/>
              </a:ext>
            </a:extLst>
          </p:cNvPr>
          <p:cNvSpPr>
            <a:spLocks noGrp="1" noChangeArrowheads="1"/>
          </p:cNvSpPr>
          <p:nvPr>
            <p:ph type="body" idx="1"/>
          </p:nvPr>
        </p:nvSpPr>
        <p:spPr>
          <a:xfrm>
            <a:off x="457200" y="1676400"/>
            <a:ext cx="8229600" cy="3886200"/>
          </a:xfrm>
        </p:spPr>
        <p:txBody>
          <a:bodyPr/>
          <a:lstStyle/>
          <a:p>
            <a:pPr algn="just" eaLnBrk="1" hangingPunct="1">
              <a:lnSpc>
                <a:spcPct val="90000"/>
              </a:lnSpc>
            </a:pPr>
            <a:r>
              <a:rPr lang="en-US" altLang="en-US">
                <a:latin typeface="Times New Roman" panose="02020603050405020304" pitchFamily="18" charset="0"/>
              </a:rPr>
              <a:t>Your blood type is established before you are </a:t>
            </a:r>
            <a:r>
              <a:rPr lang="en-US" altLang="en-US" b="1">
                <a:latin typeface="Times New Roman" panose="02020603050405020304" pitchFamily="18" charset="0"/>
              </a:rPr>
              <a:t>BORN</a:t>
            </a:r>
            <a:r>
              <a:rPr lang="en-US" altLang="en-US">
                <a:latin typeface="Times New Roman" panose="02020603050405020304" pitchFamily="18" charset="0"/>
              </a:rPr>
              <a:t>, by specific </a:t>
            </a:r>
            <a:r>
              <a:rPr lang="en-US" altLang="en-US" b="1">
                <a:latin typeface="Times New Roman" panose="02020603050405020304" pitchFamily="18" charset="0"/>
              </a:rPr>
              <a:t>GENES</a:t>
            </a:r>
            <a:r>
              <a:rPr lang="en-US" altLang="en-US">
                <a:latin typeface="Times New Roman" panose="02020603050405020304" pitchFamily="18" charset="0"/>
              </a:rPr>
              <a:t> inherited from your parents. </a:t>
            </a:r>
          </a:p>
          <a:p>
            <a:pPr algn="just" eaLnBrk="1" hangingPunct="1">
              <a:lnSpc>
                <a:spcPct val="90000"/>
              </a:lnSpc>
            </a:pPr>
            <a:r>
              <a:rPr lang="en-US" altLang="en-US">
                <a:latin typeface="Times New Roman" panose="02020603050405020304" pitchFamily="18" charset="0"/>
              </a:rPr>
              <a:t>These two genes - one gene from your </a:t>
            </a:r>
            <a:r>
              <a:rPr lang="en-US" altLang="en-US" b="1">
                <a:latin typeface="Times New Roman" panose="02020603050405020304" pitchFamily="18" charset="0"/>
              </a:rPr>
              <a:t>MOTHER</a:t>
            </a:r>
            <a:r>
              <a:rPr lang="en-US" altLang="en-US">
                <a:latin typeface="Times New Roman" panose="02020603050405020304" pitchFamily="18" charset="0"/>
              </a:rPr>
              <a:t> and one from your </a:t>
            </a:r>
            <a:r>
              <a:rPr lang="en-US" altLang="en-US" b="1">
                <a:latin typeface="Times New Roman" panose="02020603050405020304" pitchFamily="18" charset="0"/>
              </a:rPr>
              <a:t>FATHER -</a:t>
            </a:r>
            <a:r>
              <a:rPr lang="en-US" altLang="en-US">
                <a:latin typeface="Times New Roman" panose="02020603050405020304" pitchFamily="18" charset="0"/>
              </a:rPr>
              <a:t>determine your blood type by causing proteins called </a:t>
            </a:r>
            <a:r>
              <a:rPr lang="en-US" altLang="en-US" b="1">
                <a:latin typeface="Times New Roman" panose="02020603050405020304" pitchFamily="18" charset="0"/>
              </a:rPr>
              <a:t>AGGLUTINOGENS</a:t>
            </a:r>
            <a:r>
              <a:rPr lang="en-US" altLang="en-US">
                <a:latin typeface="Times New Roman" panose="02020603050405020304" pitchFamily="18" charset="0"/>
              </a:rPr>
              <a:t> to exist on the surface of all of your red blood cells.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F3C39DB-E17A-DB7C-89B2-96384E99D848}"/>
              </a:ext>
            </a:extLst>
          </p:cNvPr>
          <p:cNvSpPr>
            <a:spLocks noGrp="1" noChangeArrowheads="1"/>
          </p:cNvSpPr>
          <p:nvPr>
            <p:ph type="title"/>
          </p:nvPr>
        </p:nvSpPr>
        <p:spPr>
          <a:xfrm>
            <a:off x="228600" y="304800"/>
            <a:ext cx="8763000" cy="762000"/>
          </a:xfrm>
          <a:solidFill>
            <a:srgbClr val="A50021"/>
          </a:solidFill>
        </p:spPr>
        <p:txBody>
          <a:bodyPr/>
          <a:lstStyle/>
          <a:p>
            <a:pPr algn="l" eaLnBrk="1" hangingPunct="1"/>
            <a:r>
              <a:rPr lang="en-US" altLang="en-US" b="1" dirty="0">
                <a:solidFill>
                  <a:schemeClr val="bg1"/>
                </a:solidFill>
                <a:latin typeface="Times New Roman" panose="02020603050405020304" pitchFamily="18" charset="0"/>
              </a:rPr>
              <a:t>#4A - What are blood types?</a:t>
            </a:r>
          </a:p>
        </p:txBody>
      </p:sp>
      <p:grpSp>
        <p:nvGrpSpPr>
          <p:cNvPr id="6147" name="Group 6">
            <a:extLst>
              <a:ext uri="{FF2B5EF4-FFF2-40B4-BE49-F238E27FC236}">
                <a16:creationId xmlns:a16="http://schemas.microsoft.com/office/drawing/2014/main" id="{413B4CF9-2773-9350-20E2-CCD15C0D931F}"/>
              </a:ext>
            </a:extLst>
          </p:cNvPr>
          <p:cNvGrpSpPr>
            <a:grpSpLocks/>
          </p:cNvGrpSpPr>
          <p:nvPr/>
        </p:nvGrpSpPr>
        <p:grpSpPr bwMode="auto">
          <a:xfrm>
            <a:off x="1257300" y="3298393"/>
            <a:ext cx="6629400" cy="3268662"/>
            <a:chOff x="720" y="1152"/>
            <a:chExt cx="4203" cy="2620"/>
          </a:xfrm>
        </p:grpSpPr>
        <p:pic>
          <p:nvPicPr>
            <p:cNvPr id="6152" name="Picture 4">
              <a:extLst>
                <a:ext uri="{FF2B5EF4-FFF2-40B4-BE49-F238E27FC236}">
                  <a16:creationId xmlns:a16="http://schemas.microsoft.com/office/drawing/2014/main" id="{393D053C-81E7-A49F-16A7-28C8CFA1A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1152"/>
              <a:ext cx="4203" cy="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5">
              <a:extLst>
                <a:ext uri="{FF2B5EF4-FFF2-40B4-BE49-F238E27FC236}">
                  <a16:creationId xmlns:a16="http://schemas.microsoft.com/office/drawing/2014/main" id="{2170DA5F-6C36-1C03-05B8-2F25B0BD16C2}"/>
                </a:ext>
              </a:extLst>
            </p:cNvPr>
            <p:cNvSpPr txBox="1">
              <a:spLocks noChangeArrowheads="1"/>
            </p:cNvSpPr>
            <p:nvPr/>
          </p:nvSpPr>
          <p:spPr bwMode="auto">
            <a:xfrm>
              <a:off x="1334" y="3551"/>
              <a:ext cx="297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a:latin typeface="Times New Roman" panose="02020603050405020304" pitchFamily="18" charset="0"/>
                </a:rPr>
                <a:t>http://learn.genetics.utah.edu/units/basics/blood/types.cfm</a:t>
              </a:r>
            </a:p>
          </p:txBody>
        </p:sp>
      </p:grpSp>
      <p:grpSp>
        <p:nvGrpSpPr>
          <p:cNvPr id="6148" name="Group 20">
            <a:extLst>
              <a:ext uri="{FF2B5EF4-FFF2-40B4-BE49-F238E27FC236}">
                <a16:creationId xmlns:a16="http://schemas.microsoft.com/office/drawing/2014/main" id="{227B0728-4219-4EEB-918B-DBFB5FEA60D8}"/>
              </a:ext>
            </a:extLst>
          </p:cNvPr>
          <p:cNvGrpSpPr>
            <a:grpSpLocks/>
          </p:cNvGrpSpPr>
          <p:nvPr/>
        </p:nvGrpSpPr>
        <p:grpSpPr bwMode="auto">
          <a:xfrm>
            <a:off x="228600" y="1219200"/>
            <a:ext cx="8229600" cy="1816100"/>
            <a:chOff x="96" y="912"/>
            <a:chExt cx="5184" cy="1144"/>
          </a:xfrm>
        </p:grpSpPr>
        <p:sp>
          <p:nvSpPr>
            <p:cNvPr id="6150" name="Text Box 7">
              <a:extLst>
                <a:ext uri="{FF2B5EF4-FFF2-40B4-BE49-F238E27FC236}">
                  <a16:creationId xmlns:a16="http://schemas.microsoft.com/office/drawing/2014/main" id="{5512ACEB-761A-5A2B-6BC9-53C979F3F876}"/>
                </a:ext>
              </a:extLst>
            </p:cNvPr>
            <p:cNvSpPr txBox="1">
              <a:spLocks noChangeArrowheads="1"/>
            </p:cNvSpPr>
            <p:nvPr/>
          </p:nvSpPr>
          <p:spPr bwMode="auto">
            <a:xfrm>
              <a:off x="96" y="912"/>
              <a:ext cx="3312"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dirty="0">
                  <a:latin typeface="Times New Roman" panose="02020603050405020304" pitchFamily="18" charset="0"/>
                </a:rPr>
                <a:t>There are 3 alleles or genes for blood type:  </a:t>
              </a:r>
              <a:r>
                <a:rPr lang="en-US" altLang="en-US" sz="2800" b="1" dirty="0">
                  <a:latin typeface="Times New Roman" panose="02020603050405020304" pitchFamily="18" charset="0"/>
                </a:rPr>
                <a:t>A</a:t>
              </a:r>
              <a:r>
                <a:rPr lang="en-US" altLang="en-US" sz="2800" dirty="0">
                  <a:latin typeface="Times New Roman" panose="02020603050405020304" pitchFamily="18" charset="0"/>
                </a:rPr>
                <a:t>, </a:t>
              </a:r>
              <a:r>
                <a:rPr lang="en-US" altLang="en-US" sz="2800" b="1" dirty="0">
                  <a:latin typeface="Times New Roman" panose="02020603050405020304" pitchFamily="18" charset="0"/>
                </a:rPr>
                <a:t>B</a:t>
              </a:r>
              <a:r>
                <a:rPr lang="en-US" altLang="en-US" sz="2800" dirty="0">
                  <a:latin typeface="Times New Roman" panose="02020603050405020304" pitchFamily="18" charset="0"/>
                </a:rPr>
                <a:t>, &amp; </a:t>
              </a:r>
              <a:r>
                <a:rPr lang="en-US" altLang="en-US" sz="2800" b="1" dirty="0">
                  <a:latin typeface="Times New Roman" panose="02020603050405020304" pitchFamily="18" charset="0"/>
                </a:rPr>
                <a:t>O</a:t>
              </a:r>
              <a:r>
                <a:rPr lang="en-US" altLang="en-US" sz="2800" dirty="0">
                  <a:latin typeface="Times New Roman" panose="02020603050405020304" pitchFamily="18" charset="0"/>
                </a:rPr>
                <a:t>. Since we have 2 genes, there are 6 possible combinations.</a:t>
              </a:r>
            </a:p>
          </p:txBody>
        </p:sp>
        <p:sp>
          <p:nvSpPr>
            <p:cNvPr id="6151" name="Text Box 8">
              <a:extLst>
                <a:ext uri="{FF2B5EF4-FFF2-40B4-BE49-F238E27FC236}">
                  <a16:creationId xmlns:a16="http://schemas.microsoft.com/office/drawing/2014/main" id="{3E5F7493-3F8B-B859-A3C1-37829349829E}"/>
                </a:ext>
              </a:extLst>
            </p:cNvPr>
            <p:cNvSpPr txBox="1">
              <a:spLocks noChangeArrowheads="1"/>
            </p:cNvSpPr>
            <p:nvPr/>
          </p:nvSpPr>
          <p:spPr bwMode="auto">
            <a:xfrm>
              <a:off x="3744" y="912"/>
              <a:ext cx="1536" cy="101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dirty="0">
                  <a:latin typeface="Times New Roman" panose="02020603050405020304" pitchFamily="18" charset="0"/>
                </a:rPr>
                <a:t>Blood Types</a:t>
              </a:r>
            </a:p>
            <a:p>
              <a:pPr algn="ctr" eaLnBrk="1" hangingPunct="1">
                <a:spcBef>
                  <a:spcPct val="50000"/>
                </a:spcBef>
              </a:pPr>
              <a:r>
                <a:rPr lang="en-US" altLang="en-US" b="1" dirty="0">
                  <a:latin typeface="Times New Roman" panose="02020603050405020304" pitchFamily="18" charset="0"/>
                </a:rPr>
                <a:t>Type A=AA or AO </a:t>
              </a:r>
              <a:br>
                <a:rPr lang="en-US" altLang="en-US" b="1" dirty="0">
                  <a:latin typeface="Times New Roman" panose="02020603050405020304" pitchFamily="18" charset="0"/>
                </a:rPr>
              </a:br>
              <a:r>
                <a:rPr lang="en-US" altLang="en-US" b="1" dirty="0">
                  <a:latin typeface="Times New Roman" panose="02020603050405020304" pitchFamily="18" charset="0"/>
                </a:rPr>
                <a:t>Type B = BB or BO</a:t>
              </a:r>
              <a:br>
                <a:rPr lang="en-US" altLang="en-US" b="1" dirty="0">
                  <a:latin typeface="Times New Roman" panose="02020603050405020304" pitchFamily="18" charset="0"/>
                </a:rPr>
              </a:br>
              <a:r>
                <a:rPr lang="en-US" altLang="en-US" b="1" dirty="0">
                  <a:latin typeface="Times New Roman" panose="02020603050405020304" pitchFamily="18" charset="0"/>
                </a:rPr>
                <a:t>Type O = OO</a:t>
              </a:r>
              <a:br>
                <a:rPr lang="en-US" altLang="en-US" b="1" dirty="0">
                  <a:latin typeface="Times New Roman" panose="02020603050405020304" pitchFamily="18" charset="0"/>
                </a:rPr>
              </a:br>
              <a:r>
                <a:rPr lang="en-US" altLang="en-US" b="1" dirty="0">
                  <a:latin typeface="Times New Roman" panose="02020603050405020304" pitchFamily="18" charset="0"/>
                </a:rPr>
                <a:t>Type AB = AB</a:t>
              </a:r>
            </a:p>
          </p:txBody>
        </p:sp>
      </p:grpSp>
      <p:sp>
        <p:nvSpPr>
          <p:cNvPr id="9" name="AutoShape 29">
            <a:extLst>
              <a:ext uri="{FF2B5EF4-FFF2-40B4-BE49-F238E27FC236}">
                <a16:creationId xmlns:a16="http://schemas.microsoft.com/office/drawing/2014/main" id="{A5958214-0DA1-81DE-448D-7FDC1B0A5118}"/>
              </a:ext>
            </a:extLst>
          </p:cNvPr>
          <p:cNvSpPr>
            <a:spLocks noChangeArrowheads="1"/>
          </p:cNvSpPr>
          <p:nvPr/>
        </p:nvSpPr>
        <p:spPr bwMode="auto">
          <a:xfrm>
            <a:off x="8305800" y="1501427"/>
            <a:ext cx="457200" cy="457200"/>
          </a:xfrm>
          <a:prstGeom prst="star5">
            <a:avLst/>
          </a:prstGeom>
          <a:solidFill>
            <a:srgbClr val="FF0000"/>
          </a:solidFill>
          <a:ln w="9525">
            <a:solidFill>
              <a:srgbClr val="000000"/>
            </a:solidFill>
            <a:miter lim="800000"/>
            <a:headEnd/>
            <a:tailEnd/>
          </a:ln>
        </p:spPr>
        <p:txBody>
          <a:bodyPr/>
          <a:lstStyle/>
          <a:p>
            <a:pPr>
              <a:defRPr/>
            </a:pPr>
            <a:endParaRPr lang="en-US">
              <a:latin typeface="Arial" charset="0"/>
            </a:endParaRPr>
          </a:p>
        </p:txBody>
      </p:sp>
      <p:sp>
        <p:nvSpPr>
          <p:cNvPr id="2" name="TextBox 1">
            <a:extLst>
              <a:ext uri="{FF2B5EF4-FFF2-40B4-BE49-F238E27FC236}">
                <a16:creationId xmlns:a16="http://schemas.microsoft.com/office/drawing/2014/main" id="{A5531757-84D2-A8ED-7D4F-1FC909F4A448}"/>
              </a:ext>
            </a:extLst>
          </p:cNvPr>
          <p:cNvSpPr txBox="1"/>
          <p:nvPr/>
        </p:nvSpPr>
        <p:spPr>
          <a:xfrm>
            <a:off x="5943600" y="2864534"/>
            <a:ext cx="3048000" cy="369332"/>
          </a:xfrm>
          <a:prstGeom prst="rect">
            <a:avLst/>
          </a:prstGeom>
          <a:noFill/>
        </p:spPr>
        <p:txBody>
          <a:bodyPr wrap="square" rtlCol="0">
            <a:spAutoFit/>
          </a:bodyPr>
          <a:lstStyle/>
          <a:p>
            <a:r>
              <a:rPr lang="en-US" i="1" dirty="0"/>
              <a:t>Distributions on next slide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6B45014-2091-CCD3-0A26-FE65B01F0AB8}"/>
              </a:ext>
            </a:extLst>
          </p:cNvPr>
          <p:cNvSpPr txBox="1">
            <a:spLocks noChangeArrowheads="1"/>
          </p:cNvSpPr>
          <p:nvPr/>
        </p:nvSpPr>
        <p:spPr bwMode="auto">
          <a:xfrm>
            <a:off x="-17980" y="174786"/>
            <a:ext cx="9144000" cy="762000"/>
          </a:xfrm>
          <a:prstGeom prst="rect">
            <a:avLst/>
          </a:prstGeom>
          <a:solidFill>
            <a:srgbClr val="A50021"/>
          </a:solidFill>
          <a:ln w="9525">
            <a:noFill/>
            <a:miter lim="800000"/>
            <a:headEnd/>
            <a:tailEnd/>
          </a:ln>
          <a:effectLst/>
        </p:spPr>
        <p:txBody>
          <a:bodyPr lIns="91428" tIns="45715" rIns="91428" bIns="45715" anchor="ctr"/>
          <a:lstStyle/>
          <a:p>
            <a:pPr algn="ctr">
              <a:defRPr/>
            </a:pPr>
            <a:r>
              <a:rPr lang="en-US" sz="4400" b="1" kern="0" dirty="0">
                <a:solidFill>
                  <a:schemeClr val="bg1"/>
                </a:solidFill>
                <a:latin typeface="Times New Roman" pitchFamily="18" charset="0"/>
                <a:ea typeface="+mj-ea"/>
                <a:cs typeface="+mj-cs"/>
              </a:rPr>
              <a:t>#4B – Blood Type Distribution</a:t>
            </a:r>
          </a:p>
        </p:txBody>
      </p:sp>
      <p:pic>
        <p:nvPicPr>
          <p:cNvPr id="3" name="Picture 2">
            <a:extLst>
              <a:ext uri="{FF2B5EF4-FFF2-40B4-BE49-F238E27FC236}">
                <a16:creationId xmlns:a16="http://schemas.microsoft.com/office/drawing/2014/main" id="{8470C2FF-B31C-3E6F-85D1-072D7DA07AD0}"/>
              </a:ext>
            </a:extLst>
          </p:cNvPr>
          <p:cNvPicPr>
            <a:picLocks noChangeAspect="1"/>
          </p:cNvPicPr>
          <p:nvPr/>
        </p:nvPicPr>
        <p:blipFill>
          <a:blip r:embed="rId2"/>
          <a:stretch>
            <a:fillRect/>
          </a:stretch>
        </p:blipFill>
        <p:spPr>
          <a:xfrm>
            <a:off x="152400" y="1057257"/>
            <a:ext cx="3962400" cy="5542908"/>
          </a:xfrm>
          <a:prstGeom prst="rect">
            <a:avLst/>
          </a:prstGeom>
        </p:spPr>
      </p:pic>
      <p:sp>
        <p:nvSpPr>
          <p:cNvPr id="6" name="TextBox 5">
            <a:extLst>
              <a:ext uri="{FF2B5EF4-FFF2-40B4-BE49-F238E27FC236}">
                <a16:creationId xmlns:a16="http://schemas.microsoft.com/office/drawing/2014/main" id="{B412E083-8601-C6B9-E914-1BFD4DB72693}"/>
              </a:ext>
            </a:extLst>
          </p:cNvPr>
          <p:cNvSpPr txBox="1"/>
          <p:nvPr/>
        </p:nvSpPr>
        <p:spPr>
          <a:xfrm>
            <a:off x="289817" y="6550223"/>
            <a:ext cx="9525000" cy="307777"/>
          </a:xfrm>
          <a:prstGeom prst="rect">
            <a:avLst/>
          </a:prstGeom>
          <a:noFill/>
        </p:spPr>
        <p:txBody>
          <a:bodyPr wrap="square">
            <a:spAutoFit/>
          </a:bodyPr>
          <a:lstStyle/>
          <a:p>
            <a:r>
              <a:rPr lang="en-US" sz="1400" i="1" dirty="0"/>
              <a:t>Source: </a:t>
            </a:r>
            <a:r>
              <a:rPr lang="en-US" sz="1400" i="1" dirty="0">
                <a:hlinkClick r:id="rId3"/>
              </a:rPr>
              <a:t>https://stanfordbloodcenter.org/donate-blood/blood-donation-facts/blood-types/</a:t>
            </a:r>
            <a:r>
              <a:rPr lang="en-US" sz="1400" i="1" dirty="0"/>
              <a:t> </a:t>
            </a:r>
          </a:p>
        </p:txBody>
      </p:sp>
      <p:sp>
        <p:nvSpPr>
          <p:cNvPr id="7" name="TextBox 6">
            <a:extLst>
              <a:ext uri="{FF2B5EF4-FFF2-40B4-BE49-F238E27FC236}">
                <a16:creationId xmlns:a16="http://schemas.microsoft.com/office/drawing/2014/main" id="{91DDFCA1-8130-4EAF-E7D2-6484183A828F}"/>
              </a:ext>
            </a:extLst>
          </p:cNvPr>
          <p:cNvSpPr txBox="1"/>
          <p:nvPr/>
        </p:nvSpPr>
        <p:spPr>
          <a:xfrm>
            <a:off x="5052317" y="1752600"/>
            <a:ext cx="3596383" cy="523220"/>
          </a:xfrm>
          <a:prstGeom prst="rect">
            <a:avLst/>
          </a:prstGeom>
          <a:noFill/>
        </p:spPr>
        <p:txBody>
          <a:bodyPr wrap="square">
            <a:spAutoFit/>
          </a:bodyPr>
          <a:lstStyle/>
          <a:p>
            <a:r>
              <a:rPr lang="en-US" sz="2800" i="1" dirty="0"/>
              <a:t>Type O </a:t>
            </a:r>
            <a:r>
              <a:rPr lang="en-US" sz="2800" i="1" dirty="0">
                <a:latin typeface="Times New Roman" panose="02020603050405020304" pitchFamily="18" charset="0"/>
                <a:cs typeface="Times New Roman" panose="02020603050405020304" pitchFamily="18" charset="0"/>
              </a:rPr>
              <a:t>≈</a:t>
            </a:r>
            <a:r>
              <a:rPr lang="en-US" sz="2800" i="1" dirty="0"/>
              <a:t> 44%</a:t>
            </a:r>
          </a:p>
        </p:txBody>
      </p:sp>
      <p:cxnSp>
        <p:nvCxnSpPr>
          <p:cNvPr id="9" name="Straight Arrow Connector 8">
            <a:extLst>
              <a:ext uri="{FF2B5EF4-FFF2-40B4-BE49-F238E27FC236}">
                <a16:creationId xmlns:a16="http://schemas.microsoft.com/office/drawing/2014/main" id="{5C9DA34A-C325-5891-FC3B-4211235E8D22}"/>
              </a:ext>
            </a:extLst>
          </p:cNvPr>
          <p:cNvCxnSpPr>
            <a:stCxn id="7" idx="1"/>
          </p:cNvCxnSpPr>
          <p:nvPr/>
        </p:nvCxnSpPr>
        <p:spPr>
          <a:xfrm flipH="1" flipV="1">
            <a:off x="3962400" y="1752600"/>
            <a:ext cx="1089917" cy="2616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C58D09B-2B32-D6EE-1621-8D5054C2C70D}"/>
              </a:ext>
            </a:extLst>
          </p:cNvPr>
          <p:cNvCxnSpPr>
            <a:cxnSpLocks/>
            <a:stCxn id="7" idx="1"/>
          </p:cNvCxnSpPr>
          <p:nvPr/>
        </p:nvCxnSpPr>
        <p:spPr>
          <a:xfrm flipH="1">
            <a:off x="3886200" y="2014210"/>
            <a:ext cx="1166117" cy="4241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2DD195-5F22-7BDE-E4B2-CA4A2F6F3A32}"/>
              </a:ext>
            </a:extLst>
          </p:cNvPr>
          <p:cNvSpPr txBox="1"/>
          <p:nvPr/>
        </p:nvSpPr>
        <p:spPr>
          <a:xfrm>
            <a:off x="5052317" y="3048000"/>
            <a:ext cx="3596383" cy="523220"/>
          </a:xfrm>
          <a:prstGeom prst="rect">
            <a:avLst/>
          </a:prstGeom>
          <a:noFill/>
        </p:spPr>
        <p:txBody>
          <a:bodyPr wrap="square">
            <a:spAutoFit/>
          </a:bodyPr>
          <a:lstStyle/>
          <a:p>
            <a:r>
              <a:rPr lang="en-US" sz="2800" i="1" dirty="0"/>
              <a:t>Type A </a:t>
            </a:r>
            <a:r>
              <a:rPr lang="en-US" sz="2800" i="1" dirty="0">
                <a:latin typeface="Times New Roman" panose="02020603050405020304" pitchFamily="18" charset="0"/>
                <a:cs typeface="Times New Roman" panose="02020603050405020304" pitchFamily="18" charset="0"/>
              </a:rPr>
              <a:t>≈</a:t>
            </a:r>
            <a:r>
              <a:rPr lang="en-US" sz="2800" i="1" dirty="0"/>
              <a:t> 42%</a:t>
            </a:r>
          </a:p>
        </p:txBody>
      </p:sp>
      <p:cxnSp>
        <p:nvCxnSpPr>
          <p:cNvPr id="14" name="Straight Arrow Connector 13">
            <a:extLst>
              <a:ext uri="{FF2B5EF4-FFF2-40B4-BE49-F238E27FC236}">
                <a16:creationId xmlns:a16="http://schemas.microsoft.com/office/drawing/2014/main" id="{84AE066A-D0F1-15D7-EF9E-2BC3B4FFADC7}"/>
              </a:ext>
            </a:extLst>
          </p:cNvPr>
          <p:cNvCxnSpPr>
            <a:stCxn id="13" idx="1"/>
          </p:cNvCxnSpPr>
          <p:nvPr/>
        </p:nvCxnSpPr>
        <p:spPr>
          <a:xfrm flipH="1" flipV="1">
            <a:off x="3962400" y="3048000"/>
            <a:ext cx="1089917" cy="2616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6344F53-ABA2-2C6E-A52F-E972898934B9}"/>
              </a:ext>
            </a:extLst>
          </p:cNvPr>
          <p:cNvCxnSpPr>
            <a:cxnSpLocks/>
            <a:stCxn id="13" idx="1"/>
          </p:cNvCxnSpPr>
          <p:nvPr/>
        </p:nvCxnSpPr>
        <p:spPr>
          <a:xfrm flipH="1">
            <a:off x="3886200" y="3309610"/>
            <a:ext cx="1166117" cy="4241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CD7D74E-3F28-FFA8-0F0B-13704349A8EB}"/>
              </a:ext>
            </a:extLst>
          </p:cNvPr>
          <p:cNvSpPr txBox="1"/>
          <p:nvPr/>
        </p:nvSpPr>
        <p:spPr>
          <a:xfrm>
            <a:off x="5052317" y="4343400"/>
            <a:ext cx="3596383" cy="523220"/>
          </a:xfrm>
          <a:prstGeom prst="rect">
            <a:avLst/>
          </a:prstGeom>
          <a:noFill/>
        </p:spPr>
        <p:txBody>
          <a:bodyPr wrap="square">
            <a:spAutoFit/>
          </a:bodyPr>
          <a:lstStyle/>
          <a:p>
            <a:r>
              <a:rPr lang="en-US" sz="2800" i="1" dirty="0"/>
              <a:t>Type B </a:t>
            </a:r>
            <a:r>
              <a:rPr lang="en-US" sz="2800" i="1" dirty="0">
                <a:latin typeface="Times New Roman" panose="02020603050405020304" pitchFamily="18" charset="0"/>
                <a:cs typeface="Times New Roman" panose="02020603050405020304" pitchFamily="18" charset="0"/>
              </a:rPr>
              <a:t>≈</a:t>
            </a:r>
            <a:r>
              <a:rPr lang="en-US" sz="2800" i="1" dirty="0"/>
              <a:t> 10%</a:t>
            </a:r>
          </a:p>
        </p:txBody>
      </p:sp>
      <p:cxnSp>
        <p:nvCxnSpPr>
          <p:cNvPr id="17" name="Straight Arrow Connector 16">
            <a:extLst>
              <a:ext uri="{FF2B5EF4-FFF2-40B4-BE49-F238E27FC236}">
                <a16:creationId xmlns:a16="http://schemas.microsoft.com/office/drawing/2014/main" id="{E134C3AD-56D1-D102-F89A-0E318DEC6207}"/>
              </a:ext>
            </a:extLst>
          </p:cNvPr>
          <p:cNvCxnSpPr>
            <a:stCxn id="16" idx="1"/>
          </p:cNvCxnSpPr>
          <p:nvPr/>
        </p:nvCxnSpPr>
        <p:spPr>
          <a:xfrm flipH="1" flipV="1">
            <a:off x="3962400" y="4343400"/>
            <a:ext cx="1089917" cy="2616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B21C4D-9CA9-5C23-308E-08AC46DC0E6C}"/>
              </a:ext>
            </a:extLst>
          </p:cNvPr>
          <p:cNvCxnSpPr>
            <a:cxnSpLocks/>
            <a:stCxn id="16" idx="1"/>
          </p:cNvCxnSpPr>
          <p:nvPr/>
        </p:nvCxnSpPr>
        <p:spPr>
          <a:xfrm flipH="1">
            <a:off x="3886200" y="4605010"/>
            <a:ext cx="1166117" cy="4241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8183C38-9BE5-1D6F-8C8F-CF496820EC98}"/>
              </a:ext>
            </a:extLst>
          </p:cNvPr>
          <p:cNvSpPr txBox="1"/>
          <p:nvPr/>
        </p:nvSpPr>
        <p:spPr>
          <a:xfrm>
            <a:off x="5052317" y="5562600"/>
            <a:ext cx="3596383" cy="523220"/>
          </a:xfrm>
          <a:prstGeom prst="rect">
            <a:avLst/>
          </a:prstGeom>
          <a:noFill/>
        </p:spPr>
        <p:txBody>
          <a:bodyPr wrap="square">
            <a:spAutoFit/>
          </a:bodyPr>
          <a:lstStyle/>
          <a:p>
            <a:r>
              <a:rPr lang="en-US" sz="2800" i="1" dirty="0"/>
              <a:t>Type AB </a:t>
            </a:r>
            <a:r>
              <a:rPr lang="en-US" sz="2800" i="1" dirty="0">
                <a:latin typeface="Times New Roman" panose="02020603050405020304" pitchFamily="18" charset="0"/>
                <a:cs typeface="Times New Roman" panose="02020603050405020304" pitchFamily="18" charset="0"/>
              </a:rPr>
              <a:t>≈</a:t>
            </a:r>
            <a:r>
              <a:rPr lang="en-US" sz="2800" i="1" dirty="0"/>
              <a:t> 4%</a:t>
            </a:r>
          </a:p>
        </p:txBody>
      </p:sp>
      <p:cxnSp>
        <p:nvCxnSpPr>
          <p:cNvPr id="20" name="Straight Arrow Connector 19">
            <a:extLst>
              <a:ext uri="{FF2B5EF4-FFF2-40B4-BE49-F238E27FC236}">
                <a16:creationId xmlns:a16="http://schemas.microsoft.com/office/drawing/2014/main" id="{F6F8C76F-EB56-392D-612A-7FFF6514CA2D}"/>
              </a:ext>
            </a:extLst>
          </p:cNvPr>
          <p:cNvCxnSpPr>
            <a:stCxn id="19" idx="1"/>
          </p:cNvCxnSpPr>
          <p:nvPr/>
        </p:nvCxnSpPr>
        <p:spPr>
          <a:xfrm flipH="1" flipV="1">
            <a:off x="3962400" y="5562600"/>
            <a:ext cx="1089917" cy="2616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F515055-303F-18FF-C902-E3BEE8558333}"/>
              </a:ext>
            </a:extLst>
          </p:cNvPr>
          <p:cNvCxnSpPr>
            <a:cxnSpLocks/>
            <a:stCxn id="19" idx="1"/>
          </p:cNvCxnSpPr>
          <p:nvPr/>
        </p:nvCxnSpPr>
        <p:spPr>
          <a:xfrm flipH="1">
            <a:off x="3886200" y="5824210"/>
            <a:ext cx="1166117" cy="4241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6"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25F3048-6428-8464-FAA8-89F0B7D87AE3}"/>
              </a:ext>
            </a:extLst>
          </p:cNvPr>
          <p:cNvSpPr>
            <a:spLocks noGrp="1" noChangeArrowheads="1"/>
          </p:cNvSpPr>
          <p:nvPr>
            <p:ph type="title"/>
          </p:nvPr>
        </p:nvSpPr>
        <p:spPr>
          <a:xfrm>
            <a:off x="457200" y="401638"/>
            <a:ext cx="6172200" cy="762000"/>
          </a:xfrm>
          <a:solidFill>
            <a:srgbClr val="A50021"/>
          </a:solidFill>
        </p:spPr>
        <p:txBody>
          <a:bodyPr/>
          <a:lstStyle/>
          <a:p>
            <a:pPr eaLnBrk="1" hangingPunct="1"/>
            <a:r>
              <a:rPr lang="en-US" altLang="en-US" b="1" dirty="0">
                <a:solidFill>
                  <a:schemeClr val="bg1"/>
                </a:solidFill>
                <a:latin typeface="Times New Roman" panose="02020603050405020304" pitchFamily="18" charset="0"/>
              </a:rPr>
              <a:t>#5 - Rh Factors</a:t>
            </a:r>
          </a:p>
        </p:txBody>
      </p:sp>
      <p:sp>
        <p:nvSpPr>
          <p:cNvPr id="8195" name="Rectangle 3">
            <a:extLst>
              <a:ext uri="{FF2B5EF4-FFF2-40B4-BE49-F238E27FC236}">
                <a16:creationId xmlns:a16="http://schemas.microsoft.com/office/drawing/2014/main" id="{2ED8063A-7518-D769-76AB-595100280E3D}"/>
              </a:ext>
            </a:extLst>
          </p:cNvPr>
          <p:cNvSpPr>
            <a:spLocks noGrp="1" noChangeArrowheads="1"/>
          </p:cNvSpPr>
          <p:nvPr>
            <p:ph type="body" idx="1"/>
          </p:nvPr>
        </p:nvSpPr>
        <p:spPr>
          <a:xfrm>
            <a:off x="381000" y="1295400"/>
            <a:ext cx="6248400" cy="4953000"/>
          </a:xfrm>
        </p:spPr>
        <p:txBody>
          <a:bodyPr/>
          <a:lstStyle/>
          <a:p>
            <a:pPr algn="just" eaLnBrk="1" hangingPunct="1">
              <a:lnSpc>
                <a:spcPct val="90000"/>
              </a:lnSpc>
            </a:pPr>
            <a:r>
              <a:rPr lang="en-US" altLang="en-US" sz="2400" dirty="0">
                <a:latin typeface="Times New Roman" panose="02020603050405020304" pitchFamily="18" charset="0"/>
              </a:rPr>
              <a:t>Scientists sometimes study </a:t>
            </a:r>
            <a:r>
              <a:rPr lang="en-US" altLang="en-US" sz="2400" b="1" dirty="0">
                <a:latin typeface="Times New Roman" panose="02020603050405020304" pitchFamily="18" charset="0"/>
              </a:rPr>
              <a:t>Rhesus</a:t>
            </a:r>
            <a:r>
              <a:rPr lang="en-US" altLang="en-US" sz="2400" dirty="0">
                <a:latin typeface="Times New Roman" panose="02020603050405020304" pitchFamily="18" charset="0"/>
              </a:rPr>
              <a:t> </a:t>
            </a:r>
            <a:r>
              <a:rPr lang="en-US" altLang="en-US" sz="2400" b="1" dirty="0">
                <a:latin typeface="Times New Roman" panose="02020603050405020304" pitchFamily="18" charset="0"/>
              </a:rPr>
              <a:t>monkeys</a:t>
            </a:r>
            <a:r>
              <a:rPr lang="en-US" altLang="en-US" sz="2400" dirty="0">
                <a:latin typeface="Times New Roman" panose="02020603050405020304" pitchFamily="18" charset="0"/>
              </a:rPr>
              <a:t> to learn more about the human anatomy because there are certain similarities between the two species. While studying Rhesus monkeys, a certain blood protein was discovered. This protein is also present in the blood of some people. Other people, however, do not have the protein. </a:t>
            </a:r>
          </a:p>
          <a:p>
            <a:pPr algn="just" eaLnBrk="1" hangingPunct="1">
              <a:lnSpc>
                <a:spcPct val="90000"/>
              </a:lnSpc>
            </a:pPr>
            <a:r>
              <a:rPr lang="en-US" altLang="en-US" sz="2400" dirty="0">
                <a:latin typeface="Times New Roman" panose="02020603050405020304" pitchFamily="18" charset="0"/>
              </a:rPr>
              <a:t>The presence of the protein, or lack of it, is referred to as the Rh (for Rhesus) factor. </a:t>
            </a:r>
          </a:p>
          <a:p>
            <a:pPr algn="just" eaLnBrk="1" hangingPunct="1">
              <a:lnSpc>
                <a:spcPct val="90000"/>
              </a:lnSpc>
            </a:pPr>
            <a:r>
              <a:rPr lang="en-US" altLang="en-US" sz="2400" dirty="0">
                <a:latin typeface="Times New Roman" panose="02020603050405020304" pitchFamily="18" charset="0"/>
              </a:rPr>
              <a:t>If your blood does contain the protein, your blood is said to be Rh </a:t>
            </a:r>
            <a:r>
              <a:rPr lang="en-US" altLang="en-US" sz="2400" b="1" dirty="0">
                <a:latin typeface="Times New Roman" panose="02020603050405020304" pitchFamily="18" charset="0"/>
              </a:rPr>
              <a:t>positive</a:t>
            </a:r>
            <a:r>
              <a:rPr lang="en-US" altLang="en-US" sz="2400" dirty="0">
                <a:latin typeface="Times New Roman" panose="02020603050405020304" pitchFamily="18" charset="0"/>
              </a:rPr>
              <a:t> (Rh+). If your blood does not contain the protein, your blood is said to be Rh </a:t>
            </a:r>
            <a:r>
              <a:rPr lang="en-US" altLang="en-US" sz="2400" b="1" dirty="0">
                <a:latin typeface="Times New Roman" panose="02020603050405020304" pitchFamily="18" charset="0"/>
              </a:rPr>
              <a:t>negative</a:t>
            </a:r>
            <a:r>
              <a:rPr lang="en-US" altLang="en-US" sz="2400" dirty="0">
                <a:latin typeface="Times New Roman" panose="02020603050405020304" pitchFamily="18" charset="0"/>
              </a:rPr>
              <a:t> (Rh-). </a:t>
            </a:r>
          </a:p>
          <a:p>
            <a:pPr eaLnBrk="1" hangingPunct="1">
              <a:lnSpc>
                <a:spcPct val="90000"/>
              </a:lnSpc>
            </a:pPr>
            <a:endParaRPr lang="en-US" altLang="en-US" sz="2400" dirty="0">
              <a:latin typeface="Times New Roman" panose="02020603050405020304" pitchFamily="18" charset="0"/>
            </a:endParaRPr>
          </a:p>
        </p:txBody>
      </p:sp>
      <p:sp>
        <p:nvSpPr>
          <p:cNvPr id="8196" name="Text Box 4">
            <a:extLst>
              <a:ext uri="{FF2B5EF4-FFF2-40B4-BE49-F238E27FC236}">
                <a16:creationId xmlns:a16="http://schemas.microsoft.com/office/drawing/2014/main" id="{0067A5D2-1663-F8FF-753C-52C5864388BC}"/>
              </a:ext>
            </a:extLst>
          </p:cNvPr>
          <p:cNvSpPr txBox="1">
            <a:spLocks noChangeArrowheads="1"/>
          </p:cNvSpPr>
          <p:nvPr/>
        </p:nvSpPr>
        <p:spPr bwMode="auto">
          <a:xfrm>
            <a:off x="6781800" y="3962400"/>
            <a:ext cx="2133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a:latin typeface="Cooper Black" panose="0208090404030B020404" pitchFamily="18" charset="0"/>
              </a:rPr>
              <a:t>A+  A-</a:t>
            </a:r>
            <a:br>
              <a:rPr lang="en-US" altLang="en-US" sz="3200">
                <a:latin typeface="Cooper Black" panose="0208090404030B020404" pitchFamily="18" charset="0"/>
              </a:rPr>
            </a:br>
            <a:r>
              <a:rPr lang="en-US" altLang="en-US" sz="3200">
                <a:latin typeface="Cooper Black" panose="0208090404030B020404" pitchFamily="18" charset="0"/>
              </a:rPr>
              <a:t>B+  B-</a:t>
            </a:r>
            <a:br>
              <a:rPr lang="en-US" altLang="en-US" sz="3200">
                <a:latin typeface="Cooper Black" panose="0208090404030B020404" pitchFamily="18" charset="0"/>
              </a:rPr>
            </a:br>
            <a:r>
              <a:rPr lang="en-US" altLang="en-US" sz="3200">
                <a:latin typeface="Cooper Black" panose="0208090404030B020404" pitchFamily="18" charset="0"/>
              </a:rPr>
              <a:t>AB+ AB-</a:t>
            </a:r>
            <a:br>
              <a:rPr lang="en-US" altLang="en-US" sz="3200">
                <a:latin typeface="Cooper Black" panose="0208090404030B020404" pitchFamily="18" charset="0"/>
              </a:rPr>
            </a:br>
            <a:r>
              <a:rPr lang="en-US" altLang="en-US" sz="3200">
                <a:latin typeface="Cooper Black" panose="0208090404030B020404" pitchFamily="18" charset="0"/>
              </a:rPr>
              <a:t>O+  O-</a:t>
            </a:r>
          </a:p>
        </p:txBody>
      </p:sp>
      <p:sp>
        <p:nvSpPr>
          <p:cNvPr id="8197" name="Text Box 5">
            <a:extLst>
              <a:ext uri="{FF2B5EF4-FFF2-40B4-BE49-F238E27FC236}">
                <a16:creationId xmlns:a16="http://schemas.microsoft.com/office/drawing/2014/main" id="{1C5AC2CE-EE60-18E8-4A12-97E679BF9F39}"/>
              </a:ext>
            </a:extLst>
          </p:cNvPr>
          <p:cNvSpPr txBox="1">
            <a:spLocks noChangeArrowheads="1"/>
          </p:cNvSpPr>
          <p:nvPr/>
        </p:nvSpPr>
        <p:spPr bwMode="auto">
          <a:xfrm>
            <a:off x="304800" y="6400800"/>
            <a:ext cx="655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a:t>http://www.fi.edu/biosci/blood/rh.html</a:t>
            </a:r>
          </a:p>
        </p:txBody>
      </p:sp>
      <p:pic>
        <p:nvPicPr>
          <p:cNvPr id="8198" name="Picture 7">
            <a:extLst>
              <a:ext uri="{FF2B5EF4-FFF2-40B4-BE49-F238E27FC236}">
                <a16:creationId xmlns:a16="http://schemas.microsoft.com/office/drawing/2014/main" id="{B4BC175B-BF54-95E6-129E-8556E74A1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09600"/>
            <a:ext cx="21193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648C70A-D1DA-4D71-5FA7-4945C0A1C491}"/>
              </a:ext>
            </a:extLst>
          </p:cNvPr>
          <p:cNvSpPr txBox="1">
            <a:spLocks noChangeArrowheads="1"/>
          </p:cNvSpPr>
          <p:nvPr/>
        </p:nvSpPr>
        <p:spPr bwMode="auto">
          <a:xfrm>
            <a:off x="228600" y="152400"/>
            <a:ext cx="8610600" cy="762000"/>
          </a:xfrm>
          <a:prstGeom prst="rect">
            <a:avLst/>
          </a:prstGeom>
          <a:solidFill>
            <a:srgbClr val="A50021"/>
          </a:solidFill>
          <a:ln w="9525">
            <a:noFill/>
            <a:miter lim="800000"/>
            <a:headEnd/>
            <a:tailEnd/>
          </a:ln>
          <a:effectLst/>
        </p:spPr>
        <p:txBody>
          <a:bodyPr lIns="91428" tIns="45715" rIns="91428" bIns="45715" anchor="ctr"/>
          <a:lstStyle/>
          <a:p>
            <a:pPr algn="ctr">
              <a:defRPr/>
            </a:pPr>
            <a:r>
              <a:rPr lang="en-US" sz="4400" b="1" kern="0" dirty="0">
                <a:solidFill>
                  <a:schemeClr val="bg1"/>
                </a:solidFill>
                <a:latin typeface="Times New Roman" pitchFamily="18" charset="0"/>
                <a:ea typeface="+mj-ea"/>
                <a:cs typeface="+mj-cs"/>
              </a:rPr>
              <a:t>#6 - Blood Transfusions</a:t>
            </a:r>
          </a:p>
        </p:txBody>
      </p:sp>
      <p:sp>
        <p:nvSpPr>
          <p:cNvPr id="9219" name="TextBox 4">
            <a:extLst>
              <a:ext uri="{FF2B5EF4-FFF2-40B4-BE49-F238E27FC236}">
                <a16:creationId xmlns:a16="http://schemas.microsoft.com/office/drawing/2014/main" id="{5644EB58-A828-A173-17B9-5020877F30C1}"/>
              </a:ext>
            </a:extLst>
          </p:cNvPr>
          <p:cNvSpPr txBox="1">
            <a:spLocks noChangeArrowheads="1"/>
          </p:cNvSpPr>
          <p:nvPr/>
        </p:nvSpPr>
        <p:spPr bwMode="auto">
          <a:xfrm>
            <a:off x="228600" y="947324"/>
            <a:ext cx="8610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dirty="0">
                <a:latin typeface="Times New Roman" panose="02020603050405020304" pitchFamily="18" charset="0"/>
                <a:cs typeface="Times New Roman" panose="02020603050405020304" pitchFamily="18" charset="0"/>
              </a:rPr>
              <a:t>A </a:t>
            </a:r>
            <a:r>
              <a:rPr lang="en-US" altLang="en-US" sz="2400" b="1" dirty="0">
                <a:latin typeface="Times New Roman" panose="02020603050405020304" pitchFamily="18" charset="0"/>
                <a:cs typeface="Times New Roman" panose="02020603050405020304" pitchFamily="18" charset="0"/>
              </a:rPr>
              <a:t>blood transfusion </a:t>
            </a:r>
            <a:r>
              <a:rPr lang="en-US" altLang="en-US" sz="2400" dirty="0">
                <a:latin typeface="Times New Roman" panose="02020603050405020304" pitchFamily="18" charset="0"/>
                <a:cs typeface="Times New Roman" panose="02020603050405020304" pitchFamily="18" charset="0"/>
              </a:rPr>
              <a:t>is a procedure in which blood is given to a patient through an intravenous (IV) line in one of the blood vessels. Blood transfusions are done to replace blood lost during surgery or a serious injury. A transfusion also may be done if a person’s body can't make blood properly because of an illness. </a:t>
            </a:r>
          </a:p>
          <a:p>
            <a:pPr algn="just" eaLnBrk="1" hangingPunct="1"/>
            <a:endParaRPr lang="en-US" altLang="en-US" sz="2400" dirty="0">
              <a:latin typeface="Times New Roman" panose="02020603050405020304" pitchFamily="18" charset="0"/>
              <a:cs typeface="Times New Roman" panose="02020603050405020304" pitchFamily="18" charset="0"/>
            </a:endParaRPr>
          </a:p>
        </p:txBody>
      </p:sp>
      <p:sp>
        <p:nvSpPr>
          <p:cNvPr id="9220" name="Rectangle 22">
            <a:extLst>
              <a:ext uri="{FF2B5EF4-FFF2-40B4-BE49-F238E27FC236}">
                <a16:creationId xmlns:a16="http://schemas.microsoft.com/office/drawing/2014/main" id="{2859590B-2F40-F2B0-8833-5C2400D7BC2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9221" name="Group 1">
            <a:extLst>
              <a:ext uri="{FF2B5EF4-FFF2-40B4-BE49-F238E27FC236}">
                <a16:creationId xmlns:a16="http://schemas.microsoft.com/office/drawing/2014/main" id="{EE78E592-0D62-7514-9E47-E1B187AD60C2}"/>
              </a:ext>
            </a:extLst>
          </p:cNvPr>
          <p:cNvGrpSpPr>
            <a:grpSpLocks noChangeAspect="1"/>
          </p:cNvGrpSpPr>
          <p:nvPr/>
        </p:nvGrpSpPr>
        <p:grpSpPr bwMode="auto">
          <a:xfrm>
            <a:off x="5257800" y="2743200"/>
            <a:ext cx="3733800" cy="3763963"/>
            <a:chOff x="1200" y="1260"/>
            <a:chExt cx="3690" cy="3720"/>
          </a:xfrm>
        </p:grpSpPr>
        <p:sp>
          <p:nvSpPr>
            <p:cNvPr id="9226" name="AutoShape 21">
              <a:extLst>
                <a:ext uri="{FF2B5EF4-FFF2-40B4-BE49-F238E27FC236}">
                  <a16:creationId xmlns:a16="http://schemas.microsoft.com/office/drawing/2014/main" id="{3922824B-131F-85B7-5312-660A8FFD7626}"/>
                </a:ext>
              </a:extLst>
            </p:cNvPr>
            <p:cNvSpPr>
              <a:spLocks noChangeAspect="1" noChangeArrowheads="1" noTextEdit="1"/>
            </p:cNvSpPr>
            <p:nvPr/>
          </p:nvSpPr>
          <p:spPr bwMode="auto">
            <a:xfrm>
              <a:off x="1200" y="1260"/>
              <a:ext cx="3690" cy="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227" name="Group 2">
              <a:extLst>
                <a:ext uri="{FF2B5EF4-FFF2-40B4-BE49-F238E27FC236}">
                  <a16:creationId xmlns:a16="http://schemas.microsoft.com/office/drawing/2014/main" id="{70605A9B-CD87-8438-3424-FD3CE1130EC3}"/>
                </a:ext>
              </a:extLst>
            </p:cNvPr>
            <p:cNvGrpSpPr>
              <a:grpSpLocks/>
            </p:cNvGrpSpPr>
            <p:nvPr/>
          </p:nvGrpSpPr>
          <p:grpSpPr bwMode="auto">
            <a:xfrm>
              <a:off x="1498" y="1470"/>
              <a:ext cx="3039" cy="3165"/>
              <a:chOff x="1498" y="1470"/>
              <a:chExt cx="3039" cy="3165"/>
            </a:xfrm>
          </p:grpSpPr>
          <p:grpSp>
            <p:nvGrpSpPr>
              <p:cNvPr id="9228" name="Group 14">
                <a:extLst>
                  <a:ext uri="{FF2B5EF4-FFF2-40B4-BE49-F238E27FC236}">
                    <a16:creationId xmlns:a16="http://schemas.microsoft.com/office/drawing/2014/main" id="{8FD1BE61-8094-D756-09F5-C399EB767CF0}"/>
                  </a:ext>
                </a:extLst>
              </p:cNvPr>
              <p:cNvGrpSpPr>
                <a:grpSpLocks/>
              </p:cNvGrpSpPr>
              <p:nvPr/>
            </p:nvGrpSpPr>
            <p:grpSpPr bwMode="auto">
              <a:xfrm>
                <a:off x="1498" y="2550"/>
                <a:ext cx="3039" cy="855"/>
                <a:chOff x="1108" y="2595"/>
                <a:chExt cx="3039" cy="855"/>
              </a:xfrm>
            </p:grpSpPr>
            <p:grpSp>
              <p:nvGrpSpPr>
                <p:cNvPr id="9240" name="Group 18">
                  <a:extLst>
                    <a:ext uri="{FF2B5EF4-FFF2-40B4-BE49-F238E27FC236}">
                      <a16:creationId xmlns:a16="http://schemas.microsoft.com/office/drawing/2014/main" id="{6F495F0F-36D6-1C97-1EB3-B0E9EDAA0417}"/>
                    </a:ext>
                  </a:extLst>
                </p:cNvPr>
                <p:cNvGrpSpPr>
                  <a:grpSpLocks/>
                </p:cNvGrpSpPr>
                <p:nvPr/>
              </p:nvGrpSpPr>
              <p:grpSpPr bwMode="auto">
                <a:xfrm>
                  <a:off x="1108" y="2595"/>
                  <a:ext cx="856" cy="855"/>
                  <a:chOff x="1108" y="2295"/>
                  <a:chExt cx="856" cy="855"/>
                </a:xfrm>
              </p:grpSpPr>
              <p:sp>
                <p:nvSpPr>
                  <p:cNvPr id="20500" name="Oval 20">
                    <a:extLst>
                      <a:ext uri="{FF2B5EF4-FFF2-40B4-BE49-F238E27FC236}">
                        <a16:creationId xmlns:a16="http://schemas.microsoft.com/office/drawing/2014/main" id="{021E7AF4-7975-32FF-A0D9-35B6D25BE915}"/>
                      </a:ext>
                    </a:extLst>
                  </p:cNvPr>
                  <p:cNvSpPr>
                    <a:spLocks noChangeArrowheads="1"/>
                  </p:cNvSpPr>
                  <p:nvPr/>
                </p:nvSpPr>
                <p:spPr bwMode="auto">
                  <a:xfrm>
                    <a:off x="1108" y="229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latin typeface="Arial" charset="0"/>
                    </a:endParaRPr>
                  </a:p>
                </p:txBody>
              </p:sp>
              <p:sp>
                <p:nvSpPr>
                  <p:cNvPr id="9245" name="WordArt 19">
                    <a:extLst>
                      <a:ext uri="{FF2B5EF4-FFF2-40B4-BE49-F238E27FC236}">
                        <a16:creationId xmlns:a16="http://schemas.microsoft.com/office/drawing/2014/main" id="{49E9E23E-FDA4-A10F-8D23-36D6DEB4789F}"/>
                      </a:ext>
                    </a:extLst>
                  </p:cNvPr>
                  <p:cNvSpPr>
                    <a:spLocks noChangeArrowheads="1" noChangeShapeType="1" noTextEdit="1"/>
                  </p:cNvSpPr>
                  <p:nvPr/>
                </p:nvSpPr>
                <p:spPr bwMode="auto">
                  <a:xfrm>
                    <a:off x="1335" y="2447"/>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panose="0208090404030B020404" pitchFamily="18" charset="0"/>
                      </a:rPr>
                      <a:t>A</a:t>
                    </a:r>
                  </a:p>
                </p:txBody>
              </p:sp>
            </p:grpSp>
            <p:grpSp>
              <p:nvGrpSpPr>
                <p:cNvPr id="9241" name="Group 15">
                  <a:extLst>
                    <a:ext uri="{FF2B5EF4-FFF2-40B4-BE49-F238E27FC236}">
                      <a16:creationId xmlns:a16="http://schemas.microsoft.com/office/drawing/2014/main" id="{64D36BD0-53B4-92A8-657A-05FEEFBD5F2B}"/>
                    </a:ext>
                  </a:extLst>
                </p:cNvPr>
                <p:cNvGrpSpPr>
                  <a:grpSpLocks/>
                </p:cNvGrpSpPr>
                <p:nvPr/>
              </p:nvGrpSpPr>
              <p:grpSpPr bwMode="auto">
                <a:xfrm>
                  <a:off x="3291" y="2595"/>
                  <a:ext cx="856" cy="855"/>
                  <a:chOff x="2363" y="2295"/>
                  <a:chExt cx="856" cy="855"/>
                </a:xfrm>
              </p:grpSpPr>
              <p:sp>
                <p:nvSpPr>
                  <p:cNvPr id="20497" name="Oval 17">
                    <a:extLst>
                      <a:ext uri="{FF2B5EF4-FFF2-40B4-BE49-F238E27FC236}">
                        <a16:creationId xmlns:a16="http://schemas.microsoft.com/office/drawing/2014/main" id="{1AE328E9-57DB-4851-CD60-FCEB863FA922}"/>
                      </a:ext>
                    </a:extLst>
                  </p:cNvPr>
                  <p:cNvSpPr>
                    <a:spLocks noChangeArrowheads="1"/>
                  </p:cNvSpPr>
                  <p:nvPr/>
                </p:nvSpPr>
                <p:spPr bwMode="auto">
                  <a:xfrm>
                    <a:off x="2361" y="229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latin typeface="Arial" charset="0"/>
                    </a:endParaRPr>
                  </a:p>
                </p:txBody>
              </p:sp>
              <p:sp>
                <p:nvSpPr>
                  <p:cNvPr id="9243" name="WordArt 16">
                    <a:extLst>
                      <a:ext uri="{FF2B5EF4-FFF2-40B4-BE49-F238E27FC236}">
                        <a16:creationId xmlns:a16="http://schemas.microsoft.com/office/drawing/2014/main" id="{066243A4-7219-C8BF-09CB-49C37CCB3EBC}"/>
                      </a:ext>
                    </a:extLst>
                  </p:cNvPr>
                  <p:cNvSpPr>
                    <a:spLocks noChangeArrowheads="1" noChangeShapeType="1" noTextEdit="1"/>
                  </p:cNvSpPr>
                  <p:nvPr/>
                </p:nvSpPr>
                <p:spPr bwMode="auto">
                  <a:xfrm>
                    <a:off x="2620" y="2462"/>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panose="0208090404030B020404" pitchFamily="18" charset="0"/>
                      </a:rPr>
                      <a:t>B</a:t>
                    </a:r>
                  </a:p>
                </p:txBody>
              </p:sp>
            </p:grpSp>
          </p:grpSp>
          <p:grpSp>
            <p:nvGrpSpPr>
              <p:cNvPr id="9229" name="Group 11">
                <a:extLst>
                  <a:ext uri="{FF2B5EF4-FFF2-40B4-BE49-F238E27FC236}">
                    <a16:creationId xmlns:a16="http://schemas.microsoft.com/office/drawing/2014/main" id="{BAF3978E-3791-1565-162A-BBA9805AA27F}"/>
                  </a:ext>
                </a:extLst>
              </p:cNvPr>
              <p:cNvGrpSpPr>
                <a:grpSpLocks/>
              </p:cNvGrpSpPr>
              <p:nvPr/>
            </p:nvGrpSpPr>
            <p:grpSpPr bwMode="auto">
              <a:xfrm>
                <a:off x="2590" y="1470"/>
                <a:ext cx="856" cy="855"/>
                <a:chOff x="1724" y="1305"/>
                <a:chExt cx="856" cy="855"/>
              </a:xfrm>
            </p:grpSpPr>
            <p:sp>
              <p:nvSpPr>
                <p:cNvPr id="20493" name="Oval 13">
                  <a:extLst>
                    <a:ext uri="{FF2B5EF4-FFF2-40B4-BE49-F238E27FC236}">
                      <a16:creationId xmlns:a16="http://schemas.microsoft.com/office/drawing/2014/main" id="{632D61E7-9BA7-D920-98E9-7A3BAFE0EA2A}"/>
                    </a:ext>
                  </a:extLst>
                </p:cNvPr>
                <p:cNvSpPr>
                  <a:spLocks noChangeArrowheads="1"/>
                </p:cNvSpPr>
                <p:nvPr/>
              </p:nvSpPr>
              <p:spPr bwMode="auto">
                <a:xfrm>
                  <a:off x="1724" y="130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latin typeface="Arial" charset="0"/>
                  </a:endParaRPr>
                </a:p>
              </p:txBody>
            </p:sp>
            <p:sp>
              <p:nvSpPr>
                <p:cNvPr id="9239" name="WordArt 12">
                  <a:extLst>
                    <a:ext uri="{FF2B5EF4-FFF2-40B4-BE49-F238E27FC236}">
                      <a16:creationId xmlns:a16="http://schemas.microsoft.com/office/drawing/2014/main" id="{ACF6EA02-CE06-37C2-5B83-2F9EF555719B}"/>
                    </a:ext>
                  </a:extLst>
                </p:cNvPr>
                <p:cNvSpPr>
                  <a:spLocks noChangeArrowheads="1" noChangeShapeType="1" noTextEdit="1"/>
                </p:cNvSpPr>
                <p:nvPr/>
              </p:nvSpPr>
              <p:spPr bwMode="auto">
                <a:xfrm rot="367396">
                  <a:off x="1951" y="1457"/>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panose="0208090404030B020404" pitchFamily="18" charset="0"/>
                    </a:rPr>
                    <a:t>O</a:t>
                  </a:r>
                </a:p>
              </p:txBody>
            </p:sp>
          </p:grpSp>
          <p:grpSp>
            <p:nvGrpSpPr>
              <p:cNvPr id="9230" name="Group 8">
                <a:extLst>
                  <a:ext uri="{FF2B5EF4-FFF2-40B4-BE49-F238E27FC236}">
                    <a16:creationId xmlns:a16="http://schemas.microsoft.com/office/drawing/2014/main" id="{0FCA616F-8E80-CBCE-0996-686EE26BAF22}"/>
                  </a:ext>
                </a:extLst>
              </p:cNvPr>
              <p:cNvGrpSpPr>
                <a:grpSpLocks/>
              </p:cNvGrpSpPr>
              <p:nvPr/>
            </p:nvGrpSpPr>
            <p:grpSpPr bwMode="auto">
              <a:xfrm>
                <a:off x="2589" y="3780"/>
                <a:ext cx="856" cy="855"/>
                <a:chOff x="1747" y="3285"/>
                <a:chExt cx="856" cy="855"/>
              </a:xfrm>
            </p:grpSpPr>
            <p:sp>
              <p:nvSpPr>
                <p:cNvPr id="20490" name="Oval 10">
                  <a:extLst>
                    <a:ext uri="{FF2B5EF4-FFF2-40B4-BE49-F238E27FC236}">
                      <a16:creationId xmlns:a16="http://schemas.microsoft.com/office/drawing/2014/main" id="{E87BC390-C0F9-281F-A8F5-7818ACC5E6E1}"/>
                    </a:ext>
                  </a:extLst>
                </p:cNvPr>
                <p:cNvSpPr>
                  <a:spLocks noChangeArrowheads="1"/>
                </p:cNvSpPr>
                <p:nvPr/>
              </p:nvSpPr>
              <p:spPr bwMode="auto">
                <a:xfrm>
                  <a:off x="1745" y="328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p>
                  <a:pPr>
                    <a:defRPr/>
                  </a:pPr>
                  <a:endParaRPr lang="en-US">
                    <a:latin typeface="Arial" charset="0"/>
                  </a:endParaRPr>
                </a:p>
              </p:txBody>
            </p:sp>
            <p:sp>
              <p:nvSpPr>
                <p:cNvPr id="9237" name="WordArt 9">
                  <a:extLst>
                    <a:ext uri="{FF2B5EF4-FFF2-40B4-BE49-F238E27FC236}">
                      <a16:creationId xmlns:a16="http://schemas.microsoft.com/office/drawing/2014/main" id="{23642B44-46D8-001C-B0FF-6B651566515C}"/>
                    </a:ext>
                  </a:extLst>
                </p:cNvPr>
                <p:cNvSpPr>
                  <a:spLocks noChangeArrowheads="1" noChangeShapeType="1" noTextEdit="1"/>
                </p:cNvSpPr>
                <p:nvPr/>
              </p:nvSpPr>
              <p:spPr bwMode="auto">
                <a:xfrm>
                  <a:off x="1884" y="3437"/>
                  <a:ext cx="606"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panose="0208090404030B020404" pitchFamily="18" charset="0"/>
                    </a:rPr>
                    <a:t>AB</a:t>
                  </a:r>
                </a:p>
              </p:txBody>
            </p:sp>
          </p:grpSp>
          <p:cxnSp>
            <p:nvCxnSpPr>
              <p:cNvPr id="9231" name="AutoShape 7">
                <a:extLst>
                  <a:ext uri="{FF2B5EF4-FFF2-40B4-BE49-F238E27FC236}">
                    <a16:creationId xmlns:a16="http://schemas.microsoft.com/office/drawing/2014/main" id="{4CCF2016-68D5-F8F6-683B-DC90C47C439A}"/>
                  </a:ext>
                </a:extLst>
              </p:cNvPr>
              <p:cNvCxnSpPr>
                <a:cxnSpLocks noChangeShapeType="1"/>
              </p:cNvCxnSpPr>
              <p:nvPr/>
            </p:nvCxnSpPr>
            <p:spPr bwMode="auto">
              <a:xfrm flipH="1">
                <a:off x="3017" y="2340"/>
                <a:ext cx="13" cy="141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232" name="AutoShape 6">
                <a:extLst>
                  <a:ext uri="{FF2B5EF4-FFF2-40B4-BE49-F238E27FC236}">
                    <a16:creationId xmlns:a16="http://schemas.microsoft.com/office/drawing/2014/main" id="{805FBE3C-BDA6-5B79-17F3-BA91401CB672}"/>
                  </a:ext>
                </a:extLst>
              </p:cNvPr>
              <p:cNvCxnSpPr>
                <a:cxnSpLocks noChangeShapeType="1"/>
              </p:cNvCxnSpPr>
              <p:nvPr/>
            </p:nvCxnSpPr>
            <p:spPr bwMode="auto">
              <a:xfrm flipH="1">
                <a:off x="2229" y="2230"/>
                <a:ext cx="486" cy="41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233" name="AutoShape 5">
                <a:extLst>
                  <a:ext uri="{FF2B5EF4-FFF2-40B4-BE49-F238E27FC236}">
                    <a16:creationId xmlns:a16="http://schemas.microsoft.com/office/drawing/2014/main" id="{7CA5F63D-D029-F27F-540C-47928DEAD814}"/>
                  </a:ext>
                </a:extLst>
              </p:cNvPr>
              <p:cNvCxnSpPr>
                <a:cxnSpLocks noChangeShapeType="1"/>
              </p:cNvCxnSpPr>
              <p:nvPr/>
            </p:nvCxnSpPr>
            <p:spPr bwMode="auto">
              <a:xfrm>
                <a:off x="3321" y="2230"/>
                <a:ext cx="485" cy="41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234" name="AutoShape 4">
                <a:extLst>
                  <a:ext uri="{FF2B5EF4-FFF2-40B4-BE49-F238E27FC236}">
                    <a16:creationId xmlns:a16="http://schemas.microsoft.com/office/drawing/2014/main" id="{B78096A1-5F1A-9CA0-3D04-F7AB66625EE7}"/>
                  </a:ext>
                </a:extLst>
              </p:cNvPr>
              <p:cNvCxnSpPr>
                <a:cxnSpLocks noChangeShapeType="1"/>
              </p:cNvCxnSpPr>
              <p:nvPr/>
            </p:nvCxnSpPr>
            <p:spPr bwMode="auto">
              <a:xfrm>
                <a:off x="2240" y="3355"/>
                <a:ext cx="486" cy="56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235" name="AutoShape 3">
                <a:extLst>
                  <a:ext uri="{FF2B5EF4-FFF2-40B4-BE49-F238E27FC236}">
                    <a16:creationId xmlns:a16="http://schemas.microsoft.com/office/drawing/2014/main" id="{E2E28CC0-730E-48C8-8D72-8C2D81329814}"/>
                  </a:ext>
                </a:extLst>
              </p:cNvPr>
              <p:cNvCxnSpPr>
                <a:cxnSpLocks noChangeShapeType="1"/>
              </p:cNvCxnSpPr>
              <p:nvPr/>
            </p:nvCxnSpPr>
            <p:spPr bwMode="auto">
              <a:xfrm flipH="1">
                <a:off x="3332" y="3355"/>
                <a:ext cx="485" cy="56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grpSp>
      </p:grpSp>
      <p:sp>
        <p:nvSpPr>
          <p:cNvPr id="9222" name="TextBox 26">
            <a:extLst>
              <a:ext uri="{FF2B5EF4-FFF2-40B4-BE49-F238E27FC236}">
                <a16:creationId xmlns:a16="http://schemas.microsoft.com/office/drawing/2014/main" id="{03556EDB-B5F3-463D-8F16-C90B4F834650}"/>
              </a:ext>
            </a:extLst>
          </p:cNvPr>
          <p:cNvSpPr txBox="1">
            <a:spLocks noChangeArrowheads="1"/>
          </p:cNvSpPr>
          <p:nvPr/>
        </p:nvSpPr>
        <p:spPr bwMode="auto">
          <a:xfrm>
            <a:off x="203115" y="2955682"/>
            <a:ext cx="5202031" cy="399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b="1" dirty="0">
                <a:latin typeface="Times New Roman" panose="02020603050405020304" pitchFamily="18" charset="0"/>
                <a:cs typeface="Times New Roman" panose="02020603050405020304" pitchFamily="18" charset="0"/>
              </a:rPr>
              <a:t>Universal Donors vs. Recipients</a:t>
            </a:r>
          </a:p>
          <a:p>
            <a:pPr algn="just" eaLnBrk="1" hangingPunct="1"/>
            <a:endParaRPr lang="en-US" altLang="en-US" sz="1100" b="1" dirty="0">
              <a:latin typeface="Times New Roman" panose="02020603050405020304" pitchFamily="18" charset="0"/>
              <a:cs typeface="Times New Roman" panose="02020603050405020304" pitchFamily="18" charset="0"/>
            </a:endParaRPr>
          </a:p>
          <a:p>
            <a:pPr algn="just" eaLnBrk="1" hangingPunct="1"/>
            <a:r>
              <a:rPr lang="en-US" altLang="en-US" sz="2400" dirty="0">
                <a:latin typeface="Times New Roman" panose="02020603050405020304" pitchFamily="18" charset="0"/>
                <a:cs typeface="Times New Roman" panose="02020603050405020304" pitchFamily="18" charset="0"/>
              </a:rPr>
              <a:t>People with </a:t>
            </a:r>
            <a:r>
              <a:rPr lang="en-US" altLang="en-US" sz="2400" b="1" dirty="0">
                <a:latin typeface="Times New Roman" panose="02020603050405020304" pitchFamily="18" charset="0"/>
                <a:cs typeface="Times New Roman" panose="02020603050405020304" pitchFamily="18" charset="0"/>
              </a:rPr>
              <a:t>TYPE O </a:t>
            </a:r>
            <a:r>
              <a:rPr lang="en-US" altLang="en-US" sz="2400" dirty="0">
                <a:latin typeface="Times New Roman" panose="02020603050405020304" pitchFamily="18" charset="0"/>
                <a:cs typeface="Times New Roman" panose="02020603050405020304" pitchFamily="18" charset="0"/>
              </a:rPr>
              <a:t>blood are called </a:t>
            </a:r>
            <a:r>
              <a:rPr lang="en-US" altLang="en-US" sz="2400" b="1" dirty="0">
                <a:latin typeface="Times New Roman" panose="02020603050405020304" pitchFamily="18" charset="0"/>
                <a:cs typeface="Times New Roman" panose="02020603050405020304" pitchFamily="18" charset="0"/>
              </a:rPr>
              <a:t>Universal Donors, </a:t>
            </a:r>
            <a:r>
              <a:rPr lang="en-US" altLang="en-US" sz="2400" dirty="0">
                <a:latin typeface="Times New Roman" panose="02020603050405020304" pitchFamily="18" charset="0"/>
                <a:cs typeface="Times New Roman" panose="02020603050405020304" pitchFamily="18" charset="0"/>
              </a:rPr>
              <a:t>because they can give blood to any blood type.</a:t>
            </a:r>
          </a:p>
          <a:p>
            <a:pPr algn="just" eaLnBrk="1" hangingPunct="1"/>
            <a:endParaRPr lang="en-US" altLang="en-US" sz="1050" dirty="0">
              <a:latin typeface="Times New Roman" panose="02020603050405020304" pitchFamily="18" charset="0"/>
              <a:cs typeface="Times New Roman" panose="02020603050405020304" pitchFamily="18" charset="0"/>
            </a:endParaRPr>
          </a:p>
          <a:p>
            <a:pPr algn="just" eaLnBrk="1" hangingPunct="1"/>
            <a:r>
              <a:rPr lang="en-US" altLang="en-US" sz="2400" dirty="0">
                <a:latin typeface="Times New Roman" panose="02020603050405020304" pitchFamily="18" charset="0"/>
                <a:cs typeface="Times New Roman" panose="02020603050405020304" pitchFamily="18" charset="0"/>
              </a:rPr>
              <a:t>People with </a:t>
            </a:r>
            <a:r>
              <a:rPr lang="en-US" altLang="en-US" sz="2400" b="1" dirty="0">
                <a:latin typeface="Times New Roman" panose="02020603050405020304" pitchFamily="18" charset="0"/>
                <a:cs typeface="Times New Roman" panose="02020603050405020304" pitchFamily="18" charset="0"/>
              </a:rPr>
              <a:t>TYPE AB </a:t>
            </a:r>
            <a:r>
              <a:rPr lang="en-US" altLang="en-US" sz="2400" dirty="0">
                <a:latin typeface="Times New Roman" panose="02020603050405020304" pitchFamily="18" charset="0"/>
                <a:cs typeface="Times New Roman" panose="02020603050405020304" pitchFamily="18" charset="0"/>
              </a:rPr>
              <a:t>blood are called </a:t>
            </a:r>
            <a:r>
              <a:rPr lang="en-US" altLang="en-US" sz="2400" b="1" dirty="0">
                <a:latin typeface="Times New Roman" panose="02020603050405020304" pitchFamily="18" charset="0"/>
                <a:cs typeface="Times New Roman" panose="02020603050405020304" pitchFamily="18" charset="0"/>
              </a:rPr>
              <a:t>Universal Recipients, </a:t>
            </a:r>
            <a:r>
              <a:rPr lang="en-US" altLang="en-US" sz="2400" dirty="0">
                <a:latin typeface="Times New Roman" panose="02020603050405020304" pitchFamily="18" charset="0"/>
                <a:cs typeface="Times New Roman" panose="02020603050405020304" pitchFamily="18" charset="0"/>
              </a:rPr>
              <a:t>because they can receive any blood type.</a:t>
            </a:r>
          </a:p>
          <a:p>
            <a:pPr eaLnBrk="1" hangingPunct="1"/>
            <a:endParaRPr lang="en-US" altLang="en-US" sz="1050" dirty="0">
              <a:latin typeface="Times New Roman" panose="02020603050405020304" pitchFamily="18" charset="0"/>
              <a:cs typeface="Times New Roman" panose="02020603050405020304" pitchFamily="18" charset="0"/>
            </a:endParaRPr>
          </a:p>
          <a:p>
            <a:pPr eaLnBrk="1" hangingPunct="1"/>
            <a:r>
              <a:rPr lang="en-US" altLang="en-US" sz="2400" b="1" dirty="0">
                <a:latin typeface="Times New Roman" panose="02020603050405020304" pitchFamily="18" charset="0"/>
                <a:cs typeface="Times New Roman" panose="02020603050405020304" pitchFamily="18" charset="0"/>
              </a:rPr>
              <a:t>Rh + </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dirty="0">
                <a:latin typeface="Times New Roman" panose="02020603050405020304" pitchFamily="18" charset="0"/>
                <a:cs typeface="Times New Roman" panose="02020603050405020304" pitchFamily="18" charset="0"/>
              </a:rPr>
              <a:t> Can receive + or -    </a:t>
            </a:r>
          </a:p>
          <a:p>
            <a:pPr eaLnBrk="1" hangingPunct="1"/>
            <a:r>
              <a:rPr lang="en-US" altLang="en-US" sz="2400" b="1" dirty="0">
                <a:latin typeface="Times New Roman" panose="02020603050405020304" pitchFamily="18" charset="0"/>
                <a:cs typeface="Times New Roman" panose="02020603050405020304" pitchFamily="18" charset="0"/>
              </a:rPr>
              <a:t>Rh - </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dirty="0">
                <a:latin typeface="Times New Roman" panose="02020603050405020304" pitchFamily="18" charset="0"/>
                <a:cs typeface="Times New Roman" panose="02020603050405020304" pitchFamily="18" charset="0"/>
              </a:rPr>
              <a:t> Can only receive -</a:t>
            </a:r>
            <a:endParaRPr lang="en-US" altLang="en-US" sz="2400" dirty="0">
              <a:latin typeface="Times New Roman" panose="02020603050405020304" pitchFamily="18" charset="0"/>
              <a:cs typeface="Times New Roman" panose="02020603050405020304" pitchFamily="18" charset="0"/>
            </a:endParaRPr>
          </a:p>
        </p:txBody>
      </p:sp>
      <p:sp>
        <p:nvSpPr>
          <p:cNvPr id="9223" name="TextBox 27">
            <a:extLst>
              <a:ext uri="{FF2B5EF4-FFF2-40B4-BE49-F238E27FC236}">
                <a16:creationId xmlns:a16="http://schemas.microsoft.com/office/drawing/2014/main" id="{ED3ED95E-8590-93D7-3DC3-38B1A93FE653}"/>
              </a:ext>
            </a:extLst>
          </p:cNvPr>
          <p:cNvSpPr txBox="1">
            <a:spLocks noChangeArrowheads="1"/>
          </p:cNvSpPr>
          <p:nvPr/>
        </p:nvSpPr>
        <p:spPr bwMode="auto">
          <a:xfrm>
            <a:off x="7502600" y="2761394"/>
            <a:ext cx="17018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latin typeface="Times New Roman" panose="02020603050405020304" pitchFamily="18" charset="0"/>
                <a:cs typeface="Times New Roman" panose="02020603050405020304" pitchFamily="18" charset="0"/>
              </a:rPr>
              <a:t>Universal Donor</a:t>
            </a:r>
          </a:p>
        </p:txBody>
      </p:sp>
      <p:sp>
        <p:nvSpPr>
          <p:cNvPr id="9224" name="TextBox 28">
            <a:extLst>
              <a:ext uri="{FF2B5EF4-FFF2-40B4-BE49-F238E27FC236}">
                <a16:creationId xmlns:a16="http://schemas.microsoft.com/office/drawing/2014/main" id="{99A8C85B-3860-97C2-0FA3-E4925714D7FF}"/>
              </a:ext>
            </a:extLst>
          </p:cNvPr>
          <p:cNvSpPr txBox="1">
            <a:spLocks noChangeArrowheads="1"/>
          </p:cNvSpPr>
          <p:nvPr/>
        </p:nvSpPr>
        <p:spPr bwMode="auto">
          <a:xfrm>
            <a:off x="5813316" y="6221399"/>
            <a:ext cx="3432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latin typeface="Times New Roman" panose="02020603050405020304" pitchFamily="18" charset="0"/>
                <a:cs typeface="Times New Roman" panose="02020603050405020304" pitchFamily="18" charset="0"/>
              </a:rPr>
              <a:t>Universal Recipient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BB589F7-6B3C-3DD3-1ED0-0B03FA07B969}"/>
              </a:ext>
            </a:extLst>
          </p:cNvPr>
          <p:cNvSpPr>
            <a:spLocks noGrp="1" noChangeArrowheads="1"/>
          </p:cNvSpPr>
          <p:nvPr>
            <p:ph type="title"/>
          </p:nvPr>
        </p:nvSpPr>
        <p:spPr>
          <a:xfrm>
            <a:off x="2971800" y="457200"/>
            <a:ext cx="3352800" cy="1143000"/>
          </a:xfrm>
          <a:solidFill>
            <a:srgbClr val="A50021"/>
          </a:solidFill>
        </p:spPr>
        <p:txBody>
          <a:bodyPr/>
          <a:lstStyle/>
          <a:p>
            <a:pPr eaLnBrk="1" hangingPunct="1"/>
            <a:r>
              <a:rPr lang="en-US" altLang="en-US" sz="4000" b="1">
                <a:solidFill>
                  <a:schemeClr val="bg1"/>
                </a:solidFill>
                <a:latin typeface="Times New Roman" panose="02020603050405020304" pitchFamily="18" charset="0"/>
              </a:rPr>
              <a:t>Microscopic</a:t>
            </a:r>
            <a:r>
              <a:rPr lang="en-US" altLang="en-US" sz="4000" b="1">
                <a:latin typeface="Times New Roman" panose="02020603050405020304" pitchFamily="18" charset="0"/>
              </a:rPr>
              <a:t> </a:t>
            </a:r>
            <a:br>
              <a:rPr lang="en-US" altLang="en-US" sz="4000" b="1">
                <a:latin typeface="Times New Roman" panose="02020603050405020304" pitchFamily="18" charset="0"/>
              </a:rPr>
            </a:br>
            <a:r>
              <a:rPr lang="en-US" altLang="en-US" sz="4000" b="1">
                <a:solidFill>
                  <a:schemeClr val="bg1"/>
                </a:solidFill>
                <a:latin typeface="Times New Roman" panose="02020603050405020304" pitchFamily="18" charset="0"/>
              </a:rPr>
              <a:t>Views</a:t>
            </a:r>
          </a:p>
        </p:txBody>
      </p:sp>
      <p:grpSp>
        <p:nvGrpSpPr>
          <p:cNvPr id="10243" name="Group 3">
            <a:extLst>
              <a:ext uri="{FF2B5EF4-FFF2-40B4-BE49-F238E27FC236}">
                <a16:creationId xmlns:a16="http://schemas.microsoft.com/office/drawing/2014/main" id="{F3576EFB-817C-C66B-4DE9-1E526619B168}"/>
              </a:ext>
            </a:extLst>
          </p:cNvPr>
          <p:cNvGrpSpPr>
            <a:grpSpLocks/>
          </p:cNvGrpSpPr>
          <p:nvPr/>
        </p:nvGrpSpPr>
        <p:grpSpPr bwMode="auto">
          <a:xfrm>
            <a:off x="254000" y="209550"/>
            <a:ext cx="2463800" cy="6572250"/>
            <a:chOff x="160" y="132"/>
            <a:chExt cx="1552" cy="4140"/>
          </a:xfrm>
        </p:grpSpPr>
        <p:grpSp>
          <p:nvGrpSpPr>
            <p:cNvPr id="10261" name="Group 4">
              <a:extLst>
                <a:ext uri="{FF2B5EF4-FFF2-40B4-BE49-F238E27FC236}">
                  <a16:creationId xmlns:a16="http://schemas.microsoft.com/office/drawing/2014/main" id="{C3781707-E753-5CB2-26BE-D37FF32B6B80}"/>
                </a:ext>
              </a:extLst>
            </p:cNvPr>
            <p:cNvGrpSpPr>
              <a:grpSpLocks/>
            </p:cNvGrpSpPr>
            <p:nvPr/>
          </p:nvGrpSpPr>
          <p:grpSpPr bwMode="auto">
            <a:xfrm>
              <a:off x="160" y="132"/>
              <a:ext cx="1552" cy="1395"/>
              <a:chOff x="144" y="132"/>
              <a:chExt cx="1552" cy="1395"/>
            </a:xfrm>
          </p:grpSpPr>
          <p:pic>
            <p:nvPicPr>
              <p:cNvPr id="10268" name="Picture 5" descr="bird_blood_40x_1">
                <a:extLst>
                  <a:ext uri="{FF2B5EF4-FFF2-40B4-BE49-F238E27FC236}">
                    <a16:creationId xmlns:a16="http://schemas.microsoft.com/office/drawing/2014/main" id="{733D2E00-9E43-5A26-771C-C3ECD31EB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32"/>
                <a:ext cx="1552" cy="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9" name="Text Box 6">
                <a:extLst>
                  <a:ext uri="{FF2B5EF4-FFF2-40B4-BE49-F238E27FC236}">
                    <a16:creationId xmlns:a16="http://schemas.microsoft.com/office/drawing/2014/main" id="{F0DDC15D-9E1A-F2A0-6F4B-232800FDB158}"/>
                  </a:ext>
                </a:extLst>
              </p:cNvPr>
              <p:cNvSpPr txBox="1">
                <a:spLocks noChangeArrowheads="1"/>
              </p:cNvSpPr>
              <p:nvPr/>
            </p:nvSpPr>
            <p:spPr bwMode="auto">
              <a:xfrm>
                <a:off x="144" y="1296"/>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Bird Blood</a:t>
                </a:r>
              </a:p>
            </p:txBody>
          </p:sp>
        </p:grpSp>
        <p:grpSp>
          <p:nvGrpSpPr>
            <p:cNvPr id="10262" name="Group 7">
              <a:extLst>
                <a:ext uri="{FF2B5EF4-FFF2-40B4-BE49-F238E27FC236}">
                  <a16:creationId xmlns:a16="http://schemas.microsoft.com/office/drawing/2014/main" id="{D09CD4F6-52BB-B2CD-2973-26EA42C324F5}"/>
                </a:ext>
              </a:extLst>
            </p:cNvPr>
            <p:cNvGrpSpPr>
              <a:grpSpLocks/>
            </p:cNvGrpSpPr>
            <p:nvPr/>
          </p:nvGrpSpPr>
          <p:grpSpPr bwMode="auto">
            <a:xfrm>
              <a:off x="168" y="1536"/>
              <a:ext cx="1536" cy="1383"/>
              <a:chOff x="192" y="1488"/>
              <a:chExt cx="1536" cy="1383"/>
            </a:xfrm>
          </p:grpSpPr>
          <p:sp>
            <p:nvSpPr>
              <p:cNvPr id="10266" name="Text Box 8">
                <a:extLst>
                  <a:ext uri="{FF2B5EF4-FFF2-40B4-BE49-F238E27FC236}">
                    <a16:creationId xmlns:a16="http://schemas.microsoft.com/office/drawing/2014/main" id="{17307E7C-5C86-506C-D675-A5722B2CCB74}"/>
                  </a:ext>
                </a:extLst>
              </p:cNvPr>
              <p:cNvSpPr txBox="1">
                <a:spLocks noChangeArrowheads="1"/>
              </p:cNvSpPr>
              <p:nvPr/>
            </p:nvSpPr>
            <p:spPr bwMode="auto">
              <a:xfrm>
                <a:off x="192" y="2640"/>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Cat Blood</a:t>
                </a:r>
              </a:p>
            </p:txBody>
          </p:sp>
          <p:pic>
            <p:nvPicPr>
              <p:cNvPr id="10267" name="Picture 9" descr="cat_blood_40x_1">
                <a:extLst>
                  <a:ext uri="{FF2B5EF4-FFF2-40B4-BE49-F238E27FC236}">
                    <a16:creationId xmlns:a16="http://schemas.microsoft.com/office/drawing/2014/main" id="{AB8094CA-00A1-B81E-8692-9B6451B3C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488"/>
                <a:ext cx="153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63" name="Group 10">
              <a:extLst>
                <a:ext uri="{FF2B5EF4-FFF2-40B4-BE49-F238E27FC236}">
                  <a16:creationId xmlns:a16="http://schemas.microsoft.com/office/drawing/2014/main" id="{D4BCB43E-B903-3687-32DC-4A4BE521F526}"/>
                </a:ext>
              </a:extLst>
            </p:cNvPr>
            <p:cNvGrpSpPr>
              <a:grpSpLocks/>
            </p:cNvGrpSpPr>
            <p:nvPr/>
          </p:nvGrpSpPr>
          <p:grpSpPr bwMode="auto">
            <a:xfrm>
              <a:off x="168" y="2928"/>
              <a:ext cx="1536" cy="1344"/>
              <a:chOff x="240" y="2976"/>
              <a:chExt cx="1536" cy="1344"/>
            </a:xfrm>
          </p:grpSpPr>
          <p:sp>
            <p:nvSpPr>
              <p:cNvPr id="10264" name="Text Box 11">
                <a:extLst>
                  <a:ext uri="{FF2B5EF4-FFF2-40B4-BE49-F238E27FC236}">
                    <a16:creationId xmlns:a16="http://schemas.microsoft.com/office/drawing/2014/main" id="{DD4591FA-1006-F822-7D71-3DFE4A0FDCBE}"/>
                  </a:ext>
                </a:extLst>
              </p:cNvPr>
              <p:cNvSpPr txBox="1">
                <a:spLocks noChangeArrowheads="1"/>
              </p:cNvSpPr>
              <p:nvPr/>
            </p:nvSpPr>
            <p:spPr bwMode="auto">
              <a:xfrm>
                <a:off x="240" y="4089"/>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Dog Blood</a:t>
                </a:r>
              </a:p>
            </p:txBody>
          </p:sp>
          <p:pic>
            <p:nvPicPr>
              <p:cNvPr id="10265" name="Picture 12" descr="dog_blood_40x_1">
                <a:extLst>
                  <a:ext uri="{FF2B5EF4-FFF2-40B4-BE49-F238E27FC236}">
                    <a16:creationId xmlns:a16="http://schemas.microsoft.com/office/drawing/2014/main" id="{B9CDD746-FDDA-F2BA-6F25-56477EC91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2976"/>
                <a:ext cx="153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244" name="Group 13">
            <a:extLst>
              <a:ext uri="{FF2B5EF4-FFF2-40B4-BE49-F238E27FC236}">
                <a16:creationId xmlns:a16="http://schemas.microsoft.com/office/drawing/2014/main" id="{D7E9A8B6-5F3E-4416-B7C2-F7B86E260821}"/>
              </a:ext>
            </a:extLst>
          </p:cNvPr>
          <p:cNvGrpSpPr>
            <a:grpSpLocks/>
          </p:cNvGrpSpPr>
          <p:nvPr/>
        </p:nvGrpSpPr>
        <p:grpSpPr bwMode="auto">
          <a:xfrm>
            <a:off x="6534150" y="228600"/>
            <a:ext cx="2438400" cy="6573838"/>
            <a:chOff x="4116" y="144"/>
            <a:chExt cx="1536" cy="4140"/>
          </a:xfrm>
        </p:grpSpPr>
        <p:grpSp>
          <p:nvGrpSpPr>
            <p:cNvPr id="10252" name="Group 14">
              <a:extLst>
                <a:ext uri="{FF2B5EF4-FFF2-40B4-BE49-F238E27FC236}">
                  <a16:creationId xmlns:a16="http://schemas.microsoft.com/office/drawing/2014/main" id="{4AA38776-1360-AE11-94EC-1624CB1D9993}"/>
                </a:ext>
              </a:extLst>
            </p:cNvPr>
            <p:cNvGrpSpPr>
              <a:grpSpLocks/>
            </p:cNvGrpSpPr>
            <p:nvPr/>
          </p:nvGrpSpPr>
          <p:grpSpPr bwMode="auto">
            <a:xfrm>
              <a:off x="4116" y="144"/>
              <a:ext cx="1536" cy="1371"/>
              <a:chOff x="4112" y="144"/>
              <a:chExt cx="1536" cy="1371"/>
            </a:xfrm>
          </p:grpSpPr>
          <p:sp>
            <p:nvSpPr>
              <p:cNvPr id="10259" name="Text Box 15">
                <a:extLst>
                  <a:ext uri="{FF2B5EF4-FFF2-40B4-BE49-F238E27FC236}">
                    <a16:creationId xmlns:a16="http://schemas.microsoft.com/office/drawing/2014/main" id="{76B91C88-CE4B-CC2D-280B-F68D61D173E4}"/>
                  </a:ext>
                </a:extLst>
              </p:cNvPr>
              <p:cNvSpPr txBox="1">
                <a:spLocks noChangeArrowheads="1"/>
              </p:cNvSpPr>
              <p:nvPr/>
            </p:nvSpPr>
            <p:spPr bwMode="auto">
              <a:xfrm>
                <a:off x="4112" y="1284"/>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Fish Blood</a:t>
                </a:r>
              </a:p>
            </p:txBody>
          </p:sp>
          <p:pic>
            <p:nvPicPr>
              <p:cNvPr id="10260" name="Picture 16" descr="fish_blood_40x_1">
                <a:extLst>
                  <a:ext uri="{FF2B5EF4-FFF2-40B4-BE49-F238E27FC236}">
                    <a16:creationId xmlns:a16="http://schemas.microsoft.com/office/drawing/2014/main" id="{86E6ABEB-7035-A531-85FE-E7D96E0AAE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144"/>
                <a:ext cx="1504"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3" name="Group 17">
              <a:extLst>
                <a:ext uri="{FF2B5EF4-FFF2-40B4-BE49-F238E27FC236}">
                  <a16:creationId xmlns:a16="http://schemas.microsoft.com/office/drawing/2014/main" id="{96FE6336-65D0-8E54-86A2-AD22EE163878}"/>
                </a:ext>
              </a:extLst>
            </p:cNvPr>
            <p:cNvGrpSpPr>
              <a:grpSpLocks/>
            </p:cNvGrpSpPr>
            <p:nvPr/>
          </p:nvGrpSpPr>
          <p:grpSpPr bwMode="auto">
            <a:xfrm>
              <a:off x="4116" y="1554"/>
              <a:ext cx="1536" cy="1355"/>
              <a:chOff x="4120" y="1536"/>
              <a:chExt cx="1536" cy="1355"/>
            </a:xfrm>
          </p:grpSpPr>
          <p:sp>
            <p:nvSpPr>
              <p:cNvPr id="10257" name="Text Box 18">
                <a:extLst>
                  <a:ext uri="{FF2B5EF4-FFF2-40B4-BE49-F238E27FC236}">
                    <a16:creationId xmlns:a16="http://schemas.microsoft.com/office/drawing/2014/main" id="{253D147C-EB24-7C4F-2F87-0E86E298315A}"/>
                  </a:ext>
                </a:extLst>
              </p:cNvPr>
              <p:cNvSpPr txBox="1">
                <a:spLocks noChangeArrowheads="1"/>
              </p:cNvSpPr>
              <p:nvPr/>
            </p:nvSpPr>
            <p:spPr bwMode="auto">
              <a:xfrm>
                <a:off x="4120" y="2660"/>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Frog Blood</a:t>
                </a:r>
              </a:p>
            </p:txBody>
          </p:sp>
          <p:pic>
            <p:nvPicPr>
              <p:cNvPr id="10258" name="Picture 19" descr="frog_blood_40x_1">
                <a:extLst>
                  <a:ext uri="{FF2B5EF4-FFF2-40B4-BE49-F238E27FC236}">
                    <a16:creationId xmlns:a16="http://schemas.microsoft.com/office/drawing/2014/main" id="{21628951-03CA-B77B-B94D-F4CABF1408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 y="1536"/>
                <a:ext cx="1504"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4" name="Group 20">
              <a:extLst>
                <a:ext uri="{FF2B5EF4-FFF2-40B4-BE49-F238E27FC236}">
                  <a16:creationId xmlns:a16="http://schemas.microsoft.com/office/drawing/2014/main" id="{7E616A29-DDF9-EAF0-8810-3790F0946C42}"/>
                </a:ext>
              </a:extLst>
            </p:cNvPr>
            <p:cNvGrpSpPr>
              <a:grpSpLocks/>
            </p:cNvGrpSpPr>
            <p:nvPr/>
          </p:nvGrpSpPr>
          <p:grpSpPr bwMode="auto">
            <a:xfrm>
              <a:off x="4116" y="2949"/>
              <a:ext cx="1536" cy="1335"/>
              <a:chOff x="4120" y="2949"/>
              <a:chExt cx="1536" cy="1335"/>
            </a:xfrm>
          </p:grpSpPr>
          <p:sp>
            <p:nvSpPr>
              <p:cNvPr id="10255" name="Text Box 21">
                <a:extLst>
                  <a:ext uri="{FF2B5EF4-FFF2-40B4-BE49-F238E27FC236}">
                    <a16:creationId xmlns:a16="http://schemas.microsoft.com/office/drawing/2014/main" id="{83A42907-4097-EDEA-A389-710549E4863D}"/>
                  </a:ext>
                </a:extLst>
              </p:cNvPr>
              <p:cNvSpPr txBox="1">
                <a:spLocks noChangeArrowheads="1"/>
              </p:cNvSpPr>
              <p:nvPr/>
            </p:nvSpPr>
            <p:spPr bwMode="auto">
              <a:xfrm>
                <a:off x="4120" y="4053"/>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Snake Blood</a:t>
                </a:r>
              </a:p>
            </p:txBody>
          </p:sp>
          <p:pic>
            <p:nvPicPr>
              <p:cNvPr id="10256" name="Picture 22" descr="snake_blood_40x_1">
                <a:extLst>
                  <a:ext uri="{FF2B5EF4-FFF2-40B4-BE49-F238E27FC236}">
                    <a16:creationId xmlns:a16="http://schemas.microsoft.com/office/drawing/2014/main" id="{CB171347-7A43-E1CD-62AF-0F59C7CD92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7" y="2949"/>
                <a:ext cx="1488"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245" name="Group 23">
            <a:extLst>
              <a:ext uri="{FF2B5EF4-FFF2-40B4-BE49-F238E27FC236}">
                <a16:creationId xmlns:a16="http://schemas.microsoft.com/office/drawing/2014/main" id="{F7A98D9A-E84E-DC38-C6E9-C2DE0101ED9D}"/>
              </a:ext>
            </a:extLst>
          </p:cNvPr>
          <p:cNvGrpSpPr>
            <a:grpSpLocks/>
          </p:cNvGrpSpPr>
          <p:nvPr/>
        </p:nvGrpSpPr>
        <p:grpSpPr bwMode="auto">
          <a:xfrm>
            <a:off x="3225800" y="1905000"/>
            <a:ext cx="2616200" cy="4724400"/>
            <a:chOff x="2032" y="960"/>
            <a:chExt cx="1648" cy="2976"/>
          </a:xfrm>
        </p:grpSpPr>
        <p:grpSp>
          <p:nvGrpSpPr>
            <p:cNvPr id="10246" name="Group 24">
              <a:extLst>
                <a:ext uri="{FF2B5EF4-FFF2-40B4-BE49-F238E27FC236}">
                  <a16:creationId xmlns:a16="http://schemas.microsoft.com/office/drawing/2014/main" id="{E821FC8A-F78F-C283-76C6-98A377F00EBB}"/>
                </a:ext>
              </a:extLst>
            </p:cNvPr>
            <p:cNvGrpSpPr>
              <a:grpSpLocks/>
            </p:cNvGrpSpPr>
            <p:nvPr/>
          </p:nvGrpSpPr>
          <p:grpSpPr bwMode="auto">
            <a:xfrm>
              <a:off x="2032" y="2448"/>
              <a:ext cx="1648" cy="1488"/>
              <a:chOff x="2032" y="2448"/>
              <a:chExt cx="1648" cy="1488"/>
            </a:xfrm>
          </p:grpSpPr>
          <p:sp>
            <p:nvSpPr>
              <p:cNvPr id="10250" name="Text Box 25">
                <a:extLst>
                  <a:ext uri="{FF2B5EF4-FFF2-40B4-BE49-F238E27FC236}">
                    <a16:creationId xmlns:a16="http://schemas.microsoft.com/office/drawing/2014/main" id="{B70A3460-E0EC-13C4-EF62-95D7C0DF5CD1}"/>
                  </a:ext>
                </a:extLst>
              </p:cNvPr>
              <p:cNvSpPr txBox="1">
                <a:spLocks noChangeArrowheads="1"/>
              </p:cNvSpPr>
              <p:nvPr/>
            </p:nvSpPr>
            <p:spPr bwMode="auto">
              <a:xfrm>
                <a:off x="2088" y="3705"/>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Human Blood</a:t>
                </a:r>
              </a:p>
            </p:txBody>
          </p:sp>
          <p:pic>
            <p:nvPicPr>
              <p:cNvPr id="10251" name="Picture 26" descr="human_blood_40x_1">
                <a:extLst>
                  <a:ext uri="{FF2B5EF4-FFF2-40B4-BE49-F238E27FC236}">
                    <a16:creationId xmlns:a16="http://schemas.microsoft.com/office/drawing/2014/main" id="{C4B7AE26-804A-20B8-DA50-5DEA4D90F8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2" y="2448"/>
                <a:ext cx="1648" cy="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7" name="Group 27">
              <a:extLst>
                <a:ext uri="{FF2B5EF4-FFF2-40B4-BE49-F238E27FC236}">
                  <a16:creationId xmlns:a16="http://schemas.microsoft.com/office/drawing/2014/main" id="{E2DD125D-CF3F-CA3E-BDE7-40913AA4E743}"/>
                </a:ext>
              </a:extLst>
            </p:cNvPr>
            <p:cNvGrpSpPr>
              <a:grpSpLocks/>
            </p:cNvGrpSpPr>
            <p:nvPr/>
          </p:nvGrpSpPr>
          <p:grpSpPr bwMode="auto">
            <a:xfrm>
              <a:off x="2056" y="960"/>
              <a:ext cx="1600" cy="1431"/>
              <a:chOff x="2064" y="960"/>
              <a:chExt cx="1600" cy="1431"/>
            </a:xfrm>
          </p:grpSpPr>
          <p:sp>
            <p:nvSpPr>
              <p:cNvPr id="10248" name="Text Box 28">
                <a:extLst>
                  <a:ext uri="{FF2B5EF4-FFF2-40B4-BE49-F238E27FC236}">
                    <a16:creationId xmlns:a16="http://schemas.microsoft.com/office/drawing/2014/main" id="{D93B154E-6E1D-6069-B1B5-C5BA1FCAD46F}"/>
                  </a:ext>
                </a:extLst>
              </p:cNvPr>
              <p:cNvSpPr txBox="1">
                <a:spLocks noChangeArrowheads="1"/>
              </p:cNvSpPr>
              <p:nvPr/>
            </p:nvSpPr>
            <p:spPr bwMode="auto">
              <a:xfrm>
                <a:off x="2088" y="2160"/>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a:latin typeface="Times New Roman" panose="02020603050405020304" pitchFamily="18" charset="0"/>
                  </a:rPr>
                  <a:t>Horse Blood</a:t>
                </a:r>
              </a:p>
            </p:txBody>
          </p:sp>
          <p:pic>
            <p:nvPicPr>
              <p:cNvPr id="10249" name="Picture 29" descr="horse_blood_40x_1">
                <a:extLst>
                  <a:ext uri="{FF2B5EF4-FFF2-40B4-BE49-F238E27FC236}">
                    <a16:creationId xmlns:a16="http://schemas.microsoft.com/office/drawing/2014/main" id="{C00DDB29-BAE5-ECDC-1EA2-094DD4177C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4" y="960"/>
                <a:ext cx="160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6973</TotalTime>
  <Words>2110</Words>
  <Application>Microsoft Office PowerPoint</Application>
  <PresentationFormat>On-screen Show (4:3)</PresentationFormat>
  <Paragraphs>165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Narrow</vt:lpstr>
      <vt:lpstr>Cooper Black</vt:lpstr>
      <vt:lpstr>Gill Sans Nova Ultra Bold</vt:lpstr>
      <vt:lpstr>Times New Roman</vt:lpstr>
      <vt:lpstr>Default Design</vt:lpstr>
      <vt:lpstr>PowerPoint Presentation</vt:lpstr>
      <vt:lpstr>#1 - Blood Facts</vt:lpstr>
      <vt:lpstr>#2 – Components of Blood</vt:lpstr>
      <vt:lpstr>#3 - Genetics of Blood Types</vt:lpstr>
      <vt:lpstr>#4A - What are blood types?</vt:lpstr>
      <vt:lpstr>PowerPoint Presentation</vt:lpstr>
      <vt:lpstr>#5 - Rh Factors</vt:lpstr>
      <vt:lpstr>PowerPoint Presentation</vt:lpstr>
      <vt:lpstr>Microscopic  Views</vt:lpstr>
      <vt:lpstr>PowerPoint Presentation</vt:lpstr>
      <vt:lpstr>PowerPoint Presentation</vt:lpstr>
      <vt:lpstr>PowerPoint Presentation</vt:lpstr>
      <vt:lpstr>PowerPoint Presentation</vt:lpstr>
      <vt:lpstr>PowerPoint Presentation</vt:lpstr>
      <vt:lpstr>PowerPoint Presentation</vt:lpstr>
      <vt:lpstr>What’s the type?</vt:lpstr>
      <vt:lpstr>PowerPoint Presentation</vt:lpstr>
      <vt:lpstr>It’s time for the lab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Tracy Tomm</cp:lastModifiedBy>
  <cp:revision>517</cp:revision>
  <cp:lastPrinted>2023-04-25T13:11:52Z</cp:lastPrinted>
  <dcterms:created xsi:type="dcterms:W3CDTF">2006-07-31T19:56:27Z</dcterms:created>
  <dcterms:modified xsi:type="dcterms:W3CDTF">2024-02-02T00:35:19Z</dcterms:modified>
</cp:coreProperties>
</file>