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3" d="100"/>
          <a:sy n="63" d="100"/>
        </p:scale>
        <p:origin x="-126" y="-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152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7CBFBCF-FF70-4F87-909C-EBC5D19B50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3AA1F-0EBF-4E65-8F10-984DA7C6EF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18AE6-6AE1-4C67-8D4B-62C3C4DA09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58184-CB6A-453A-93F2-9ECD685B22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783E1-B4CB-4788-BE95-770D1AF2D7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FD273-D5F7-4B72-9389-5F9EDE595C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1302C-E6FF-46C3-A799-6F3DB6CEE3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6D955-1170-49FF-8895-9AAD055F78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C75CE-A3EF-4C1F-A766-58C8BE9D8D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A8407-2681-417E-B315-195F7FD8C8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8EBEA-E9A1-4E63-AA7B-7F74528A1A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A5065-1EED-43D1-A81A-41934AAA42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B6FD53E-34D1-41D4-A934-D0054B86FA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2971800"/>
          </a:xfrm>
          <a:solidFill>
            <a:srgbClr val="FFFF00"/>
          </a:solidFill>
        </p:spPr>
        <p:txBody>
          <a:bodyPr/>
          <a:lstStyle/>
          <a:p>
            <a:r>
              <a:rPr lang="en-US" altLang="en-US" sz="6000" b="1" dirty="0" smtClean="0">
                <a:solidFill>
                  <a:srgbClr val="008000"/>
                </a:solidFill>
              </a:rPr>
              <a:t>TECH SKILLS</a:t>
            </a:r>
            <a:br>
              <a:rPr lang="en-US" altLang="en-US" sz="6000" b="1" dirty="0" smtClean="0">
                <a:solidFill>
                  <a:srgbClr val="008000"/>
                </a:solidFill>
              </a:rPr>
            </a:br>
            <a:r>
              <a:rPr lang="en-US" altLang="en-US" sz="6000" b="1" dirty="0" smtClean="0">
                <a:solidFill>
                  <a:srgbClr val="008000"/>
                </a:solidFill>
              </a:rPr>
              <a:t> </a:t>
            </a:r>
            <a:br>
              <a:rPr lang="en-US" altLang="en-US" sz="6000" b="1" dirty="0" smtClean="0">
                <a:solidFill>
                  <a:srgbClr val="008000"/>
                </a:solidFill>
              </a:rPr>
            </a:br>
            <a:r>
              <a:rPr lang="en-US" altLang="en-US" sz="6000" b="1" dirty="0" smtClean="0">
                <a:solidFill>
                  <a:srgbClr val="008000"/>
                </a:solidFill>
              </a:rPr>
              <a:t>Click-N-Learn</a:t>
            </a:r>
            <a:endParaRPr lang="en-US" alt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4343400"/>
            <a:ext cx="2362200" cy="1219200"/>
          </a:xfrm>
        </p:spPr>
        <p:txBody>
          <a:bodyPr/>
          <a:lstStyle/>
          <a:p>
            <a:r>
              <a:rPr lang="en-US" altLang="en-US" b="1" smtClean="0"/>
              <a:t>ANSWER</a:t>
            </a:r>
          </a:p>
          <a:p>
            <a:r>
              <a:rPr lang="en-US" altLang="en-US" b="1" smtClean="0"/>
              <a:t>KEYS</a:t>
            </a:r>
          </a:p>
        </p:txBody>
      </p:sp>
      <p:pic>
        <p:nvPicPr>
          <p:cNvPr id="2052" name="Picture 4" descr="computerdiagram.jpg                                            000C1C36Macintosh HD                   ABA78158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3775075"/>
            <a:ext cx="2667000" cy="262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5" descr="computer.jpg                                                   000C1C36Macintosh HD                   ABA78158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2147888"/>
            <a:ext cx="234950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148" name="Group 23"/>
          <p:cNvGrpSpPr>
            <a:grpSpLocks/>
          </p:cNvGrpSpPr>
          <p:nvPr/>
        </p:nvGrpSpPr>
        <p:grpSpPr bwMode="auto">
          <a:xfrm>
            <a:off x="228600" y="1995488"/>
            <a:ext cx="6172200" cy="915987"/>
            <a:chOff x="192" y="1104"/>
            <a:chExt cx="3888" cy="577"/>
          </a:xfrm>
        </p:grpSpPr>
        <p:sp>
          <p:nvSpPr>
            <p:cNvPr id="6164" name="Line 6"/>
            <p:cNvSpPr>
              <a:spLocks noChangeShapeType="1"/>
            </p:cNvSpPr>
            <p:nvPr/>
          </p:nvSpPr>
          <p:spPr bwMode="auto">
            <a:xfrm>
              <a:off x="3552" y="1440"/>
              <a:ext cx="528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5" name="Rectangle 7"/>
            <p:cNvSpPr>
              <a:spLocks noChangeArrowheads="1"/>
            </p:cNvSpPr>
            <p:nvPr/>
          </p:nvSpPr>
          <p:spPr bwMode="auto">
            <a:xfrm>
              <a:off x="192" y="1104"/>
              <a:ext cx="3523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1800">
                  <a:solidFill>
                    <a:srgbClr val="000000"/>
                  </a:solidFill>
                </a:rPr>
                <a:t>1.  </a:t>
              </a:r>
              <a:r>
                <a:rPr lang="en-US" altLang="en-US" sz="1800" b="1">
                  <a:solidFill>
                    <a:srgbClr val="000000"/>
                  </a:solidFill>
                </a:rPr>
                <a:t>POWER SUPPLY</a:t>
              </a:r>
              <a:r>
                <a:rPr lang="en-US" altLang="en-US" sz="1800">
                  <a:solidFill>
                    <a:srgbClr val="000000"/>
                  </a:solidFill>
                </a:rPr>
                <a:t>  supplies the fuel (</a:t>
              </a:r>
              <a:r>
                <a:rPr lang="en-US" altLang="en-US" sz="1800" b="1">
                  <a:solidFill>
                    <a:srgbClr val="000000"/>
                  </a:solidFill>
                </a:rPr>
                <a:t>POWER</a:t>
              </a:r>
              <a:r>
                <a:rPr lang="en-US" altLang="en-US" sz="1800">
                  <a:solidFill>
                    <a:srgbClr val="000000"/>
                  </a:solidFill>
                </a:rPr>
                <a:t>) for the computer and often has a </a:t>
              </a:r>
              <a:r>
                <a:rPr lang="en-US" altLang="en-US" sz="1800" b="1">
                  <a:solidFill>
                    <a:srgbClr val="000000"/>
                  </a:solidFill>
                </a:rPr>
                <a:t>FAN</a:t>
              </a:r>
              <a:r>
                <a:rPr lang="en-US" altLang="en-US" sz="1800">
                  <a:solidFill>
                    <a:srgbClr val="000000"/>
                  </a:solidFill>
                </a:rPr>
                <a:t> to help keep the computer cool.</a:t>
              </a:r>
            </a:p>
          </p:txBody>
        </p: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4572000" y="1081088"/>
            <a:ext cx="3733800" cy="1600200"/>
            <a:chOff x="2928" y="528"/>
            <a:chExt cx="2352" cy="1008"/>
          </a:xfrm>
        </p:grpSpPr>
        <p:sp>
          <p:nvSpPr>
            <p:cNvPr id="6162" name="Line 10"/>
            <p:cNvSpPr>
              <a:spLocks noChangeShapeType="1"/>
            </p:cNvSpPr>
            <p:nvPr/>
          </p:nvSpPr>
          <p:spPr bwMode="auto">
            <a:xfrm>
              <a:off x="3648" y="960"/>
              <a:ext cx="672" cy="57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3" name="Rectangle 11"/>
            <p:cNvSpPr>
              <a:spLocks noChangeArrowheads="1"/>
            </p:cNvSpPr>
            <p:nvPr/>
          </p:nvSpPr>
          <p:spPr bwMode="auto">
            <a:xfrm>
              <a:off x="2928" y="528"/>
              <a:ext cx="235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1800">
                  <a:solidFill>
                    <a:srgbClr val="000000"/>
                  </a:solidFill>
                </a:rPr>
                <a:t>2.  </a:t>
              </a:r>
              <a:r>
                <a:rPr lang="en-US" altLang="en-US" sz="1800" b="1">
                  <a:solidFill>
                    <a:srgbClr val="000000"/>
                  </a:solidFill>
                </a:rPr>
                <a:t>POWER CABLES</a:t>
              </a:r>
              <a:r>
                <a:rPr lang="en-US" altLang="en-US" sz="1800">
                  <a:solidFill>
                    <a:srgbClr val="000000"/>
                  </a:solidFill>
                </a:rPr>
                <a:t>  provide power for the </a:t>
              </a:r>
              <a:r>
                <a:rPr lang="en-US" altLang="en-US" sz="1800" b="1">
                  <a:solidFill>
                    <a:srgbClr val="000000"/>
                  </a:solidFill>
                </a:rPr>
                <a:t>DRIVES.</a:t>
              </a:r>
            </a:p>
          </p:txBody>
        </p: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685800" y="3062288"/>
            <a:ext cx="5410200" cy="366712"/>
            <a:chOff x="480" y="1776"/>
            <a:chExt cx="3408" cy="231"/>
          </a:xfrm>
        </p:grpSpPr>
        <p:sp>
          <p:nvSpPr>
            <p:cNvPr id="6160" name="Line 14"/>
            <p:cNvSpPr>
              <a:spLocks noChangeShapeType="1"/>
            </p:cNvSpPr>
            <p:nvPr/>
          </p:nvSpPr>
          <p:spPr bwMode="auto">
            <a:xfrm flipV="1">
              <a:off x="3168" y="1824"/>
              <a:ext cx="720" cy="9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1" name="Rectangle 15"/>
            <p:cNvSpPr>
              <a:spLocks noChangeArrowheads="1"/>
            </p:cNvSpPr>
            <p:nvPr/>
          </p:nvSpPr>
          <p:spPr bwMode="auto">
            <a:xfrm>
              <a:off x="480" y="1776"/>
              <a:ext cx="30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1800">
                  <a:solidFill>
                    <a:srgbClr val="000000"/>
                  </a:solidFill>
                </a:rPr>
                <a:t>3.  </a:t>
              </a:r>
              <a:r>
                <a:rPr lang="en-US" altLang="en-US" sz="1800" b="1">
                  <a:solidFill>
                    <a:srgbClr val="000000"/>
                  </a:solidFill>
                </a:rPr>
                <a:t>CASE FAN</a:t>
              </a:r>
              <a:r>
                <a:rPr lang="en-US" altLang="en-US" sz="1800">
                  <a:solidFill>
                    <a:srgbClr val="000000"/>
                  </a:solidFill>
                </a:rPr>
                <a:t> is used to cool the computer.</a:t>
              </a:r>
            </a:p>
          </p:txBody>
        </p:sp>
      </p:grp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457200" y="3290888"/>
            <a:ext cx="6096000" cy="1296987"/>
            <a:chOff x="336" y="1920"/>
            <a:chExt cx="3840" cy="817"/>
          </a:xfrm>
        </p:grpSpPr>
        <p:sp>
          <p:nvSpPr>
            <p:cNvPr id="6158" name="Line 17"/>
            <p:cNvSpPr>
              <a:spLocks noChangeShapeType="1"/>
            </p:cNvSpPr>
            <p:nvPr/>
          </p:nvSpPr>
          <p:spPr bwMode="auto">
            <a:xfrm flipV="1">
              <a:off x="3168" y="1920"/>
              <a:ext cx="1008" cy="48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9" name="Rectangle 18"/>
            <p:cNvSpPr>
              <a:spLocks noChangeArrowheads="1"/>
            </p:cNvSpPr>
            <p:nvPr/>
          </p:nvSpPr>
          <p:spPr bwMode="auto">
            <a:xfrm>
              <a:off x="336" y="2160"/>
              <a:ext cx="3024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1800">
                  <a:solidFill>
                    <a:srgbClr val="000000"/>
                  </a:solidFill>
                </a:rPr>
                <a:t>4. </a:t>
              </a:r>
              <a:r>
                <a:rPr lang="en-US" altLang="en-US" sz="1800" b="1">
                  <a:solidFill>
                    <a:srgbClr val="000000"/>
                  </a:solidFill>
                </a:rPr>
                <a:t>CENTRAL PROCESSING UNIT</a:t>
              </a:r>
              <a:r>
                <a:rPr lang="en-US" altLang="en-US" sz="1800">
                  <a:solidFill>
                    <a:srgbClr val="000000"/>
                  </a:solidFill>
                </a:rPr>
                <a:t> is a microprocessor that acts as the </a:t>
              </a:r>
              <a:r>
                <a:rPr lang="en-US" altLang="en-US" sz="1800" b="1">
                  <a:solidFill>
                    <a:srgbClr val="000000"/>
                  </a:solidFill>
                </a:rPr>
                <a:t>BRAIN</a:t>
              </a:r>
              <a:r>
                <a:rPr lang="en-US" altLang="en-US" sz="1800">
                  <a:solidFill>
                    <a:srgbClr val="000000"/>
                  </a:solidFill>
                </a:rPr>
                <a:t> of the computer.</a:t>
              </a:r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685800" y="3976688"/>
            <a:ext cx="6248400" cy="1738312"/>
            <a:chOff x="480" y="2352"/>
            <a:chExt cx="3936" cy="1095"/>
          </a:xfrm>
        </p:grpSpPr>
        <p:sp>
          <p:nvSpPr>
            <p:cNvPr id="6156" name="Rectangle 19"/>
            <p:cNvSpPr>
              <a:spLocks noChangeArrowheads="1"/>
            </p:cNvSpPr>
            <p:nvPr/>
          </p:nvSpPr>
          <p:spPr bwMode="auto">
            <a:xfrm>
              <a:off x="480" y="2870"/>
              <a:ext cx="3312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1800">
                  <a:solidFill>
                    <a:srgbClr val="000000"/>
                  </a:solidFill>
                </a:rPr>
                <a:t>5.  </a:t>
              </a:r>
              <a:r>
                <a:rPr lang="en-US" altLang="en-US" sz="1800" b="1">
                  <a:solidFill>
                    <a:srgbClr val="000000"/>
                  </a:solidFill>
                </a:rPr>
                <a:t>MOTHERBOARD</a:t>
              </a:r>
              <a:r>
                <a:rPr lang="en-US" altLang="en-US" sz="1800">
                  <a:solidFill>
                    <a:srgbClr val="000000"/>
                  </a:solidFill>
                </a:rPr>
                <a:t> uses tiny electrical paths to connect each component of the computer and tie everything together.</a:t>
              </a:r>
            </a:p>
          </p:txBody>
        </p:sp>
        <p:sp>
          <p:nvSpPr>
            <p:cNvPr id="6157" name="Line 20"/>
            <p:cNvSpPr>
              <a:spLocks noChangeShapeType="1"/>
            </p:cNvSpPr>
            <p:nvPr/>
          </p:nvSpPr>
          <p:spPr bwMode="auto">
            <a:xfrm flipV="1">
              <a:off x="3456" y="2352"/>
              <a:ext cx="960" cy="528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5943600" y="3367088"/>
            <a:ext cx="2895600" cy="2073275"/>
            <a:chOff x="3792" y="1968"/>
            <a:chExt cx="1824" cy="1306"/>
          </a:xfrm>
        </p:grpSpPr>
        <p:sp>
          <p:nvSpPr>
            <p:cNvPr id="6154" name="Rectangle 21"/>
            <p:cNvSpPr>
              <a:spLocks noChangeArrowheads="1"/>
            </p:cNvSpPr>
            <p:nvPr/>
          </p:nvSpPr>
          <p:spPr bwMode="auto">
            <a:xfrm>
              <a:off x="3792" y="2870"/>
              <a:ext cx="182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1800">
                  <a:solidFill>
                    <a:srgbClr val="000000"/>
                  </a:solidFill>
                </a:rPr>
                <a:t>6.  </a:t>
              </a:r>
              <a:r>
                <a:rPr lang="en-US" altLang="en-US" sz="1800" b="1">
                  <a:solidFill>
                    <a:srgbClr val="000000"/>
                  </a:solidFill>
                </a:rPr>
                <a:t>MEMORY</a:t>
              </a:r>
              <a:r>
                <a:rPr lang="en-US" altLang="en-US" sz="1800">
                  <a:solidFill>
                    <a:srgbClr val="000000"/>
                  </a:solidFill>
                </a:rPr>
                <a:t> or RAM is used to store information.</a:t>
              </a:r>
            </a:p>
          </p:txBody>
        </p:sp>
        <p:sp>
          <p:nvSpPr>
            <p:cNvPr id="6155" name="Line 22"/>
            <p:cNvSpPr>
              <a:spLocks noChangeShapeType="1"/>
            </p:cNvSpPr>
            <p:nvPr/>
          </p:nvSpPr>
          <p:spPr bwMode="auto">
            <a:xfrm flipH="1" flipV="1">
              <a:off x="4416" y="1968"/>
              <a:ext cx="288" cy="86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computer.jpg                                                   000C1C36Macintosh HD                   ABA78158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965325"/>
            <a:ext cx="234950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172" name="Group 34"/>
          <p:cNvGrpSpPr>
            <a:grpSpLocks/>
          </p:cNvGrpSpPr>
          <p:nvPr/>
        </p:nvGrpSpPr>
        <p:grpSpPr bwMode="auto">
          <a:xfrm>
            <a:off x="2286000" y="533400"/>
            <a:ext cx="6324600" cy="1736725"/>
            <a:chOff x="1440" y="336"/>
            <a:chExt cx="3984" cy="1094"/>
          </a:xfrm>
        </p:grpSpPr>
        <p:sp>
          <p:nvSpPr>
            <p:cNvPr id="7186" name="Line 5"/>
            <p:cNvSpPr>
              <a:spLocks noChangeShapeType="1"/>
            </p:cNvSpPr>
            <p:nvPr/>
          </p:nvSpPr>
          <p:spPr bwMode="auto">
            <a:xfrm flipH="1">
              <a:off x="1440" y="672"/>
              <a:ext cx="384" cy="758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7" name="Rectangle 6"/>
            <p:cNvSpPr>
              <a:spLocks noChangeArrowheads="1"/>
            </p:cNvSpPr>
            <p:nvPr/>
          </p:nvSpPr>
          <p:spPr bwMode="auto">
            <a:xfrm>
              <a:off x="1824" y="336"/>
              <a:ext cx="3600" cy="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1800">
                  <a:solidFill>
                    <a:srgbClr val="000000"/>
                  </a:solidFill>
                </a:rPr>
                <a:t>7. </a:t>
              </a:r>
              <a:r>
                <a:rPr lang="en-US" altLang="en-US" sz="1800" b="1">
                  <a:solidFill>
                    <a:srgbClr val="000000"/>
                  </a:solidFill>
                </a:rPr>
                <a:t>5.25”</a:t>
              </a:r>
              <a:r>
                <a:rPr lang="en-US" altLang="en-US" sz="1800">
                  <a:solidFill>
                    <a:srgbClr val="000000"/>
                  </a:solidFill>
                </a:rPr>
                <a:t> drive bay can hold several types of hardware, such as drives for CDs.  A </a:t>
              </a:r>
              <a:r>
                <a:rPr lang="en-US" altLang="en-US" sz="1800" b="1">
                  <a:solidFill>
                    <a:srgbClr val="000000"/>
                  </a:solidFill>
                </a:rPr>
                <a:t>CD-R</a:t>
              </a:r>
              <a:r>
                <a:rPr lang="en-US" altLang="en-US" sz="1800">
                  <a:solidFill>
                    <a:srgbClr val="000000"/>
                  </a:solidFill>
                </a:rPr>
                <a:t> drive can read and write information, but cannot erase it. </a:t>
              </a:r>
              <a:r>
                <a:rPr lang="en-US" altLang="en-US" sz="1800" b="1">
                  <a:solidFill>
                    <a:srgbClr val="000000"/>
                  </a:solidFill>
                </a:rPr>
                <a:t>CD-RW</a:t>
              </a:r>
              <a:r>
                <a:rPr lang="en-US" altLang="en-US" sz="1800">
                  <a:solidFill>
                    <a:srgbClr val="000000"/>
                  </a:solidFill>
                </a:rPr>
                <a:t> drives, can also read and write, but it will also erase the data you have already saved.</a:t>
              </a:r>
            </a:p>
          </p:txBody>
        </p:sp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2971800" y="2286000"/>
            <a:ext cx="5715000" cy="915988"/>
            <a:chOff x="1872" y="1440"/>
            <a:chExt cx="3600" cy="577"/>
          </a:xfrm>
        </p:grpSpPr>
        <p:sp>
          <p:nvSpPr>
            <p:cNvPr id="7184" name="Line 22"/>
            <p:cNvSpPr>
              <a:spLocks noChangeShapeType="1"/>
            </p:cNvSpPr>
            <p:nvPr/>
          </p:nvSpPr>
          <p:spPr bwMode="auto">
            <a:xfrm flipH="1">
              <a:off x="1872" y="1718"/>
              <a:ext cx="528" cy="19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5" name="Rectangle 23"/>
            <p:cNvSpPr>
              <a:spLocks noChangeArrowheads="1"/>
            </p:cNvSpPr>
            <p:nvPr/>
          </p:nvSpPr>
          <p:spPr bwMode="auto">
            <a:xfrm>
              <a:off x="2400" y="1440"/>
              <a:ext cx="3072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1800">
                  <a:solidFill>
                    <a:srgbClr val="000000"/>
                  </a:solidFill>
                </a:rPr>
                <a:t>8.  </a:t>
              </a:r>
              <a:r>
                <a:rPr lang="en-US" altLang="en-US" sz="1800" b="1">
                  <a:solidFill>
                    <a:srgbClr val="000000"/>
                  </a:solidFill>
                </a:rPr>
                <a:t>3.5”</a:t>
              </a:r>
              <a:r>
                <a:rPr lang="en-US" altLang="en-US" sz="1800">
                  <a:solidFill>
                    <a:srgbClr val="000000"/>
                  </a:solidFill>
                </a:rPr>
                <a:t> drive bay may be inside the computer (called </a:t>
              </a:r>
              <a:r>
                <a:rPr lang="en-US" altLang="en-US" sz="1800" b="1">
                  <a:solidFill>
                    <a:srgbClr val="000000"/>
                  </a:solidFill>
                </a:rPr>
                <a:t>INTERNAL</a:t>
              </a:r>
              <a:r>
                <a:rPr lang="en-US" altLang="en-US" sz="1800">
                  <a:solidFill>
                    <a:srgbClr val="000000"/>
                  </a:solidFill>
                </a:rPr>
                <a:t>) or outside the computer (called </a:t>
              </a:r>
              <a:r>
                <a:rPr lang="en-US" altLang="en-US" sz="1800" b="1">
                  <a:solidFill>
                    <a:srgbClr val="000000"/>
                  </a:solidFill>
                </a:rPr>
                <a:t>EXTERNAL</a:t>
              </a:r>
              <a:r>
                <a:rPr lang="en-US" altLang="en-US" sz="1800">
                  <a:solidFill>
                    <a:srgbClr val="000000"/>
                  </a:solidFill>
                </a:rPr>
                <a:t>.)</a:t>
              </a:r>
            </a:p>
          </p:txBody>
        </p:sp>
      </p:grp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2514600" y="3565525"/>
            <a:ext cx="6172200" cy="381000"/>
            <a:chOff x="1584" y="2246"/>
            <a:chExt cx="3888" cy="240"/>
          </a:xfrm>
        </p:grpSpPr>
        <p:sp>
          <p:nvSpPr>
            <p:cNvPr id="7182" name="Line 25"/>
            <p:cNvSpPr>
              <a:spLocks noChangeShapeType="1"/>
            </p:cNvSpPr>
            <p:nvPr/>
          </p:nvSpPr>
          <p:spPr bwMode="auto">
            <a:xfrm flipH="1">
              <a:off x="1584" y="2342"/>
              <a:ext cx="816" cy="14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3" name="Rectangle 26"/>
            <p:cNvSpPr>
              <a:spLocks noChangeArrowheads="1"/>
            </p:cNvSpPr>
            <p:nvPr/>
          </p:nvSpPr>
          <p:spPr bwMode="auto">
            <a:xfrm>
              <a:off x="2400" y="2246"/>
              <a:ext cx="30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1800">
                  <a:solidFill>
                    <a:srgbClr val="000000"/>
                  </a:solidFill>
                </a:rPr>
                <a:t>9.  </a:t>
              </a:r>
              <a:r>
                <a:rPr lang="en-US" altLang="en-US" sz="1800" b="1">
                  <a:solidFill>
                    <a:srgbClr val="000000"/>
                  </a:solidFill>
                </a:rPr>
                <a:t>CASE FAN</a:t>
              </a:r>
              <a:r>
                <a:rPr lang="en-US" altLang="en-US" sz="1800">
                  <a:solidFill>
                    <a:srgbClr val="000000"/>
                  </a:solidFill>
                </a:rPr>
                <a:t> is used to cool the computer.</a:t>
              </a:r>
            </a:p>
          </p:txBody>
        </p:sp>
      </p:grp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1828800" y="4098925"/>
            <a:ext cx="5562600" cy="1860550"/>
            <a:chOff x="1152" y="2582"/>
            <a:chExt cx="3504" cy="1172"/>
          </a:xfrm>
        </p:grpSpPr>
        <p:sp>
          <p:nvSpPr>
            <p:cNvPr id="7180" name="Rectangle 30"/>
            <p:cNvSpPr>
              <a:spLocks noChangeArrowheads="1"/>
            </p:cNvSpPr>
            <p:nvPr/>
          </p:nvSpPr>
          <p:spPr bwMode="auto">
            <a:xfrm>
              <a:off x="1152" y="3312"/>
              <a:ext cx="350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</a:rPr>
                <a:t>11.  BIOS or </a:t>
              </a:r>
              <a:r>
                <a:rPr lang="en-US" altLang="en-US" sz="2000" b="1">
                  <a:solidFill>
                    <a:srgbClr val="000000"/>
                  </a:solidFill>
                </a:rPr>
                <a:t>BASIC INPUT/OUTPUT SYSTEM</a:t>
              </a:r>
              <a:r>
                <a:rPr lang="en-US" altLang="en-US" sz="2000">
                  <a:solidFill>
                    <a:srgbClr val="000000"/>
                  </a:solidFill>
                </a:rPr>
                <a:t> is used to set up your computer’s hardware.</a:t>
              </a:r>
            </a:p>
          </p:txBody>
        </p:sp>
        <p:sp>
          <p:nvSpPr>
            <p:cNvPr id="7181" name="Line 31"/>
            <p:cNvSpPr>
              <a:spLocks noChangeShapeType="1"/>
            </p:cNvSpPr>
            <p:nvPr/>
          </p:nvSpPr>
          <p:spPr bwMode="auto">
            <a:xfrm flipH="1" flipV="1">
              <a:off x="1152" y="2582"/>
              <a:ext cx="432" cy="68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1752600" y="3870325"/>
            <a:ext cx="6248400" cy="1038225"/>
            <a:chOff x="1104" y="2438"/>
            <a:chExt cx="3936" cy="654"/>
          </a:xfrm>
        </p:grpSpPr>
        <p:sp>
          <p:nvSpPr>
            <p:cNvPr id="7178" name="Line 29"/>
            <p:cNvSpPr>
              <a:spLocks noChangeShapeType="1"/>
            </p:cNvSpPr>
            <p:nvPr/>
          </p:nvSpPr>
          <p:spPr bwMode="auto">
            <a:xfrm flipH="1" flipV="1">
              <a:off x="1104" y="2438"/>
              <a:ext cx="864" cy="38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9" name="Rectangle 32"/>
            <p:cNvSpPr>
              <a:spLocks noChangeArrowheads="1"/>
            </p:cNvSpPr>
            <p:nvPr/>
          </p:nvSpPr>
          <p:spPr bwMode="auto">
            <a:xfrm>
              <a:off x="1968" y="2688"/>
              <a:ext cx="30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1800">
                  <a:solidFill>
                    <a:srgbClr val="000000"/>
                  </a:solidFill>
                </a:rPr>
                <a:t>10.  </a:t>
              </a:r>
              <a:r>
                <a:rPr lang="en-US" altLang="en-US" sz="1800" b="1">
                  <a:solidFill>
                    <a:srgbClr val="000000"/>
                  </a:solidFill>
                </a:rPr>
                <a:t>MOTHERBOARD BATTERY</a:t>
              </a:r>
              <a:r>
                <a:rPr lang="en-US" altLang="en-US" sz="1800">
                  <a:solidFill>
                    <a:srgbClr val="000000"/>
                  </a:solidFill>
                </a:rPr>
                <a:t> is used to preserve the computer’s </a:t>
              </a:r>
              <a:r>
                <a:rPr lang="en-US" altLang="en-US" sz="1800" b="1">
                  <a:solidFill>
                    <a:srgbClr val="000000"/>
                  </a:solidFill>
                </a:rPr>
                <a:t>CLOCK</a:t>
              </a:r>
              <a:r>
                <a:rPr lang="en-US" altLang="en-US" sz="1800">
                  <a:solidFill>
                    <a:srgbClr val="000000"/>
                  </a:solidFill>
                </a:rPr>
                <a:t> and settings.</a:t>
              </a:r>
            </a:p>
          </p:txBody>
        </p:sp>
      </p:grpSp>
      <p:sp>
        <p:nvSpPr>
          <p:cNvPr id="20" name="Tit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computer.jpg                                                   000C1C36Macintosh HD                   ABA78158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219200"/>
            <a:ext cx="234950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2743200" y="1447800"/>
            <a:ext cx="5943600" cy="1524000"/>
            <a:chOff x="1728" y="912"/>
            <a:chExt cx="3744" cy="960"/>
          </a:xfrm>
        </p:grpSpPr>
        <p:sp>
          <p:nvSpPr>
            <p:cNvPr id="8204" name="Line 8"/>
            <p:cNvSpPr>
              <a:spLocks noChangeShapeType="1"/>
            </p:cNvSpPr>
            <p:nvPr/>
          </p:nvSpPr>
          <p:spPr bwMode="auto">
            <a:xfrm flipH="1">
              <a:off x="1728" y="1536"/>
              <a:ext cx="720" cy="33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5" name="Rectangle 11"/>
            <p:cNvSpPr>
              <a:spLocks noChangeArrowheads="1"/>
            </p:cNvSpPr>
            <p:nvPr/>
          </p:nvSpPr>
          <p:spPr bwMode="auto">
            <a:xfrm>
              <a:off x="2304" y="912"/>
              <a:ext cx="3168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1800">
                  <a:solidFill>
                    <a:srgbClr val="000000"/>
                  </a:solidFill>
                </a:rPr>
                <a:t>13.  The </a:t>
              </a:r>
              <a:r>
                <a:rPr lang="en-US" altLang="en-US" sz="1800" b="1">
                  <a:solidFill>
                    <a:srgbClr val="000000"/>
                  </a:solidFill>
                </a:rPr>
                <a:t>CASE</a:t>
              </a:r>
              <a:r>
                <a:rPr lang="en-US" altLang="en-US" sz="1800">
                  <a:solidFill>
                    <a:srgbClr val="000000"/>
                  </a:solidFill>
                </a:rPr>
                <a:t> protects all the </a:t>
              </a:r>
              <a:r>
                <a:rPr lang="en-US" altLang="en-US" sz="1800" b="1">
                  <a:solidFill>
                    <a:srgbClr val="000000"/>
                  </a:solidFill>
                </a:rPr>
                <a:t>ELECTRONIC</a:t>
              </a:r>
              <a:r>
                <a:rPr lang="en-US" altLang="en-US" sz="1800">
                  <a:solidFill>
                    <a:srgbClr val="000000"/>
                  </a:solidFill>
                </a:rPr>
                <a:t> components inside and provides adequate ventilation to prevent </a:t>
              </a:r>
              <a:r>
                <a:rPr lang="en-US" altLang="en-US" sz="1800" b="1">
                  <a:solidFill>
                    <a:srgbClr val="000000"/>
                  </a:solidFill>
                </a:rPr>
                <a:t>OVERHEATING</a:t>
              </a:r>
              <a:r>
                <a:rPr lang="en-US" altLang="en-US" sz="1800">
                  <a:solidFill>
                    <a:srgbClr val="000000"/>
                  </a:solidFill>
                </a:rPr>
                <a:t>. </a:t>
              </a:r>
              <a:endParaRPr lang="en-US" altLang="en-US" sz="1400">
                <a:solidFill>
                  <a:srgbClr val="000000"/>
                </a:solidFill>
              </a:endParaRPr>
            </a:p>
          </p:txBody>
        </p:sp>
      </p:grpSp>
      <p:grpSp>
        <p:nvGrpSpPr>
          <p:cNvPr id="8197" name="Group 17"/>
          <p:cNvGrpSpPr>
            <a:grpSpLocks/>
          </p:cNvGrpSpPr>
          <p:nvPr/>
        </p:nvGrpSpPr>
        <p:grpSpPr bwMode="auto">
          <a:xfrm>
            <a:off x="990600" y="3200400"/>
            <a:ext cx="7696200" cy="1266825"/>
            <a:chOff x="624" y="2016"/>
            <a:chExt cx="4848" cy="798"/>
          </a:xfrm>
        </p:grpSpPr>
        <p:sp>
          <p:nvSpPr>
            <p:cNvPr id="8202" name="Rectangle 13"/>
            <p:cNvSpPr>
              <a:spLocks noChangeArrowheads="1"/>
            </p:cNvSpPr>
            <p:nvPr/>
          </p:nvSpPr>
          <p:spPr bwMode="auto">
            <a:xfrm>
              <a:off x="1968" y="2064"/>
              <a:ext cx="3504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1800">
                  <a:solidFill>
                    <a:srgbClr val="000000"/>
                  </a:solidFill>
                </a:rPr>
                <a:t>12.  </a:t>
              </a:r>
              <a:r>
                <a:rPr lang="en-US" altLang="en-US" sz="1800" b="1">
                  <a:solidFill>
                    <a:srgbClr val="000000"/>
                  </a:solidFill>
                </a:rPr>
                <a:t>MODEM</a:t>
              </a:r>
              <a:r>
                <a:rPr lang="en-US" altLang="en-US" sz="1800">
                  <a:solidFill>
                    <a:srgbClr val="000000"/>
                  </a:solidFill>
                </a:rPr>
                <a:t> converts  </a:t>
              </a:r>
              <a:r>
                <a:rPr lang="en-US" altLang="en-US" sz="1800" b="1">
                  <a:solidFill>
                    <a:srgbClr val="000000"/>
                  </a:solidFill>
                </a:rPr>
                <a:t>DIGITAL</a:t>
              </a:r>
              <a:r>
                <a:rPr lang="en-US" altLang="en-US" sz="1800">
                  <a:solidFill>
                    <a:srgbClr val="000000"/>
                  </a:solidFill>
                </a:rPr>
                <a:t> data into </a:t>
              </a:r>
              <a:r>
                <a:rPr lang="en-US" altLang="en-US" sz="1800" b="1">
                  <a:solidFill>
                    <a:srgbClr val="000000"/>
                  </a:solidFill>
                </a:rPr>
                <a:t>ANALOG</a:t>
              </a:r>
              <a:r>
                <a:rPr lang="en-US" altLang="en-US" sz="1800">
                  <a:solidFill>
                    <a:srgbClr val="000000"/>
                  </a:solidFill>
                </a:rPr>
                <a:t> waves, so that the data can travel through the phone lines to another computer. The modem on someone else’s computer converts the analog waves back into digital data.</a:t>
              </a:r>
              <a:endParaRPr lang="en-US" altLang="en-US" sz="1400">
                <a:solidFill>
                  <a:srgbClr val="000000"/>
                </a:solidFill>
              </a:endParaRPr>
            </a:p>
          </p:txBody>
        </p:sp>
        <p:sp>
          <p:nvSpPr>
            <p:cNvPr id="8203" name="Line 14"/>
            <p:cNvSpPr>
              <a:spLocks noChangeShapeType="1"/>
            </p:cNvSpPr>
            <p:nvPr/>
          </p:nvSpPr>
          <p:spPr bwMode="auto">
            <a:xfrm flipH="1" flipV="1">
              <a:off x="624" y="2016"/>
              <a:ext cx="1344" cy="288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685800" y="3200400"/>
            <a:ext cx="7315200" cy="2241550"/>
            <a:chOff x="432" y="2016"/>
            <a:chExt cx="4608" cy="1412"/>
          </a:xfrm>
        </p:grpSpPr>
        <p:sp>
          <p:nvSpPr>
            <p:cNvPr id="8200" name="Line 12"/>
            <p:cNvSpPr>
              <a:spLocks noChangeShapeType="1"/>
            </p:cNvSpPr>
            <p:nvPr/>
          </p:nvSpPr>
          <p:spPr bwMode="auto">
            <a:xfrm flipH="1" flipV="1">
              <a:off x="432" y="2016"/>
              <a:ext cx="624" cy="96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" name="Rectangle 15"/>
            <p:cNvSpPr>
              <a:spLocks noChangeArrowheads="1"/>
            </p:cNvSpPr>
            <p:nvPr/>
          </p:nvSpPr>
          <p:spPr bwMode="auto">
            <a:xfrm>
              <a:off x="432" y="3024"/>
              <a:ext cx="460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1800">
                  <a:solidFill>
                    <a:srgbClr val="000000"/>
                  </a:solidFill>
                </a:rPr>
                <a:t>14.  </a:t>
              </a:r>
              <a:r>
                <a:rPr lang="en-US" altLang="en-US" sz="1800" b="1">
                  <a:solidFill>
                    <a:srgbClr val="000000"/>
                  </a:solidFill>
                </a:rPr>
                <a:t>EXPANSION SLOTS (OR PORTS)</a:t>
              </a:r>
              <a:r>
                <a:rPr lang="en-US" altLang="en-US" sz="1800">
                  <a:solidFill>
                    <a:srgbClr val="000000"/>
                  </a:solidFill>
                </a:rPr>
                <a:t> allow you to plug </a:t>
              </a:r>
              <a:r>
                <a:rPr lang="en-US" altLang="en-US" sz="1800" b="1">
                  <a:solidFill>
                    <a:srgbClr val="000000"/>
                  </a:solidFill>
                </a:rPr>
                <a:t>CARDS</a:t>
              </a:r>
              <a:r>
                <a:rPr lang="en-US" altLang="en-US" sz="1800">
                  <a:solidFill>
                    <a:srgbClr val="000000"/>
                  </a:solidFill>
                </a:rPr>
                <a:t> into these slots to add more devices for your computer. </a:t>
              </a:r>
            </a:p>
          </p:txBody>
        </p:sp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98:Templates:Blank Presentation</Template>
  <TotalTime>96</TotalTime>
  <Words>296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Times</vt:lpstr>
      <vt:lpstr>Arial</vt:lpstr>
      <vt:lpstr>Times New Roman</vt:lpstr>
      <vt:lpstr>Blank Presentation</vt:lpstr>
      <vt:lpstr>TECH SKILLS   Click-N-Learn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 SKILLS-  COMPUTER BASICS</dc:title>
  <dc:creator>Tracy Trimpe</dc:creator>
  <cp:lastModifiedBy>Tracy</cp:lastModifiedBy>
  <cp:revision>33</cp:revision>
  <dcterms:created xsi:type="dcterms:W3CDTF">2003-08-21T23:12:11Z</dcterms:created>
  <dcterms:modified xsi:type="dcterms:W3CDTF">2013-05-03T19:27:44Z</dcterms:modified>
</cp:coreProperties>
</file>