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3" r:id="rId7"/>
    <p:sldId id="267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9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46B2-86FA-40FE-8965-82F51B4690A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78E7-7CFF-4355-AE10-FE0B72EAB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42805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448800" cy="3200400"/>
          </a:xfrm>
        </p:spPr>
        <p:txBody>
          <a:bodyPr>
            <a:noAutofit/>
          </a:bodyPr>
          <a:lstStyle/>
          <a:p>
            <a:r>
              <a:rPr lang="en-US" sz="13000" b="1" dirty="0" smtClean="0">
                <a:solidFill>
                  <a:srgbClr val="66FF66"/>
                </a:solidFill>
                <a:latin typeface="Arial Black" pitchFamily="34" charset="0"/>
              </a:rPr>
              <a:t>Protein Power</a:t>
            </a:r>
            <a:endParaRPr lang="en-US" sz="13000" b="1" dirty="0">
              <a:solidFill>
                <a:srgbClr val="66FF66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8839200" cy="762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How well can your class make proteins? 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7195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Game created by T.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Trimpe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2011   http://sciencespot.net/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7363691" cy="6456013"/>
          </a:xfrm>
          <a:prstGeom prst="rect">
            <a:avLst/>
          </a:prstGeom>
          <a:noFill/>
        </p:spPr>
        <p:txBody>
          <a:bodyPr wrap="square" lIns="84216" tIns="42108" rIns="84216" bIns="42108" rtlCol="0">
            <a:spAutoFit/>
          </a:bodyPr>
          <a:lstStyle/>
          <a:p>
            <a:pPr marL="342900" indent="-3429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 1:  Complete this section using the class notes.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created during protein synthesis? 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molecules make up proteins? 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AutoNum type="arabicPeriod" startAt="3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does protein synthesis take place in a cell?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AutoNum type="arabicPeriod" startAt="4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are the instructions for creating proteins?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does each type of RNA do? </a:t>
            </a:r>
          </a:p>
          <a:p>
            <a:pPr marL="342900" indent="-342900">
              <a:buAutoNum type="arabicPeriod" startAt="5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is this process important?</a:t>
            </a:r>
          </a:p>
          <a:p>
            <a:pPr marL="342900" indent="-342900">
              <a:buAutoNum type="arabicPeriod" startAt="5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9928" y="685800"/>
            <a:ext cx="195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4112" y="1205552"/>
            <a:ext cx="195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128" y="168827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2667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Chromatin in the nucleus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5410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 form parts of cell membranes and organelles.  Special types, called enzymes, are necessary for life.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 r="87089" b="7834"/>
          <a:stretch>
            <a:fillRect/>
          </a:stretch>
        </p:blipFill>
        <p:spPr bwMode="auto">
          <a:xfrm>
            <a:off x="-2" y="0"/>
            <a:ext cx="128016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3581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mRNA – Goes to the nucleus to get the code for a protein and takes it to a ribosome.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 – Gathers amino acids the ribosomes need to make a protein.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will you do?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of you will play the role of a specific organelle or cell part by performing the required tasks during the game. 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will work together as a class to simulate cell processes and protein synthesis.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will compete against other classes to determine which "cell" has the lowest time for creating six proteins.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will be responsible for following the rules and completing the activity worksheet.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 l="44383" r="41899" b="3226"/>
          <a:stretch>
            <a:fillRect/>
          </a:stretch>
        </p:blipFill>
        <p:spPr bwMode="auto">
          <a:xfrm>
            <a:off x="0" y="0"/>
            <a:ext cx="1280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"/>
            <a:ext cx="7439891" cy="4778631"/>
          </a:xfrm>
          <a:prstGeom prst="rect">
            <a:avLst/>
          </a:prstGeom>
          <a:noFill/>
        </p:spPr>
        <p:txBody>
          <a:bodyPr wrap="square" lIns="84216" tIns="42108" rIns="84216" bIns="42108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 Identify the items or areas of the room that are used to represent each of these parts of the game.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Cell -				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 Parts – 			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Nucleus – 			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Amino Acids –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Protein –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 Membrane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860034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classroom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14559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students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2065586"/>
            <a:ext cx="166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 table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26751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 pieces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328478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 structure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389438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at the classroom door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 l="86345" b="3226"/>
          <a:stretch>
            <a:fillRect/>
          </a:stretch>
        </p:blipFill>
        <p:spPr bwMode="auto">
          <a:xfrm>
            <a:off x="0" y="0"/>
            <a:ext cx="1280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4592"/>
            <a:ext cx="7772400" cy="6148237"/>
          </a:xfrm>
          <a:prstGeom prst="rect">
            <a:avLst/>
          </a:prstGeom>
          <a:noFill/>
        </p:spPr>
        <p:txBody>
          <a:bodyPr wrap="square" lIns="84216" tIns="42108" rIns="84216" bIns="42108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Game Rules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/>
              <a:t>(1) Cell </a:t>
            </a:r>
            <a:r>
              <a:rPr lang="en-US" sz="2000" i="1" dirty="0" smtClean="0"/>
              <a:t>parts must perform the correct functions. If you do not, you will be sent to a lysosome and kept out of the game for 30 seconds before you can be "recycled" and return to the game.  If you are sent to a lysosome, you must stay with that person until you are "recycled</a:t>
            </a:r>
            <a:r>
              <a:rPr lang="en-US" sz="2000" i="1" dirty="0" smtClean="0"/>
              <a:t>".</a:t>
            </a:r>
          </a:p>
          <a:p>
            <a:endParaRPr lang="en-US" sz="2000" dirty="0" smtClean="0"/>
          </a:p>
          <a:p>
            <a:r>
              <a:rPr lang="en-US" sz="2000" i="1" dirty="0" smtClean="0"/>
              <a:t>(2) Ribsomes can only work on one protein at a time with the help of one mRNA molecule and the tRNA molecules. The tRNA molecules must stay near the table with amino acids unless they are delivering pieces.  </a:t>
            </a:r>
            <a:endParaRPr lang="en-US" sz="2000" i="1" dirty="0" smtClean="0"/>
          </a:p>
          <a:p>
            <a:endParaRPr lang="en-US" sz="2000" dirty="0" smtClean="0"/>
          </a:p>
          <a:p>
            <a:r>
              <a:rPr lang="en-US" sz="2000" i="1" dirty="0" smtClean="0"/>
              <a:t>(3) Cell parts cannot run around the classroom or shove other cell parts</a:t>
            </a:r>
            <a:r>
              <a:rPr lang="en-US" sz="2000" i="1" dirty="0" smtClean="0"/>
              <a:t>.</a:t>
            </a:r>
          </a:p>
          <a:p>
            <a:endParaRPr lang="en-US" sz="2000" dirty="0" smtClean="0"/>
          </a:p>
          <a:p>
            <a:r>
              <a:rPr lang="en-US" sz="2000" i="1" dirty="0" smtClean="0"/>
              <a:t>(4) You must keep the same role for an entire round and are not allowed to have the same role more than once during the entire game. </a:t>
            </a:r>
            <a:endParaRPr lang="en-US" sz="2000" i="1" dirty="0" smtClean="0"/>
          </a:p>
          <a:p>
            <a:endParaRPr lang="en-US" sz="2000" dirty="0" smtClean="0"/>
          </a:p>
          <a:p>
            <a:r>
              <a:rPr lang="en-US" sz="2000" i="1" dirty="0" smtClean="0"/>
              <a:t>(5) There will be a total of 4 rounds during which your cell (class) must make a total of 6 correct proteins.  Your best time will be used to determine the most efficient cell (class).  Every organelle/part must have done something in order for the score to count</a:t>
            </a:r>
            <a:r>
              <a:rPr lang="en-US" sz="2000" i="1" dirty="0" smtClean="0"/>
              <a:t>.</a:t>
            </a:r>
            <a:endParaRPr lang="en-US" sz="2000" dirty="0" smtClean="0"/>
          </a:p>
        </p:txBody>
      </p:sp>
      <p:pic>
        <p:nvPicPr>
          <p:cNvPr id="3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 l="13603" t="82216" r="14897"/>
          <a:stretch>
            <a:fillRect/>
          </a:stretch>
        </p:blipFill>
        <p:spPr bwMode="auto">
          <a:xfrm rot="16200000" flipV="1">
            <a:off x="-2788920" y="2788920"/>
            <a:ext cx="6858000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racy\AppData\Local\Microsoft\Windows\Temporary Internet Files\Content.IE5\6PNS97OQ\MC900433128[1].jpg"/>
          <p:cNvPicPr>
            <a:picLocks noChangeAspect="1" noChangeArrowheads="1"/>
          </p:cNvPicPr>
          <p:nvPr/>
        </p:nvPicPr>
        <p:blipFill>
          <a:blip r:embed="rId2" cstate="print"/>
          <a:srcRect l="44383" r="41899" b="3226"/>
          <a:stretch>
            <a:fillRect/>
          </a:stretch>
        </p:blipFill>
        <p:spPr bwMode="auto">
          <a:xfrm>
            <a:off x="0" y="0"/>
            <a:ext cx="1280160" cy="685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68025"/>
          <a:ext cx="7696200" cy="6749031"/>
        </p:xfrm>
        <a:graphic>
          <a:graphicData uri="http://schemas.openxmlformats.org/drawingml/2006/table">
            <a:tbl>
              <a:tblPr/>
              <a:tblGrid>
                <a:gridCol w="1447800"/>
                <a:gridCol w="6248400"/>
              </a:tblGrid>
              <a:tr h="3679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3605" algn="l"/>
                          <a:tab pos="1234440" algn="r"/>
                        </a:tabLs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Cell Part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Game Tasks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Lysosome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"Breaks down" proteins that are not correct (either from the cell membrane or a ribosome) and "recycles" organelles that have not done their job correctly.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mRNA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Get instructions for a protein from the chromatin and tell a ribosome how to make the protein.  The tRNA molecules cannot hear or talk to you.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tRNA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Helps a ribosome by gathering the pieces it needs for a specific protein.  You will need to stay near the amino acids unless you are delivering pieces.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Ribosome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Gets instructions from the mRNA, tells the tRNA to get the pieces needed,  and assembles the protein. Calls for an ER to pick up completed proteins.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Gets a protein from a ribosome and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takes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 to a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golgi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body.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Golgi Body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Gets two proteins from two ribosomes 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800" kern="12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takes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set to the cell membrane. You must have at least two proteins before you can hand them off. 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Chromatin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Shows a protein pattern to the mRNA molecule when it enters the nucleus.  The ribosomes and other organelles should not be allowed to see the pattern.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Cell Membrane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Check the proteins.  If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correct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pass through the membrane to the teacher.  If not, yell for a lysosome to get it for recycling. 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90" marR="4699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752600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76936" y="1905000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39543">
            <a:off x="1586590" y="3464897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8745" y="3924957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724628">
            <a:off x="5779361" y="3391558"/>
            <a:ext cx="1371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984" y="304800"/>
            <a:ext cx="7391400" cy="533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10184" y="3657600"/>
            <a:ext cx="1524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80984" y="5105400"/>
            <a:ext cx="2590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1832" y="304800"/>
            <a:ext cx="1828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8696" y="4114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NUCLEUS</a:t>
            </a:r>
          </a:p>
          <a:p>
            <a:pPr algn="ctr"/>
            <a:r>
              <a:rPr lang="en-US" b="1" dirty="0" smtClean="0"/>
              <a:t>&amp; CHROMATIN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35992" y="221661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AMINO </a:t>
            </a:r>
            <a:br>
              <a:rPr lang="en-US" b="1" dirty="0" smtClean="0"/>
            </a:br>
            <a:r>
              <a:rPr lang="en-US" b="1" dirty="0" smtClean="0"/>
              <a:t>ACIDS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44457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CELL </a:t>
            </a:r>
            <a:br>
              <a:rPr lang="en-US" b="1" dirty="0" smtClean="0"/>
            </a:br>
            <a:r>
              <a:rPr lang="en-US" b="1" dirty="0" smtClean="0"/>
              <a:t>MEMBRANE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21" idx="0"/>
            <a:endCxn id="12" idx="1"/>
          </p:cNvCxnSpPr>
          <p:nvPr/>
        </p:nvCxnSpPr>
        <p:spPr>
          <a:xfrm rot="5400000" flipH="1" flipV="1">
            <a:off x="7642466" y="3978034"/>
            <a:ext cx="369052" cy="566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3792" y="5791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 &amp; GOLGI BODIES – Move around the room as needed,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but </a:t>
            </a:r>
            <a:r>
              <a:rPr lang="en-US" b="1" dirty="0" smtClean="0"/>
              <a:t>stay out of the way of the mRNA and tRNA molecules.</a:t>
            </a:r>
          </a:p>
        </p:txBody>
      </p:sp>
      <p:sp>
        <p:nvSpPr>
          <p:cNvPr id="22" name="Oval 21"/>
          <p:cNvSpPr/>
          <p:nvPr/>
        </p:nvSpPr>
        <p:spPr>
          <a:xfrm>
            <a:off x="1143000" y="457200"/>
            <a:ext cx="533400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86000" y="457200"/>
            <a:ext cx="533400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381000"/>
            <a:ext cx="533400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86600" y="381000"/>
            <a:ext cx="533400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RIBOSOMES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895600" y="762000"/>
            <a:ext cx="82296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H="1">
            <a:off x="5029200" y="762000"/>
            <a:ext cx="82296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39152" y="2286000"/>
            <a:ext cx="533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62952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tRNA</a:t>
            </a:r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10752" y="2286000"/>
            <a:ext cx="685800" cy="533400"/>
            <a:chOff x="4724400" y="2057400"/>
            <a:chExt cx="685800" cy="533400"/>
          </a:xfrm>
        </p:grpSpPr>
        <p:sp>
          <p:nvSpPr>
            <p:cNvPr id="32" name="Oval 31"/>
            <p:cNvSpPr/>
            <p:nvPr/>
          </p:nvSpPr>
          <p:spPr>
            <a:xfrm>
              <a:off x="4800600" y="2057400"/>
              <a:ext cx="533400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44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tRNA</a:t>
              </a:r>
              <a:endParaRPr lang="en-US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91400" y="914400"/>
            <a:ext cx="685800" cy="533400"/>
            <a:chOff x="4724400" y="2057400"/>
            <a:chExt cx="685800" cy="533400"/>
          </a:xfrm>
        </p:grpSpPr>
        <p:sp>
          <p:nvSpPr>
            <p:cNvPr id="38" name="Oval 37"/>
            <p:cNvSpPr/>
            <p:nvPr/>
          </p:nvSpPr>
          <p:spPr>
            <a:xfrm>
              <a:off x="4800600" y="2057400"/>
              <a:ext cx="533400" cy="533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244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-210" dirty="0" smtClean="0">
                  <a:solidFill>
                    <a:schemeClr val="bg1"/>
                  </a:solidFill>
                </a:rPr>
                <a:t>mRNA</a:t>
              </a:r>
              <a:endParaRPr lang="en-US" b="1" spc="-21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48400" y="838200"/>
            <a:ext cx="685800" cy="533400"/>
            <a:chOff x="4724400" y="2057400"/>
            <a:chExt cx="685800" cy="533400"/>
          </a:xfrm>
        </p:grpSpPr>
        <p:sp>
          <p:nvSpPr>
            <p:cNvPr id="41" name="Oval 40"/>
            <p:cNvSpPr/>
            <p:nvPr/>
          </p:nvSpPr>
          <p:spPr>
            <a:xfrm>
              <a:off x="4800600" y="2057400"/>
              <a:ext cx="533400" cy="533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244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-210" dirty="0" smtClean="0">
                  <a:solidFill>
                    <a:schemeClr val="bg1"/>
                  </a:solidFill>
                </a:rPr>
                <a:t>mRNA</a:t>
              </a:r>
              <a:endParaRPr lang="en-US" b="1" spc="-21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28800" y="914400"/>
            <a:ext cx="685800" cy="533400"/>
            <a:chOff x="4724400" y="2057400"/>
            <a:chExt cx="685800" cy="533400"/>
          </a:xfrm>
        </p:grpSpPr>
        <p:sp>
          <p:nvSpPr>
            <p:cNvPr id="44" name="Oval 43"/>
            <p:cNvSpPr/>
            <p:nvPr/>
          </p:nvSpPr>
          <p:spPr>
            <a:xfrm>
              <a:off x="4800600" y="2057400"/>
              <a:ext cx="533400" cy="533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-210" dirty="0" smtClean="0">
                  <a:solidFill>
                    <a:schemeClr val="bg1"/>
                  </a:solidFill>
                </a:rPr>
                <a:t>mRNA</a:t>
              </a:r>
              <a:endParaRPr lang="en-US" b="1" spc="-21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5216" y="990600"/>
            <a:ext cx="685800" cy="533400"/>
            <a:chOff x="4724400" y="2057400"/>
            <a:chExt cx="685800" cy="533400"/>
          </a:xfrm>
        </p:grpSpPr>
        <p:sp>
          <p:nvSpPr>
            <p:cNvPr id="47" name="Oval 46"/>
            <p:cNvSpPr/>
            <p:nvPr/>
          </p:nvSpPr>
          <p:spPr>
            <a:xfrm>
              <a:off x="4800600" y="2057400"/>
              <a:ext cx="533400" cy="533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244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-210" dirty="0" smtClean="0">
                  <a:solidFill>
                    <a:schemeClr val="bg1"/>
                  </a:solidFill>
                </a:rPr>
                <a:t>mRNA</a:t>
              </a:r>
              <a:endParaRPr lang="en-US" b="1" spc="-21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3:  Complete this section after you have completed the game.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type of cell did your class represent?  Why?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was the easiest role you had? Explain.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was the hardest role you had? Explain.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successful was your class in their role as a cell?  Explain.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964" t="34487" r="32639" b="15556"/>
          <a:stretch>
            <a:fillRect/>
          </a:stretch>
        </p:blipFill>
        <p:spPr bwMode="auto">
          <a:xfrm>
            <a:off x="3477490" y="692662"/>
            <a:ext cx="5666510" cy="56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4:  Label the “cell city” using what you know about organelles and their functions.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Wall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Golgi Body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Lysosome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Ribosome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Vacuole</a:t>
            </a: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could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included in the</a:t>
            </a:r>
          </a:p>
          <a:p>
            <a:pPr marL="342900" indent="-3429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organelle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Chloroplasts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Nucleolus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Chromatin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9690" y="5638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1066" y="232257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458" y="3409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2290" y="3657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1706" y="177698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0866" y="137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866" y="3898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8466" y="446836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755</Words>
  <Application>Microsoft Office PowerPoint</Application>
  <PresentationFormat>On-screen Show (4:3)</PresentationFormat>
  <Paragraphs>140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Protein Power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126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Cell</dc:title>
  <dc:creator>Tracy</dc:creator>
  <cp:lastModifiedBy>Tracy</cp:lastModifiedBy>
  <cp:revision>89</cp:revision>
  <dcterms:created xsi:type="dcterms:W3CDTF">2011-03-13T19:18:37Z</dcterms:created>
  <dcterms:modified xsi:type="dcterms:W3CDTF">2011-03-30T00:05:59Z</dcterms:modified>
</cp:coreProperties>
</file>