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634" r:id="rId2"/>
    <p:sldId id="635" r:id="rId3"/>
    <p:sldId id="636" r:id="rId4"/>
    <p:sldId id="631" r:id="rId5"/>
    <p:sldId id="632" r:id="rId6"/>
    <p:sldId id="633"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CC"/>
    <a:srgbClr val="FF6600"/>
    <a:srgbClr val="660066"/>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75" d="100"/>
          <a:sy n="75" d="100"/>
        </p:scale>
        <p:origin x="2275"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E985B71B-B77D-4DDB-989D-2685AF0D48C5}" type="datetimeFigureOut">
              <a:rPr lang="en-US"/>
              <a:pPr>
                <a:defRPr/>
              </a:pPr>
              <a:t>12/3/2021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14869EB-BCA8-4703-A51A-6B5A0BA81EDC}" type="slidenum">
              <a:rPr lang="en-US" altLang="en-US"/>
              <a:pPr>
                <a:defRPr/>
              </a:pPr>
              <a:t>‹#›</a:t>
            </a:fld>
            <a:endParaRPr lang="en-US" altLang="en-US"/>
          </a:p>
        </p:txBody>
      </p:sp>
    </p:spTree>
    <p:extLst>
      <p:ext uri="{BB962C8B-B14F-4D97-AF65-F5344CB8AC3E}">
        <p14:creationId xmlns:p14="http://schemas.microsoft.com/office/powerpoint/2010/main" val="1810818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6EE20-52A8-448F-9587-739A219C93D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EBF0E-CD32-4985-B878-9410147CD25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A7D26-2C2D-4BB6-A366-236DD7AF8EE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491141-6799-4DDC-9805-C5B558D269F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8A630-97C2-490D-A5B7-139AAA878F4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CB33B-18B1-4846-9F37-48B874D0890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24F452-BFF3-4F3B-8CC2-5C5F490A0A8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C9A50B-EF62-4C65-BC68-36E7ED6EAD6D}"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718A06-9923-4D9A-891B-35DE61AB27B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57A0B-520A-4E24-BF08-CEEEABE29DB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EC985-016D-4BA1-82B8-DAE1BFCA083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6DB3245-86D7-411C-8A15-A5720FF188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docs.google.com/presentation/d/1uWSw5z1ZE2mthHtsU0l-rCJbAv21H23I6oSgs6U05SM/edit?usp=sharing" TargetMode="External"/><Relationship Id="rId4" Type="http://schemas.openxmlformats.org/officeDocument/2006/relationships/hyperlink" Target="https://watch.screencastify.com/v/qCDlCBjEA6dSeroomY3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8B3AB1-3636-4CFF-9609-999BE1E9EB86}"/>
              </a:ext>
            </a:extLst>
          </p:cNvPr>
          <p:cNvSpPr txBox="1"/>
          <p:nvPr/>
        </p:nvSpPr>
        <p:spPr>
          <a:xfrm>
            <a:off x="0" y="123497"/>
            <a:ext cx="9144000" cy="584775"/>
          </a:xfrm>
          <a:prstGeom prst="rect">
            <a:avLst/>
          </a:prstGeom>
          <a:solidFill>
            <a:schemeClr val="tx1"/>
          </a:solidFill>
        </p:spPr>
        <p:txBody>
          <a:bodyPr wrap="square" rtlCol="0">
            <a:spAutoFit/>
          </a:bodyPr>
          <a:lstStyle/>
          <a:p>
            <a:r>
              <a:rPr lang="en-US" sz="3200" b="1" dirty="0">
                <a:solidFill>
                  <a:schemeClr val="bg1"/>
                </a:solidFill>
              </a:rPr>
              <a:t>WANTED POSTER PROJECT</a:t>
            </a:r>
          </a:p>
        </p:txBody>
      </p:sp>
      <p:sp>
        <p:nvSpPr>
          <p:cNvPr id="7" name="TextBox 6">
            <a:extLst>
              <a:ext uri="{FF2B5EF4-FFF2-40B4-BE49-F238E27FC236}">
                <a16:creationId xmlns:a16="http://schemas.microsoft.com/office/drawing/2014/main" id="{B447C3E9-108C-4E7C-B923-28039565F3D0}"/>
              </a:ext>
            </a:extLst>
          </p:cNvPr>
          <p:cNvSpPr txBox="1"/>
          <p:nvPr/>
        </p:nvSpPr>
        <p:spPr>
          <a:xfrm>
            <a:off x="152401" y="762000"/>
            <a:ext cx="8767571" cy="2308324"/>
          </a:xfrm>
          <a:prstGeom prst="rect">
            <a:avLst/>
          </a:prstGeom>
          <a:noFill/>
        </p:spPr>
        <p:txBody>
          <a:bodyPr wrap="square" rtlCol="0">
            <a:spAutoFit/>
          </a:bodyPr>
          <a:lstStyle/>
          <a:p>
            <a:pPr algn="just"/>
            <a:r>
              <a:rPr lang="en-US" sz="2400" b="1" dirty="0"/>
              <a:t>Last week we discussed invasive species and the problems they cause for native organisms.  Species, such as the zebra mussel, cause both ecological and economic harm. They compete with native animals for food harming them.  They make problems for power plants as they attach themselves to pipes, which costs money to remove. </a:t>
            </a:r>
          </a:p>
        </p:txBody>
      </p:sp>
      <p:pic>
        <p:nvPicPr>
          <p:cNvPr id="10" name="Picture 9">
            <a:extLst>
              <a:ext uri="{FF2B5EF4-FFF2-40B4-BE49-F238E27FC236}">
                <a16:creationId xmlns:a16="http://schemas.microsoft.com/office/drawing/2014/main" id="{EFB65193-50AE-45F5-94AC-1F433F8AC519}"/>
              </a:ext>
            </a:extLst>
          </p:cNvPr>
          <p:cNvPicPr>
            <a:picLocks noChangeAspect="1"/>
          </p:cNvPicPr>
          <p:nvPr/>
        </p:nvPicPr>
        <p:blipFill>
          <a:blip r:embed="rId2"/>
          <a:stretch>
            <a:fillRect/>
          </a:stretch>
        </p:blipFill>
        <p:spPr>
          <a:xfrm>
            <a:off x="4078988" y="3124200"/>
            <a:ext cx="4556120" cy="2566007"/>
          </a:xfrm>
          <a:prstGeom prst="rect">
            <a:avLst/>
          </a:prstGeom>
          <a:ln>
            <a:noFill/>
          </a:ln>
          <a:effectLst>
            <a:softEdge rad="112500"/>
          </a:effectLst>
        </p:spPr>
      </p:pic>
      <p:sp>
        <p:nvSpPr>
          <p:cNvPr id="11" name="TextBox 10">
            <a:extLst>
              <a:ext uri="{FF2B5EF4-FFF2-40B4-BE49-F238E27FC236}">
                <a16:creationId xmlns:a16="http://schemas.microsoft.com/office/drawing/2014/main" id="{89DC6D07-6F45-48AE-B7D1-FACBE4B57D80}"/>
              </a:ext>
            </a:extLst>
          </p:cNvPr>
          <p:cNvSpPr txBox="1"/>
          <p:nvPr/>
        </p:nvSpPr>
        <p:spPr>
          <a:xfrm>
            <a:off x="152400" y="3139966"/>
            <a:ext cx="3926588" cy="3046988"/>
          </a:xfrm>
          <a:prstGeom prst="rect">
            <a:avLst/>
          </a:prstGeom>
          <a:noFill/>
        </p:spPr>
        <p:txBody>
          <a:bodyPr wrap="square" rtlCol="0">
            <a:spAutoFit/>
          </a:bodyPr>
          <a:lstStyle/>
          <a:p>
            <a:pPr algn="just"/>
            <a:r>
              <a:rPr lang="en-US" sz="2400" b="1" dirty="0"/>
              <a:t>For this project, you will choose one invasive species to research by drawing a slip. </a:t>
            </a:r>
          </a:p>
          <a:p>
            <a:pPr algn="just"/>
            <a:endParaRPr lang="en-US" sz="2400" b="1" dirty="0"/>
          </a:p>
          <a:p>
            <a:pPr algn="just"/>
            <a:r>
              <a:rPr lang="en-US" sz="2400" b="1" dirty="0"/>
              <a:t>You will use what you discover to create a “Wanted” poster.</a:t>
            </a:r>
          </a:p>
        </p:txBody>
      </p:sp>
      <p:pic>
        <p:nvPicPr>
          <p:cNvPr id="15" name="Picture 14">
            <a:extLst>
              <a:ext uri="{FF2B5EF4-FFF2-40B4-BE49-F238E27FC236}">
                <a16:creationId xmlns:a16="http://schemas.microsoft.com/office/drawing/2014/main" id="{BEF5A499-CFB1-498B-9A56-02B3ECF40C9E}"/>
              </a:ext>
            </a:extLst>
          </p:cNvPr>
          <p:cNvPicPr>
            <a:picLocks noChangeAspect="1"/>
          </p:cNvPicPr>
          <p:nvPr/>
        </p:nvPicPr>
        <p:blipFill>
          <a:blip r:embed="rId3"/>
          <a:stretch>
            <a:fillRect/>
          </a:stretch>
        </p:blipFill>
        <p:spPr>
          <a:xfrm rot="20503944">
            <a:off x="5608223" y="4918067"/>
            <a:ext cx="3457479" cy="709613"/>
          </a:xfrm>
          <a:prstGeom prst="rect">
            <a:avLst/>
          </a:prstGeom>
          <a:ln>
            <a:solidFill>
              <a:schemeClr val="tx1"/>
            </a:solidFill>
          </a:ln>
        </p:spPr>
      </p:pic>
      <p:sp>
        <p:nvSpPr>
          <p:cNvPr id="17" name="TextBox 16">
            <a:extLst>
              <a:ext uri="{FF2B5EF4-FFF2-40B4-BE49-F238E27FC236}">
                <a16:creationId xmlns:a16="http://schemas.microsoft.com/office/drawing/2014/main" id="{77EF3C65-C5CA-4081-96F0-6A28FF14CA46}"/>
              </a:ext>
            </a:extLst>
          </p:cNvPr>
          <p:cNvSpPr txBox="1"/>
          <p:nvPr/>
        </p:nvSpPr>
        <p:spPr>
          <a:xfrm>
            <a:off x="609600" y="6411337"/>
            <a:ext cx="8209539" cy="646331"/>
          </a:xfrm>
          <a:prstGeom prst="rect">
            <a:avLst/>
          </a:prstGeom>
          <a:noFill/>
        </p:spPr>
        <p:txBody>
          <a:bodyPr wrap="square">
            <a:spAutoFit/>
          </a:bodyPr>
          <a:lstStyle/>
          <a:p>
            <a:r>
              <a:rPr lang="en-US" dirty="0"/>
              <a:t>Video Directions: </a:t>
            </a:r>
            <a:r>
              <a:rPr lang="en-US" dirty="0">
                <a:hlinkClick r:id="rId4"/>
              </a:rPr>
              <a:t>https://watch.screencastify.com/v/qCDlCBjEA6dSeroomY3N</a:t>
            </a:r>
            <a:endParaRPr lang="en-US" dirty="0"/>
          </a:p>
          <a:p>
            <a:endParaRPr lang="en-US" dirty="0"/>
          </a:p>
        </p:txBody>
      </p:sp>
      <p:sp>
        <p:nvSpPr>
          <p:cNvPr id="9" name="TextBox 8">
            <a:extLst>
              <a:ext uri="{FF2B5EF4-FFF2-40B4-BE49-F238E27FC236}">
                <a16:creationId xmlns:a16="http://schemas.microsoft.com/office/drawing/2014/main" id="{E9DB22EB-D819-44D6-8EA9-755DF12C7D93}"/>
              </a:ext>
            </a:extLst>
          </p:cNvPr>
          <p:cNvSpPr txBox="1"/>
          <p:nvPr/>
        </p:nvSpPr>
        <p:spPr>
          <a:xfrm>
            <a:off x="-4724400" y="153977"/>
            <a:ext cx="4648200" cy="830997"/>
          </a:xfrm>
          <a:prstGeom prst="rect">
            <a:avLst/>
          </a:prstGeom>
          <a:noFill/>
        </p:spPr>
        <p:txBody>
          <a:bodyPr wrap="square">
            <a:spAutoFit/>
          </a:bodyPr>
          <a:lstStyle/>
          <a:p>
            <a:r>
              <a:rPr lang="en-US" sz="1200" dirty="0"/>
              <a:t>Digital Assignment available at </a:t>
            </a:r>
            <a:r>
              <a:rPr lang="en-US" sz="1200" dirty="0">
                <a:hlinkClick r:id="rId5"/>
              </a:rPr>
              <a:t>https://docs.google.com/presentation/d/1uWSw5z1ZE2mthHtsU0l-rCJbAv21H23I6oSgs6U05SM/edit?usp=sharing</a:t>
            </a:r>
            <a:endParaRPr lang="en-US" sz="1200" dirty="0"/>
          </a:p>
          <a:p>
            <a:endParaRPr lang="en-US" sz="1200" dirty="0"/>
          </a:p>
        </p:txBody>
      </p:sp>
    </p:spTree>
    <p:extLst>
      <p:ext uri="{BB962C8B-B14F-4D97-AF65-F5344CB8AC3E}">
        <p14:creationId xmlns:p14="http://schemas.microsoft.com/office/powerpoint/2010/main" val="42958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47C3E9-108C-4E7C-B923-28039565F3D0}"/>
              </a:ext>
            </a:extLst>
          </p:cNvPr>
          <p:cNvSpPr txBox="1"/>
          <p:nvPr/>
        </p:nvSpPr>
        <p:spPr>
          <a:xfrm>
            <a:off x="147828" y="914112"/>
            <a:ext cx="8767571" cy="5262979"/>
          </a:xfrm>
          <a:prstGeom prst="rect">
            <a:avLst/>
          </a:prstGeom>
          <a:noFill/>
        </p:spPr>
        <p:txBody>
          <a:bodyPr wrap="square" rtlCol="0">
            <a:spAutoFit/>
          </a:bodyPr>
          <a:lstStyle/>
          <a:p>
            <a:r>
              <a:rPr lang="en-US" sz="2400" b="1" dirty="0"/>
              <a:t>Draw a slip to determine which invasive species you will research. </a:t>
            </a:r>
          </a:p>
          <a:p>
            <a:endParaRPr lang="en-US" sz="2400" b="1" dirty="0"/>
          </a:p>
          <a:p>
            <a:r>
              <a:rPr lang="en-US" sz="2400" b="1" dirty="0"/>
              <a:t>Write your name on the line for your organism. </a:t>
            </a: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r>
              <a:rPr lang="en-US" sz="2400" b="1" i="1" dirty="0"/>
              <a:t>NOTE: You will be turning these into the teacher once you have added the common and scientific names to your poster.</a:t>
            </a:r>
          </a:p>
        </p:txBody>
      </p:sp>
      <p:pic>
        <p:nvPicPr>
          <p:cNvPr id="5" name="Picture 4">
            <a:extLst>
              <a:ext uri="{FF2B5EF4-FFF2-40B4-BE49-F238E27FC236}">
                <a16:creationId xmlns:a16="http://schemas.microsoft.com/office/drawing/2014/main" id="{A3B58C6B-EEEF-4104-B681-F82CCB4C6307}"/>
              </a:ext>
            </a:extLst>
          </p:cNvPr>
          <p:cNvPicPr>
            <a:picLocks noChangeAspect="1"/>
          </p:cNvPicPr>
          <p:nvPr/>
        </p:nvPicPr>
        <p:blipFill>
          <a:blip r:embed="rId2"/>
          <a:stretch>
            <a:fillRect/>
          </a:stretch>
        </p:blipFill>
        <p:spPr>
          <a:xfrm>
            <a:off x="482295" y="3429000"/>
            <a:ext cx="8103210" cy="6096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E8B3AB1-3636-4CFF-9609-999BE1E9EB86}"/>
              </a:ext>
            </a:extLst>
          </p:cNvPr>
          <p:cNvSpPr txBox="1"/>
          <p:nvPr/>
        </p:nvSpPr>
        <p:spPr>
          <a:xfrm>
            <a:off x="0" y="123497"/>
            <a:ext cx="9144000" cy="584775"/>
          </a:xfrm>
          <a:prstGeom prst="rect">
            <a:avLst/>
          </a:prstGeom>
          <a:solidFill>
            <a:schemeClr val="tx1"/>
          </a:solidFill>
        </p:spPr>
        <p:txBody>
          <a:bodyPr wrap="square" rtlCol="0">
            <a:spAutoFit/>
          </a:bodyPr>
          <a:lstStyle/>
          <a:p>
            <a:r>
              <a:rPr lang="en-US" sz="3200" b="1" dirty="0">
                <a:solidFill>
                  <a:schemeClr val="bg1"/>
                </a:solidFill>
              </a:rPr>
              <a:t>Getting started …</a:t>
            </a:r>
          </a:p>
        </p:txBody>
      </p:sp>
      <p:sp>
        <p:nvSpPr>
          <p:cNvPr id="8" name="TextBox 7">
            <a:extLst>
              <a:ext uri="{FF2B5EF4-FFF2-40B4-BE49-F238E27FC236}">
                <a16:creationId xmlns:a16="http://schemas.microsoft.com/office/drawing/2014/main" id="{5B341D07-A515-4867-8E9A-4A94DA70FBF1}"/>
              </a:ext>
            </a:extLst>
          </p:cNvPr>
          <p:cNvSpPr txBox="1"/>
          <p:nvPr/>
        </p:nvSpPr>
        <p:spPr>
          <a:xfrm>
            <a:off x="5067300" y="3343870"/>
            <a:ext cx="3048000" cy="523220"/>
          </a:xfrm>
          <a:prstGeom prst="rect">
            <a:avLst/>
          </a:prstGeom>
          <a:noFill/>
        </p:spPr>
        <p:txBody>
          <a:bodyPr wrap="square" rtlCol="0">
            <a:spAutoFit/>
          </a:bodyPr>
          <a:lstStyle/>
          <a:p>
            <a:r>
              <a:rPr lang="en-US" sz="2800" dirty="0">
                <a:latin typeface="Ink Free" panose="03080402000500000000" pitchFamily="66" charset="0"/>
              </a:rPr>
              <a:t>Natasha Brooks</a:t>
            </a:r>
          </a:p>
        </p:txBody>
      </p:sp>
    </p:spTree>
    <p:extLst>
      <p:ext uri="{BB962C8B-B14F-4D97-AF65-F5344CB8AC3E}">
        <p14:creationId xmlns:p14="http://schemas.microsoft.com/office/powerpoint/2010/main" val="50993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47C3E9-108C-4E7C-B923-28039565F3D0}"/>
              </a:ext>
            </a:extLst>
          </p:cNvPr>
          <p:cNvSpPr txBox="1"/>
          <p:nvPr/>
        </p:nvSpPr>
        <p:spPr>
          <a:xfrm>
            <a:off x="304800" y="228600"/>
            <a:ext cx="8727186" cy="830997"/>
          </a:xfrm>
          <a:prstGeom prst="rect">
            <a:avLst/>
          </a:prstGeom>
          <a:noFill/>
        </p:spPr>
        <p:txBody>
          <a:bodyPr wrap="square" rtlCol="0">
            <a:spAutoFit/>
          </a:bodyPr>
          <a:lstStyle/>
          <a:p>
            <a:r>
              <a:rPr lang="en-US" sz="2400" b="1" dirty="0"/>
              <a:t>Use the information in the margins to help you with the project.  A link to the video is included on your slide.</a:t>
            </a:r>
          </a:p>
        </p:txBody>
      </p:sp>
      <p:pic>
        <p:nvPicPr>
          <p:cNvPr id="4" name="Picture 3">
            <a:extLst>
              <a:ext uri="{FF2B5EF4-FFF2-40B4-BE49-F238E27FC236}">
                <a16:creationId xmlns:a16="http://schemas.microsoft.com/office/drawing/2014/main" id="{09908F00-6B1C-4857-A524-1C4C114F7AAD}"/>
              </a:ext>
            </a:extLst>
          </p:cNvPr>
          <p:cNvPicPr>
            <a:picLocks noChangeAspect="1"/>
          </p:cNvPicPr>
          <p:nvPr/>
        </p:nvPicPr>
        <p:blipFill>
          <a:blip r:embed="rId2"/>
          <a:stretch>
            <a:fillRect/>
          </a:stretch>
        </p:blipFill>
        <p:spPr>
          <a:xfrm>
            <a:off x="525428" y="1371600"/>
            <a:ext cx="8093141" cy="5425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917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10D84-79B3-46A8-9702-1A58EFACDA6A}"/>
              </a:ext>
            </a:extLst>
          </p:cNvPr>
          <p:cNvPicPr>
            <a:picLocks noChangeAspect="1"/>
          </p:cNvPicPr>
          <p:nvPr/>
        </p:nvPicPr>
        <p:blipFill>
          <a:blip r:embed="rId2"/>
          <a:stretch>
            <a:fillRect/>
          </a:stretch>
        </p:blipFill>
        <p:spPr>
          <a:xfrm>
            <a:off x="4823847" y="500835"/>
            <a:ext cx="4195437" cy="1130944"/>
          </a:xfrm>
          <a:prstGeom prst="rect">
            <a:avLst/>
          </a:prstGeom>
        </p:spPr>
      </p:pic>
      <p:sp>
        <p:nvSpPr>
          <p:cNvPr id="6" name="TextBox 5">
            <a:extLst>
              <a:ext uri="{FF2B5EF4-FFF2-40B4-BE49-F238E27FC236}">
                <a16:creationId xmlns:a16="http://schemas.microsoft.com/office/drawing/2014/main" id="{0868B1A3-3404-4793-9933-31602088AE12}"/>
              </a:ext>
            </a:extLst>
          </p:cNvPr>
          <p:cNvSpPr txBox="1"/>
          <p:nvPr/>
        </p:nvSpPr>
        <p:spPr>
          <a:xfrm>
            <a:off x="4712706" y="1872805"/>
            <a:ext cx="3994797" cy="830997"/>
          </a:xfrm>
          <a:prstGeom prst="rect">
            <a:avLst/>
          </a:prstGeom>
          <a:noFill/>
        </p:spPr>
        <p:txBody>
          <a:bodyPr wrap="square">
            <a:spAutoFit/>
          </a:bodyPr>
          <a:lstStyle/>
          <a:p>
            <a:r>
              <a:rPr lang="en-US" sz="2400" b="1" i="0" u="none" strike="noStrike" dirty="0">
                <a:solidFill>
                  <a:srgbClr val="000000"/>
                </a:solidFill>
                <a:effectLst/>
                <a:latin typeface="Arial Narrow" panose="020B0606020202030204" pitchFamily="34" charset="0"/>
              </a:rPr>
              <a:t>Native to </a:t>
            </a:r>
            <a:r>
              <a:rPr lang="en-US" sz="2400" b="0" i="0" u="none" strike="noStrike" dirty="0">
                <a:solidFill>
                  <a:srgbClr val="000000"/>
                </a:solidFill>
                <a:effectLst/>
                <a:latin typeface="Arial Narrow" panose="020B0606020202030204" pitchFamily="34" charset="0"/>
              </a:rPr>
              <a:t>- Identify where it can be found or where it came from</a:t>
            </a:r>
            <a:endParaRPr lang="en-US" sz="2400" dirty="0"/>
          </a:p>
        </p:txBody>
      </p:sp>
      <p:sp>
        <p:nvSpPr>
          <p:cNvPr id="7" name="TextBox 6">
            <a:extLst>
              <a:ext uri="{FF2B5EF4-FFF2-40B4-BE49-F238E27FC236}">
                <a16:creationId xmlns:a16="http://schemas.microsoft.com/office/drawing/2014/main" id="{1926E168-1C08-46B3-B26D-AE8703E802C2}"/>
              </a:ext>
            </a:extLst>
          </p:cNvPr>
          <p:cNvSpPr txBox="1"/>
          <p:nvPr/>
        </p:nvSpPr>
        <p:spPr>
          <a:xfrm>
            <a:off x="4680841" y="2834885"/>
            <a:ext cx="4184684" cy="1569660"/>
          </a:xfrm>
          <a:prstGeom prst="rect">
            <a:avLst/>
          </a:prstGeom>
          <a:noFill/>
        </p:spPr>
        <p:txBody>
          <a:bodyPr wrap="square">
            <a:spAutoFit/>
          </a:bodyPr>
          <a:lstStyle/>
          <a:p>
            <a:r>
              <a:rPr lang="en-US" sz="2400" b="1" i="0" u="none" strike="noStrike" dirty="0">
                <a:solidFill>
                  <a:srgbClr val="000000"/>
                </a:solidFill>
                <a:effectLst/>
                <a:latin typeface="Arial Narrow" panose="020B0606020202030204" pitchFamily="34" charset="0"/>
              </a:rPr>
              <a:t>Method of Transportation </a:t>
            </a:r>
            <a:r>
              <a:rPr lang="en-US" sz="2400" b="0" i="0" u="none" strike="noStrike" dirty="0">
                <a:solidFill>
                  <a:srgbClr val="000000"/>
                </a:solidFill>
                <a:effectLst/>
                <a:latin typeface="Arial Narrow" panose="020B0606020202030204" pitchFamily="34" charset="0"/>
              </a:rPr>
              <a:t>- Explain how it was transported  to where it is today as an invasive species.</a:t>
            </a:r>
            <a:endParaRPr lang="en-US" sz="3200" dirty="0"/>
          </a:p>
        </p:txBody>
      </p:sp>
      <p:pic>
        <p:nvPicPr>
          <p:cNvPr id="28" name="Picture 27" descr="Text&#10;&#10;Description automatically generated">
            <a:extLst>
              <a:ext uri="{FF2B5EF4-FFF2-40B4-BE49-F238E27FC236}">
                <a16:creationId xmlns:a16="http://schemas.microsoft.com/office/drawing/2014/main" id="{8B585461-5592-4520-89DC-C1826AF06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18" y="391604"/>
            <a:ext cx="4466825" cy="5780596"/>
          </a:xfrm>
          <a:prstGeom prst="rect">
            <a:avLst/>
          </a:prstGeom>
        </p:spPr>
      </p:pic>
      <p:sp>
        <p:nvSpPr>
          <p:cNvPr id="8" name="TextBox 7">
            <a:extLst>
              <a:ext uri="{FF2B5EF4-FFF2-40B4-BE49-F238E27FC236}">
                <a16:creationId xmlns:a16="http://schemas.microsoft.com/office/drawing/2014/main" id="{579C496C-71C8-4AAA-B2A8-841F7AC23A3C}"/>
              </a:ext>
            </a:extLst>
          </p:cNvPr>
          <p:cNvSpPr txBox="1"/>
          <p:nvPr/>
        </p:nvSpPr>
        <p:spPr>
          <a:xfrm>
            <a:off x="4680841" y="4535628"/>
            <a:ext cx="4216549" cy="2554545"/>
          </a:xfrm>
          <a:prstGeom prst="rect">
            <a:avLst/>
          </a:prstGeom>
          <a:noFill/>
        </p:spPr>
        <p:txBody>
          <a:bodyPr wrap="square">
            <a:spAutoFit/>
          </a:bodyPr>
          <a:lstStyle/>
          <a:p>
            <a:r>
              <a:rPr lang="en-US" sz="2400" b="1" i="0" u="none" strike="noStrike" dirty="0">
                <a:solidFill>
                  <a:srgbClr val="000000"/>
                </a:solidFill>
                <a:effectLst/>
                <a:latin typeface="Arial Narrow" panose="020B0606020202030204" pitchFamily="34" charset="0"/>
              </a:rPr>
              <a:t>Suspected Hideouts </a:t>
            </a:r>
            <a:r>
              <a:rPr lang="en-US" sz="2400" b="0" i="0" u="none" strike="noStrike" dirty="0">
                <a:solidFill>
                  <a:srgbClr val="000000"/>
                </a:solidFill>
                <a:effectLst/>
                <a:latin typeface="Arial Narrow" panose="020B0606020202030204" pitchFamily="34" charset="0"/>
              </a:rPr>
              <a:t>- </a:t>
            </a:r>
            <a:r>
              <a:rPr lang="en-US" sz="2400" dirty="0">
                <a:latin typeface="Arial Narrow" panose="020B0606020202030204" pitchFamily="34" charset="0"/>
              </a:rPr>
              <a:t>List the names of countries, states, and/or regions of the world where it can be found along with the types of habitats it would call home.</a:t>
            </a:r>
          </a:p>
          <a:p>
            <a:endParaRPr lang="en-US" sz="4000" dirty="0"/>
          </a:p>
        </p:txBody>
      </p:sp>
      <p:cxnSp>
        <p:nvCxnSpPr>
          <p:cNvPr id="10" name="Straight Arrow Connector 9">
            <a:extLst>
              <a:ext uri="{FF2B5EF4-FFF2-40B4-BE49-F238E27FC236}">
                <a16:creationId xmlns:a16="http://schemas.microsoft.com/office/drawing/2014/main" id="{FE8EE368-4F09-4C3C-8C99-7411504969C1}"/>
              </a:ext>
            </a:extLst>
          </p:cNvPr>
          <p:cNvCxnSpPr>
            <a:cxnSpLocks/>
          </p:cNvCxnSpPr>
          <p:nvPr/>
        </p:nvCxnSpPr>
        <p:spPr>
          <a:xfrm flipH="1">
            <a:off x="2590800" y="1316666"/>
            <a:ext cx="2667000" cy="3151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E89E11-9B8A-4634-97C8-9456D6A7D595}"/>
              </a:ext>
            </a:extLst>
          </p:cNvPr>
          <p:cNvCxnSpPr>
            <a:cxnSpLocks/>
          </p:cNvCxnSpPr>
          <p:nvPr/>
        </p:nvCxnSpPr>
        <p:spPr>
          <a:xfrm flipH="1">
            <a:off x="2971801" y="1503474"/>
            <a:ext cx="4357254" cy="4777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11647B-04D1-4C57-8099-AB7906870381}"/>
              </a:ext>
            </a:extLst>
          </p:cNvPr>
          <p:cNvCxnSpPr>
            <a:cxnSpLocks/>
          </p:cNvCxnSpPr>
          <p:nvPr/>
        </p:nvCxnSpPr>
        <p:spPr>
          <a:xfrm flipH="1">
            <a:off x="3112509" y="2183442"/>
            <a:ext cx="1600197" cy="1449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72B951-5F01-452D-B215-787E460CFBB9}"/>
              </a:ext>
            </a:extLst>
          </p:cNvPr>
          <p:cNvCxnSpPr>
            <a:cxnSpLocks/>
          </p:cNvCxnSpPr>
          <p:nvPr/>
        </p:nvCxnSpPr>
        <p:spPr>
          <a:xfrm flipH="1" flipV="1">
            <a:off x="2971802" y="2957005"/>
            <a:ext cx="1740904" cy="1449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A6C4EC-75EB-47B0-8EE1-32E2E361BA3F}"/>
              </a:ext>
            </a:extLst>
          </p:cNvPr>
          <p:cNvCxnSpPr>
            <a:cxnSpLocks/>
          </p:cNvCxnSpPr>
          <p:nvPr/>
        </p:nvCxnSpPr>
        <p:spPr>
          <a:xfrm flipH="1" flipV="1">
            <a:off x="2969173" y="3546470"/>
            <a:ext cx="1740904" cy="11779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3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ext&#10;&#10;Description automatically generated">
            <a:extLst>
              <a:ext uri="{FF2B5EF4-FFF2-40B4-BE49-F238E27FC236}">
                <a16:creationId xmlns:a16="http://schemas.microsoft.com/office/drawing/2014/main" id="{5C64EC7E-31BC-4D60-BFBA-4F6AEED7F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18" y="391604"/>
            <a:ext cx="4466825" cy="5780596"/>
          </a:xfrm>
          <a:prstGeom prst="rect">
            <a:avLst/>
          </a:prstGeom>
        </p:spPr>
      </p:pic>
      <p:sp>
        <p:nvSpPr>
          <p:cNvPr id="6" name="TextBox 5">
            <a:extLst>
              <a:ext uri="{FF2B5EF4-FFF2-40B4-BE49-F238E27FC236}">
                <a16:creationId xmlns:a16="http://schemas.microsoft.com/office/drawing/2014/main" id="{0868B1A3-3404-4793-9933-31602088AE12}"/>
              </a:ext>
            </a:extLst>
          </p:cNvPr>
          <p:cNvSpPr txBox="1"/>
          <p:nvPr/>
        </p:nvSpPr>
        <p:spPr>
          <a:xfrm>
            <a:off x="4775744" y="685800"/>
            <a:ext cx="4153511" cy="3046988"/>
          </a:xfrm>
          <a:prstGeom prst="rect">
            <a:avLst/>
          </a:prstGeom>
          <a:noFill/>
        </p:spPr>
        <p:txBody>
          <a:bodyPr wrap="square">
            <a:spAutoFit/>
          </a:bodyPr>
          <a:lstStyle/>
          <a:p>
            <a:pPr rtl="0" fontAlgn="base">
              <a:spcBef>
                <a:spcPts val="0"/>
              </a:spcBef>
              <a:spcAft>
                <a:spcPts val="0"/>
              </a:spcAft>
            </a:pPr>
            <a:r>
              <a:rPr lang="en-US" sz="2400" b="1" i="0" u="none" strike="noStrike" dirty="0">
                <a:solidFill>
                  <a:srgbClr val="000000"/>
                </a:solidFill>
                <a:effectLst/>
                <a:latin typeface="Arial Narrow" panose="020B0606020202030204" pitchFamily="34" charset="0"/>
              </a:rPr>
              <a:t>Crimes Committed </a:t>
            </a:r>
            <a:r>
              <a:rPr lang="en-US" sz="2400" b="0" i="0" u="none" strike="noStrike" dirty="0">
                <a:solidFill>
                  <a:srgbClr val="000000"/>
                </a:solidFill>
                <a:effectLst/>
                <a:latin typeface="Arial Narrow" panose="020B0606020202030204" pitchFamily="34" charset="0"/>
              </a:rPr>
              <a:t>- List specific ways the organism is a threat to the locations where it is found and the damage it causes.  Damages can be harm due to the ecosystems and the organisms that live there as well as economic harm costing money to address.</a:t>
            </a:r>
          </a:p>
        </p:txBody>
      </p:sp>
      <p:sp>
        <p:nvSpPr>
          <p:cNvPr id="9" name="TextBox 8">
            <a:extLst>
              <a:ext uri="{FF2B5EF4-FFF2-40B4-BE49-F238E27FC236}">
                <a16:creationId xmlns:a16="http://schemas.microsoft.com/office/drawing/2014/main" id="{1838F516-9AB8-4C25-8BFB-35CB1E6E4E95}"/>
              </a:ext>
            </a:extLst>
          </p:cNvPr>
          <p:cNvSpPr txBox="1"/>
          <p:nvPr/>
        </p:nvSpPr>
        <p:spPr>
          <a:xfrm>
            <a:off x="4797829" y="3863876"/>
            <a:ext cx="4153511" cy="2308324"/>
          </a:xfrm>
          <a:prstGeom prst="rect">
            <a:avLst/>
          </a:prstGeom>
          <a:noFill/>
        </p:spPr>
        <p:txBody>
          <a:bodyPr wrap="square">
            <a:spAutoFit/>
          </a:bodyPr>
          <a:lstStyle/>
          <a:p>
            <a:pPr rtl="0" fontAlgn="base">
              <a:spcBef>
                <a:spcPts val="0"/>
              </a:spcBef>
              <a:spcAft>
                <a:spcPts val="0"/>
              </a:spcAft>
            </a:pPr>
            <a:r>
              <a:rPr lang="en-US" sz="2400" b="1" i="0" u="none" strike="noStrike" dirty="0">
                <a:solidFill>
                  <a:srgbClr val="000000"/>
                </a:solidFill>
                <a:effectLst/>
                <a:latin typeface="Arial Narrow" panose="020B0606020202030204" pitchFamily="34" charset="0"/>
              </a:rPr>
              <a:t>Identification</a:t>
            </a:r>
            <a:r>
              <a:rPr lang="en-US" sz="2400" b="0" i="0" u="none" strike="noStrike" dirty="0">
                <a:solidFill>
                  <a:srgbClr val="000000"/>
                </a:solidFill>
                <a:effectLst/>
                <a:latin typeface="Arial Narrow" panose="020B0606020202030204" pitchFamily="34" charset="0"/>
              </a:rPr>
              <a:t> - Include a written description (size, colors, etc.) and a good picture.  You may add more images if you have room, such as the range map showing where they are located.</a:t>
            </a:r>
          </a:p>
        </p:txBody>
      </p:sp>
      <p:sp>
        <p:nvSpPr>
          <p:cNvPr id="10" name="TextBox 9">
            <a:extLst>
              <a:ext uri="{FF2B5EF4-FFF2-40B4-BE49-F238E27FC236}">
                <a16:creationId xmlns:a16="http://schemas.microsoft.com/office/drawing/2014/main" id="{923C69BD-69CA-49DD-A952-46E2F301AB5E}"/>
              </a:ext>
            </a:extLst>
          </p:cNvPr>
          <p:cNvSpPr txBox="1"/>
          <p:nvPr/>
        </p:nvSpPr>
        <p:spPr>
          <a:xfrm>
            <a:off x="1003391" y="6294210"/>
            <a:ext cx="3994797" cy="461665"/>
          </a:xfrm>
          <a:prstGeom prst="rect">
            <a:avLst/>
          </a:prstGeom>
          <a:noFill/>
        </p:spPr>
        <p:txBody>
          <a:bodyPr wrap="square">
            <a:spAutoFit/>
          </a:bodyPr>
          <a:lstStyle/>
          <a:p>
            <a:pPr rtl="0" fontAlgn="base">
              <a:spcBef>
                <a:spcPts val="0"/>
              </a:spcBef>
              <a:spcAft>
                <a:spcPts val="0"/>
              </a:spcAft>
            </a:pPr>
            <a:r>
              <a:rPr lang="en-US" sz="2400" b="0" i="0" u="none" strike="noStrike" dirty="0">
                <a:solidFill>
                  <a:srgbClr val="000000"/>
                </a:solidFill>
                <a:effectLst/>
                <a:latin typeface="Arial Narrow" panose="020B0606020202030204" pitchFamily="34" charset="0"/>
              </a:rPr>
              <a:t>Add your name to the last text box</a:t>
            </a:r>
          </a:p>
        </p:txBody>
      </p:sp>
      <p:cxnSp>
        <p:nvCxnSpPr>
          <p:cNvPr id="12" name="Straight Arrow Connector 11">
            <a:extLst>
              <a:ext uri="{FF2B5EF4-FFF2-40B4-BE49-F238E27FC236}">
                <a16:creationId xmlns:a16="http://schemas.microsoft.com/office/drawing/2014/main" id="{18255464-80CA-4D91-8D99-967B699B33BA}"/>
              </a:ext>
            </a:extLst>
          </p:cNvPr>
          <p:cNvCxnSpPr>
            <a:stCxn id="6" idx="1"/>
          </p:cNvCxnSpPr>
          <p:nvPr/>
        </p:nvCxnSpPr>
        <p:spPr>
          <a:xfrm flipH="1">
            <a:off x="3000789" y="2209294"/>
            <a:ext cx="1774955" cy="15325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F3AE13-078C-43D1-8D8F-8251E63009A6}"/>
              </a:ext>
            </a:extLst>
          </p:cNvPr>
          <p:cNvCxnSpPr>
            <a:cxnSpLocks/>
          </p:cNvCxnSpPr>
          <p:nvPr/>
        </p:nvCxnSpPr>
        <p:spPr>
          <a:xfrm flipH="1">
            <a:off x="2393372" y="4174464"/>
            <a:ext cx="2382373" cy="3975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76EA86-1323-4093-9023-E9F9A6DDC77C}"/>
              </a:ext>
            </a:extLst>
          </p:cNvPr>
          <p:cNvCxnSpPr>
            <a:cxnSpLocks/>
          </p:cNvCxnSpPr>
          <p:nvPr/>
        </p:nvCxnSpPr>
        <p:spPr>
          <a:xfrm flipH="1">
            <a:off x="3888266" y="4183542"/>
            <a:ext cx="909563" cy="821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F28F46-054F-407D-84EA-059A2308034E}"/>
              </a:ext>
            </a:extLst>
          </p:cNvPr>
          <p:cNvCxnSpPr>
            <a:cxnSpLocks/>
            <a:stCxn id="10" idx="1"/>
          </p:cNvCxnSpPr>
          <p:nvPr/>
        </p:nvCxnSpPr>
        <p:spPr>
          <a:xfrm flipV="1">
            <a:off x="1003391" y="5791200"/>
            <a:ext cx="0" cy="7338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7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68B1A3-3404-4793-9933-31602088AE12}"/>
              </a:ext>
            </a:extLst>
          </p:cNvPr>
          <p:cNvSpPr txBox="1"/>
          <p:nvPr/>
        </p:nvSpPr>
        <p:spPr>
          <a:xfrm>
            <a:off x="4775744" y="685800"/>
            <a:ext cx="4153511" cy="3785652"/>
          </a:xfrm>
          <a:prstGeom prst="rect">
            <a:avLst/>
          </a:prstGeom>
          <a:noFill/>
        </p:spPr>
        <p:txBody>
          <a:bodyPr wrap="square">
            <a:spAutoFit/>
          </a:bodyPr>
          <a:lstStyle/>
          <a:p>
            <a:pPr rtl="0" fontAlgn="base">
              <a:spcBef>
                <a:spcPts val="0"/>
              </a:spcBef>
              <a:spcAft>
                <a:spcPts val="0"/>
              </a:spcAft>
            </a:pPr>
            <a:r>
              <a:rPr lang="en-US" sz="2400" b="1" i="0" u="none" strike="noStrike" dirty="0">
                <a:solidFill>
                  <a:srgbClr val="000000"/>
                </a:solidFill>
                <a:effectLst/>
                <a:latin typeface="Arial Narrow" panose="020B0606020202030204" pitchFamily="34" charset="0"/>
              </a:rPr>
              <a:t>Before you turn it in …</a:t>
            </a:r>
          </a:p>
          <a:p>
            <a:pPr rtl="0" fontAlgn="base">
              <a:spcBef>
                <a:spcPts val="0"/>
              </a:spcBef>
              <a:spcAft>
                <a:spcPts val="0"/>
              </a:spcAft>
            </a:pPr>
            <a:endParaRPr lang="en-US" sz="2400" b="1" i="0" u="none" strike="noStrike" dirty="0">
              <a:solidFill>
                <a:srgbClr val="000000"/>
              </a:solidFill>
              <a:effectLst/>
              <a:latin typeface="Arial Narrow" panose="020B0606020202030204" pitchFamily="34" charset="0"/>
            </a:endParaRPr>
          </a:p>
          <a:p>
            <a:pPr rtl="0" fontAlgn="base">
              <a:spcBef>
                <a:spcPts val="0"/>
              </a:spcBef>
              <a:spcAft>
                <a:spcPts val="0"/>
              </a:spcAft>
            </a:pPr>
            <a:r>
              <a:rPr lang="en-US" sz="2400" b="1" dirty="0">
                <a:solidFill>
                  <a:srgbClr val="000000"/>
                </a:solidFill>
                <a:latin typeface="Arial Narrow" panose="020B0606020202030204" pitchFamily="34" charset="0"/>
              </a:rPr>
              <a:t>Proofread for grammatical and spelling errors.</a:t>
            </a:r>
          </a:p>
          <a:p>
            <a:pPr rtl="0" fontAlgn="base">
              <a:spcBef>
                <a:spcPts val="0"/>
              </a:spcBef>
              <a:spcAft>
                <a:spcPts val="0"/>
              </a:spcAft>
            </a:pPr>
            <a:endParaRPr lang="en-US" sz="2400" b="1" i="0" u="none" strike="noStrike" dirty="0">
              <a:solidFill>
                <a:srgbClr val="000000"/>
              </a:solidFill>
              <a:effectLst/>
              <a:latin typeface="Arial Narrow" panose="020B0606020202030204" pitchFamily="34" charset="0"/>
            </a:endParaRPr>
          </a:p>
          <a:p>
            <a:pPr rtl="0" fontAlgn="base">
              <a:spcBef>
                <a:spcPts val="0"/>
              </a:spcBef>
              <a:spcAft>
                <a:spcPts val="0"/>
              </a:spcAft>
            </a:pPr>
            <a:r>
              <a:rPr lang="en-US" sz="2400" b="1" dirty="0">
                <a:solidFill>
                  <a:srgbClr val="000000"/>
                </a:solidFill>
                <a:latin typeface="Arial Narrow" panose="020B0606020202030204" pitchFamily="34" charset="0"/>
              </a:rPr>
              <a:t>Customize the poster by changing the font (style, color, etc.) and adding other details that relate to your invasive species.</a:t>
            </a:r>
            <a:endParaRPr lang="en-US" sz="2400" b="0" i="0" u="none" strike="noStrike" dirty="0">
              <a:solidFill>
                <a:srgbClr val="000000"/>
              </a:solidFill>
              <a:effectLst/>
              <a:latin typeface="Arial Narrow" panose="020B0606020202030204" pitchFamily="34" charset="0"/>
            </a:endParaRPr>
          </a:p>
        </p:txBody>
      </p:sp>
      <p:pic>
        <p:nvPicPr>
          <p:cNvPr id="11" name="Picture 10" descr="Text&#10;&#10;Description automatically generated">
            <a:extLst>
              <a:ext uri="{FF2B5EF4-FFF2-40B4-BE49-F238E27FC236}">
                <a16:creationId xmlns:a16="http://schemas.microsoft.com/office/drawing/2014/main" id="{F31B6917-2F34-4BF5-A086-69C7517B8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18" y="391604"/>
            <a:ext cx="4466825" cy="5780596"/>
          </a:xfrm>
          <a:prstGeom prst="rect">
            <a:avLst/>
          </a:prstGeom>
        </p:spPr>
      </p:pic>
    </p:spTree>
    <p:extLst>
      <p:ext uri="{BB962C8B-B14F-4D97-AF65-F5344CB8AC3E}">
        <p14:creationId xmlns:p14="http://schemas.microsoft.com/office/powerpoint/2010/main" val="22596852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404</Words>
  <Application>Microsoft Office PowerPoint</Application>
  <PresentationFormat>On-screen Show (4:3)</PresentationFormat>
  <Paragraphs>32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Ink Free</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64</cp:revision>
  <dcterms:created xsi:type="dcterms:W3CDTF">2008-03-11T00:06:52Z</dcterms:created>
  <dcterms:modified xsi:type="dcterms:W3CDTF">2021-12-03T14:31:22Z</dcterms:modified>
</cp:coreProperties>
</file>