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63" r:id="rId5"/>
    <p:sldId id="264" r:id="rId6"/>
    <p:sldId id="273" r:id="rId7"/>
    <p:sldId id="272" r:id="rId8"/>
    <p:sldId id="265" r:id="rId9"/>
    <p:sldId id="266" r:id="rId10"/>
    <p:sldId id="267" r:id="rId11"/>
    <p:sldId id="271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A0E-9363-4755-B829-AABA5E12A8AD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DEB3-D9C6-4F57-9FF0-6ADB6454D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A0E-9363-4755-B829-AABA5E12A8AD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DEB3-D9C6-4F57-9FF0-6ADB6454D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A0E-9363-4755-B829-AABA5E12A8AD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DEB3-D9C6-4F57-9FF0-6ADB6454D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A0E-9363-4755-B829-AABA5E12A8AD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DEB3-D9C6-4F57-9FF0-6ADB6454D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A0E-9363-4755-B829-AABA5E12A8AD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DEB3-D9C6-4F57-9FF0-6ADB6454D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A0E-9363-4755-B829-AABA5E12A8AD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DEB3-D9C6-4F57-9FF0-6ADB6454D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A0E-9363-4755-B829-AABA5E12A8AD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DEB3-D9C6-4F57-9FF0-6ADB6454D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A0E-9363-4755-B829-AABA5E12A8AD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DEB3-D9C6-4F57-9FF0-6ADB6454D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A0E-9363-4755-B829-AABA5E12A8AD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DEB3-D9C6-4F57-9FF0-6ADB6454D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A0E-9363-4755-B829-AABA5E12A8AD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DEB3-D9C6-4F57-9FF0-6ADB6454D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5DA0E-9363-4755-B829-AABA5E12A8AD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DEB3-D9C6-4F57-9FF0-6ADB6454D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DA0E-9363-4755-B829-AABA5E12A8AD}" type="datetimeFigureOut">
              <a:rPr lang="en-US" smtClean="0"/>
              <a:pPr/>
              <a:t>3/5/2020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BDEB3-D9C6-4F57-9FF0-6ADB6454D7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obile/applications/sto/web-app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dc.gov/mobile/applications/sto/web-app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cdc.gov/mobile/applications/sto/web-app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ocs.google.com/spreadsheets/d/11qzPj5CM9ualGpeAKcpuSOgcRgrruSLCoSMCVACLOuM/edit?usp=shari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8884"/>
          <a:stretch>
            <a:fillRect/>
          </a:stretch>
        </p:blipFill>
        <p:spPr bwMode="auto">
          <a:xfrm>
            <a:off x="1447800" y="990600"/>
            <a:ext cx="573692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200" y="191869"/>
            <a:ext cx="89916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CDC Solve the Outbreak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6428601"/>
            <a:ext cx="8991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Presentation developed by T. Tomm 2020 http://sciencespot.net/ for use with the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  <a:hlinkClick r:id="rId3"/>
              </a:rPr>
              <a:t>Solve the Outbreak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activity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3384" y="4114800"/>
            <a:ext cx="744381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Your class will investigate 12 outbreaks by analyzing the case notes, data, and other details about the disease.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5410200"/>
            <a:ext cx="838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Glue the worksheet on page ____ FAF Left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8991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Part B:  Discussion Questions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763" indent="6350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Work with your teammates to complete the questions on your worksheet using the online spreadsheet.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05000"/>
            <a:ext cx="6324836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What four things can we learn from an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epicurve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  Hint: Click the LEARN button if you do not remember.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1 -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Size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 outbreak (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Magnitude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# of cases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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or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?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Spread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Patterns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the cases to tell how its spread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Period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exposure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Incubation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228201"/>
            <a:ext cx="3238866" cy="265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228201"/>
            <a:ext cx="3222759" cy="2651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219200" y="6047601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4"/>
              </a:rPr>
              <a:t>Images: https://www.cdc.gov/mobile/applications/sto/web-app.html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What other types of data did you analyze for the cases?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219200" y="6581001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hlinkClick r:id="rId2"/>
              </a:rPr>
              <a:t>Images: https://www.cdc.gov/mobile/applications/sto/web-app.html</a:t>
            </a:r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309" t="7287" b="5045"/>
          <a:stretch>
            <a:fillRect/>
          </a:stretch>
        </p:blipFill>
        <p:spPr bwMode="auto">
          <a:xfrm>
            <a:off x="2743200" y="533400"/>
            <a:ext cx="6400800" cy="2814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1371600"/>
            <a:ext cx="2971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Which activities had the highest attack rates?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How does this help the investigation?</a:t>
            </a:r>
            <a:endParaRPr lang="en-US" sz="2000" dirty="0"/>
          </a:p>
        </p:txBody>
      </p:sp>
      <p:grpSp>
        <p:nvGrpSpPr>
          <p:cNvPr id="3" name="Group 9"/>
          <p:cNvGrpSpPr/>
          <p:nvPr/>
        </p:nvGrpSpPr>
        <p:grpSpPr>
          <a:xfrm>
            <a:off x="609600" y="3657600"/>
            <a:ext cx="8077200" cy="2682240"/>
            <a:chOff x="609600" y="3657600"/>
            <a:chExt cx="8077200" cy="268224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3657600"/>
              <a:ext cx="4876800" cy="26822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5715000" y="4191000"/>
              <a:ext cx="2971800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/>
                <a:t>Which activities did victims have in common?</a:t>
              </a:r>
            </a:p>
            <a:p>
              <a:pPr algn="ctr"/>
              <a:endParaRPr lang="en-US" sz="2000" b="1" dirty="0" smtClean="0"/>
            </a:p>
            <a:p>
              <a:pPr algn="ctr"/>
              <a:r>
                <a:rPr lang="en-US" sz="2000" b="1" dirty="0" smtClean="0"/>
                <a:t>What would this tell investigators?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19400" y="381000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81188" algn="l"/>
              </a:tabLst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Note:  You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may also use a Google search if you limit your information to reliable and accurate </a:t>
            </a:r>
            <a:r>
              <a:rPr kumimoji="0" lang="en-US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sources.</a:t>
            </a:r>
            <a:endParaRPr kumimoji="0" lang="en-US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8779908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Users\ttomm\AppData\Local\Microsoft\Windows\INetCache\IE\Y9QQ9D0Q\Latest-News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276855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762000"/>
            <a:ext cx="50673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2400" y="381000"/>
            <a:ext cx="452328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Directions: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Glue the worksheet on 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page ______ FAF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Left.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Go to mrstomm.com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Assignments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Solve The Outbreak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Level 1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DB0B731-FA01-4E67-A296-E8EF5CEB21AA}"/>
              </a:ext>
            </a:extLst>
          </p:cNvPr>
          <p:cNvSpPr/>
          <p:nvPr/>
        </p:nvSpPr>
        <p:spPr>
          <a:xfrm>
            <a:off x="304800" y="5867400"/>
            <a:ext cx="88392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Assignment: Complete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4 missions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listed on the front of your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worksheet. Due tomorrow at the start of class!</a:t>
            </a:r>
            <a:endParaRPr lang="en-US" sz="2400" b="1" dirty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56475" y="762000"/>
            <a:ext cx="2286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2600" y="170725"/>
            <a:ext cx="281940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What is your group letter?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985075" y="533400"/>
            <a:ext cx="647700" cy="3926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ttomm\AppData\Local\Microsoft\Windows\INetCache\IE\S4OLZASG\Stop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495800"/>
            <a:ext cx="1107164" cy="1104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356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4918" y="152400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atin typeface="Times New Roman" pitchFamily="18" charset="0"/>
              <a:cs typeface="Times New Roman" pitchFamily="18" charset="0"/>
              <a:sym typeface="Wingdings" panose="05000000000000000000" pitchFamily="2" charset="2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Click 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for the first case listed on your worksheet.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5089" y="1371600"/>
            <a:ext cx="955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1371600"/>
            <a:ext cx="955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1371600"/>
            <a:ext cx="902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C1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791200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Note: You will have to scroll to the left to find the other missions.</a:t>
            </a:r>
            <a:endParaRPr lang="en-US" sz="24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67545"/>
            <a:ext cx="68770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1111"/>
          <a:stretch>
            <a:fillRect/>
          </a:stretch>
        </p:blipFill>
        <p:spPr bwMode="auto">
          <a:xfrm>
            <a:off x="1371600" y="609600"/>
            <a:ext cx="1754981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835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1663" y="1467415"/>
            <a:ext cx="74765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/>
          <p:nvPr/>
        </p:nvGrpSpPr>
        <p:grpSpPr>
          <a:xfrm>
            <a:off x="4038600" y="5715000"/>
            <a:ext cx="3514137" cy="739409"/>
            <a:chOff x="3429000" y="727501"/>
            <a:chExt cx="3514137" cy="739409"/>
          </a:xfrm>
        </p:grpSpPr>
        <p:sp>
          <p:nvSpPr>
            <p:cNvPr id="5" name="Rectangle 4"/>
            <p:cNvSpPr/>
            <p:nvPr/>
          </p:nvSpPr>
          <p:spPr>
            <a:xfrm>
              <a:off x="3505200" y="1066800"/>
              <a:ext cx="3437937" cy="40011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Click “I accept this mission.”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3429000" y="727501"/>
              <a:ext cx="76200" cy="381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228600" y="304800"/>
            <a:ext cx="87630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CASE OVERVIEW – Provides the basic information you need to get started.</a:t>
            </a:r>
            <a:endParaRPr lang="en-US" sz="2400" dirty="0"/>
          </a:p>
        </p:txBody>
      </p:sp>
      <p:grpSp>
        <p:nvGrpSpPr>
          <p:cNvPr id="3" name="Group 12"/>
          <p:cNvGrpSpPr/>
          <p:nvPr/>
        </p:nvGrpSpPr>
        <p:grpSpPr>
          <a:xfrm>
            <a:off x="5334000" y="3048002"/>
            <a:ext cx="3429000" cy="1244261"/>
            <a:chOff x="3886200" y="727503"/>
            <a:chExt cx="3429000" cy="1244261"/>
          </a:xfrm>
        </p:grpSpPr>
        <p:sp>
          <p:nvSpPr>
            <p:cNvPr id="8" name="Rectangle 7"/>
            <p:cNvSpPr/>
            <p:nvPr/>
          </p:nvSpPr>
          <p:spPr>
            <a:xfrm>
              <a:off x="4724400" y="956101"/>
              <a:ext cx="2590800" cy="10156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Read the information &amp; add to your chart (if needed)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Arrow Connector 8"/>
            <p:cNvCxnSpPr>
              <a:stCxn id="8" idx="1"/>
            </p:cNvCxnSpPr>
            <p:nvPr/>
          </p:nvCxnSpPr>
          <p:spPr>
            <a:xfrm flipH="1" flipV="1">
              <a:off x="3886200" y="727503"/>
              <a:ext cx="838200" cy="73643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3" descr="C:\Users\ttomm\AppData\Local\Microsoft\Windows\INetCache\IE\S4OLZASG\Stop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648200"/>
            <a:ext cx="1107164" cy="1104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8356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19200"/>
            <a:ext cx="5370714" cy="34671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grpSp>
        <p:nvGrpSpPr>
          <p:cNvPr id="2" name="Group 62"/>
          <p:cNvGrpSpPr/>
          <p:nvPr/>
        </p:nvGrpSpPr>
        <p:grpSpPr>
          <a:xfrm>
            <a:off x="76200" y="3264932"/>
            <a:ext cx="2438400" cy="1015663"/>
            <a:chOff x="76200" y="4065032"/>
            <a:chExt cx="2438400" cy="1015663"/>
          </a:xfrm>
        </p:grpSpPr>
        <p:sp>
          <p:nvSpPr>
            <p:cNvPr id="15" name="Rectangle 14"/>
            <p:cNvSpPr/>
            <p:nvPr/>
          </p:nvSpPr>
          <p:spPr>
            <a:xfrm>
              <a:off x="76200" y="4065032"/>
              <a:ext cx="1828800" cy="1015663"/>
            </a:xfrm>
            <a:prstGeom prst="rect">
              <a:avLst/>
            </a:prstGeom>
            <a:solidFill>
              <a:srgbClr val="FFFF00"/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Click the tool icons for each clue.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676400" y="4152900"/>
              <a:ext cx="838200" cy="293132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4"/>
          <p:cNvGrpSpPr/>
          <p:nvPr/>
        </p:nvGrpSpPr>
        <p:grpSpPr>
          <a:xfrm>
            <a:off x="0" y="1232237"/>
            <a:ext cx="2514600" cy="1015663"/>
            <a:chOff x="5867400" y="1091505"/>
            <a:chExt cx="2514600" cy="1015663"/>
          </a:xfrm>
        </p:grpSpPr>
        <p:sp>
          <p:nvSpPr>
            <p:cNvPr id="22" name="Rectangle 21"/>
            <p:cNvSpPr/>
            <p:nvPr/>
          </p:nvSpPr>
          <p:spPr>
            <a:xfrm>
              <a:off x="5867400" y="1091505"/>
              <a:ext cx="1981200" cy="1015663"/>
            </a:xfrm>
            <a:prstGeom prst="rect">
              <a:avLst/>
            </a:prstGeom>
            <a:solidFill>
              <a:srgbClr val="00B0F0"/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Click MENU to review past  clues &amp; info.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7696200" y="1192768"/>
              <a:ext cx="685800" cy="26432"/>
            </a:xfrm>
            <a:prstGeom prst="straightConnector1">
              <a:avLst/>
            </a:prstGeom>
            <a:ln w="762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0" y="5965448"/>
            <a:ext cx="91440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Try to earn as many points as you can, but focus on getting your chart completed.</a:t>
            </a:r>
          </a:p>
          <a:p>
            <a:pPr algn="ctr"/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We will complete the BACK of the worksheet in class tomorrow.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0" y="152400"/>
            <a:ext cx="7315200" cy="400110"/>
          </a:xfrm>
          <a:prstGeom prst="rect">
            <a:avLst/>
          </a:prstGeom>
          <a:solidFill>
            <a:srgbClr val="FFFF00"/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Read the first clue &amp; write down any info you find in the chart.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61"/>
          <p:cNvGrpSpPr/>
          <p:nvPr/>
        </p:nvGrpSpPr>
        <p:grpSpPr>
          <a:xfrm>
            <a:off x="2895600" y="1676400"/>
            <a:ext cx="3733800" cy="1943100"/>
            <a:chOff x="2895600" y="2476500"/>
            <a:chExt cx="3733800" cy="1943100"/>
          </a:xfrm>
        </p:grpSpPr>
        <p:sp>
          <p:nvSpPr>
            <p:cNvPr id="26" name="Rectangle 25"/>
            <p:cNvSpPr/>
            <p:nvPr/>
          </p:nvSpPr>
          <p:spPr>
            <a:xfrm>
              <a:off x="5105400" y="3543300"/>
              <a:ext cx="1524000" cy="707886"/>
            </a:xfrm>
            <a:prstGeom prst="rect">
              <a:avLst/>
            </a:prstGeom>
            <a:solidFill>
              <a:srgbClr val="00FF00"/>
            </a:solidFill>
            <a:ln w="38100">
              <a:solidFill>
                <a:srgbClr val="00FF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Click the + to see more.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4191000" y="2476500"/>
              <a:ext cx="990600" cy="1447800"/>
            </a:xfrm>
            <a:prstGeom prst="straightConnector1">
              <a:avLst/>
            </a:prstGeom>
            <a:ln w="5715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57"/>
            <p:cNvGrpSpPr/>
            <p:nvPr/>
          </p:nvGrpSpPr>
          <p:grpSpPr>
            <a:xfrm>
              <a:off x="2960225" y="3932500"/>
              <a:ext cx="2068975" cy="453814"/>
              <a:chOff x="2884025" y="3932500"/>
              <a:chExt cx="2068975" cy="453814"/>
            </a:xfrm>
            <a:effectLst/>
          </p:grpSpPr>
          <p:pic>
            <p:nvPicPr>
              <p:cNvPr id="8" name="Picture 7"/>
              <p:cNvPicPr/>
              <p:nvPr/>
            </p:nvPicPr>
            <p:blipFill>
              <a:blip r:embed="rId3" cstate="print"/>
              <a:srcRect l="20000" t="9593" b="14672"/>
              <a:stretch>
                <a:fillRect/>
              </a:stretch>
            </p:blipFill>
            <p:spPr bwMode="auto">
              <a:xfrm>
                <a:off x="3124200" y="3962400"/>
                <a:ext cx="1828800" cy="381000"/>
              </a:xfrm>
              <a:prstGeom prst="rect">
                <a:avLst/>
              </a:prstGeom>
              <a:ln w="57150"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84025" y="3932500"/>
                <a:ext cx="365760" cy="453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0" name="Rectangle 59"/>
            <p:cNvSpPr/>
            <p:nvPr/>
          </p:nvSpPr>
          <p:spPr>
            <a:xfrm>
              <a:off x="2895600" y="3886200"/>
              <a:ext cx="2133600" cy="533400"/>
            </a:xfrm>
            <a:prstGeom prst="rect">
              <a:avLst/>
            </a:prstGeom>
            <a:noFill/>
            <a:ln w="5715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28"/>
          <p:cNvGrpSpPr/>
          <p:nvPr/>
        </p:nvGrpSpPr>
        <p:grpSpPr>
          <a:xfrm>
            <a:off x="2957629" y="4150311"/>
            <a:ext cx="5271971" cy="1183689"/>
            <a:chOff x="3491029" y="4705797"/>
            <a:chExt cx="5271971" cy="1183689"/>
          </a:xfrm>
        </p:grpSpPr>
        <p:sp>
          <p:nvSpPr>
            <p:cNvPr id="28" name="Rectangle 27"/>
            <p:cNvSpPr/>
            <p:nvPr/>
          </p:nvSpPr>
          <p:spPr>
            <a:xfrm>
              <a:off x="4038600" y="5181600"/>
              <a:ext cx="4724400" cy="707886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  <a:sym typeface="Wingdings" panose="05000000000000000000" pitchFamily="2" charset="2"/>
                </a:rPr>
                <a:t>Do not answer the question until you have reviewed all the information/clues!</a:t>
              </a:r>
              <a:endPara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25" name="Picture 3" descr="C:\Users\ttomm\AppData\Local\Microsoft\Windows\INetCache\IE\S4OLZASG\Stop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029" y="4705797"/>
              <a:ext cx="915805" cy="913933"/>
            </a:xfrm>
            <a:prstGeom prst="rect">
              <a:avLst/>
            </a:prstGeom>
            <a:noFill/>
          </p:spPr>
        </p:pic>
      </p:grpSp>
      <p:grpSp>
        <p:nvGrpSpPr>
          <p:cNvPr id="9" name="Group 43"/>
          <p:cNvGrpSpPr/>
          <p:nvPr/>
        </p:nvGrpSpPr>
        <p:grpSpPr>
          <a:xfrm>
            <a:off x="6629400" y="685800"/>
            <a:ext cx="2514600" cy="2743200"/>
            <a:chOff x="6629400" y="685800"/>
            <a:chExt cx="2514600" cy="2743200"/>
          </a:xfrm>
        </p:grpSpPr>
        <p:grpSp>
          <p:nvGrpSpPr>
            <p:cNvPr id="10" name="Group 44"/>
            <p:cNvGrpSpPr/>
            <p:nvPr/>
          </p:nvGrpSpPr>
          <p:grpSpPr>
            <a:xfrm>
              <a:off x="6629400" y="1600200"/>
              <a:ext cx="2514600" cy="1828800"/>
              <a:chOff x="6477000" y="1764268"/>
              <a:chExt cx="2514600" cy="1828800"/>
            </a:xfrm>
          </p:grpSpPr>
          <p:cxnSp>
            <p:nvCxnSpPr>
              <p:cNvPr id="21" name="Straight Arrow Connector 20"/>
              <p:cNvCxnSpPr>
                <a:stCxn id="20" idx="2"/>
              </p:cNvCxnSpPr>
              <p:nvPr/>
            </p:nvCxnSpPr>
            <p:spPr>
              <a:xfrm flipH="1">
                <a:off x="7162800" y="2779931"/>
                <a:ext cx="571500" cy="813137"/>
              </a:xfrm>
              <a:prstGeom prst="straightConnector1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/>
              <p:cNvSpPr/>
              <p:nvPr/>
            </p:nvSpPr>
            <p:spPr>
              <a:xfrm>
                <a:off x="6477000" y="1764268"/>
                <a:ext cx="2514600" cy="101566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Click </a:t>
                </a:r>
                <a:r>
                  <a:rPr lang="en-US" sz="2000" b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hyperlinked</a:t>
                </a:r>
                <a:r>
                  <a:rPr lang="en-US" sz="20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2000" b="1" dirty="0" smtClean="0">
                    <a:latin typeface="Times New Roman" pitchFamily="18" charset="0"/>
                    <a:cs typeface="Times New Roman" pitchFamily="18" charset="0"/>
                    <a:sym typeface="Wingdings" panose="05000000000000000000" pitchFamily="2" charset="2"/>
                  </a:rPr>
                  <a:t>words for clues or try the LEARN icon.</a:t>
                </a:r>
                <a:endParaRPr lang="en-US" sz="20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" name="Group 42"/>
            <p:cNvGrpSpPr/>
            <p:nvPr/>
          </p:nvGrpSpPr>
          <p:grpSpPr>
            <a:xfrm>
              <a:off x="6934200" y="685800"/>
              <a:ext cx="2057400" cy="914400"/>
              <a:chOff x="6934200" y="685800"/>
              <a:chExt cx="2057400" cy="91440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r="6770" b="21569"/>
              <a:stretch>
                <a:fillRect/>
              </a:stretch>
            </p:blipFill>
            <p:spPr bwMode="auto">
              <a:xfrm>
                <a:off x="6934200" y="685800"/>
                <a:ext cx="20574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9" name="Straight Arrow Connector 38"/>
              <p:cNvCxnSpPr>
                <a:stCxn id="20" idx="0"/>
              </p:cNvCxnSpPr>
              <p:nvPr/>
            </p:nvCxnSpPr>
            <p:spPr>
              <a:xfrm flipV="1">
                <a:off x="7886700" y="990600"/>
                <a:ext cx="457200" cy="609600"/>
              </a:xfrm>
              <a:prstGeom prst="straightConnector1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5" name="Straight Arrow Connector 44"/>
          <p:cNvCxnSpPr/>
          <p:nvPr/>
        </p:nvCxnSpPr>
        <p:spPr>
          <a:xfrm>
            <a:off x="2971800" y="521732"/>
            <a:ext cx="152400" cy="130706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8356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914400"/>
            <a:ext cx="75750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Part B:  Data &amp; Discussion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5604" name="Picture 4" descr="C:\Users\ttomm\AppData\Local\Microsoft\Windows\INetCache\IE\Y9QQ9D0Q\0YA7V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362200"/>
            <a:ext cx="4572015" cy="3429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991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Sharing your data …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ONE PERSON in your group needs to log into Google using their school account. 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Go to DRIVE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Shared with Me  Find the Solve the Outbreak Chart for your class period. 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Enter Xs or CODES to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share your data with your 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classmates.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990671"/>
            <a:ext cx="4191000" cy="2934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52400" y="4819471"/>
            <a:ext cx="39624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Done?  Use the data to answer the questions in Part B on your worksheet.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/>
              <a:t>Teachers:  Click the link below to download a copy for your classes. </a:t>
            </a:r>
            <a:r>
              <a:rPr lang="en-US" sz="1400" b="1" i="1" dirty="0" smtClean="0">
                <a:hlinkClick r:id="rId2"/>
              </a:rPr>
              <a:t>https://docs.google.com/spreadsheets/d/11qzPj5CM9ualGpeAKcpuSOgcRgrruSLCoSMCVACLOuM/edit?usp=sharing</a:t>
            </a:r>
            <a:endParaRPr lang="en-US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Solve the Outbreak Data 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Use an X to mark any symptoms for your cases.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400" y="1722120"/>
          <a:ext cx="8869680" cy="460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Case # </a:t>
                      </a:r>
                      <a:r>
                        <a:rPr lang="en-US" dirty="0" smtClean="0">
                          <a:sym typeface="Wingdings" pitchFamily="2" charset="2"/>
                        </a:rPr>
                        <a:t>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Fever/Chills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Gastrointestinal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100" dirty="0" smtClean="0"/>
                        <a:t>Vomiting, nausea, stomach cramps, diarrhea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Respiratory</a:t>
                      </a:r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r>
                        <a:rPr lang="en-US" sz="1200" dirty="0" smtClean="0"/>
                        <a:t>Trouble breathing, cough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Headaches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Neurological</a:t>
                      </a:r>
                    </a:p>
                    <a:p>
                      <a:r>
                        <a:rPr lang="en-US" sz="1200" b="0" dirty="0" smtClean="0"/>
                        <a:t>Seizures,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b="0" dirty="0" smtClean="0"/>
                        <a:t>convulsions,</a:t>
                      </a:r>
                      <a:r>
                        <a:rPr lang="en-US" sz="1200" b="0" baseline="0" dirty="0" smtClean="0"/>
                        <a:t> confusion</a:t>
                      </a:r>
                      <a:endParaRPr lang="en-US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Muscle/Skeletal</a:t>
                      </a:r>
                    </a:p>
                    <a:p>
                      <a:r>
                        <a:rPr lang="en-US" sz="1200" dirty="0" smtClean="0"/>
                        <a:t>Pain, weakness, stiffness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Rashes</a:t>
                      </a:r>
                      <a:r>
                        <a:rPr lang="en-US" sz="1600" b="1" baseline="0" dirty="0" smtClean="0"/>
                        <a:t> or</a:t>
                      </a:r>
                      <a:r>
                        <a:rPr lang="en-US" sz="1600" b="1" dirty="0" smtClean="0"/>
                        <a:t> Bumps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Swollen Glands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Other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400" y="487680"/>
          <a:ext cx="886968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</a:tblGrid>
              <a:tr h="1188720">
                <a:tc>
                  <a:txBody>
                    <a:bodyPr/>
                    <a:lstStyle/>
                    <a:p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Cause of the Outbreak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Anthrax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Lead Poisoning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West Nile Virus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E. Coli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Rabies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Ameoba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(AK)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Legionella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pneumophila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Monkeypox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Spotted Fever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Cryptosporidium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Rift Valley Fever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Norovirus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 rot="21284105">
            <a:off x="1371600" y="5638800"/>
            <a:ext cx="7543800" cy="707886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For use on a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SmartBoard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as an alternative to Google Slides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May also be printed out and displayed in the classroom.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35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1920" y="609600"/>
          <a:ext cx="886968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</a:tblGrid>
              <a:tr h="1188720">
                <a:tc rowSpan="2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Pathogen/</a:t>
                      </a:r>
                      <a:br>
                        <a:rPr lang="en-US" sz="20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Toxin</a:t>
                      </a:r>
                    </a:p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2000" b="1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Case #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Anthrax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Lead Poisoning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West Nile Virus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E. Coli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Rabies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Ameoba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(AK)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Legionella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baseline="0" dirty="0" err="1" smtClean="0">
                          <a:solidFill>
                            <a:schemeClr val="tx1"/>
                          </a:solidFill>
                        </a:rPr>
                        <a:t>pneumophila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Monkeypox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RM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Spotted Fever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Cryptosporidium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Rift Valley Fever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Norovirus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C1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`C3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A4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C4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Type of Pathogen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B = Bacteria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V = Virus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P = Protozoan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 = Toxin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21920" y="5105400"/>
          <a:ext cx="886968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Treatments</a:t>
                      </a:r>
                      <a:endParaRPr lang="en-US" sz="14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AB = Antibiotics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AV = Antiviral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V = Vaccines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O = Other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N = None available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21920" y="3459480"/>
          <a:ext cx="886968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  <a:gridCol w="59436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Which diseases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 involved animals?  What type?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M = Mammal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I = Insect</a:t>
                      </a:r>
                    </a:p>
                    <a:p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</a:rPr>
                        <a:t>R = Rodent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Solve the Outbreak Data 2       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Use a CODE to share the data for your cases.</a:t>
            </a:r>
          </a:p>
        </p:txBody>
      </p:sp>
      <p:sp>
        <p:nvSpPr>
          <p:cNvPr id="8" name="Rectangle 7"/>
          <p:cNvSpPr/>
          <p:nvPr/>
        </p:nvSpPr>
        <p:spPr>
          <a:xfrm rot="21284105">
            <a:off x="1371600" y="5638800"/>
            <a:ext cx="7543800" cy="707886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For use on a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SmartBoard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 as an alternative to Google Slides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May also be printed out and displayed in the classroom.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35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724</Words>
  <Application>Microsoft Office PowerPoint</Application>
  <PresentationFormat>On-screen Show (4:3)</PresentationFormat>
  <Paragraphs>142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126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 Tomm</dc:creator>
  <cp:lastModifiedBy>Tracy Tomm</cp:lastModifiedBy>
  <cp:revision>16</cp:revision>
  <dcterms:created xsi:type="dcterms:W3CDTF">2020-02-25T14:54:01Z</dcterms:created>
  <dcterms:modified xsi:type="dcterms:W3CDTF">2020-03-05T22:27:25Z</dcterms:modified>
</cp:coreProperties>
</file>