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358" r:id="rId2"/>
    <p:sldId id="566" r:id="rId3"/>
    <p:sldId id="382" r:id="rId4"/>
    <p:sldId id="567" r:id="rId5"/>
    <p:sldId id="464" r:id="rId6"/>
    <p:sldId id="562" r:id="rId7"/>
    <p:sldId id="498" r:id="rId8"/>
    <p:sldId id="384" r:id="rId9"/>
    <p:sldId id="558" r:id="rId10"/>
    <p:sldId id="561" r:id="rId11"/>
    <p:sldId id="563" r:id="rId12"/>
    <p:sldId id="383" r:id="rId13"/>
    <p:sldId id="565" r:id="rId14"/>
    <p:sldId id="568" r:id="rId15"/>
    <p:sldId id="569" r:id="rId16"/>
    <p:sldId id="458" r:id="rId17"/>
    <p:sldId id="471" r:id="rId18"/>
    <p:sldId id="570" r:id="rId19"/>
    <p:sldId id="560" r:id="rId20"/>
    <p:sldId id="571" r:id="rId21"/>
    <p:sldId id="577" r:id="rId22"/>
    <p:sldId id="564" r:id="rId23"/>
    <p:sldId id="478" r:id="rId24"/>
    <p:sldId id="479" r:id="rId25"/>
    <p:sldId id="578" r:id="rId26"/>
    <p:sldId id="480" r:id="rId27"/>
    <p:sldId id="579" r:id="rId28"/>
    <p:sldId id="572" r:id="rId29"/>
    <p:sldId id="573" r:id="rId30"/>
    <p:sldId id="574" r:id="rId31"/>
    <p:sldId id="576" r:id="rId32"/>
    <p:sldId id="575" r:id="rId33"/>
    <p:sldId id="580" r:id="rId34"/>
    <p:sldId id="472" r:id="rId35"/>
    <p:sldId id="492" r:id="rId36"/>
    <p:sldId id="557" r:id="rId37"/>
    <p:sldId id="581" r:id="rId38"/>
    <p:sldId id="500" r:id="rId39"/>
    <p:sldId id="510" r:id="rId40"/>
    <p:sldId id="582" r:id="rId41"/>
    <p:sldId id="583" r:id="rId42"/>
    <p:sldId id="584" r:id="rId43"/>
    <p:sldId id="585" r:id="rId44"/>
    <p:sldId id="586" r:id="rId45"/>
    <p:sldId id="587" r:id="rId46"/>
    <p:sldId id="588" r:id="rId47"/>
    <p:sldId id="589" r:id="rId48"/>
    <p:sldId id="590" r:id="rId49"/>
    <p:sldId id="487" r:id="rId50"/>
    <p:sldId id="506" r:id="rId51"/>
    <p:sldId id="591" r:id="rId52"/>
    <p:sldId id="511" r:id="rId53"/>
    <p:sldId id="512" r:id="rId54"/>
    <p:sldId id="594" r:id="rId55"/>
    <p:sldId id="514" r:id="rId56"/>
    <p:sldId id="592" r:id="rId57"/>
    <p:sldId id="593" r:id="rId58"/>
  </p:sldIdLst>
  <p:sldSz cx="10058400" cy="7315200"/>
  <p:notesSz cx="7010400" cy="9296400"/>
  <p:defaultTex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304">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0066"/>
    <a:srgbClr val="FF6600"/>
    <a:srgbClr val="00FF00"/>
    <a:srgbClr val="CC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93" autoAdjust="0"/>
    <p:restoredTop sz="94660"/>
  </p:normalViewPr>
  <p:slideViewPr>
    <p:cSldViewPr>
      <p:cViewPr varScale="1">
        <p:scale>
          <a:sx n="67" d="100"/>
          <a:sy n="67" d="100"/>
        </p:scale>
        <p:origin x="1296" y="72"/>
      </p:cViewPr>
      <p:guideLst>
        <p:guide orient="horz" pos="2304"/>
        <p:guide pos="3168"/>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6CEEE2F-7DB2-4BBC-A020-4FB25496F444}" type="datetimeFigureOut">
              <a:rPr lang="en-US" smtClean="0"/>
              <a:pPr/>
              <a:t>8/10/2022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041CC9E-F546-435C-BC61-D3A7A1FEEAB2}" type="slidenum">
              <a:rPr lang="en-US" smtClean="0"/>
              <a:pPr/>
              <a:t>‹#›</a:t>
            </a:fld>
            <a:endParaRPr lang="en-US"/>
          </a:p>
        </p:txBody>
      </p:sp>
    </p:spTree>
    <p:extLst>
      <p:ext uri="{BB962C8B-B14F-4D97-AF65-F5344CB8AC3E}">
        <p14:creationId xmlns:p14="http://schemas.microsoft.com/office/powerpoint/2010/main" val="534073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9118B85-33D1-48D9-8158-D6A51D8866BA}" type="datetimeFigureOut">
              <a:rPr lang="en-US" smtClean="0"/>
              <a:pPr/>
              <a:t>8/10/2022</a:t>
            </a:fld>
            <a:endParaRPr lang="en-US"/>
          </a:p>
        </p:txBody>
      </p:sp>
      <p:sp>
        <p:nvSpPr>
          <p:cNvPr id="4" name="Slide Image Placeholder 3"/>
          <p:cNvSpPr>
            <a:spLocks noGrp="1" noRot="1" noChangeAspect="1"/>
          </p:cNvSpPr>
          <p:nvPr>
            <p:ph type="sldImg" idx="2"/>
          </p:nvPr>
        </p:nvSpPr>
        <p:spPr>
          <a:xfrm>
            <a:off x="1108075" y="696913"/>
            <a:ext cx="479425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CFDF264-2A2F-4D9F-B883-593AA09AD707}" type="slidenum">
              <a:rPr lang="en-US" smtClean="0"/>
              <a:pPr/>
              <a:t>‹#›</a:t>
            </a:fld>
            <a:endParaRPr lang="en-US"/>
          </a:p>
        </p:txBody>
      </p:sp>
    </p:spTree>
    <p:extLst>
      <p:ext uri="{BB962C8B-B14F-4D97-AF65-F5344CB8AC3E}">
        <p14:creationId xmlns:p14="http://schemas.microsoft.com/office/powerpoint/2010/main" val="3706967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CFDF264-2A2F-4D9F-B883-593AA09AD707}" type="slidenum">
              <a:rPr lang="en-US" smtClean="0"/>
              <a:pPr/>
              <a:t>1</a:t>
            </a:fld>
            <a:endParaRPr lang="en-US"/>
          </a:p>
        </p:txBody>
      </p:sp>
    </p:spTree>
    <p:extLst>
      <p:ext uri="{BB962C8B-B14F-4D97-AF65-F5344CB8AC3E}">
        <p14:creationId xmlns:p14="http://schemas.microsoft.com/office/powerpoint/2010/main" val="4076177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I use many of the classroom management techniques from http://www.wholebrainteaching.com/.   Visit their website for great resources to spiff up your classroom atmosphere and make it a place</a:t>
            </a:r>
            <a:r>
              <a:rPr lang="en-US" baseline="0" dirty="0"/>
              <a:t> where everyone loves to learn!  </a:t>
            </a:r>
            <a:endParaRPr lang="en-US" dirty="0"/>
          </a:p>
        </p:txBody>
      </p:sp>
      <p:sp>
        <p:nvSpPr>
          <p:cNvPr id="4" name="Slide Number Placeholder 3"/>
          <p:cNvSpPr>
            <a:spLocks noGrp="1"/>
          </p:cNvSpPr>
          <p:nvPr>
            <p:ph type="sldNum" sz="quarter" idx="10"/>
          </p:nvPr>
        </p:nvSpPr>
        <p:spPr/>
        <p:txBody>
          <a:bodyPr/>
          <a:lstStyle/>
          <a:p>
            <a:fld id="{34899B86-2A21-4184-839E-5908A7713EE0}" type="slidenum">
              <a:rPr lang="en-US" smtClean="0"/>
              <a:pPr/>
              <a:t>3</a:t>
            </a:fld>
            <a:endParaRPr lang="en-US"/>
          </a:p>
        </p:txBody>
      </p:sp>
    </p:spTree>
    <p:extLst>
      <p:ext uri="{BB962C8B-B14F-4D97-AF65-F5344CB8AC3E}">
        <p14:creationId xmlns:p14="http://schemas.microsoft.com/office/powerpoint/2010/main" val="1701401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I use many of the classroom management techniques from http://www.wholebrainteaching.com/.   Visit their website for great resources to spiff up your classroom atmosphere and make it a place</a:t>
            </a:r>
            <a:r>
              <a:rPr lang="en-US" baseline="0" dirty="0"/>
              <a:t> where everyone loves to learn!  </a:t>
            </a:r>
            <a:endParaRPr lang="en-US" dirty="0"/>
          </a:p>
        </p:txBody>
      </p:sp>
      <p:sp>
        <p:nvSpPr>
          <p:cNvPr id="4" name="Slide Number Placeholder 3"/>
          <p:cNvSpPr>
            <a:spLocks noGrp="1"/>
          </p:cNvSpPr>
          <p:nvPr>
            <p:ph type="sldNum" sz="quarter" idx="10"/>
          </p:nvPr>
        </p:nvSpPr>
        <p:spPr/>
        <p:txBody>
          <a:bodyPr/>
          <a:lstStyle/>
          <a:p>
            <a:fld id="{34899B86-2A21-4184-839E-5908A7713EE0}" type="slidenum">
              <a:rPr lang="en-US" smtClean="0"/>
              <a:pPr/>
              <a:t>11</a:t>
            </a:fld>
            <a:endParaRPr lang="en-US"/>
          </a:p>
        </p:txBody>
      </p:sp>
    </p:spTree>
    <p:extLst>
      <p:ext uri="{BB962C8B-B14F-4D97-AF65-F5344CB8AC3E}">
        <p14:creationId xmlns:p14="http://schemas.microsoft.com/office/powerpoint/2010/main" val="1200271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CFDF264-2A2F-4D9F-B883-593AA09AD707}" type="slidenum">
              <a:rPr lang="en-US" smtClean="0"/>
              <a:pPr/>
              <a:t>17</a:t>
            </a:fld>
            <a:endParaRPr lang="en-US"/>
          </a:p>
        </p:txBody>
      </p:sp>
    </p:spTree>
    <p:extLst>
      <p:ext uri="{BB962C8B-B14F-4D97-AF65-F5344CB8AC3E}">
        <p14:creationId xmlns:p14="http://schemas.microsoft.com/office/powerpoint/2010/main" val="1882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CFDF264-2A2F-4D9F-B883-593AA09AD707}" type="slidenum">
              <a:rPr lang="en-US" smtClean="0"/>
              <a:pPr/>
              <a:t>21</a:t>
            </a:fld>
            <a:endParaRPr lang="en-US"/>
          </a:p>
        </p:txBody>
      </p:sp>
    </p:spTree>
    <p:extLst>
      <p:ext uri="{BB962C8B-B14F-4D97-AF65-F5344CB8AC3E}">
        <p14:creationId xmlns:p14="http://schemas.microsoft.com/office/powerpoint/2010/main" val="3524744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CFDF264-2A2F-4D9F-B883-593AA09AD707}" type="slidenum">
              <a:rPr lang="en-US" smtClean="0"/>
              <a:pPr/>
              <a:t>34</a:t>
            </a:fld>
            <a:endParaRPr lang="en-US"/>
          </a:p>
        </p:txBody>
      </p:sp>
    </p:spTree>
    <p:extLst>
      <p:ext uri="{BB962C8B-B14F-4D97-AF65-F5344CB8AC3E}">
        <p14:creationId xmlns:p14="http://schemas.microsoft.com/office/powerpoint/2010/main" val="3898647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CFDF264-2A2F-4D9F-B883-593AA09AD707}" type="slidenum">
              <a:rPr lang="en-US" smtClean="0"/>
              <a:pPr/>
              <a:t>38</a:t>
            </a:fld>
            <a:endParaRPr lang="en-US"/>
          </a:p>
        </p:txBody>
      </p:sp>
    </p:spTree>
    <p:extLst>
      <p:ext uri="{BB962C8B-B14F-4D97-AF65-F5344CB8AC3E}">
        <p14:creationId xmlns:p14="http://schemas.microsoft.com/office/powerpoint/2010/main" val="2996091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FDF264-2A2F-4D9F-B883-593AA09AD707}" type="slidenum">
              <a:rPr lang="en-US" smtClean="0"/>
              <a:pPr/>
              <a:t>44</a:t>
            </a:fld>
            <a:endParaRPr lang="en-US"/>
          </a:p>
        </p:txBody>
      </p:sp>
    </p:spTree>
    <p:extLst>
      <p:ext uri="{BB962C8B-B14F-4D97-AF65-F5344CB8AC3E}">
        <p14:creationId xmlns:p14="http://schemas.microsoft.com/office/powerpoint/2010/main" val="1187105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271713"/>
            <a:ext cx="8550275" cy="1568450"/>
          </a:xfrm>
        </p:spPr>
        <p:txBody>
          <a:bodyPr/>
          <a:lstStyle/>
          <a:p>
            <a:r>
              <a:rPr lang="en-US"/>
              <a:t>Click to edit Master title style</a:t>
            </a:r>
          </a:p>
        </p:txBody>
      </p:sp>
      <p:sp>
        <p:nvSpPr>
          <p:cNvPr id="3" name="Subtitle 2"/>
          <p:cNvSpPr>
            <a:spLocks noGrp="1"/>
          </p:cNvSpPr>
          <p:nvPr>
            <p:ph type="subTitle" idx="1"/>
          </p:nvPr>
        </p:nvSpPr>
        <p:spPr>
          <a:xfrm>
            <a:off x="1508125" y="4144963"/>
            <a:ext cx="7042150" cy="18700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98A1486-6AFD-4B44-A358-771CDA8BE06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38235B4-3941-460F-96EB-52B1DE587B1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293688"/>
            <a:ext cx="2262188" cy="6240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8" y="293688"/>
            <a:ext cx="6637337" cy="6240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3271711-B00E-4099-99E0-F51E1F5DBC2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0F2A56B-2E26-444E-A08D-84B9CC18D4C1}"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700588"/>
            <a:ext cx="8548687" cy="145256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38" y="3100388"/>
            <a:ext cx="8548687" cy="16002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B7231BC-A466-4D08-81C8-96A71F2F4FD1}"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8" y="1706563"/>
            <a:ext cx="4449762" cy="4827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706563"/>
            <a:ext cx="4449763" cy="4827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BDADFBA-62A7-4DD9-A62C-AAFC593D9BF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3238" y="1636713"/>
            <a:ext cx="4443412"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8" y="2319338"/>
            <a:ext cx="4443412"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3" y="1636713"/>
            <a:ext cx="4445000"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3" y="2319338"/>
            <a:ext cx="4445000"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1389280B-0129-428C-A848-963A7C743EA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531F05B5-AD7E-492E-AB94-DFEBC2A71272}"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19511516-13D3-4280-819C-D22172B6D6B3}"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290513"/>
            <a:ext cx="3308350" cy="12398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290513"/>
            <a:ext cx="5622925" cy="62436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38" y="1530350"/>
            <a:ext cx="3308350" cy="5003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3D3B16A-238B-4AC9-9335-0700375DE9B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121275"/>
            <a:ext cx="6035675" cy="6032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75" y="654050"/>
            <a:ext cx="6035675" cy="43894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71675" y="5724525"/>
            <a:ext cx="6035675" cy="858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0AF5A77-0392-4E62-AB32-EB7D86F9605A}"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3238" y="293688"/>
            <a:ext cx="9051925" cy="1219200"/>
          </a:xfrm>
          <a:prstGeom prst="rect">
            <a:avLst/>
          </a:prstGeom>
          <a:noFill/>
          <a:ln w="9525">
            <a:noFill/>
            <a:miter lim="800000"/>
            <a:headEnd/>
            <a:tailEnd/>
          </a:ln>
        </p:spPr>
        <p:txBody>
          <a:bodyPr vert="horz" wrap="square" lIns="99276" tIns="49638" rIns="99276" bIns="496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03238" y="1706563"/>
            <a:ext cx="9051925" cy="4827587"/>
          </a:xfrm>
          <a:prstGeom prst="rect">
            <a:avLst/>
          </a:prstGeom>
          <a:noFill/>
          <a:ln w="9525">
            <a:noFill/>
            <a:miter lim="800000"/>
            <a:headEnd/>
            <a:tailEnd/>
          </a:ln>
        </p:spPr>
        <p:txBody>
          <a:bodyPr vert="horz" wrap="square" lIns="99276" tIns="49638" rIns="99276" bIns="49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6661150"/>
            <a:ext cx="2346325" cy="508000"/>
          </a:xfrm>
          <a:prstGeom prst="rect">
            <a:avLst/>
          </a:prstGeom>
          <a:noFill/>
          <a:ln w="9525">
            <a:noFill/>
            <a:miter lim="800000"/>
            <a:headEnd/>
            <a:tailEnd/>
          </a:ln>
          <a:effectLst/>
        </p:spPr>
        <p:txBody>
          <a:bodyPr vert="horz" wrap="square" lIns="99276" tIns="49638" rIns="99276" bIns="49638" numCol="1" anchor="t" anchorCtr="0" compatLnSpc="1">
            <a:prstTxWarp prst="textNoShape">
              <a:avLst/>
            </a:prstTxWarp>
          </a:bodyPr>
          <a:lstStyle>
            <a:lvl1pPr>
              <a:defRPr sz="1500"/>
            </a:lvl1pPr>
          </a:lstStyle>
          <a:p>
            <a:endParaRPr lang="en-US"/>
          </a:p>
        </p:txBody>
      </p:sp>
      <p:sp>
        <p:nvSpPr>
          <p:cNvPr id="1029" name="Rectangle 5"/>
          <p:cNvSpPr>
            <a:spLocks noGrp="1" noChangeArrowheads="1"/>
          </p:cNvSpPr>
          <p:nvPr>
            <p:ph type="ftr" sz="quarter" idx="3"/>
          </p:nvPr>
        </p:nvSpPr>
        <p:spPr bwMode="auto">
          <a:xfrm>
            <a:off x="3436938" y="6661150"/>
            <a:ext cx="3184525" cy="508000"/>
          </a:xfrm>
          <a:prstGeom prst="rect">
            <a:avLst/>
          </a:prstGeom>
          <a:noFill/>
          <a:ln w="9525">
            <a:noFill/>
            <a:miter lim="800000"/>
            <a:headEnd/>
            <a:tailEnd/>
          </a:ln>
          <a:effectLst/>
        </p:spPr>
        <p:txBody>
          <a:bodyPr vert="horz" wrap="square" lIns="99276" tIns="49638" rIns="99276" bIns="49638" numCol="1" anchor="t" anchorCtr="0" compatLnSpc="1">
            <a:prstTxWarp prst="textNoShape">
              <a:avLst/>
            </a:prstTxWarp>
          </a:bodyPr>
          <a:lstStyle>
            <a:lvl1pPr algn="ctr">
              <a:defRPr sz="1500"/>
            </a:lvl1pPr>
          </a:lstStyle>
          <a:p>
            <a:endParaRPr lang="en-US"/>
          </a:p>
        </p:txBody>
      </p:sp>
      <p:sp>
        <p:nvSpPr>
          <p:cNvPr id="1030" name="Rectangle 6"/>
          <p:cNvSpPr>
            <a:spLocks noGrp="1" noChangeArrowheads="1"/>
          </p:cNvSpPr>
          <p:nvPr>
            <p:ph type="sldNum" sz="quarter" idx="4"/>
          </p:nvPr>
        </p:nvSpPr>
        <p:spPr bwMode="auto">
          <a:xfrm>
            <a:off x="7208838" y="6661150"/>
            <a:ext cx="2346325" cy="508000"/>
          </a:xfrm>
          <a:prstGeom prst="rect">
            <a:avLst/>
          </a:prstGeom>
          <a:noFill/>
          <a:ln w="9525">
            <a:noFill/>
            <a:miter lim="800000"/>
            <a:headEnd/>
            <a:tailEnd/>
          </a:ln>
          <a:effectLst/>
        </p:spPr>
        <p:txBody>
          <a:bodyPr vert="horz" wrap="square" lIns="99276" tIns="49638" rIns="99276" bIns="49638" numCol="1" anchor="t" anchorCtr="0" compatLnSpc="1">
            <a:prstTxWarp prst="textNoShape">
              <a:avLst/>
            </a:prstTxWarp>
          </a:bodyPr>
          <a:lstStyle>
            <a:lvl1pPr algn="r">
              <a:defRPr sz="1500"/>
            </a:lvl1pPr>
          </a:lstStyle>
          <a:p>
            <a:fld id="{7AD57FA7-C4DA-4E9C-98C0-6E479C33B18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92188" rtl="0" eaLnBrk="0" fontAlgn="base" hangingPunct="0">
        <a:spcBef>
          <a:spcPct val="0"/>
        </a:spcBef>
        <a:spcAft>
          <a:spcPct val="0"/>
        </a:spcAft>
        <a:defRPr sz="4800">
          <a:solidFill>
            <a:schemeClr val="tx2"/>
          </a:solidFill>
          <a:latin typeface="+mj-lt"/>
          <a:ea typeface="+mj-ea"/>
          <a:cs typeface="+mj-cs"/>
        </a:defRPr>
      </a:lvl1pPr>
      <a:lvl2pPr algn="ctr" defTabSz="992188" rtl="0" eaLnBrk="0" fontAlgn="base" hangingPunct="0">
        <a:spcBef>
          <a:spcPct val="0"/>
        </a:spcBef>
        <a:spcAft>
          <a:spcPct val="0"/>
        </a:spcAft>
        <a:defRPr sz="4800">
          <a:solidFill>
            <a:schemeClr val="tx2"/>
          </a:solidFill>
          <a:latin typeface="Arial" charset="0"/>
        </a:defRPr>
      </a:lvl2pPr>
      <a:lvl3pPr algn="ctr" defTabSz="992188" rtl="0" eaLnBrk="0" fontAlgn="base" hangingPunct="0">
        <a:spcBef>
          <a:spcPct val="0"/>
        </a:spcBef>
        <a:spcAft>
          <a:spcPct val="0"/>
        </a:spcAft>
        <a:defRPr sz="4800">
          <a:solidFill>
            <a:schemeClr val="tx2"/>
          </a:solidFill>
          <a:latin typeface="Arial" charset="0"/>
        </a:defRPr>
      </a:lvl3pPr>
      <a:lvl4pPr algn="ctr" defTabSz="992188" rtl="0" eaLnBrk="0" fontAlgn="base" hangingPunct="0">
        <a:spcBef>
          <a:spcPct val="0"/>
        </a:spcBef>
        <a:spcAft>
          <a:spcPct val="0"/>
        </a:spcAft>
        <a:defRPr sz="4800">
          <a:solidFill>
            <a:schemeClr val="tx2"/>
          </a:solidFill>
          <a:latin typeface="Arial" charset="0"/>
        </a:defRPr>
      </a:lvl4pPr>
      <a:lvl5pPr algn="ctr" defTabSz="992188" rtl="0" eaLnBrk="0" fontAlgn="base" hangingPunct="0">
        <a:spcBef>
          <a:spcPct val="0"/>
        </a:spcBef>
        <a:spcAft>
          <a:spcPct val="0"/>
        </a:spcAft>
        <a:defRPr sz="4800">
          <a:solidFill>
            <a:schemeClr val="tx2"/>
          </a:solidFill>
          <a:latin typeface="Arial" charset="0"/>
        </a:defRPr>
      </a:lvl5pPr>
      <a:lvl6pPr marL="457200" algn="ctr" defTabSz="992188" rtl="0" fontAlgn="base">
        <a:spcBef>
          <a:spcPct val="0"/>
        </a:spcBef>
        <a:spcAft>
          <a:spcPct val="0"/>
        </a:spcAft>
        <a:defRPr sz="4800">
          <a:solidFill>
            <a:schemeClr val="tx2"/>
          </a:solidFill>
          <a:latin typeface="Arial" charset="0"/>
        </a:defRPr>
      </a:lvl6pPr>
      <a:lvl7pPr marL="914400" algn="ctr" defTabSz="992188" rtl="0" fontAlgn="base">
        <a:spcBef>
          <a:spcPct val="0"/>
        </a:spcBef>
        <a:spcAft>
          <a:spcPct val="0"/>
        </a:spcAft>
        <a:defRPr sz="4800">
          <a:solidFill>
            <a:schemeClr val="tx2"/>
          </a:solidFill>
          <a:latin typeface="Arial" charset="0"/>
        </a:defRPr>
      </a:lvl7pPr>
      <a:lvl8pPr marL="1371600" algn="ctr" defTabSz="992188" rtl="0" fontAlgn="base">
        <a:spcBef>
          <a:spcPct val="0"/>
        </a:spcBef>
        <a:spcAft>
          <a:spcPct val="0"/>
        </a:spcAft>
        <a:defRPr sz="4800">
          <a:solidFill>
            <a:schemeClr val="tx2"/>
          </a:solidFill>
          <a:latin typeface="Arial" charset="0"/>
        </a:defRPr>
      </a:lvl8pPr>
      <a:lvl9pPr marL="1828800" algn="ctr" defTabSz="992188" rtl="0" fontAlgn="base">
        <a:spcBef>
          <a:spcPct val="0"/>
        </a:spcBef>
        <a:spcAft>
          <a:spcPct val="0"/>
        </a:spcAft>
        <a:defRPr sz="4800">
          <a:solidFill>
            <a:schemeClr val="tx2"/>
          </a:solidFill>
          <a:latin typeface="Arial" charset="0"/>
        </a:defRPr>
      </a:lvl9pPr>
    </p:titleStyle>
    <p:bodyStyle>
      <a:lvl1pPr marL="373063" indent="-373063" algn="l" defTabSz="992188" rtl="0" eaLnBrk="0" fontAlgn="base" hangingPunct="0">
        <a:spcBef>
          <a:spcPct val="20000"/>
        </a:spcBef>
        <a:spcAft>
          <a:spcPct val="0"/>
        </a:spcAft>
        <a:buChar char="•"/>
        <a:defRPr sz="3500">
          <a:solidFill>
            <a:schemeClr val="tx1"/>
          </a:solidFill>
          <a:latin typeface="+mn-lt"/>
          <a:ea typeface="+mn-ea"/>
          <a:cs typeface="+mn-cs"/>
        </a:defRPr>
      </a:lvl1pPr>
      <a:lvl2pPr marL="806450" indent="-309563" algn="l" defTabSz="992188" rtl="0" eaLnBrk="0" fontAlgn="base" hangingPunct="0">
        <a:spcBef>
          <a:spcPct val="20000"/>
        </a:spcBef>
        <a:spcAft>
          <a:spcPct val="0"/>
        </a:spcAft>
        <a:buChar char="–"/>
        <a:defRPr sz="3000">
          <a:solidFill>
            <a:schemeClr val="tx1"/>
          </a:solidFill>
          <a:latin typeface="+mn-lt"/>
        </a:defRPr>
      </a:lvl2pPr>
      <a:lvl3pPr marL="1241425" indent="-249238" algn="l" defTabSz="992188" rtl="0" eaLnBrk="0" fontAlgn="base" hangingPunct="0">
        <a:spcBef>
          <a:spcPct val="20000"/>
        </a:spcBef>
        <a:spcAft>
          <a:spcPct val="0"/>
        </a:spcAft>
        <a:buChar char="•"/>
        <a:defRPr sz="2600">
          <a:solidFill>
            <a:schemeClr val="tx1"/>
          </a:solidFill>
          <a:latin typeface="+mn-lt"/>
        </a:defRPr>
      </a:lvl3pPr>
      <a:lvl4pPr marL="1736725" indent="-247650" algn="l" defTabSz="992188" rtl="0" eaLnBrk="0" fontAlgn="base" hangingPunct="0">
        <a:spcBef>
          <a:spcPct val="20000"/>
        </a:spcBef>
        <a:spcAft>
          <a:spcPct val="0"/>
        </a:spcAft>
        <a:buChar char="–"/>
        <a:defRPr sz="2200">
          <a:solidFill>
            <a:schemeClr val="tx1"/>
          </a:solidFill>
          <a:latin typeface="+mn-lt"/>
        </a:defRPr>
      </a:lvl4pPr>
      <a:lvl5pPr marL="2233613" indent="-247650" algn="l" defTabSz="992188" rtl="0" eaLnBrk="0" fontAlgn="base" hangingPunct="0">
        <a:spcBef>
          <a:spcPct val="20000"/>
        </a:spcBef>
        <a:spcAft>
          <a:spcPct val="0"/>
        </a:spcAft>
        <a:buChar char="»"/>
        <a:defRPr sz="2200">
          <a:solidFill>
            <a:schemeClr val="tx1"/>
          </a:solidFill>
          <a:latin typeface="+mn-lt"/>
        </a:defRPr>
      </a:lvl5pPr>
      <a:lvl6pPr marL="2690813" indent="-247650" algn="l" defTabSz="992188" rtl="0" fontAlgn="base">
        <a:spcBef>
          <a:spcPct val="20000"/>
        </a:spcBef>
        <a:spcAft>
          <a:spcPct val="0"/>
        </a:spcAft>
        <a:buChar char="»"/>
        <a:defRPr sz="2200">
          <a:solidFill>
            <a:schemeClr val="tx1"/>
          </a:solidFill>
          <a:latin typeface="+mn-lt"/>
        </a:defRPr>
      </a:lvl6pPr>
      <a:lvl7pPr marL="3148013" indent="-247650" algn="l" defTabSz="992188" rtl="0" fontAlgn="base">
        <a:spcBef>
          <a:spcPct val="20000"/>
        </a:spcBef>
        <a:spcAft>
          <a:spcPct val="0"/>
        </a:spcAft>
        <a:buChar char="»"/>
        <a:defRPr sz="2200">
          <a:solidFill>
            <a:schemeClr val="tx1"/>
          </a:solidFill>
          <a:latin typeface="+mn-lt"/>
        </a:defRPr>
      </a:lvl7pPr>
      <a:lvl8pPr marL="3605213" indent="-247650" algn="l" defTabSz="992188" rtl="0" fontAlgn="base">
        <a:spcBef>
          <a:spcPct val="20000"/>
        </a:spcBef>
        <a:spcAft>
          <a:spcPct val="0"/>
        </a:spcAft>
        <a:buChar char="»"/>
        <a:defRPr sz="2200">
          <a:solidFill>
            <a:schemeClr val="tx1"/>
          </a:solidFill>
          <a:latin typeface="+mn-lt"/>
        </a:defRPr>
      </a:lvl8pPr>
      <a:lvl9pPr marL="4062413" indent="-247650" algn="l" defTabSz="992188"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mailto:ttomm@sciencespot.ne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34.xml"/><Relationship Id="rId5" Type="http://schemas.openxmlformats.org/officeDocument/2006/relationships/slide" Target="slide17.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hyperlink" Target="https://mrstomm.weebly.com/daily-agenda.html" TargetMode="External"/><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Q2E5RSJhDHI"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image" Target="../media/image16.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havana126.net/"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hyperlink" Target="https://drive.google.com/drive/my-driv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drive.google.com/file/d/0B1eSezIlh2dJV2ZtVjJ4cFlycU0/view"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Q2E5RSJhDHI"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image" Target="../media/image44.wmf"/><Relationship Id="rId4" Type="http://schemas.openxmlformats.org/officeDocument/2006/relationships/image" Target="../media/image16.jpeg"/></Relationships>
</file>

<file path=ppt/slides/_rels/slide37.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Q2E5RSJhDHI"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hyperlink" Target="https://www.youtube.com/watch?v=U1py70uyGtA" TargetMode="Externa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docs.google.com/presentation/d/1HMqtxR1F0efo1vjc4zPT-POzODzeyD6eLlZdEb_MVYk/edit?usp=sharing" TargetMode="Externa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4000"/>
            <a:lum/>
          </a:blip>
          <a:srcRect/>
          <a:stretch>
            <a:fillRect l="-8000" r="-8000"/>
          </a:stretch>
        </a:blipFill>
        <a:effectLst/>
      </p:bgPr>
    </p:bg>
    <p:spTree>
      <p:nvGrpSpPr>
        <p:cNvPr id="1" name=""/>
        <p:cNvGrpSpPr/>
        <p:nvPr/>
      </p:nvGrpSpPr>
      <p:grpSpPr>
        <a:xfrm>
          <a:off x="0" y="0"/>
          <a:ext cx="0" cy="0"/>
          <a:chOff x="0" y="0"/>
          <a:chExt cx="0" cy="0"/>
        </a:xfrm>
      </p:grpSpPr>
      <p:sp>
        <p:nvSpPr>
          <p:cNvPr id="2052" name="WordArt 4"/>
          <p:cNvSpPr>
            <a:spLocks noChangeArrowheads="1" noChangeShapeType="1" noTextEdit="1"/>
          </p:cNvSpPr>
          <p:nvPr/>
        </p:nvSpPr>
        <p:spPr bwMode="auto">
          <a:xfrm>
            <a:off x="1905000" y="-76200"/>
            <a:ext cx="5985510" cy="773355"/>
          </a:xfrm>
          <a:prstGeom prst="rect">
            <a:avLst/>
          </a:prstGeom>
        </p:spPr>
        <p:txBody>
          <a:bodyPr wrap="none" lIns="91433" tIns="45717" rIns="91433" bIns="45717" fromWordArt="1">
            <a:prstTxWarp prst="textPlain">
              <a:avLst>
                <a:gd name="adj" fmla="val 50000"/>
              </a:avLst>
            </a:prstTxWarp>
          </a:bodyPr>
          <a:lstStyle/>
          <a:p>
            <a:pPr algn="ctr"/>
            <a:r>
              <a:rPr lang="en-US" sz="3600" kern="10" dirty="0">
                <a:ln w="57150">
                  <a:solidFill>
                    <a:schemeClr val="tx1"/>
                  </a:solidFill>
                  <a:round/>
                  <a:headEnd/>
                  <a:tailEnd/>
                </a:ln>
                <a:solidFill>
                  <a:srgbClr val="FF0000"/>
                </a:solidFill>
                <a:latin typeface="Cooper Black"/>
              </a:rPr>
              <a:t>Welcome to</a:t>
            </a:r>
          </a:p>
        </p:txBody>
      </p:sp>
      <p:sp>
        <p:nvSpPr>
          <p:cNvPr id="2053" name="WordArt 5"/>
          <p:cNvSpPr>
            <a:spLocks noChangeArrowheads="1" noChangeShapeType="1" noTextEdit="1"/>
          </p:cNvSpPr>
          <p:nvPr/>
        </p:nvSpPr>
        <p:spPr bwMode="auto">
          <a:xfrm>
            <a:off x="190500" y="838201"/>
            <a:ext cx="9715500" cy="1516560"/>
          </a:xfrm>
          <a:prstGeom prst="rect">
            <a:avLst/>
          </a:prstGeom>
        </p:spPr>
        <p:txBody>
          <a:bodyPr wrap="none" lIns="91433" tIns="45717" rIns="91433" bIns="45717" fromWordArt="1">
            <a:prstTxWarp prst="textPlain">
              <a:avLst>
                <a:gd name="adj" fmla="val 50000"/>
              </a:avLst>
            </a:prstTxWarp>
          </a:bodyPr>
          <a:lstStyle/>
          <a:p>
            <a:pPr algn="ctr"/>
            <a:r>
              <a:rPr lang="en-US" sz="3600" kern="10" dirty="0">
                <a:ln w="57150">
                  <a:solidFill>
                    <a:schemeClr val="tx1"/>
                  </a:solidFill>
                  <a:round/>
                  <a:headEnd/>
                  <a:tailEnd/>
                </a:ln>
                <a:solidFill>
                  <a:srgbClr val="FF0000"/>
                </a:solidFill>
                <a:latin typeface="Cooper Black" panose="0208090404030B020404" pitchFamily="18" charset="0"/>
              </a:rPr>
              <a:t>Mrs. Tomm's Class!</a:t>
            </a:r>
          </a:p>
        </p:txBody>
      </p:sp>
      <p:sp>
        <p:nvSpPr>
          <p:cNvPr id="6" name="TextBox 5"/>
          <p:cNvSpPr txBox="1"/>
          <p:nvPr/>
        </p:nvSpPr>
        <p:spPr>
          <a:xfrm>
            <a:off x="0" y="2568273"/>
            <a:ext cx="10058400" cy="2221154"/>
          </a:xfrm>
          <a:prstGeom prst="rect">
            <a:avLst/>
          </a:prstGeom>
          <a:solidFill>
            <a:srgbClr val="FFFF00"/>
          </a:solidFill>
        </p:spPr>
        <p:txBody>
          <a:bodyPr wrap="square" rtlCol="0">
            <a:noAutofit/>
          </a:bodyPr>
          <a:lstStyle/>
          <a:p>
            <a:pPr algn="ctr"/>
            <a:endParaRPr lang="en-US" sz="1200" dirty="0">
              <a:latin typeface="Arial Rounded MT Bold" pitchFamily="34" charset="0"/>
            </a:endParaRPr>
          </a:p>
          <a:p>
            <a:pPr algn="ctr"/>
            <a:r>
              <a:rPr lang="en-US" sz="4000" b="1" dirty="0">
                <a:latin typeface="Arial Rounded MT Bold" pitchFamily="34" charset="0"/>
              </a:rPr>
              <a:t>Pick a spot to sit … </a:t>
            </a:r>
            <a:br>
              <a:rPr lang="en-US" sz="4000" b="1" dirty="0">
                <a:latin typeface="Arial Rounded MT Bold" pitchFamily="34" charset="0"/>
              </a:rPr>
            </a:br>
            <a:r>
              <a:rPr lang="en-US" sz="4000" b="1" dirty="0">
                <a:latin typeface="Arial Rounded MT Bold" pitchFamily="34" charset="0"/>
              </a:rPr>
              <a:t>We will be changing seats in a bit!</a:t>
            </a:r>
          </a:p>
          <a:p>
            <a:pPr algn="ctr"/>
            <a:r>
              <a:rPr lang="en-US" sz="4000" b="1" dirty="0">
                <a:highlight>
                  <a:srgbClr val="FFFF00"/>
                </a:highlight>
                <a:latin typeface="Arial Rounded MT Bold" pitchFamily="34" charset="0"/>
              </a:rPr>
              <a:t>Keep your laptop closed.</a:t>
            </a:r>
            <a:endParaRPr lang="en-US" sz="4000" b="1" dirty="0">
              <a:highlight>
                <a:srgbClr val="FFFF00"/>
              </a:highlight>
            </a:endParaRPr>
          </a:p>
          <a:p>
            <a:pPr algn="ctr"/>
            <a:endParaRPr lang="en-US" sz="4000" b="1" dirty="0">
              <a:latin typeface="Arial Rounded MT Bold" pitchFamily="34" charset="0"/>
            </a:endParaRPr>
          </a:p>
        </p:txBody>
      </p:sp>
      <p:sp>
        <p:nvSpPr>
          <p:cNvPr id="3" name="Rectangle 2">
            <a:extLst>
              <a:ext uri="{FF2B5EF4-FFF2-40B4-BE49-F238E27FC236}">
                <a16:creationId xmlns:a16="http://schemas.microsoft.com/office/drawing/2014/main" id="{EF63AB8D-01E7-1F33-1344-CF736DFFC5F0}"/>
              </a:ext>
            </a:extLst>
          </p:cNvPr>
          <p:cNvSpPr/>
          <p:nvPr/>
        </p:nvSpPr>
        <p:spPr>
          <a:xfrm>
            <a:off x="19050" y="5105400"/>
            <a:ext cx="10058400" cy="769441"/>
          </a:xfrm>
          <a:prstGeom prst="rect">
            <a:avLst/>
          </a:prstGeom>
        </p:spPr>
        <p:txBody>
          <a:bodyPr wrap="square">
            <a:spAutoFit/>
          </a:bodyPr>
          <a:lstStyle/>
          <a:p>
            <a:pPr algn="ctr"/>
            <a:r>
              <a:rPr lang="en-US" sz="4400" b="1" dirty="0">
                <a:highlight>
                  <a:srgbClr val="FFFF00"/>
                </a:highlight>
                <a:latin typeface="Arial Rounded MT Bold" pitchFamily="34" charset="0"/>
                <a:hlinkClick r:id="rId4" action="ppaction://hlinksldjump"/>
              </a:rPr>
              <a:t>Day 1</a:t>
            </a:r>
            <a:r>
              <a:rPr lang="en-US" sz="4400" b="1" dirty="0">
                <a:highlight>
                  <a:srgbClr val="FFFF00"/>
                </a:highlight>
                <a:latin typeface="Arial Rounded MT Bold" pitchFamily="34" charset="0"/>
              </a:rPr>
              <a:t>      </a:t>
            </a:r>
            <a:r>
              <a:rPr lang="en-US" sz="4400" b="1" dirty="0">
                <a:highlight>
                  <a:srgbClr val="FFFF00"/>
                </a:highlight>
                <a:latin typeface="Arial Rounded MT Bold" pitchFamily="34" charset="0"/>
                <a:hlinkClick r:id="rId5" action="ppaction://hlinksldjump"/>
              </a:rPr>
              <a:t>Day 2</a:t>
            </a:r>
            <a:r>
              <a:rPr lang="en-US" sz="4400" b="1" dirty="0">
                <a:highlight>
                  <a:srgbClr val="FFFF00"/>
                </a:highlight>
                <a:latin typeface="Arial Rounded MT Bold" pitchFamily="34" charset="0"/>
              </a:rPr>
              <a:t>     </a:t>
            </a:r>
            <a:r>
              <a:rPr lang="en-US" sz="4400" b="1" dirty="0">
                <a:highlight>
                  <a:srgbClr val="FFFF00"/>
                </a:highlight>
                <a:latin typeface="Arial Rounded MT Bold" pitchFamily="34" charset="0"/>
                <a:hlinkClick r:id="rId6" action="ppaction://hlinksldjump"/>
              </a:rPr>
              <a:t>Day 3</a:t>
            </a:r>
            <a:endParaRPr lang="en-US" sz="4400" b="1" dirty="0">
              <a:highlight>
                <a:srgbClr val="FFFF00"/>
              </a:highlight>
            </a:endParaRPr>
          </a:p>
        </p:txBody>
      </p:sp>
      <p:sp>
        <p:nvSpPr>
          <p:cNvPr id="4" name="Rectangle 3">
            <a:extLst>
              <a:ext uri="{FF2B5EF4-FFF2-40B4-BE49-F238E27FC236}">
                <a16:creationId xmlns:a16="http://schemas.microsoft.com/office/drawing/2014/main" id="{C30680F9-59D4-DBAF-B626-AB07D887CA05}"/>
              </a:ext>
            </a:extLst>
          </p:cNvPr>
          <p:cNvSpPr/>
          <p:nvPr/>
        </p:nvSpPr>
        <p:spPr>
          <a:xfrm>
            <a:off x="19050" y="6361093"/>
            <a:ext cx="10058400" cy="954107"/>
          </a:xfrm>
          <a:prstGeom prst="rect">
            <a:avLst/>
          </a:prstGeom>
        </p:spPr>
        <p:txBody>
          <a:bodyPr wrap="square">
            <a:spAutoFit/>
          </a:bodyPr>
          <a:lstStyle/>
          <a:p>
            <a:pPr algn="ctr"/>
            <a:r>
              <a:rPr lang="en-US" sz="2800" b="1" dirty="0">
                <a:highlight>
                  <a:srgbClr val="FFFF00"/>
                </a:highlight>
                <a:latin typeface="Arial Rounded MT Bold" pitchFamily="34" charset="0"/>
              </a:rPr>
              <a:t>Teachers:  If you would like the PPT version,  send an email to </a:t>
            </a:r>
            <a:r>
              <a:rPr lang="en-US" sz="2800" b="1" dirty="0">
                <a:highlight>
                  <a:srgbClr val="FFFF00"/>
                </a:highlight>
                <a:latin typeface="Arial Rounded MT Bold" pitchFamily="34" charset="0"/>
                <a:hlinkClick r:id="rId7"/>
              </a:rPr>
              <a:t>ttomm@sciencespot.net</a:t>
            </a:r>
            <a:r>
              <a:rPr lang="en-US" sz="2800" b="1" dirty="0">
                <a:highlight>
                  <a:srgbClr val="FFFF00"/>
                </a:highlight>
                <a:latin typeface="Arial Rounded MT Bold" pitchFamily="34" charset="0"/>
              </a:rPr>
              <a:t> to request it.</a:t>
            </a:r>
            <a:endParaRPr lang="en-US" sz="2800" b="1" dirty="0">
              <a:highlight>
                <a:srgbClr val="FFFF00"/>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7" descr="scistartlogo2">
            <a:extLst>
              <a:ext uri="{FF2B5EF4-FFF2-40B4-BE49-F238E27FC236}">
                <a16:creationId xmlns:a16="http://schemas.microsoft.com/office/drawing/2014/main" id="{5D44A460-A3D6-4803-A010-C569831B12D3}"/>
              </a:ext>
            </a:extLst>
          </p:cNvPr>
          <p:cNvPicPr>
            <a:picLocks noChangeAspect="1" noChangeArrowheads="1"/>
          </p:cNvPicPr>
          <p:nvPr/>
        </p:nvPicPr>
        <p:blipFill>
          <a:blip r:embed="rId2" cstate="print"/>
          <a:srcRect/>
          <a:stretch>
            <a:fillRect/>
          </a:stretch>
        </p:blipFill>
        <p:spPr bwMode="auto">
          <a:xfrm>
            <a:off x="7247943" y="416971"/>
            <a:ext cx="2463030" cy="463050"/>
          </a:xfrm>
          <a:prstGeom prst="rect">
            <a:avLst/>
          </a:prstGeom>
          <a:noFill/>
          <a:ln w="9525">
            <a:noFill/>
            <a:miter lim="800000"/>
            <a:headEnd/>
            <a:tailEnd/>
          </a:ln>
        </p:spPr>
      </p:pic>
      <p:sp>
        <p:nvSpPr>
          <p:cNvPr id="2" name="TextBox 1">
            <a:extLst>
              <a:ext uri="{FF2B5EF4-FFF2-40B4-BE49-F238E27FC236}">
                <a16:creationId xmlns:a16="http://schemas.microsoft.com/office/drawing/2014/main" id="{4901EB16-D883-4B72-9BC2-2C7A3CF683DA}"/>
              </a:ext>
            </a:extLst>
          </p:cNvPr>
          <p:cNvSpPr txBox="1"/>
          <p:nvPr/>
        </p:nvSpPr>
        <p:spPr>
          <a:xfrm>
            <a:off x="7078552" y="-21229"/>
            <a:ext cx="2801813" cy="450573"/>
          </a:xfrm>
          <a:prstGeom prst="rect">
            <a:avLst/>
          </a:prstGeom>
          <a:solidFill>
            <a:srgbClr val="FFFF00"/>
          </a:solidFill>
        </p:spPr>
        <p:txBody>
          <a:bodyPr wrap="square" rtlCol="0">
            <a:spAutoFit/>
          </a:bodyPr>
          <a:lstStyle/>
          <a:p>
            <a:pPr algn="ctr"/>
            <a:r>
              <a:rPr lang="en-US" sz="2328" b="1" dirty="0"/>
              <a:t>WEDNESDAY</a:t>
            </a:r>
          </a:p>
        </p:txBody>
      </p:sp>
      <p:sp>
        <p:nvSpPr>
          <p:cNvPr id="25" name="Text Box 30">
            <a:extLst>
              <a:ext uri="{FF2B5EF4-FFF2-40B4-BE49-F238E27FC236}">
                <a16:creationId xmlns:a16="http://schemas.microsoft.com/office/drawing/2014/main" id="{3FC48109-00E7-41F8-BE00-CF564329943E}"/>
              </a:ext>
            </a:extLst>
          </p:cNvPr>
          <p:cNvSpPr txBox="1">
            <a:spLocks noChangeArrowheads="1"/>
          </p:cNvSpPr>
          <p:nvPr/>
        </p:nvSpPr>
        <p:spPr bwMode="auto">
          <a:xfrm>
            <a:off x="347428" y="1292006"/>
            <a:ext cx="9387815" cy="5699228"/>
          </a:xfrm>
          <a:prstGeom prst="rect">
            <a:avLst/>
          </a:prstGeom>
          <a:noFill/>
          <a:ln w="9525">
            <a:noFill/>
            <a:miter lim="800000"/>
            <a:headEnd/>
            <a:tailEnd/>
          </a:ln>
        </p:spPr>
        <p:txBody>
          <a:bodyPr wrap="square" lIns="105894" tIns="52947" rIns="105894" bIns="52947">
            <a:spAutoFit/>
          </a:bodyPr>
          <a:lstStyle/>
          <a:p>
            <a:pPr marL="487695" indent="-487695">
              <a:lnSpc>
                <a:spcPct val="200000"/>
              </a:lnSpc>
              <a:spcBef>
                <a:spcPct val="50000"/>
              </a:spcBef>
              <a:buAutoNum type="arabicPeriod"/>
            </a:pPr>
            <a:r>
              <a:rPr lang="en-US" altLang="en-US" sz="2560" dirty="0">
                <a:latin typeface="Times New Roman" pitchFamily="18" charset="0"/>
              </a:rPr>
              <a:t>How often will we do a Science Starter?</a:t>
            </a:r>
          </a:p>
          <a:p>
            <a:pPr marL="487695" indent="-487695">
              <a:lnSpc>
                <a:spcPct val="200000"/>
              </a:lnSpc>
              <a:spcBef>
                <a:spcPct val="50000"/>
              </a:spcBef>
              <a:buAutoNum type="arabicPeriod"/>
            </a:pPr>
            <a:r>
              <a:rPr lang="en-US" altLang="en-US" sz="2560" dirty="0">
                <a:latin typeface="Times New Roman" pitchFamily="18" charset="0"/>
              </a:rPr>
              <a:t>How many do you have to answer?</a:t>
            </a:r>
          </a:p>
          <a:p>
            <a:pPr marL="487695" indent="-487695">
              <a:lnSpc>
                <a:spcPct val="200000"/>
              </a:lnSpc>
              <a:spcBef>
                <a:spcPct val="50000"/>
              </a:spcBef>
              <a:buAutoNum type="arabicPeriod"/>
            </a:pPr>
            <a:r>
              <a:rPr lang="en-US" altLang="en-US" sz="2560" dirty="0">
                <a:latin typeface="Times New Roman" pitchFamily="18" charset="0"/>
              </a:rPr>
              <a:t>What do you do if you miss any of them?</a:t>
            </a:r>
          </a:p>
          <a:p>
            <a:pPr marL="487695" indent="-487695">
              <a:lnSpc>
                <a:spcPct val="200000"/>
              </a:lnSpc>
              <a:spcBef>
                <a:spcPct val="50000"/>
              </a:spcBef>
              <a:buAutoNum type="arabicPeriod"/>
            </a:pPr>
            <a:r>
              <a:rPr lang="en-US" altLang="en-US" sz="2560" dirty="0">
                <a:latin typeface="Times New Roman" pitchFamily="18" charset="0"/>
              </a:rPr>
              <a:t>How often will we have a note quiz over the challenges?</a:t>
            </a:r>
          </a:p>
          <a:p>
            <a:pPr marL="487695" indent="-487695">
              <a:lnSpc>
                <a:spcPct val="200000"/>
              </a:lnSpc>
              <a:spcBef>
                <a:spcPct val="50000"/>
              </a:spcBef>
              <a:buAutoNum type="arabicPeriod"/>
            </a:pPr>
            <a:r>
              <a:rPr lang="en-US" altLang="en-US" sz="2560" dirty="0">
                <a:latin typeface="Times New Roman" pitchFamily="18" charset="0"/>
              </a:rPr>
              <a:t>When should you turn in your Science Starter assignment?</a:t>
            </a:r>
          </a:p>
          <a:p>
            <a:pPr marL="487695" indent="-487695">
              <a:lnSpc>
                <a:spcPct val="200000"/>
              </a:lnSpc>
              <a:spcBef>
                <a:spcPct val="50000"/>
              </a:spcBef>
              <a:buAutoNum type="arabicPeriod"/>
            </a:pPr>
            <a:r>
              <a:rPr lang="en-US" altLang="en-US" sz="2560" dirty="0">
                <a:latin typeface="Times New Roman" pitchFamily="18" charset="0"/>
              </a:rPr>
              <a:t>What do you do if you are absent?</a:t>
            </a:r>
          </a:p>
        </p:txBody>
      </p:sp>
      <p:sp>
        <p:nvSpPr>
          <p:cNvPr id="5" name="TextBox 4">
            <a:extLst>
              <a:ext uri="{FF2B5EF4-FFF2-40B4-BE49-F238E27FC236}">
                <a16:creationId xmlns:a16="http://schemas.microsoft.com/office/drawing/2014/main" id="{D4D57C63-8168-C679-13EA-A0EF2A366831}"/>
              </a:ext>
            </a:extLst>
          </p:cNvPr>
          <p:cNvSpPr txBox="1"/>
          <p:nvPr/>
        </p:nvSpPr>
        <p:spPr>
          <a:xfrm>
            <a:off x="300182" y="164386"/>
            <a:ext cx="6323567" cy="683264"/>
          </a:xfrm>
          <a:prstGeom prst="rect">
            <a:avLst/>
          </a:prstGeom>
          <a:noFill/>
        </p:spPr>
        <p:txBody>
          <a:bodyPr wrap="square" rtlCol="0">
            <a:spAutoFit/>
          </a:bodyPr>
          <a:lstStyle/>
          <a:p>
            <a:r>
              <a:rPr lang="en-US" sz="3840" dirty="0">
                <a:latin typeface="Bernard MT Condensed" panose="02050806060905020404" pitchFamily="18" charset="0"/>
              </a:rPr>
              <a:t>Science Starters – The Basics</a:t>
            </a:r>
          </a:p>
        </p:txBody>
      </p:sp>
      <p:sp>
        <p:nvSpPr>
          <p:cNvPr id="8" name="Rectangle 2">
            <a:extLst>
              <a:ext uri="{FF2B5EF4-FFF2-40B4-BE49-F238E27FC236}">
                <a16:creationId xmlns:a16="http://schemas.microsoft.com/office/drawing/2014/main" id="{C116F0A4-8072-EB9A-9387-A498E73EC230}"/>
              </a:ext>
            </a:extLst>
          </p:cNvPr>
          <p:cNvSpPr>
            <a:spLocks noChangeArrowheads="1"/>
          </p:cNvSpPr>
          <p:nvPr/>
        </p:nvSpPr>
        <p:spPr bwMode="auto">
          <a:xfrm>
            <a:off x="389668" y="963716"/>
            <a:ext cx="9221585" cy="541132"/>
          </a:xfrm>
          <a:prstGeom prst="rect">
            <a:avLst/>
          </a:prstGeom>
          <a:solidFill>
            <a:srgbClr val="00FF00"/>
          </a:solidFill>
          <a:ln w="9525">
            <a:noFill/>
            <a:miter lim="800000"/>
            <a:headEnd/>
            <a:tailEnd/>
          </a:ln>
        </p:spPr>
        <p:txBody>
          <a:bodyPr lIns="94574" tIns="47287" rIns="94574" bIns="47287" anchor="ctr">
            <a:spAutoFit/>
          </a:bodyPr>
          <a:lstStyle/>
          <a:p>
            <a:pPr algn="ctr" eaLnBrk="1" hangingPunct="1"/>
            <a:r>
              <a:rPr lang="en-US" altLang="en-US" sz="2896" b="1" dirty="0">
                <a:latin typeface="Times New Roman" pitchFamily="18" charset="0"/>
              </a:rPr>
              <a:t>The answers are …</a:t>
            </a:r>
          </a:p>
        </p:txBody>
      </p:sp>
      <p:sp>
        <p:nvSpPr>
          <p:cNvPr id="9" name="Text Box 4">
            <a:extLst>
              <a:ext uri="{FF2B5EF4-FFF2-40B4-BE49-F238E27FC236}">
                <a16:creationId xmlns:a16="http://schemas.microsoft.com/office/drawing/2014/main" id="{0A3E7B8D-1AFD-5166-982D-F6C9D317F537}"/>
              </a:ext>
            </a:extLst>
          </p:cNvPr>
          <p:cNvSpPr txBox="1">
            <a:spLocks noChangeArrowheads="1"/>
          </p:cNvSpPr>
          <p:nvPr/>
        </p:nvSpPr>
        <p:spPr bwMode="auto">
          <a:xfrm>
            <a:off x="1642731" y="2107106"/>
            <a:ext cx="3144524" cy="500882"/>
          </a:xfrm>
          <a:prstGeom prst="rect">
            <a:avLst/>
          </a:prstGeom>
          <a:solidFill>
            <a:srgbClr val="FFFF00"/>
          </a:solidFill>
          <a:ln w="9525">
            <a:noFill/>
            <a:miter lim="800000"/>
            <a:headEnd/>
            <a:tailEnd/>
          </a:ln>
        </p:spPr>
        <p:txBody>
          <a:bodyPr wrap="square" lIns="105894" tIns="52947" rIns="105894" bIns="52947">
            <a:spAutoFit/>
          </a:bodyPr>
          <a:lstStyle/>
          <a:p>
            <a:pPr eaLnBrk="1" hangingPunct="1">
              <a:spcBef>
                <a:spcPct val="50000"/>
              </a:spcBef>
            </a:pPr>
            <a:r>
              <a:rPr lang="en-US" altLang="en-US" sz="2560" b="1" dirty="0">
                <a:latin typeface="Times New Roman" pitchFamily="18" charset="0"/>
              </a:rPr>
              <a:t>Every Day</a:t>
            </a:r>
          </a:p>
        </p:txBody>
      </p:sp>
      <p:sp>
        <p:nvSpPr>
          <p:cNvPr id="10" name="Text Box 7">
            <a:extLst>
              <a:ext uri="{FF2B5EF4-FFF2-40B4-BE49-F238E27FC236}">
                <a16:creationId xmlns:a16="http://schemas.microsoft.com/office/drawing/2014/main" id="{16B4E7A1-4F87-B3C8-F641-3369687B6D97}"/>
              </a:ext>
            </a:extLst>
          </p:cNvPr>
          <p:cNvSpPr txBox="1">
            <a:spLocks noChangeArrowheads="1"/>
          </p:cNvSpPr>
          <p:nvPr/>
        </p:nvSpPr>
        <p:spPr bwMode="auto">
          <a:xfrm>
            <a:off x="1642731" y="3076921"/>
            <a:ext cx="3144524" cy="500882"/>
          </a:xfrm>
          <a:prstGeom prst="rect">
            <a:avLst/>
          </a:prstGeom>
          <a:solidFill>
            <a:srgbClr val="FFFF00"/>
          </a:solidFill>
          <a:ln w="9525">
            <a:noFill/>
            <a:miter lim="800000"/>
            <a:headEnd/>
            <a:tailEnd/>
          </a:ln>
        </p:spPr>
        <p:txBody>
          <a:bodyPr wrap="square" lIns="105894" tIns="52947" rIns="105894" bIns="52947">
            <a:spAutoFit/>
          </a:bodyPr>
          <a:lstStyle/>
          <a:p>
            <a:pPr eaLnBrk="1" hangingPunct="1">
              <a:spcBef>
                <a:spcPct val="50000"/>
              </a:spcBef>
            </a:pPr>
            <a:r>
              <a:rPr lang="en-US" altLang="en-US" sz="2560" b="1" dirty="0">
                <a:latin typeface="Times New Roman" pitchFamily="18" charset="0"/>
              </a:rPr>
              <a:t>All of them</a:t>
            </a:r>
          </a:p>
        </p:txBody>
      </p:sp>
      <p:sp>
        <p:nvSpPr>
          <p:cNvPr id="11" name="Text Box 16">
            <a:extLst>
              <a:ext uri="{FF2B5EF4-FFF2-40B4-BE49-F238E27FC236}">
                <a16:creationId xmlns:a16="http://schemas.microsoft.com/office/drawing/2014/main" id="{1DB0F71D-0B90-561E-F34A-2F8A42095063}"/>
              </a:ext>
            </a:extLst>
          </p:cNvPr>
          <p:cNvSpPr txBox="1">
            <a:spLocks noChangeArrowheads="1"/>
          </p:cNvSpPr>
          <p:nvPr/>
        </p:nvSpPr>
        <p:spPr bwMode="auto">
          <a:xfrm>
            <a:off x="1642731" y="5985739"/>
            <a:ext cx="3144524" cy="500882"/>
          </a:xfrm>
          <a:prstGeom prst="rect">
            <a:avLst/>
          </a:prstGeom>
          <a:solidFill>
            <a:srgbClr val="FFFF00"/>
          </a:solidFill>
          <a:ln w="9525">
            <a:noFill/>
            <a:miter lim="800000"/>
            <a:headEnd/>
            <a:tailEnd/>
          </a:ln>
        </p:spPr>
        <p:txBody>
          <a:bodyPr wrap="square" lIns="105894" tIns="52947" rIns="105894" bIns="52947">
            <a:spAutoFit/>
          </a:bodyPr>
          <a:lstStyle/>
          <a:p>
            <a:pPr eaLnBrk="1" hangingPunct="1">
              <a:spcBef>
                <a:spcPct val="50000"/>
              </a:spcBef>
            </a:pPr>
            <a:r>
              <a:rPr lang="en-US" altLang="en-US" sz="2560" b="1" dirty="0">
                <a:latin typeface="Times New Roman" pitchFamily="18" charset="0"/>
              </a:rPr>
              <a:t>End of semester</a:t>
            </a:r>
          </a:p>
        </p:txBody>
      </p:sp>
      <p:sp>
        <p:nvSpPr>
          <p:cNvPr id="12" name="Text Box 10">
            <a:extLst>
              <a:ext uri="{FF2B5EF4-FFF2-40B4-BE49-F238E27FC236}">
                <a16:creationId xmlns:a16="http://schemas.microsoft.com/office/drawing/2014/main" id="{C28D961A-875F-7FCF-FEF2-4D4537D05A25}"/>
              </a:ext>
            </a:extLst>
          </p:cNvPr>
          <p:cNvSpPr txBox="1">
            <a:spLocks noChangeArrowheads="1"/>
          </p:cNvSpPr>
          <p:nvPr/>
        </p:nvSpPr>
        <p:spPr bwMode="auto">
          <a:xfrm>
            <a:off x="1642731" y="4046423"/>
            <a:ext cx="3780997" cy="500882"/>
          </a:xfrm>
          <a:prstGeom prst="rect">
            <a:avLst/>
          </a:prstGeom>
          <a:solidFill>
            <a:srgbClr val="FFFF00"/>
          </a:solidFill>
          <a:ln w="9525">
            <a:noFill/>
            <a:miter lim="800000"/>
            <a:headEnd/>
            <a:tailEnd/>
          </a:ln>
        </p:spPr>
        <p:txBody>
          <a:bodyPr wrap="square" lIns="105894" tIns="52947" rIns="105894" bIns="52947">
            <a:spAutoFit/>
          </a:bodyPr>
          <a:lstStyle/>
          <a:p>
            <a:pPr eaLnBrk="1" hangingPunct="1">
              <a:spcBef>
                <a:spcPct val="50000"/>
              </a:spcBef>
            </a:pPr>
            <a:r>
              <a:rPr lang="en-US" altLang="en-US" sz="2560" b="1" dirty="0">
                <a:latin typeface="Times New Roman" pitchFamily="18" charset="0"/>
              </a:rPr>
              <a:t>Correct wrong answers</a:t>
            </a:r>
          </a:p>
        </p:txBody>
      </p:sp>
      <p:sp>
        <p:nvSpPr>
          <p:cNvPr id="13" name="Text Box 13">
            <a:extLst>
              <a:ext uri="{FF2B5EF4-FFF2-40B4-BE49-F238E27FC236}">
                <a16:creationId xmlns:a16="http://schemas.microsoft.com/office/drawing/2014/main" id="{72631866-FD91-0B4D-E59E-ABD85BE1398D}"/>
              </a:ext>
            </a:extLst>
          </p:cNvPr>
          <p:cNvSpPr txBox="1">
            <a:spLocks noChangeArrowheads="1"/>
          </p:cNvSpPr>
          <p:nvPr/>
        </p:nvSpPr>
        <p:spPr bwMode="auto">
          <a:xfrm>
            <a:off x="1642731" y="5049786"/>
            <a:ext cx="3144524" cy="500882"/>
          </a:xfrm>
          <a:prstGeom prst="rect">
            <a:avLst/>
          </a:prstGeom>
          <a:solidFill>
            <a:srgbClr val="FFFF00"/>
          </a:solidFill>
          <a:ln w="9525">
            <a:noFill/>
            <a:miter lim="800000"/>
            <a:headEnd/>
            <a:tailEnd/>
          </a:ln>
        </p:spPr>
        <p:txBody>
          <a:bodyPr wrap="square" lIns="105894" tIns="52947" rIns="105894" bIns="52947">
            <a:spAutoFit/>
          </a:bodyPr>
          <a:lstStyle/>
          <a:p>
            <a:pPr eaLnBrk="1" hangingPunct="1">
              <a:spcBef>
                <a:spcPct val="50000"/>
              </a:spcBef>
            </a:pPr>
            <a:r>
              <a:rPr lang="en-US" altLang="en-US" sz="2560" b="1" dirty="0">
                <a:latin typeface="Times New Roman" pitchFamily="18" charset="0"/>
              </a:rPr>
              <a:t>Every 3 weeks</a:t>
            </a:r>
          </a:p>
        </p:txBody>
      </p:sp>
      <p:sp>
        <p:nvSpPr>
          <p:cNvPr id="14" name="Text Box 10">
            <a:extLst>
              <a:ext uri="{FF2B5EF4-FFF2-40B4-BE49-F238E27FC236}">
                <a16:creationId xmlns:a16="http://schemas.microsoft.com/office/drawing/2014/main" id="{08EB1730-0D2D-ABAE-6612-A787010C28DB}"/>
              </a:ext>
            </a:extLst>
          </p:cNvPr>
          <p:cNvSpPr txBox="1">
            <a:spLocks noChangeArrowheads="1"/>
          </p:cNvSpPr>
          <p:nvPr/>
        </p:nvSpPr>
        <p:spPr bwMode="auto">
          <a:xfrm>
            <a:off x="5600222" y="6255978"/>
            <a:ext cx="4110751" cy="894836"/>
          </a:xfrm>
          <a:prstGeom prst="rect">
            <a:avLst/>
          </a:prstGeom>
          <a:solidFill>
            <a:srgbClr val="FFFF00"/>
          </a:solidFill>
          <a:ln w="9525">
            <a:noFill/>
            <a:miter lim="800000"/>
            <a:headEnd/>
            <a:tailEnd/>
          </a:ln>
        </p:spPr>
        <p:txBody>
          <a:bodyPr wrap="square" lIns="105894" tIns="52947" rIns="105894" bIns="52947">
            <a:spAutoFit/>
          </a:bodyPr>
          <a:lstStyle/>
          <a:p>
            <a:pPr algn="ctr" eaLnBrk="1" hangingPunct="1">
              <a:spcBef>
                <a:spcPct val="50000"/>
              </a:spcBef>
            </a:pPr>
            <a:r>
              <a:rPr lang="en-US" altLang="en-US" sz="2560" b="1" dirty="0">
                <a:latin typeface="Times New Roman" pitchFamily="18" charset="0"/>
              </a:rPr>
              <a:t>Go to mrstomm.com </a:t>
            </a:r>
            <a:r>
              <a:rPr lang="en-US" altLang="en-US" sz="2560" b="1" dirty="0">
                <a:latin typeface="Times New Roman" pitchFamily="18" charset="0"/>
                <a:sym typeface="Wingdings" panose="05000000000000000000" pitchFamily="2" charset="2"/>
              </a:rPr>
              <a:t> </a:t>
            </a:r>
            <a:r>
              <a:rPr lang="en-US" altLang="en-US" sz="2560" b="1" dirty="0">
                <a:latin typeface="Times New Roman" pitchFamily="18" charset="0"/>
                <a:sym typeface="Wingdings" panose="05000000000000000000" pitchFamily="2" charset="2"/>
                <a:hlinkClick r:id="rId3"/>
              </a:rPr>
              <a:t>Daily Agenda</a:t>
            </a:r>
            <a:endParaRPr lang="en-US" altLang="en-US" sz="2560" b="1" dirty="0">
              <a:latin typeface="Times New Roman" pitchFamily="18" charset="0"/>
            </a:endParaRPr>
          </a:p>
        </p:txBody>
      </p:sp>
      <p:sp>
        <p:nvSpPr>
          <p:cNvPr id="3" name="TextBox 2">
            <a:extLst>
              <a:ext uri="{FF2B5EF4-FFF2-40B4-BE49-F238E27FC236}">
                <a16:creationId xmlns:a16="http://schemas.microsoft.com/office/drawing/2014/main" id="{8B99DDE9-B39A-77F8-9FAC-800A94289A1D}"/>
              </a:ext>
            </a:extLst>
          </p:cNvPr>
          <p:cNvSpPr txBox="1"/>
          <p:nvPr/>
        </p:nvSpPr>
        <p:spPr>
          <a:xfrm>
            <a:off x="6936983" y="1769656"/>
            <a:ext cx="2897783" cy="2493375"/>
          </a:xfrm>
          <a:prstGeom prst="rect">
            <a:avLst/>
          </a:prstGeom>
          <a:noFill/>
        </p:spPr>
        <p:txBody>
          <a:bodyPr wrap="square" rtlCol="0">
            <a:spAutoFit/>
          </a:bodyPr>
          <a:lstStyle/>
          <a:p>
            <a:r>
              <a:rPr lang="en-US" sz="2133" b="1" dirty="0"/>
              <a:t>Good answers have #s or letters along with your answers.</a:t>
            </a:r>
          </a:p>
          <a:p>
            <a:pPr marL="365771" indent="-365771">
              <a:lnSpc>
                <a:spcPct val="150000"/>
              </a:lnSpc>
              <a:buAutoNum type="arabicPeriod"/>
            </a:pPr>
            <a:r>
              <a:rPr lang="en-US" sz="2133" dirty="0"/>
              <a:t>A.</a:t>
            </a:r>
          </a:p>
          <a:p>
            <a:pPr marL="365771" indent="-365771">
              <a:lnSpc>
                <a:spcPct val="150000"/>
              </a:lnSpc>
              <a:buAutoNum type="arabicPeriod"/>
            </a:pPr>
            <a:r>
              <a:rPr lang="en-US" sz="2133" dirty="0"/>
              <a:t>Butterfly</a:t>
            </a:r>
          </a:p>
          <a:p>
            <a:pPr marL="365771" indent="-365771">
              <a:lnSpc>
                <a:spcPct val="150000"/>
              </a:lnSpc>
              <a:buAutoNum type="arabicPeriod"/>
            </a:pPr>
            <a:r>
              <a:rPr lang="en-US" sz="2133" dirty="0"/>
              <a:t>A. Butterfly</a:t>
            </a:r>
          </a:p>
        </p:txBody>
      </p:sp>
      <p:pic>
        <p:nvPicPr>
          <p:cNvPr id="1026" name="Picture 2">
            <a:extLst>
              <a:ext uri="{FF2B5EF4-FFF2-40B4-BE49-F238E27FC236}">
                <a16:creationId xmlns:a16="http://schemas.microsoft.com/office/drawing/2014/main" id="{D05584E9-31A6-0DD5-30DB-04E41F85AE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5597" y="2736926"/>
            <a:ext cx="366235" cy="3662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94A536DE-84F1-6B21-C304-956A867D0D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8744" y="3144244"/>
            <a:ext cx="366235" cy="3662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een Checkmark Vector Illustration Stock Illustration - Download Image Now  - Check Mark, Green Color, Icon - iStock">
            <a:extLst>
              <a:ext uri="{FF2B5EF4-FFF2-40B4-BE49-F238E27FC236}">
                <a16:creationId xmlns:a16="http://schemas.microsoft.com/office/drawing/2014/main" id="{C5A08208-83BC-CA24-F4BC-8104099B077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764" t="22107" r="12792" b="22314"/>
          <a:stretch/>
        </p:blipFill>
        <p:spPr bwMode="auto">
          <a:xfrm>
            <a:off x="8608583" y="3545271"/>
            <a:ext cx="652880" cy="500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91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114300" y="1950720"/>
            <a:ext cx="9136380" cy="408022"/>
          </a:xfrm>
          <a:prstGeom prst="rect">
            <a:avLst/>
          </a:prstGeom>
          <a:noFill/>
          <a:ln w="9525">
            <a:noFill/>
            <a:miter lim="800000"/>
            <a:headEnd/>
            <a:tailEnd/>
          </a:ln>
          <a:effectLst/>
        </p:spPr>
        <p:txBody>
          <a:bodyPr lIns="99276" tIns="49638" rIns="99276" bIns="49638">
            <a:spAutoFit/>
          </a:bodyPr>
          <a:lstStyle/>
          <a:p>
            <a:pPr>
              <a:spcBef>
                <a:spcPct val="50000"/>
              </a:spcBef>
            </a:pPr>
            <a:endParaRPr lang="en-US"/>
          </a:p>
        </p:txBody>
      </p:sp>
      <p:sp>
        <p:nvSpPr>
          <p:cNvPr id="40964" name="Text Box 4"/>
          <p:cNvSpPr txBox="1">
            <a:spLocks noChangeArrowheads="1"/>
          </p:cNvSpPr>
          <p:nvPr/>
        </p:nvSpPr>
        <p:spPr bwMode="auto">
          <a:xfrm>
            <a:off x="533400" y="2438400"/>
            <a:ext cx="7795260" cy="408022"/>
          </a:xfrm>
          <a:prstGeom prst="rect">
            <a:avLst/>
          </a:prstGeom>
          <a:noFill/>
          <a:ln w="9525">
            <a:noFill/>
            <a:miter lim="800000"/>
            <a:headEnd/>
            <a:tailEnd/>
          </a:ln>
          <a:effectLst/>
        </p:spPr>
        <p:txBody>
          <a:bodyPr lIns="99276" tIns="49638" rIns="99276" bIns="49638">
            <a:spAutoFit/>
          </a:bodyPr>
          <a:lstStyle/>
          <a:p>
            <a:pPr>
              <a:spcBef>
                <a:spcPct val="50000"/>
              </a:spcBef>
            </a:pPr>
            <a:endParaRPr lang="en-US"/>
          </a:p>
        </p:txBody>
      </p:sp>
      <p:pic>
        <p:nvPicPr>
          <p:cNvPr id="2052" name="Picture 4" descr="Funny Science Jokes: Hilarious Science Jokes Nerds Will Love | Reader's  Digest">
            <a:extLst>
              <a:ext uri="{FF2B5EF4-FFF2-40B4-BE49-F238E27FC236}">
                <a16:creationId xmlns:a16="http://schemas.microsoft.com/office/drawing/2014/main" id="{4B781EFB-B55E-E75A-A295-7CF0A923E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6096000" cy="4067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6D71B6BF-B821-D36A-78A0-B2DDFB4EE508}"/>
              </a:ext>
            </a:extLst>
          </p:cNvPr>
          <p:cNvGrpSpPr/>
          <p:nvPr/>
        </p:nvGrpSpPr>
        <p:grpSpPr>
          <a:xfrm>
            <a:off x="1266826" y="3124200"/>
            <a:ext cx="8410575" cy="4038600"/>
            <a:chOff x="1266826" y="3124200"/>
            <a:chExt cx="8410575" cy="4038600"/>
          </a:xfrm>
        </p:grpSpPr>
        <p:pic>
          <p:nvPicPr>
            <p:cNvPr id="7" name="Picture 2" descr="20 Geeky and Funny Memes Designed For True Science Fans">
              <a:extLst>
                <a:ext uri="{FF2B5EF4-FFF2-40B4-BE49-F238E27FC236}">
                  <a16:creationId xmlns:a16="http://schemas.microsoft.com/office/drawing/2014/main" id="{412A586F-18B5-E8C6-E214-7EA2A6596D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1" y="3124200"/>
              <a:ext cx="4038600" cy="4038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Minions, laughing|Autodesk Online Gallery">
              <a:extLst>
                <a:ext uri="{FF2B5EF4-FFF2-40B4-BE49-F238E27FC236}">
                  <a16:creationId xmlns:a16="http://schemas.microsoft.com/office/drawing/2014/main" id="{2E1ED327-2061-B6B5-5A5C-D1E18297AB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749" b="14584"/>
            <a:stretch/>
          </p:blipFill>
          <p:spPr bwMode="auto">
            <a:xfrm>
              <a:off x="1266826" y="4080862"/>
              <a:ext cx="4489450" cy="276717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130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WordArt 2"/>
          <p:cNvSpPr>
            <a:spLocks noChangeArrowheads="1" noChangeShapeType="1" noTextEdit="1"/>
          </p:cNvSpPr>
          <p:nvPr/>
        </p:nvSpPr>
        <p:spPr bwMode="auto">
          <a:xfrm>
            <a:off x="457200" y="533400"/>
            <a:ext cx="9136380" cy="1463040"/>
          </a:xfrm>
          <a:prstGeom prst="rect">
            <a:avLst/>
          </a:prstGeom>
        </p:spPr>
        <p:txBody>
          <a:bodyPr wrap="none" lIns="99276" tIns="49638" rIns="99276" bIns="49638" fromWordArt="1">
            <a:prstTxWarp prst="textPlain">
              <a:avLst>
                <a:gd name="adj" fmla="val 50000"/>
              </a:avLst>
            </a:prstTxWarp>
          </a:bodyPr>
          <a:lstStyle/>
          <a:p>
            <a:pPr algn="ctr"/>
            <a:r>
              <a:rPr lang="en-US" sz="3900" kern="10" dirty="0">
                <a:ln w="28575">
                  <a:solidFill>
                    <a:srgbClr val="000000"/>
                  </a:solidFill>
                  <a:round/>
                  <a:headEnd/>
                  <a:tailEnd/>
                </a:ln>
                <a:solidFill>
                  <a:srgbClr val="0070C0"/>
                </a:solidFill>
                <a:latin typeface="Cooper Black"/>
              </a:rPr>
              <a:t>Hands &amp; Eyes</a:t>
            </a:r>
          </a:p>
        </p:txBody>
      </p:sp>
      <p:sp>
        <p:nvSpPr>
          <p:cNvPr id="43011" name="Text Box 3"/>
          <p:cNvSpPr txBox="1">
            <a:spLocks noChangeArrowheads="1"/>
          </p:cNvSpPr>
          <p:nvPr/>
        </p:nvSpPr>
        <p:spPr bwMode="auto">
          <a:xfrm>
            <a:off x="457200" y="2341198"/>
            <a:ext cx="5486400" cy="4001313"/>
          </a:xfrm>
          <a:prstGeom prst="rect">
            <a:avLst/>
          </a:prstGeom>
          <a:solidFill>
            <a:schemeClr val="bg1"/>
          </a:solidFill>
          <a:ln w="9525">
            <a:noFill/>
            <a:miter lim="800000"/>
            <a:headEnd/>
            <a:tailEnd/>
          </a:ln>
          <a:effectLst/>
        </p:spPr>
        <p:txBody>
          <a:bodyPr wrap="square" lIns="99276" tIns="49638" rIns="99276" bIns="49638">
            <a:spAutoFit/>
          </a:bodyPr>
          <a:lstStyle/>
          <a:p>
            <a:pPr algn="ctr">
              <a:spcBef>
                <a:spcPct val="50000"/>
              </a:spcBef>
            </a:pPr>
            <a:r>
              <a:rPr lang="en-US" sz="3900" dirty="0">
                <a:latin typeface="Times New Roman" pitchFamily="18" charset="0"/>
              </a:rPr>
              <a:t>If I say “Hands &amp; Eyes”, you need to take your hands off your laptop, look at the teacher, and </a:t>
            </a:r>
            <a:br>
              <a:rPr lang="en-US" sz="3900" dirty="0">
                <a:latin typeface="Times New Roman" pitchFamily="18" charset="0"/>
              </a:rPr>
            </a:br>
            <a:r>
              <a:rPr lang="en-US" sz="3900" dirty="0">
                <a:latin typeface="Times New Roman" pitchFamily="18" charset="0"/>
              </a:rPr>
              <a:t>get ready to listen!  </a:t>
            </a:r>
          </a:p>
          <a:p>
            <a:pPr algn="ctr">
              <a:spcBef>
                <a:spcPct val="50000"/>
              </a:spcBef>
            </a:pPr>
            <a:r>
              <a:rPr lang="en-US" sz="3900" b="1" dirty="0">
                <a:latin typeface="Times New Roman" pitchFamily="18" charset="0"/>
              </a:rPr>
              <a:t>No talking!</a:t>
            </a:r>
            <a:endParaRPr lang="en-US" sz="3900" b="1" dirty="0">
              <a:latin typeface="Times New Roman" pitchFamily="18" charset="0"/>
              <a:sym typeface="Wingdings" pitchFamily="2" charset="2"/>
            </a:endParaRPr>
          </a:p>
        </p:txBody>
      </p:sp>
      <p:pic>
        <p:nvPicPr>
          <p:cNvPr id="44034" name="Picture 2" descr="Image result for minion writing"/>
          <p:cNvPicPr>
            <a:picLocks noChangeAspect="1" noChangeArrowheads="1"/>
          </p:cNvPicPr>
          <p:nvPr/>
        </p:nvPicPr>
        <p:blipFill>
          <a:blip r:embed="rId2" cstate="print"/>
          <a:srcRect/>
          <a:stretch>
            <a:fillRect/>
          </a:stretch>
        </p:blipFill>
        <p:spPr bwMode="auto">
          <a:xfrm>
            <a:off x="6019800" y="2341198"/>
            <a:ext cx="3749548" cy="4648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4A3DFC64-72F9-9988-0110-199EEE74ECE3}"/>
              </a:ext>
            </a:extLst>
          </p:cNvPr>
          <p:cNvPicPr>
            <a:picLocks noChangeAspect="1"/>
          </p:cNvPicPr>
          <p:nvPr/>
        </p:nvPicPr>
        <p:blipFill>
          <a:blip r:embed="rId2"/>
          <a:stretch>
            <a:fillRect/>
          </a:stretch>
        </p:blipFill>
        <p:spPr>
          <a:xfrm>
            <a:off x="170587" y="1609704"/>
            <a:ext cx="4241853" cy="4029096"/>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35F30B21-5EF8-4FEA-B617-5F6DA5EA50BD}"/>
              </a:ext>
            </a:extLst>
          </p:cNvPr>
          <p:cNvSpPr txBox="1"/>
          <p:nvPr/>
        </p:nvSpPr>
        <p:spPr>
          <a:xfrm>
            <a:off x="0" y="2584"/>
            <a:ext cx="9982200" cy="569836"/>
          </a:xfrm>
          <a:prstGeom prst="rect">
            <a:avLst/>
          </a:prstGeom>
          <a:solidFill>
            <a:srgbClr val="FFFF00"/>
          </a:solidFill>
        </p:spPr>
        <p:txBody>
          <a:bodyPr wrap="square" rtlCol="0">
            <a:spAutoFit/>
          </a:bodyPr>
          <a:lstStyle/>
          <a:p>
            <a:r>
              <a:rPr lang="en-US" sz="3103" b="1" dirty="0">
                <a:latin typeface="Arial Black" panose="020B0A04020102020204" pitchFamily="34" charset="0"/>
              </a:rPr>
              <a:t>Your second assignment …</a:t>
            </a:r>
          </a:p>
        </p:txBody>
      </p:sp>
      <p:pic>
        <p:nvPicPr>
          <p:cNvPr id="4" name="Picture 3">
            <a:extLst>
              <a:ext uri="{FF2B5EF4-FFF2-40B4-BE49-F238E27FC236}">
                <a16:creationId xmlns:a16="http://schemas.microsoft.com/office/drawing/2014/main" id="{35C79329-E0EC-F981-9C6A-0E3E95C75A6C}"/>
              </a:ext>
            </a:extLst>
          </p:cNvPr>
          <p:cNvPicPr>
            <a:picLocks noChangeAspect="1"/>
          </p:cNvPicPr>
          <p:nvPr/>
        </p:nvPicPr>
        <p:blipFill>
          <a:blip r:embed="rId3"/>
          <a:stretch>
            <a:fillRect/>
          </a:stretch>
        </p:blipFill>
        <p:spPr>
          <a:xfrm>
            <a:off x="5257800" y="2578928"/>
            <a:ext cx="4544704" cy="2743200"/>
          </a:xfrm>
          <a:prstGeom prst="rect">
            <a:avLst/>
          </a:prstGeom>
          <a:ln>
            <a:noFill/>
          </a:ln>
          <a:effectLst>
            <a:outerShdw blurRad="292100" dist="139700" dir="2700000" algn="tl" rotWithShape="0">
              <a:srgbClr val="333333">
                <a:alpha val="65000"/>
              </a:srgbClr>
            </a:outerShdw>
          </a:effectLst>
        </p:spPr>
      </p:pic>
      <p:grpSp>
        <p:nvGrpSpPr>
          <p:cNvPr id="25" name="Group 24">
            <a:extLst>
              <a:ext uri="{FF2B5EF4-FFF2-40B4-BE49-F238E27FC236}">
                <a16:creationId xmlns:a16="http://schemas.microsoft.com/office/drawing/2014/main" id="{A8AFE7C9-A6A8-7165-AE7B-A0EFE95A658F}"/>
              </a:ext>
            </a:extLst>
          </p:cNvPr>
          <p:cNvGrpSpPr/>
          <p:nvPr/>
        </p:nvGrpSpPr>
        <p:grpSpPr>
          <a:xfrm rot="5400000">
            <a:off x="4155234" y="630058"/>
            <a:ext cx="732582" cy="2337450"/>
            <a:chOff x="5201374" y="1487962"/>
            <a:chExt cx="732582" cy="2337450"/>
          </a:xfrm>
        </p:grpSpPr>
        <p:sp>
          <p:nvSpPr>
            <p:cNvPr id="18" name="Arrow: Down 17">
              <a:extLst>
                <a:ext uri="{FF2B5EF4-FFF2-40B4-BE49-F238E27FC236}">
                  <a16:creationId xmlns:a16="http://schemas.microsoft.com/office/drawing/2014/main" id="{24A67BC1-C677-62D7-FA0C-27B0ADBBB531}"/>
                </a:ext>
              </a:extLst>
            </p:cNvPr>
            <p:cNvSpPr/>
            <p:nvPr/>
          </p:nvSpPr>
          <p:spPr bwMode="auto">
            <a:xfrm rot="21029420">
              <a:off x="5248156" y="3252712"/>
              <a:ext cx="685800" cy="572700"/>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1" name="TextBox 20">
              <a:extLst>
                <a:ext uri="{FF2B5EF4-FFF2-40B4-BE49-F238E27FC236}">
                  <a16:creationId xmlns:a16="http://schemas.microsoft.com/office/drawing/2014/main" id="{C5EF0058-DE9D-F362-72AD-4B57C550621F}"/>
                </a:ext>
              </a:extLst>
            </p:cNvPr>
            <p:cNvSpPr txBox="1"/>
            <p:nvPr/>
          </p:nvSpPr>
          <p:spPr>
            <a:xfrm rot="16042937">
              <a:off x="4620204" y="2069132"/>
              <a:ext cx="1808672" cy="646331"/>
            </a:xfrm>
            <a:prstGeom prst="rect">
              <a:avLst/>
            </a:prstGeom>
            <a:solidFill>
              <a:srgbClr val="FFFF00"/>
            </a:solidFill>
            <a:ln>
              <a:solidFill>
                <a:schemeClr val="tx1"/>
              </a:solidFill>
            </a:ln>
          </p:spPr>
          <p:txBody>
            <a:bodyPr wrap="square" rtlCol="0">
              <a:spAutoFit/>
            </a:bodyPr>
            <a:lstStyle/>
            <a:p>
              <a:pPr algn="ctr"/>
              <a:r>
                <a:rPr lang="en-US" sz="1800" b="1" dirty="0">
                  <a:sym typeface="Wingdings" panose="05000000000000000000" pitchFamily="2" charset="2"/>
                </a:rPr>
                <a:t>Click CLASSWORK</a:t>
              </a:r>
              <a:endParaRPr lang="en-US" sz="1800" b="1" dirty="0"/>
            </a:p>
          </p:txBody>
        </p:sp>
      </p:grpSp>
      <p:grpSp>
        <p:nvGrpSpPr>
          <p:cNvPr id="26" name="Group 25">
            <a:extLst>
              <a:ext uri="{FF2B5EF4-FFF2-40B4-BE49-F238E27FC236}">
                <a16:creationId xmlns:a16="http://schemas.microsoft.com/office/drawing/2014/main" id="{F12A34C6-1B73-F218-C91F-778C0A944D8C}"/>
              </a:ext>
            </a:extLst>
          </p:cNvPr>
          <p:cNvGrpSpPr/>
          <p:nvPr/>
        </p:nvGrpSpPr>
        <p:grpSpPr>
          <a:xfrm>
            <a:off x="872600" y="5215809"/>
            <a:ext cx="2004253" cy="1192036"/>
            <a:chOff x="3251887" y="5611654"/>
            <a:chExt cx="2004253" cy="1192036"/>
          </a:xfrm>
        </p:grpSpPr>
        <p:sp>
          <p:nvSpPr>
            <p:cNvPr id="19" name="Arrow: Down 18">
              <a:extLst>
                <a:ext uri="{FF2B5EF4-FFF2-40B4-BE49-F238E27FC236}">
                  <a16:creationId xmlns:a16="http://schemas.microsoft.com/office/drawing/2014/main" id="{151B058D-714B-B205-D11E-C339DCF5B00B}"/>
                </a:ext>
              </a:extLst>
            </p:cNvPr>
            <p:cNvSpPr/>
            <p:nvPr/>
          </p:nvSpPr>
          <p:spPr bwMode="auto">
            <a:xfrm rot="10800000">
              <a:off x="3674687" y="5611654"/>
              <a:ext cx="685800" cy="676400"/>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2" name="TextBox 21">
              <a:extLst>
                <a:ext uri="{FF2B5EF4-FFF2-40B4-BE49-F238E27FC236}">
                  <a16:creationId xmlns:a16="http://schemas.microsoft.com/office/drawing/2014/main" id="{754E7AA9-1C5D-3BFC-E922-E6C72CD6ABD6}"/>
                </a:ext>
              </a:extLst>
            </p:cNvPr>
            <p:cNvSpPr txBox="1"/>
            <p:nvPr/>
          </p:nvSpPr>
          <p:spPr>
            <a:xfrm>
              <a:off x="3251887" y="6157359"/>
              <a:ext cx="2004253" cy="646331"/>
            </a:xfrm>
            <a:prstGeom prst="rect">
              <a:avLst/>
            </a:prstGeom>
            <a:solidFill>
              <a:srgbClr val="FFFF00"/>
            </a:solidFill>
            <a:ln>
              <a:solidFill>
                <a:schemeClr val="tx1"/>
              </a:solidFill>
            </a:ln>
          </p:spPr>
          <p:txBody>
            <a:bodyPr wrap="square" rtlCol="0">
              <a:spAutoFit/>
            </a:bodyPr>
            <a:lstStyle/>
            <a:p>
              <a:pPr algn="ctr"/>
              <a:r>
                <a:rPr lang="en-US" sz="1800" b="1" dirty="0">
                  <a:sym typeface="Wingdings" panose="05000000000000000000" pitchFamily="2" charset="2"/>
                </a:rPr>
                <a:t>Click FIRST WEEK SURVEY</a:t>
              </a:r>
            </a:p>
          </p:txBody>
        </p:sp>
      </p:grpSp>
      <p:grpSp>
        <p:nvGrpSpPr>
          <p:cNvPr id="27" name="Group 26">
            <a:extLst>
              <a:ext uri="{FF2B5EF4-FFF2-40B4-BE49-F238E27FC236}">
                <a16:creationId xmlns:a16="http://schemas.microsoft.com/office/drawing/2014/main" id="{904EF0C7-69AD-1902-C312-A5652736E6E8}"/>
              </a:ext>
            </a:extLst>
          </p:cNvPr>
          <p:cNvGrpSpPr/>
          <p:nvPr/>
        </p:nvGrpSpPr>
        <p:grpSpPr>
          <a:xfrm>
            <a:off x="5196844" y="4851111"/>
            <a:ext cx="3814072" cy="942033"/>
            <a:chOff x="6047965" y="5750405"/>
            <a:chExt cx="3814072" cy="942033"/>
          </a:xfrm>
        </p:grpSpPr>
        <p:sp>
          <p:nvSpPr>
            <p:cNvPr id="20" name="Arrow: Down 19">
              <a:extLst>
                <a:ext uri="{FF2B5EF4-FFF2-40B4-BE49-F238E27FC236}">
                  <a16:creationId xmlns:a16="http://schemas.microsoft.com/office/drawing/2014/main" id="{9499B3D9-19E6-525F-0828-10667EBF6B4E}"/>
                </a:ext>
              </a:extLst>
            </p:cNvPr>
            <p:cNvSpPr/>
            <p:nvPr/>
          </p:nvSpPr>
          <p:spPr bwMode="auto">
            <a:xfrm rot="10800000">
              <a:off x="6584841" y="5750405"/>
              <a:ext cx="685800" cy="572700"/>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3" name="TextBox 22">
              <a:extLst>
                <a:ext uri="{FF2B5EF4-FFF2-40B4-BE49-F238E27FC236}">
                  <a16:creationId xmlns:a16="http://schemas.microsoft.com/office/drawing/2014/main" id="{16FA72B5-58E3-0F8F-4C4E-61983F0FE231}"/>
                </a:ext>
              </a:extLst>
            </p:cNvPr>
            <p:cNvSpPr txBox="1"/>
            <p:nvPr/>
          </p:nvSpPr>
          <p:spPr>
            <a:xfrm>
              <a:off x="6047965" y="6323106"/>
              <a:ext cx="3814072" cy="369332"/>
            </a:xfrm>
            <a:prstGeom prst="rect">
              <a:avLst/>
            </a:prstGeom>
            <a:solidFill>
              <a:srgbClr val="FFFF00"/>
            </a:solidFill>
            <a:ln>
              <a:solidFill>
                <a:schemeClr val="tx1"/>
              </a:solidFill>
            </a:ln>
          </p:spPr>
          <p:txBody>
            <a:bodyPr wrap="square" rtlCol="0">
              <a:spAutoFit/>
            </a:bodyPr>
            <a:lstStyle/>
            <a:p>
              <a:pPr algn="ctr"/>
              <a:r>
                <a:rPr lang="en-US" sz="1800" b="1" dirty="0">
                  <a:sym typeface="Wingdings" panose="05000000000000000000" pitchFamily="2" charset="2"/>
                </a:rPr>
                <a:t>Click the link to go to the survey</a:t>
              </a:r>
              <a:endParaRPr lang="en-US" sz="1800" b="1" dirty="0"/>
            </a:p>
          </p:txBody>
        </p:sp>
      </p:grpSp>
      <p:sp>
        <p:nvSpPr>
          <p:cNvPr id="24" name="TextBox 23">
            <a:extLst>
              <a:ext uri="{FF2B5EF4-FFF2-40B4-BE49-F238E27FC236}">
                <a16:creationId xmlns:a16="http://schemas.microsoft.com/office/drawing/2014/main" id="{DF297644-1607-B691-E92C-AAF526034424}"/>
              </a:ext>
            </a:extLst>
          </p:cNvPr>
          <p:cNvSpPr txBox="1"/>
          <p:nvPr/>
        </p:nvSpPr>
        <p:spPr>
          <a:xfrm>
            <a:off x="304800" y="692502"/>
            <a:ext cx="5201728" cy="461665"/>
          </a:xfrm>
          <a:prstGeom prst="rect">
            <a:avLst/>
          </a:prstGeom>
          <a:noFill/>
        </p:spPr>
        <p:txBody>
          <a:bodyPr wrap="square">
            <a:spAutoFit/>
          </a:bodyPr>
          <a:lstStyle/>
          <a:p>
            <a:r>
              <a:rPr lang="en-US" sz="2400" b="1" dirty="0"/>
              <a:t>Return to </a:t>
            </a:r>
            <a:r>
              <a:rPr lang="en-US" sz="2400" b="1" dirty="0">
                <a:highlight>
                  <a:srgbClr val="FFFF00"/>
                </a:highlight>
              </a:rPr>
              <a:t>Google Classroom</a:t>
            </a:r>
          </a:p>
        </p:txBody>
      </p:sp>
    </p:spTree>
    <p:extLst>
      <p:ext uri="{BB962C8B-B14F-4D97-AF65-F5344CB8AC3E}">
        <p14:creationId xmlns:p14="http://schemas.microsoft.com/office/powerpoint/2010/main" val="54232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F30B21-5EF8-4FEA-B617-5F6DA5EA50BD}"/>
              </a:ext>
            </a:extLst>
          </p:cNvPr>
          <p:cNvSpPr txBox="1"/>
          <p:nvPr/>
        </p:nvSpPr>
        <p:spPr>
          <a:xfrm>
            <a:off x="0" y="2584"/>
            <a:ext cx="9982200" cy="569836"/>
          </a:xfrm>
          <a:prstGeom prst="rect">
            <a:avLst/>
          </a:prstGeom>
          <a:solidFill>
            <a:srgbClr val="FFFF00"/>
          </a:solidFill>
        </p:spPr>
        <p:txBody>
          <a:bodyPr wrap="square" rtlCol="0">
            <a:spAutoFit/>
          </a:bodyPr>
          <a:lstStyle/>
          <a:p>
            <a:r>
              <a:rPr lang="en-US" sz="3103" b="1" dirty="0">
                <a:latin typeface="Arial Black" panose="020B0A04020102020204" pitchFamily="34" charset="0"/>
              </a:rPr>
              <a:t>Your second assignment …</a:t>
            </a:r>
          </a:p>
        </p:txBody>
      </p:sp>
      <p:sp>
        <p:nvSpPr>
          <p:cNvPr id="24" name="TextBox 23">
            <a:extLst>
              <a:ext uri="{FF2B5EF4-FFF2-40B4-BE49-F238E27FC236}">
                <a16:creationId xmlns:a16="http://schemas.microsoft.com/office/drawing/2014/main" id="{DF297644-1607-B691-E92C-AAF526034424}"/>
              </a:ext>
            </a:extLst>
          </p:cNvPr>
          <p:cNvSpPr txBox="1"/>
          <p:nvPr/>
        </p:nvSpPr>
        <p:spPr>
          <a:xfrm>
            <a:off x="5943600" y="655608"/>
            <a:ext cx="3962400" cy="3046988"/>
          </a:xfrm>
          <a:prstGeom prst="rect">
            <a:avLst/>
          </a:prstGeom>
          <a:noFill/>
        </p:spPr>
        <p:txBody>
          <a:bodyPr wrap="square">
            <a:spAutoFit/>
          </a:bodyPr>
          <a:lstStyle/>
          <a:p>
            <a:r>
              <a:rPr lang="en-US" sz="2400" b="1" dirty="0"/>
              <a:t>Answer the questions on the survey.  </a:t>
            </a:r>
          </a:p>
          <a:p>
            <a:endParaRPr lang="en-US" sz="2400" b="1" dirty="0">
              <a:highlight>
                <a:srgbClr val="FFFF00"/>
              </a:highlight>
            </a:endParaRPr>
          </a:p>
          <a:p>
            <a:r>
              <a:rPr lang="en-US" sz="2400" b="1" dirty="0">
                <a:highlight>
                  <a:srgbClr val="FFFF00"/>
                </a:highlight>
              </a:rPr>
              <a:t>I will NOT share your answers with the class. </a:t>
            </a:r>
          </a:p>
          <a:p>
            <a:endParaRPr lang="en-US" sz="2400" b="1" dirty="0">
              <a:highlight>
                <a:srgbClr val="FFFF00"/>
              </a:highlight>
            </a:endParaRPr>
          </a:p>
          <a:p>
            <a:r>
              <a:rPr lang="en-US" sz="2400" b="1" dirty="0"/>
              <a:t>We will discuss the results on Monday.</a:t>
            </a:r>
          </a:p>
        </p:txBody>
      </p:sp>
      <p:pic>
        <p:nvPicPr>
          <p:cNvPr id="5" name="Picture 4">
            <a:extLst>
              <a:ext uri="{FF2B5EF4-FFF2-40B4-BE49-F238E27FC236}">
                <a16:creationId xmlns:a16="http://schemas.microsoft.com/office/drawing/2014/main" id="{B8883308-D651-03CA-C438-E603CC778CA8}"/>
              </a:ext>
            </a:extLst>
          </p:cNvPr>
          <p:cNvPicPr>
            <a:picLocks noChangeAspect="1"/>
          </p:cNvPicPr>
          <p:nvPr/>
        </p:nvPicPr>
        <p:blipFill rotWithShape="1">
          <a:blip r:embed="rId2"/>
          <a:srcRect t="24316"/>
          <a:stretch/>
        </p:blipFill>
        <p:spPr>
          <a:xfrm>
            <a:off x="228600" y="655608"/>
            <a:ext cx="5619791" cy="4743496"/>
          </a:xfrm>
          <a:prstGeom prst="rect">
            <a:avLst/>
          </a:prstGeom>
        </p:spPr>
      </p:pic>
      <p:grpSp>
        <p:nvGrpSpPr>
          <p:cNvPr id="8" name="Group 7">
            <a:extLst>
              <a:ext uri="{FF2B5EF4-FFF2-40B4-BE49-F238E27FC236}">
                <a16:creationId xmlns:a16="http://schemas.microsoft.com/office/drawing/2014/main" id="{200A0181-3A73-CE51-DA18-C9878A27FF98}"/>
              </a:ext>
            </a:extLst>
          </p:cNvPr>
          <p:cNvGrpSpPr/>
          <p:nvPr/>
        </p:nvGrpSpPr>
        <p:grpSpPr>
          <a:xfrm>
            <a:off x="3333411" y="4748861"/>
            <a:ext cx="7049219" cy="2323718"/>
            <a:chOff x="3333411" y="4748861"/>
            <a:chExt cx="7049219" cy="2323718"/>
          </a:xfrm>
        </p:grpSpPr>
        <p:pic>
          <p:nvPicPr>
            <p:cNvPr id="7" name="Picture 6">
              <a:extLst>
                <a:ext uri="{FF2B5EF4-FFF2-40B4-BE49-F238E27FC236}">
                  <a16:creationId xmlns:a16="http://schemas.microsoft.com/office/drawing/2014/main" id="{A111D1FC-FCB7-77A0-56D6-F587FAF5300D}"/>
                </a:ext>
              </a:extLst>
            </p:cNvPr>
            <p:cNvPicPr>
              <a:picLocks noChangeAspect="1"/>
            </p:cNvPicPr>
            <p:nvPr/>
          </p:nvPicPr>
          <p:blipFill>
            <a:blip r:embed="rId3"/>
            <a:stretch>
              <a:fillRect/>
            </a:stretch>
          </p:blipFill>
          <p:spPr>
            <a:xfrm>
              <a:off x="3505200" y="4748861"/>
              <a:ext cx="5791242" cy="1466861"/>
            </a:xfrm>
            <a:prstGeom prst="rect">
              <a:avLst/>
            </a:prstGeom>
          </p:spPr>
        </p:pic>
        <p:sp>
          <p:nvSpPr>
            <p:cNvPr id="28" name="TextBox 27">
              <a:extLst>
                <a:ext uri="{FF2B5EF4-FFF2-40B4-BE49-F238E27FC236}">
                  <a16:creationId xmlns:a16="http://schemas.microsoft.com/office/drawing/2014/main" id="{168227FB-A479-18B1-874D-B8FB03FE5249}"/>
                </a:ext>
              </a:extLst>
            </p:cNvPr>
            <p:cNvSpPr txBox="1"/>
            <p:nvPr/>
          </p:nvSpPr>
          <p:spPr>
            <a:xfrm>
              <a:off x="3333411" y="6241582"/>
              <a:ext cx="7049219" cy="830997"/>
            </a:xfrm>
            <a:prstGeom prst="rect">
              <a:avLst/>
            </a:prstGeom>
            <a:noFill/>
          </p:spPr>
          <p:txBody>
            <a:bodyPr wrap="square">
              <a:spAutoFit/>
            </a:bodyPr>
            <a:lstStyle/>
            <a:p>
              <a:r>
                <a:rPr lang="en-US" sz="2400" b="1" dirty="0"/>
                <a:t>Section 3 is OPTIONAL – you do not have to answer any of these if you do not want to.</a:t>
              </a:r>
            </a:p>
          </p:txBody>
        </p:sp>
      </p:grpSp>
    </p:spTree>
    <p:extLst>
      <p:ext uri="{BB962C8B-B14F-4D97-AF65-F5344CB8AC3E}">
        <p14:creationId xmlns:p14="http://schemas.microsoft.com/office/powerpoint/2010/main" val="200856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F30B21-5EF8-4FEA-B617-5F6DA5EA50BD}"/>
              </a:ext>
            </a:extLst>
          </p:cNvPr>
          <p:cNvSpPr txBox="1"/>
          <p:nvPr/>
        </p:nvSpPr>
        <p:spPr>
          <a:xfrm>
            <a:off x="0" y="2584"/>
            <a:ext cx="9982200" cy="569836"/>
          </a:xfrm>
          <a:prstGeom prst="rect">
            <a:avLst/>
          </a:prstGeom>
          <a:solidFill>
            <a:srgbClr val="FFFF00"/>
          </a:solidFill>
        </p:spPr>
        <p:txBody>
          <a:bodyPr wrap="square" rtlCol="0">
            <a:spAutoFit/>
          </a:bodyPr>
          <a:lstStyle/>
          <a:p>
            <a:r>
              <a:rPr lang="en-US" sz="3103" b="1" dirty="0">
                <a:latin typeface="Arial Black" panose="020B0A04020102020204" pitchFamily="34" charset="0"/>
              </a:rPr>
              <a:t>Done with the survey?</a:t>
            </a:r>
          </a:p>
        </p:txBody>
      </p:sp>
      <p:sp>
        <p:nvSpPr>
          <p:cNvPr id="24" name="TextBox 23">
            <a:extLst>
              <a:ext uri="{FF2B5EF4-FFF2-40B4-BE49-F238E27FC236}">
                <a16:creationId xmlns:a16="http://schemas.microsoft.com/office/drawing/2014/main" id="{DF297644-1607-B691-E92C-AAF526034424}"/>
              </a:ext>
            </a:extLst>
          </p:cNvPr>
          <p:cNvSpPr txBox="1"/>
          <p:nvPr/>
        </p:nvSpPr>
        <p:spPr>
          <a:xfrm>
            <a:off x="194095" y="786716"/>
            <a:ext cx="9753600" cy="1569660"/>
          </a:xfrm>
          <a:prstGeom prst="rect">
            <a:avLst/>
          </a:prstGeom>
          <a:noFill/>
        </p:spPr>
        <p:txBody>
          <a:bodyPr wrap="square">
            <a:spAutoFit/>
          </a:bodyPr>
          <a:lstStyle/>
          <a:p>
            <a:r>
              <a:rPr lang="en-US" sz="2400" b="1" dirty="0"/>
              <a:t>Go to </a:t>
            </a:r>
            <a:r>
              <a:rPr lang="en-US" sz="2400" b="1" dirty="0">
                <a:highlight>
                  <a:srgbClr val="FFFF00"/>
                </a:highlight>
              </a:rPr>
              <a:t>mrstomm.com </a:t>
            </a:r>
            <a:r>
              <a:rPr lang="en-US" sz="2400" b="1" dirty="0"/>
              <a:t>and find the game controller. </a:t>
            </a:r>
          </a:p>
          <a:p>
            <a:endParaRPr lang="en-US" sz="2400" b="1" dirty="0"/>
          </a:p>
          <a:p>
            <a:r>
              <a:rPr lang="en-US" sz="2400" b="1" dirty="0"/>
              <a:t>Use the remaining class time to explore some  of my favorite science websites – games, cams, &amp; apps!</a:t>
            </a:r>
          </a:p>
        </p:txBody>
      </p:sp>
      <p:pic>
        <p:nvPicPr>
          <p:cNvPr id="4" name="Picture 3">
            <a:extLst>
              <a:ext uri="{FF2B5EF4-FFF2-40B4-BE49-F238E27FC236}">
                <a16:creationId xmlns:a16="http://schemas.microsoft.com/office/drawing/2014/main" id="{4BCABA99-026D-5EC6-F0A6-E10BF8D3C64D}"/>
              </a:ext>
            </a:extLst>
          </p:cNvPr>
          <p:cNvPicPr>
            <a:picLocks noChangeAspect="1"/>
          </p:cNvPicPr>
          <p:nvPr/>
        </p:nvPicPr>
        <p:blipFill rotWithShape="1">
          <a:blip r:embed="rId2"/>
          <a:srcRect l="6854" t="19632"/>
          <a:stretch/>
        </p:blipFill>
        <p:spPr>
          <a:xfrm>
            <a:off x="214223" y="2562046"/>
            <a:ext cx="6149874" cy="3610154"/>
          </a:xfrm>
          <a:prstGeom prst="rect">
            <a:avLst/>
          </a:prstGeom>
        </p:spPr>
      </p:pic>
      <p:sp>
        <p:nvSpPr>
          <p:cNvPr id="10" name="TextBox 9">
            <a:extLst>
              <a:ext uri="{FF2B5EF4-FFF2-40B4-BE49-F238E27FC236}">
                <a16:creationId xmlns:a16="http://schemas.microsoft.com/office/drawing/2014/main" id="{739FA9EA-747B-E3E7-BED4-55C7C09C7EE7}"/>
              </a:ext>
            </a:extLst>
          </p:cNvPr>
          <p:cNvSpPr txBox="1"/>
          <p:nvPr/>
        </p:nvSpPr>
        <p:spPr>
          <a:xfrm>
            <a:off x="6381631" y="3654725"/>
            <a:ext cx="3541903" cy="1938992"/>
          </a:xfrm>
          <a:prstGeom prst="rect">
            <a:avLst/>
          </a:prstGeom>
          <a:noFill/>
        </p:spPr>
        <p:txBody>
          <a:bodyPr wrap="square">
            <a:spAutoFit/>
          </a:bodyPr>
          <a:lstStyle/>
          <a:p>
            <a:pPr algn="ctr"/>
            <a:r>
              <a:rPr lang="en-US" b="1" dirty="0"/>
              <a:t>NOTE:  This is NOT free game, music, or video time – you need to explore ONLY the sites I have listed on the Free Time Sites webpage!</a:t>
            </a:r>
          </a:p>
        </p:txBody>
      </p:sp>
      <p:pic>
        <p:nvPicPr>
          <p:cNvPr id="11" name="Picture 10" descr="A screenshot of a video game&#10;&#10;Description automatically generated with low confidence">
            <a:extLst>
              <a:ext uri="{FF2B5EF4-FFF2-40B4-BE49-F238E27FC236}">
                <a16:creationId xmlns:a16="http://schemas.microsoft.com/office/drawing/2014/main" id="{82CE949B-1569-E417-C753-E233B3754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876" y="2646349"/>
            <a:ext cx="3643701" cy="903744"/>
          </a:xfrm>
          <a:prstGeom prst="rect">
            <a:avLst/>
          </a:prstGeom>
        </p:spPr>
      </p:pic>
      <p:sp>
        <p:nvSpPr>
          <p:cNvPr id="6" name="Oval 5">
            <a:extLst>
              <a:ext uri="{FF2B5EF4-FFF2-40B4-BE49-F238E27FC236}">
                <a16:creationId xmlns:a16="http://schemas.microsoft.com/office/drawing/2014/main" id="{DB355EE7-6197-AFA7-4319-B41FB87DA52D}"/>
              </a:ext>
            </a:extLst>
          </p:cNvPr>
          <p:cNvSpPr/>
          <p:nvPr/>
        </p:nvSpPr>
        <p:spPr bwMode="auto">
          <a:xfrm>
            <a:off x="3657600" y="4054878"/>
            <a:ext cx="762000" cy="53340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3" name="TextBox 12">
            <a:extLst>
              <a:ext uri="{FF2B5EF4-FFF2-40B4-BE49-F238E27FC236}">
                <a16:creationId xmlns:a16="http://schemas.microsoft.com/office/drawing/2014/main" id="{920A33F3-30D4-776A-BBAE-84B05C073106}"/>
              </a:ext>
            </a:extLst>
          </p:cNvPr>
          <p:cNvSpPr txBox="1"/>
          <p:nvPr/>
        </p:nvSpPr>
        <p:spPr>
          <a:xfrm>
            <a:off x="930934" y="6629400"/>
            <a:ext cx="8120331" cy="400110"/>
          </a:xfrm>
          <a:prstGeom prst="rect">
            <a:avLst/>
          </a:prstGeom>
          <a:noFill/>
        </p:spPr>
        <p:txBody>
          <a:bodyPr wrap="square">
            <a:spAutoFit/>
          </a:bodyPr>
          <a:lstStyle/>
          <a:p>
            <a:pPr algn="ctr"/>
            <a:r>
              <a:rPr lang="en-US" b="1" dirty="0"/>
              <a:t>Need the new schedule?  Click the clock above my avatar!</a:t>
            </a:r>
          </a:p>
        </p:txBody>
      </p:sp>
    </p:spTree>
    <p:extLst>
      <p:ext uri="{BB962C8B-B14F-4D97-AF65-F5344CB8AC3E}">
        <p14:creationId xmlns:p14="http://schemas.microsoft.com/office/powerpoint/2010/main" val="193422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20053" y="186614"/>
            <a:ext cx="6389686" cy="592688"/>
          </a:xfrm>
          <a:prstGeom prst="rect">
            <a:avLst/>
          </a:prstGeom>
          <a:solidFill>
            <a:srgbClr val="FFFF00"/>
          </a:solidFill>
          <a:ln w="9525">
            <a:noFill/>
            <a:miter lim="800000"/>
            <a:headEnd/>
            <a:tailEnd/>
          </a:ln>
        </p:spPr>
        <p:txBody>
          <a:bodyPr wrap="none" lIns="99276" tIns="49638" rIns="99276" bIns="49638" anchor="ctr">
            <a:spAutoFit/>
          </a:bodyPr>
          <a:lstStyle/>
          <a:p>
            <a:pPr defTabSz="992188"/>
            <a:r>
              <a:rPr lang="en-US" sz="3200" b="1" dirty="0">
                <a:latin typeface="Times New Roman" pitchFamily="18" charset="0"/>
              </a:rPr>
              <a:t>At the end of each class, you will… </a:t>
            </a:r>
          </a:p>
        </p:txBody>
      </p:sp>
      <p:sp>
        <p:nvSpPr>
          <p:cNvPr id="8" name="Rectangle 3"/>
          <p:cNvSpPr>
            <a:spLocks noChangeArrowheads="1"/>
          </p:cNvSpPr>
          <p:nvPr/>
        </p:nvSpPr>
        <p:spPr bwMode="auto">
          <a:xfrm>
            <a:off x="266700" y="914400"/>
            <a:ext cx="9525000" cy="4963115"/>
          </a:xfrm>
          <a:prstGeom prst="rect">
            <a:avLst/>
          </a:prstGeom>
          <a:noFill/>
          <a:ln w="9525">
            <a:noFill/>
            <a:miter lim="800000"/>
            <a:headEnd/>
            <a:tailEnd/>
          </a:ln>
        </p:spPr>
        <p:txBody>
          <a:bodyPr wrap="square" lIns="99276" tIns="49638" rIns="99276" bIns="49638" anchor="t" anchorCtr="0">
            <a:spAutoFit/>
          </a:bodyPr>
          <a:lstStyle/>
          <a:p>
            <a:pPr indent="-457200" defTabSz="992188">
              <a:spcBef>
                <a:spcPts val="1800"/>
              </a:spcBef>
              <a:spcAft>
                <a:spcPts val="1800"/>
              </a:spcAft>
              <a:buAutoNum type="arabicParenR"/>
            </a:pPr>
            <a:r>
              <a:rPr lang="en-US" sz="2800" dirty="0">
                <a:latin typeface="Times New Roman" pitchFamily="18" charset="0"/>
              </a:rPr>
              <a:t>Work on the class activity or assignment (or other homework) </a:t>
            </a:r>
            <a:r>
              <a:rPr lang="en-US" sz="2800" u="sng" dirty="0">
                <a:latin typeface="Times New Roman" pitchFamily="18" charset="0"/>
              </a:rPr>
              <a:t>UNTIL I tell the class to pack up</a:t>
            </a:r>
            <a:r>
              <a:rPr lang="en-US" sz="2800" dirty="0">
                <a:latin typeface="Times New Roman" pitchFamily="18" charset="0"/>
              </a:rPr>
              <a:t>. </a:t>
            </a:r>
          </a:p>
          <a:p>
            <a:pPr indent="-457200" defTabSz="992188">
              <a:spcBef>
                <a:spcPts val="1800"/>
              </a:spcBef>
              <a:spcAft>
                <a:spcPts val="1800"/>
              </a:spcAft>
              <a:buAutoNum type="arabicParenR"/>
            </a:pPr>
            <a:r>
              <a:rPr lang="en-US" sz="2800" dirty="0">
                <a:latin typeface="Times New Roman" pitchFamily="18" charset="0"/>
              </a:rPr>
              <a:t>Stay in </a:t>
            </a:r>
            <a:r>
              <a:rPr lang="en-US" sz="2800" u="sng" dirty="0">
                <a:latin typeface="Times New Roman" pitchFamily="18" charset="0"/>
              </a:rPr>
              <a:t>your chair </a:t>
            </a:r>
            <a:r>
              <a:rPr lang="en-US" sz="2800" dirty="0">
                <a:latin typeface="Times New Roman" pitchFamily="18" charset="0"/>
              </a:rPr>
              <a:t>until the bell rings.  </a:t>
            </a:r>
          </a:p>
          <a:p>
            <a:pPr indent="-457200" defTabSz="992188">
              <a:spcBef>
                <a:spcPts val="1800"/>
              </a:spcBef>
              <a:spcAft>
                <a:spcPts val="1800"/>
              </a:spcAft>
              <a:buAutoNum type="arabicParenR"/>
            </a:pPr>
            <a:r>
              <a:rPr lang="en-US" sz="2800" dirty="0">
                <a:latin typeface="Times New Roman" pitchFamily="18" charset="0"/>
              </a:rPr>
              <a:t>Push in your chair.</a:t>
            </a:r>
          </a:p>
          <a:p>
            <a:pPr indent="-457200" defTabSz="992188">
              <a:spcBef>
                <a:spcPts val="1800"/>
              </a:spcBef>
              <a:spcAft>
                <a:spcPts val="1800"/>
              </a:spcAft>
              <a:buAutoNum type="arabicParenR"/>
            </a:pPr>
            <a:r>
              <a:rPr lang="en-US" sz="2800" dirty="0">
                <a:latin typeface="Times New Roman" pitchFamily="18" charset="0"/>
              </a:rPr>
              <a:t>Leave the room in an </a:t>
            </a:r>
            <a:r>
              <a:rPr lang="en-US" sz="2800" u="sng" dirty="0">
                <a:latin typeface="Times New Roman" pitchFamily="18" charset="0"/>
              </a:rPr>
              <a:t>orderly</a:t>
            </a:r>
            <a:r>
              <a:rPr lang="en-US" sz="2800" dirty="0">
                <a:latin typeface="Times New Roman" pitchFamily="18" charset="0"/>
              </a:rPr>
              <a:t> manner.</a:t>
            </a:r>
          </a:p>
          <a:p>
            <a:pPr defTabSz="992188">
              <a:spcBef>
                <a:spcPts val="1800"/>
              </a:spcBef>
              <a:spcAft>
                <a:spcPts val="1800"/>
              </a:spcAft>
            </a:pPr>
            <a:r>
              <a:rPr lang="en-US" sz="2800" i="1" dirty="0">
                <a:latin typeface="Times New Roman" pitchFamily="18" charset="0"/>
              </a:rPr>
              <a:t>NOTE: If you have a question about an assignment, you should come up to my desk before you leave class.</a:t>
            </a:r>
          </a:p>
        </p:txBody>
      </p:sp>
      <p:sp>
        <p:nvSpPr>
          <p:cNvPr id="4" name="Rectangle 2">
            <a:extLst>
              <a:ext uri="{FF2B5EF4-FFF2-40B4-BE49-F238E27FC236}">
                <a16:creationId xmlns:a16="http://schemas.microsoft.com/office/drawing/2014/main" id="{1A2AC6AC-0527-478B-BBB2-054C9DDB2574}"/>
              </a:ext>
            </a:extLst>
          </p:cNvPr>
          <p:cNvSpPr>
            <a:spLocks noChangeArrowheads="1"/>
          </p:cNvSpPr>
          <p:nvPr/>
        </p:nvSpPr>
        <p:spPr bwMode="auto">
          <a:xfrm>
            <a:off x="9989" y="6230070"/>
            <a:ext cx="10058400" cy="1085130"/>
          </a:xfrm>
          <a:prstGeom prst="rect">
            <a:avLst/>
          </a:prstGeom>
          <a:solidFill>
            <a:srgbClr val="FF0000"/>
          </a:solidFill>
          <a:ln w="9525">
            <a:noFill/>
            <a:miter lim="800000"/>
            <a:headEnd/>
            <a:tailEnd/>
          </a:ln>
        </p:spPr>
        <p:txBody>
          <a:bodyPr wrap="square" lIns="99276" tIns="49638" rIns="99276" bIns="49638" anchor="ctr">
            <a:spAutoFit/>
          </a:bodyPr>
          <a:lstStyle/>
          <a:p>
            <a:pPr defTabSz="992188"/>
            <a:r>
              <a:rPr lang="en-US" sz="3200" b="1" dirty="0">
                <a:latin typeface="Times New Roman" pitchFamily="18" charset="0"/>
              </a:rPr>
              <a:t>Waiting to enter?  Stand with a shoulder along the wall so you don’t crowd the hallway.</a:t>
            </a:r>
          </a:p>
        </p:txBody>
      </p:sp>
    </p:spTree>
    <p:extLst>
      <p:ext uri="{BB962C8B-B14F-4D97-AF65-F5344CB8AC3E}">
        <p14:creationId xmlns:p14="http://schemas.microsoft.com/office/powerpoint/2010/main" val="312821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5156A8A7-E3ED-48A3-AB01-7631E67346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81000"/>
            <a:ext cx="3048000" cy="2286000"/>
          </a:xfrm>
          <a:prstGeom prst="rect">
            <a:avLst/>
          </a:prstGeom>
        </p:spPr>
      </p:pic>
      <p:sp>
        <p:nvSpPr>
          <p:cNvPr id="2053" name="WordArt 5"/>
          <p:cNvSpPr>
            <a:spLocks noChangeArrowheads="1" noChangeShapeType="1" noTextEdit="1"/>
          </p:cNvSpPr>
          <p:nvPr/>
        </p:nvSpPr>
        <p:spPr bwMode="auto">
          <a:xfrm>
            <a:off x="2895600" y="304800"/>
            <a:ext cx="6819900" cy="2286001"/>
          </a:xfrm>
          <a:prstGeom prst="rect">
            <a:avLst/>
          </a:prstGeom>
        </p:spPr>
        <p:txBody>
          <a:bodyPr wrap="none" lIns="91433" tIns="45717" rIns="91433" bIns="45717" fromWordArt="1">
            <a:prstTxWarp prst="textPlain">
              <a:avLst>
                <a:gd name="adj" fmla="val 50000"/>
              </a:avLst>
            </a:prstTxWarp>
          </a:bodyPr>
          <a:lstStyle/>
          <a:p>
            <a:pPr algn="ctr"/>
            <a:r>
              <a:rPr lang="en-US" sz="3600" kern="10" dirty="0">
                <a:ln w="57150">
                  <a:solidFill>
                    <a:schemeClr val="tx1"/>
                  </a:solidFill>
                  <a:round/>
                  <a:headEnd/>
                  <a:tailEnd/>
                </a:ln>
                <a:solidFill>
                  <a:srgbClr val="FF0000"/>
                </a:solidFill>
                <a:latin typeface="Cooper Black" panose="0208090404030B020404" pitchFamily="18" charset="0"/>
              </a:rPr>
              <a:t>Welcome to Day 2!</a:t>
            </a:r>
          </a:p>
        </p:txBody>
      </p:sp>
      <p:sp>
        <p:nvSpPr>
          <p:cNvPr id="6" name="TextBox 5">
            <a:extLst>
              <a:ext uri="{FF2B5EF4-FFF2-40B4-BE49-F238E27FC236}">
                <a16:creationId xmlns:a16="http://schemas.microsoft.com/office/drawing/2014/main" id="{ECCDB423-8944-4816-B5D9-47726F49B8B9}"/>
              </a:ext>
            </a:extLst>
          </p:cNvPr>
          <p:cNvSpPr txBox="1"/>
          <p:nvPr/>
        </p:nvSpPr>
        <p:spPr>
          <a:xfrm>
            <a:off x="28755" y="2819400"/>
            <a:ext cx="10034752" cy="4419600"/>
          </a:xfrm>
          <a:prstGeom prst="rect">
            <a:avLst/>
          </a:prstGeom>
          <a:solidFill>
            <a:srgbClr val="FFFF00"/>
          </a:solidFill>
        </p:spPr>
        <p:txBody>
          <a:bodyPr wrap="square" rtlCol="0">
            <a:noAutofit/>
          </a:bodyPr>
          <a:lstStyle/>
          <a:p>
            <a:pPr>
              <a:spcBef>
                <a:spcPts val="545"/>
              </a:spcBef>
              <a:spcAft>
                <a:spcPts val="545"/>
              </a:spcAft>
            </a:pPr>
            <a:endParaRPr lang="en-US" sz="1091" dirty="0">
              <a:latin typeface="Arial Rounded MT Bold" pitchFamily="34" charset="0"/>
            </a:endParaRPr>
          </a:p>
          <a:p>
            <a:pPr>
              <a:spcBef>
                <a:spcPts val="545"/>
              </a:spcBef>
              <a:spcAft>
                <a:spcPts val="545"/>
              </a:spcAft>
            </a:pPr>
            <a:r>
              <a:rPr lang="en-US" sz="3636" b="1" dirty="0">
                <a:latin typeface="Arial Rounded MT Bold" pitchFamily="34" charset="0"/>
              </a:rPr>
              <a:t>Find your seat.						</a:t>
            </a:r>
            <a:endParaRPr lang="en-US" sz="3636" b="1" dirty="0">
              <a:highlight>
                <a:srgbClr val="00FFFF"/>
              </a:highlight>
              <a:latin typeface="Arial Rounded MT Bold" pitchFamily="34" charset="0"/>
            </a:endParaRPr>
          </a:p>
          <a:p>
            <a:pPr>
              <a:spcBef>
                <a:spcPts val="545"/>
              </a:spcBef>
              <a:spcAft>
                <a:spcPts val="545"/>
              </a:spcAft>
            </a:pPr>
            <a:r>
              <a:rPr lang="en-US" sz="3636" b="1" dirty="0">
                <a:latin typeface="Arial Rounded MT Bold" pitchFamily="34" charset="0"/>
              </a:rPr>
              <a:t>Get out your laptop.</a:t>
            </a:r>
          </a:p>
          <a:p>
            <a:pPr>
              <a:spcBef>
                <a:spcPts val="545"/>
              </a:spcBef>
              <a:spcAft>
                <a:spcPts val="545"/>
              </a:spcAft>
            </a:pPr>
            <a:r>
              <a:rPr lang="en-US" sz="3636" b="1" dirty="0">
                <a:latin typeface="Arial Rounded MT Bold" pitchFamily="34" charset="0"/>
              </a:rPr>
              <a:t>Stash your bookbag UNDER the table.</a:t>
            </a:r>
          </a:p>
          <a:p>
            <a:pPr>
              <a:spcBef>
                <a:spcPts val="545"/>
              </a:spcBef>
              <a:spcAft>
                <a:spcPts val="545"/>
              </a:spcAft>
            </a:pPr>
            <a:r>
              <a:rPr lang="en-US" sz="3636" b="1" dirty="0">
                <a:latin typeface="Arial Rounded MT Bold" pitchFamily="34" charset="0"/>
              </a:rPr>
              <a:t>Go to Google Classroom </a:t>
            </a:r>
            <a:r>
              <a:rPr lang="en-US" sz="3636" b="1" dirty="0">
                <a:latin typeface="Arial Rounded MT Bold" pitchFamily="34" charset="0"/>
                <a:sym typeface="Wingdings" panose="05000000000000000000" pitchFamily="2" charset="2"/>
              </a:rPr>
              <a:t> Classwork</a:t>
            </a:r>
            <a:r>
              <a:rPr lang="en-US" sz="3636" b="1" dirty="0">
                <a:latin typeface="Arial Rounded MT Bold" pitchFamily="34" charset="0"/>
              </a:rPr>
              <a:t>.</a:t>
            </a:r>
          </a:p>
          <a:p>
            <a:pPr>
              <a:spcBef>
                <a:spcPts val="545"/>
              </a:spcBef>
              <a:spcAft>
                <a:spcPts val="545"/>
              </a:spcAft>
            </a:pPr>
            <a:r>
              <a:rPr lang="en-US" sz="3636" b="1" dirty="0">
                <a:latin typeface="Arial Rounded MT Bold" pitchFamily="34" charset="0"/>
              </a:rPr>
              <a:t>Open your Science Starter assignment.</a:t>
            </a:r>
          </a:p>
          <a:p>
            <a:pPr>
              <a:spcBef>
                <a:spcPts val="545"/>
              </a:spcBef>
              <a:spcAft>
                <a:spcPts val="545"/>
              </a:spcAft>
            </a:pPr>
            <a:r>
              <a:rPr lang="en-US" sz="3636" b="1" dirty="0">
                <a:latin typeface="Arial Rounded MT Bold" pitchFamily="34" charset="0"/>
              </a:rPr>
              <a:t>Wait quietly for class to begin!</a:t>
            </a:r>
          </a:p>
        </p:txBody>
      </p:sp>
    </p:spTree>
    <p:extLst>
      <p:ext uri="{BB962C8B-B14F-4D97-AF65-F5344CB8AC3E}">
        <p14:creationId xmlns:p14="http://schemas.microsoft.com/office/powerpoint/2010/main" val="3010416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C2381B-EB8F-EE3E-1610-1F30156DA768}"/>
              </a:ext>
            </a:extLst>
          </p:cNvPr>
          <p:cNvPicPr>
            <a:picLocks noChangeAspect="1"/>
          </p:cNvPicPr>
          <p:nvPr/>
        </p:nvPicPr>
        <p:blipFill>
          <a:blip r:embed="rId2"/>
          <a:stretch>
            <a:fillRect/>
          </a:stretch>
        </p:blipFill>
        <p:spPr>
          <a:xfrm>
            <a:off x="762000" y="609121"/>
            <a:ext cx="8763000" cy="4211127"/>
          </a:xfrm>
          <a:prstGeom prst="rect">
            <a:avLst/>
          </a:prstGeom>
          <a:ln>
            <a:noFill/>
          </a:ln>
          <a:effectLst>
            <a:outerShdw blurRad="292100" dist="139700" dir="2700000" algn="tl" rotWithShape="0">
              <a:srgbClr val="333333">
                <a:alpha val="65000"/>
              </a:srgbClr>
            </a:outerShdw>
          </a:effectLst>
        </p:spPr>
      </p:pic>
      <p:grpSp>
        <p:nvGrpSpPr>
          <p:cNvPr id="16" name="Group 15">
            <a:extLst>
              <a:ext uri="{FF2B5EF4-FFF2-40B4-BE49-F238E27FC236}">
                <a16:creationId xmlns:a16="http://schemas.microsoft.com/office/drawing/2014/main" id="{0F4F96D3-D677-561C-D46D-57153479C4AE}"/>
              </a:ext>
            </a:extLst>
          </p:cNvPr>
          <p:cNvGrpSpPr/>
          <p:nvPr/>
        </p:nvGrpSpPr>
        <p:grpSpPr>
          <a:xfrm>
            <a:off x="4946423" y="140896"/>
            <a:ext cx="3886200" cy="2248407"/>
            <a:chOff x="4876800" y="804788"/>
            <a:chExt cx="3886200" cy="2248407"/>
          </a:xfrm>
        </p:grpSpPr>
        <p:sp>
          <p:nvSpPr>
            <p:cNvPr id="11" name="TextBox 10">
              <a:extLst>
                <a:ext uri="{FF2B5EF4-FFF2-40B4-BE49-F238E27FC236}">
                  <a16:creationId xmlns:a16="http://schemas.microsoft.com/office/drawing/2014/main" id="{1EB7E0CE-870A-4688-35B1-7B56CE8FCC34}"/>
                </a:ext>
              </a:extLst>
            </p:cNvPr>
            <p:cNvSpPr txBox="1"/>
            <p:nvPr/>
          </p:nvSpPr>
          <p:spPr>
            <a:xfrm>
              <a:off x="4876800" y="804788"/>
              <a:ext cx="3886200" cy="369332"/>
            </a:xfrm>
            <a:prstGeom prst="rect">
              <a:avLst/>
            </a:prstGeom>
            <a:solidFill>
              <a:srgbClr val="FFFF00"/>
            </a:solidFill>
          </p:spPr>
          <p:txBody>
            <a:bodyPr wrap="square" rtlCol="0">
              <a:spAutoFit/>
            </a:bodyPr>
            <a:lstStyle/>
            <a:p>
              <a:pPr algn="ctr"/>
              <a:r>
                <a:rPr lang="en-US" sz="1800" b="1" dirty="0">
                  <a:sym typeface="Wingdings" panose="05000000000000000000" pitchFamily="2" charset="2"/>
                </a:rPr>
                <a:t>Enter your answers in this box.</a:t>
              </a:r>
              <a:endParaRPr lang="en-US" sz="1800" b="1" dirty="0"/>
            </a:p>
          </p:txBody>
        </p:sp>
        <p:sp>
          <p:nvSpPr>
            <p:cNvPr id="14" name="Rectangle 13">
              <a:extLst>
                <a:ext uri="{FF2B5EF4-FFF2-40B4-BE49-F238E27FC236}">
                  <a16:creationId xmlns:a16="http://schemas.microsoft.com/office/drawing/2014/main" id="{C10878D7-9C68-3650-5735-0E648AFB4FD9}"/>
                </a:ext>
              </a:extLst>
            </p:cNvPr>
            <p:cNvSpPr/>
            <p:nvPr/>
          </p:nvSpPr>
          <p:spPr bwMode="auto">
            <a:xfrm>
              <a:off x="5934614" y="1416033"/>
              <a:ext cx="1295400" cy="1637162"/>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grpSp>
      <p:sp>
        <p:nvSpPr>
          <p:cNvPr id="15" name="TextBox 14">
            <a:extLst>
              <a:ext uri="{FF2B5EF4-FFF2-40B4-BE49-F238E27FC236}">
                <a16:creationId xmlns:a16="http://schemas.microsoft.com/office/drawing/2014/main" id="{D365FF10-7E79-74ED-93E3-398ACCD9F978}"/>
              </a:ext>
            </a:extLst>
          </p:cNvPr>
          <p:cNvSpPr txBox="1"/>
          <p:nvPr/>
        </p:nvSpPr>
        <p:spPr>
          <a:xfrm>
            <a:off x="4038600" y="3934641"/>
            <a:ext cx="3449128" cy="646331"/>
          </a:xfrm>
          <a:prstGeom prst="rect">
            <a:avLst/>
          </a:prstGeom>
          <a:solidFill>
            <a:srgbClr val="FFFF00"/>
          </a:solidFill>
        </p:spPr>
        <p:txBody>
          <a:bodyPr wrap="square" rtlCol="0">
            <a:spAutoFit/>
          </a:bodyPr>
          <a:lstStyle/>
          <a:p>
            <a:pPr algn="ctr"/>
            <a:r>
              <a:rPr lang="en-US" sz="3600" b="1" dirty="0">
                <a:sym typeface="Wingdings" panose="05000000000000000000" pitchFamily="2" charset="2"/>
              </a:rPr>
              <a:t>Questions?</a:t>
            </a:r>
            <a:endParaRPr lang="en-US" sz="3600" b="1" dirty="0"/>
          </a:p>
        </p:txBody>
      </p:sp>
      <p:pic>
        <p:nvPicPr>
          <p:cNvPr id="17" name="Picture 16">
            <a:extLst>
              <a:ext uri="{FF2B5EF4-FFF2-40B4-BE49-F238E27FC236}">
                <a16:creationId xmlns:a16="http://schemas.microsoft.com/office/drawing/2014/main" id="{029F5D26-EFE5-5B39-01FB-D4148898DBC7}"/>
              </a:ext>
            </a:extLst>
          </p:cNvPr>
          <p:cNvPicPr>
            <a:picLocks noChangeAspect="1"/>
          </p:cNvPicPr>
          <p:nvPr/>
        </p:nvPicPr>
        <p:blipFill rotWithShape="1">
          <a:blip r:embed="rId3"/>
          <a:srcRect l="12202" t="17706"/>
          <a:stretch/>
        </p:blipFill>
        <p:spPr>
          <a:xfrm>
            <a:off x="2590800" y="5105400"/>
            <a:ext cx="1630896" cy="1889187"/>
          </a:xfrm>
          <a:prstGeom prst="rect">
            <a:avLst/>
          </a:prstGeom>
        </p:spPr>
      </p:pic>
      <p:sp>
        <p:nvSpPr>
          <p:cNvPr id="18" name="TextBox 17">
            <a:extLst>
              <a:ext uri="{FF2B5EF4-FFF2-40B4-BE49-F238E27FC236}">
                <a16:creationId xmlns:a16="http://schemas.microsoft.com/office/drawing/2014/main" id="{0C841608-E07C-37D7-BE21-557FA2C03786}"/>
              </a:ext>
            </a:extLst>
          </p:cNvPr>
          <p:cNvSpPr txBox="1"/>
          <p:nvPr/>
        </p:nvSpPr>
        <p:spPr>
          <a:xfrm>
            <a:off x="4038600" y="6352136"/>
            <a:ext cx="4724400" cy="707886"/>
          </a:xfrm>
          <a:prstGeom prst="rect">
            <a:avLst/>
          </a:prstGeom>
          <a:noFill/>
        </p:spPr>
        <p:txBody>
          <a:bodyPr wrap="square" rtlCol="0">
            <a:spAutoFit/>
          </a:bodyPr>
          <a:lstStyle/>
          <a:p>
            <a:pPr algn="ctr"/>
            <a:r>
              <a:rPr lang="en-US" b="1" dirty="0">
                <a:sym typeface="Wingdings" panose="05000000000000000000" pitchFamily="2" charset="2"/>
              </a:rPr>
              <a:t> New Option - Click the arrow to minimize the left side of the slide.</a:t>
            </a:r>
            <a:endParaRPr lang="en-US" b="1" dirty="0"/>
          </a:p>
        </p:txBody>
      </p:sp>
    </p:spTree>
    <p:extLst>
      <p:ext uri="{BB962C8B-B14F-4D97-AF65-F5344CB8AC3E}">
        <p14:creationId xmlns:p14="http://schemas.microsoft.com/office/powerpoint/2010/main" val="2653555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300182" y="1141979"/>
            <a:ext cx="9458036" cy="931111"/>
          </a:xfrm>
          <a:prstGeom prst="rect">
            <a:avLst/>
          </a:prstGeom>
          <a:solidFill>
            <a:srgbClr val="00FF00"/>
          </a:solidFill>
          <a:ln w="9525">
            <a:noFill/>
            <a:miter lim="800000"/>
            <a:headEnd/>
            <a:tailEnd/>
          </a:ln>
        </p:spPr>
        <p:txBody>
          <a:bodyPr wrap="square" lIns="94574" tIns="47287" rIns="94574" bIns="47287" anchor="ctr">
            <a:spAutoFit/>
          </a:bodyPr>
          <a:lstStyle/>
          <a:p>
            <a:pPr algn="ctr" eaLnBrk="1" hangingPunct="1"/>
            <a:r>
              <a:rPr lang="en-US" altLang="en-US" sz="2715" b="1" dirty="0">
                <a:latin typeface="Times New Roman" pitchFamily="18" charset="0"/>
              </a:rPr>
              <a:t>Can you unscramble all the words below?</a:t>
            </a:r>
            <a:br>
              <a:rPr lang="en-US" altLang="en-US" sz="2715" b="1" dirty="0">
                <a:latin typeface="Times New Roman" pitchFamily="18" charset="0"/>
              </a:rPr>
            </a:br>
            <a:r>
              <a:rPr lang="en-US" altLang="en-US" sz="2715" b="1" u="sng" dirty="0">
                <a:latin typeface="Times New Roman" pitchFamily="18" charset="0"/>
              </a:rPr>
              <a:t>Hint:  The first letter of each word is underlined.</a:t>
            </a:r>
            <a:endParaRPr lang="en-US" altLang="en-US" sz="2715" b="1" dirty="0">
              <a:latin typeface="Times New Roman" pitchFamily="18" charset="0"/>
            </a:endParaRPr>
          </a:p>
        </p:txBody>
      </p:sp>
      <p:pic>
        <p:nvPicPr>
          <p:cNvPr id="17" name="Brave">
            <a:hlinkClick r:id="" action="ppaction://media"/>
            <a:extLst>
              <a:ext uri="{FF2B5EF4-FFF2-40B4-BE49-F238E27FC236}">
                <a16:creationId xmlns:a16="http://schemas.microsoft.com/office/drawing/2014/main" id="{49351675-D787-49B0-887F-D8ACBC8990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97070" y="5545234"/>
            <a:ext cx="472594" cy="472594"/>
          </a:xfrm>
          <a:prstGeom prst="rect">
            <a:avLst/>
          </a:prstGeom>
        </p:spPr>
      </p:pic>
      <p:pic>
        <p:nvPicPr>
          <p:cNvPr id="19" name="Picture 7" descr="scistartlogo2">
            <a:extLst>
              <a:ext uri="{FF2B5EF4-FFF2-40B4-BE49-F238E27FC236}">
                <a16:creationId xmlns:a16="http://schemas.microsoft.com/office/drawing/2014/main" id="{5D44A460-A3D6-4803-A010-C569831B12D3}"/>
              </a:ext>
            </a:extLst>
          </p:cNvPr>
          <p:cNvPicPr>
            <a:picLocks noChangeAspect="1" noChangeArrowheads="1"/>
          </p:cNvPicPr>
          <p:nvPr/>
        </p:nvPicPr>
        <p:blipFill>
          <a:blip r:embed="rId5" cstate="print"/>
          <a:srcRect/>
          <a:stretch>
            <a:fillRect/>
          </a:stretch>
        </p:blipFill>
        <p:spPr bwMode="auto">
          <a:xfrm>
            <a:off x="7170338" y="540184"/>
            <a:ext cx="2463030" cy="463050"/>
          </a:xfrm>
          <a:prstGeom prst="rect">
            <a:avLst/>
          </a:prstGeom>
          <a:noFill/>
          <a:ln w="9525">
            <a:noFill/>
            <a:miter lim="800000"/>
            <a:headEnd/>
            <a:tailEnd/>
          </a:ln>
        </p:spPr>
      </p:pic>
      <p:sp>
        <p:nvSpPr>
          <p:cNvPr id="2" name="TextBox 1">
            <a:extLst>
              <a:ext uri="{FF2B5EF4-FFF2-40B4-BE49-F238E27FC236}">
                <a16:creationId xmlns:a16="http://schemas.microsoft.com/office/drawing/2014/main" id="{4901EB16-D883-4B72-9BC2-2C7A3CF683DA}"/>
              </a:ext>
            </a:extLst>
          </p:cNvPr>
          <p:cNvSpPr txBox="1"/>
          <p:nvPr/>
        </p:nvSpPr>
        <p:spPr>
          <a:xfrm>
            <a:off x="7125184" y="28087"/>
            <a:ext cx="2755181" cy="450573"/>
          </a:xfrm>
          <a:prstGeom prst="rect">
            <a:avLst/>
          </a:prstGeom>
          <a:solidFill>
            <a:srgbClr val="FFFF00"/>
          </a:solidFill>
        </p:spPr>
        <p:txBody>
          <a:bodyPr wrap="square" rtlCol="0">
            <a:spAutoFit/>
          </a:bodyPr>
          <a:lstStyle/>
          <a:p>
            <a:pPr algn="ctr"/>
            <a:r>
              <a:rPr lang="en-US" sz="2328" b="1" dirty="0"/>
              <a:t>THURSDAY</a:t>
            </a:r>
          </a:p>
        </p:txBody>
      </p:sp>
      <p:sp>
        <p:nvSpPr>
          <p:cNvPr id="25" name="Text Box 30">
            <a:extLst>
              <a:ext uri="{FF2B5EF4-FFF2-40B4-BE49-F238E27FC236}">
                <a16:creationId xmlns:a16="http://schemas.microsoft.com/office/drawing/2014/main" id="{3FC48109-00E7-41F8-BE00-CF564329943E}"/>
              </a:ext>
            </a:extLst>
          </p:cNvPr>
          <p:cNvSpPr txBox="1">
            <a:spLocks noChangeArrowheads="1"/>
          </p:cNvSpPr>
          <p:nvPr/>
        </p:nvSpPr>
        <p:spPr bwMode="auto">
          <a:xfrm>
            <a:off x="4426723" y="2195062"/>
            <a:ext cx="5990336" cy="566606"/>
          </a:xfrm>
          <a:prstGeom prst="rect">
            <a:avLst/>
          </a:prstGeom>
          <a:noFill/>
          <a:ln w="9525">
            <a:noFill/>
            <a:miter lim="800000"/>
            <a:headEnd/>
            <a:tailEnd/>
          </a:ln>
        </p:spPr>
        <p:txBody>
          <a:bodyPr lIns="105894" tIns="52947" rIns="105894" bIns="52947">
            <a:spAutoFit/>
          </a:bodyPr>
          <a:lstStyle/>
          <a:p>
            <a:pPr eaLnBrk="1" hangingPunct="1">
              <a:spcBef>
                <a:spcPct val="50000"/>
              </a:spcBef>
            </a:pPr>
            <a:r>
              <a:rPr lang="en-US" altLang="en-US" sz="2987" dirty="0">
                <a:latin typeface="Times New Roman" pitchFamily="18" charset="0"/>
              </a:rPr>
              <a:t>1. Study of elements &amp; compounds</a:t>
            </a:r>
          </a:p>
        </p:txBody>
      </p:sp>
      <p:sp>
        <p:nvSpPr>
          <p:cNvPr id="26" name="Text Box 32">
            <a:extLst>
              <a:ext uri="{FF2B5EF4-FFF2-40B4-BE49-F238E27FC236}">
                <a16:creationId xmlns:a16="http://schemas.microsoft.com/office/drawing/2014/main" id="{A65EDB18-D3EB-443C-AF45-E3AA01EA5DF6}"/>
              </a:ext>
            </a:extLst>
          </p:cNvPr>
          <p:cNvSpPr txBox="1">
            <a:spLocks noChangeArrowheads="1"/>
          </p:cNvSpPr>
          <p:nvPr/>
        </p:nvSpPr>
        <p:spPr bwMode="auto">
          <a:xfrm>
            <a:off x="4426723" y="3048554"/>
            <a:ext cx="5990336" cy="566606"/>
          </a:xfrm>
          <a:prstGeom prst="rect">
            <a:avLst/>
          </a:prstGeom>
          <a:noFill/>
          <a:ln w="9525">
            <a:noFill/>
            <a:miter lim="800000"/>
            <a:headEnd/>
            <a:tailEnd/>
          </a:ln>
        </p:spPr>
        <p:txBody>
          <a:bodyPr lIns="105894" tIns="52947" rIns="105894" bIns="52947">
            <a:spAutoFit/>
          </a:bodyPr>
          <a:lstStyle/>
          <a:p>
            <a:pPr eaLnBrk="1" hangingPunct="1">
              <a:spcBef>
                <a:spcPct val="50000"/>
              </a:spcBef>
            </a:pPr>
            <a:r>
              <a:rPr lang="en-US" altLang="en-US" sz="2987" dirty="0">
                <a:latin typeface="Times New Roman" pitchFamily="18" charset="0"/>
              </a:rPr>
              <a:t>2. Living things such as humans</a:t>
            </a:r>
          </a:p>
        </p:txBody>
      </p:sp>
      <p:sp>
        <p:nvSpPr>
          <p:cNvPr id="27" name="Text Box 34">
            <a:extLst>
              <a:ext uri="{FF2B5EF4-FFF2-40B4-BE49-F238E27FC236}">
                <a16:creationId xmlns:a16="http://schemas.microsoft.com/office/drawing/2014/main" id="{9CB0A6A2-E7E9-49D8-8CE9-61CE5F542522}"/>
              </a:ext>
            </a:extLst>
          </p:cNvPr>
          <p:cNvSpPr txBox="1">
            <a:spLocks noChangeArrowheads="1"/>
          </p:cNvSpPr>
          <p:nvPr/>
        </p:nvSpPr>
        <p:spPr bwMode="auto">
          <a:xfrm>
            <a:off x="4426723" y="3902047"/>
            <a:ext cx="5990336" cy="566606"/>
          </a:xfrm>
          <a:prstGeom prst="rect">
            <a:avLst/>
          </a:prstGeom>
          <a:noFill/>
          <a:ln w="9525">
            <a:noFill/>
            <a:miter lim="800000"/>
            <a:headEnd/>
            <a:tailEnd/>
          </a:ln>
        </p:spPr>
        <p:txBody>
          <a:bodyPr lIns="105894" tIns="52947" rIns="105894" bIns="52947">
            <a:spAutoFit/>
          </a:bodyPr>
          <a:lstStyle/>
          <a:p>
            <a:pPr eaLnBrk="1" hangingPunct="1">
              <a:spcBef>
                <a:spcPct val="50000"/>
              </a:spcBef>
            </a:pPr>
            <a:r>
              <a:rPr lang="en-US" altLang="en-US" sz="2987" dirty="0">
                <a:latin typeface="Times New Roman" pitchFamily="18" charset="0"/>
              </a:rPr>
              <a:t>3. Study of motion and forces</a:t>
            </a:r>
          </a:p>
        </p:txBody>
      </p:sp>
      <p:sp>
        <p:nvSpPr>
          <p:cNvPr id="28" name="Text Box 36">
            <a:extLst>
              <a:ext uri="{FF2B5EF4-FFF2-40B4-BE49-F238E27FC236}">
                <a16:creationId xmlns:a16="http://schemas.microsoft.com/office/drawing/2014/main" id="{B307D679-C97C-4C26-8A1A-FD7CBC56C07D}"/>
              </a:ext>
            </a:extLst>
          </p:cNvPr>
          <p:cNvSpPr txBox="1">
            <a:spLocks noChangeArrowheads="1"/>
          </p:cNvSpPr>
          <p:nvPr/>
        </p:nvSpPr>
        <p:spPr bwMode="auto">
          <a:xfrm>
            <a:off x="4426723" y="4755538"/>
            <a:ext cx="5990336" cy="566606"/>
          </a:xfrm>
          <a:prstGeom prst="rect">
            <a:avLst/>
          </a:prstGeom>
          <a:noFill/>
          <a:ln w="9525">
            <a:noFill/>
            <a:miter lim="800000"/>
            <a:headEnd/>
            <a:tailEnd/>
          </a:ln>
        </p:spPr>
        <p:txBody>
          <a:bodyPr lIns="105894" tIns="52947" rIns="105894" bIns="52947">
            <a:spAutoFit/>
          </a:bodyPr>
          <a:lstStyle/>
          <a:p>
            <a:pPr eaLnBrk="1" hangingPunct="1">
              <a:spcBef>
                <a:spcPct val="50000"/>
              </a:spcBef>
            </a:pPr>
            <a:r>
              <a:rPr lang="en-US" altLang="en-US" sz="2987" dirty="0">
                <a:latin typeface="Times New Roman" pitchFamily="18" charset="0"/>
              </a:rPr>
              <a:t>4. Crime scene investigation</a:t>
            </a:r>
          </a:p>
        </p:txBody>
      </p:sp>
      <p:sp>
        <p:nvSpPr>
          <p:cNvPr id="29" name="Text Box 38">
            <a:extLst>
              <a:ext uri="{FF2B5EF4-FFF2-40B4-BE49-F238E27FC236}">
                <a16:creationId xmlns:a16="http://schemas.microsoft.com/office/drawing/2014/main" id="{CF863558-22B1-4A80-ADC9-9C1D5921B49B}"/>
              </a:ext>
            </a:extLst>
          </p:cNvPr>
          <p:cNvSpPr txBox="1">
            <a:spLocks noChangeArrowheads="1"/>
          </p:cNvSpPr>
          <p:nvPr/>
        </p:nvSpPr>
        <p:spPr bwMode="auto">
          <a:xfrm>
            <a:off x="4426723" y="5609029"/>
            <a:ext cx="5990336" cy="566606"/>
          </a:xfrm>
          <a:prstGeom prst="rect">
            <a:avLst/>
          </a:prstGeom>
          <a:noFill/>
          <a:ln w="9525">
            <a:noFill/>
            <a:miter lim="800000"/>
            <a:headEnd/>
            <a:tailEnd/>
          </a:ln>
        </p:spPr>
        <p:txBody>
          <a:bodyPr lIns="105894" tIns="52947" rIns="105894" bIns="52947">
            <a:spAutoFit/>
          </a:bodyPr>
          <a:lstStyle/>
          <a:p>
            <a:pPr eaLnBrk="1" hangingPunct="1">
              <a:spcBef>
                <a:spcPct val="50000"/>
              </a:spcBef>
            </a:pPr>
            <a:r>
              <a:rPr lang="en-US" altLang="en-US" sz="2987" dirty="0">
                <a:latin typeface="Times New Roman" pitchFamily="18" charset="0"/>
              </a:rPr>
              <a:t>5. Study of DNA &amp; traits</a:t>
            </a:r>
          </a:p>
        </p:txBody>
      </p:sp>
      <p:sp>
        <p:nvSpPr>
          <p:cNvPr id="30" name="Text Box 4">
            <a:extLst>
              <a:ext uri="{FF2B5EF4-FFF2-40B4-BE49-F238E27FC236}">
                <a16:creationId xmlns:a16="http://schemas.microsoft.com/office/drawing/2014/main" id="{86928029-F9CC-490F-A78B-1649B9FBA736}"/>
              </a:ext>
            </a:extLst>
          </p:cNvPr>
          <p:cNvSpPr txBox="1">
            <a:spLocks noChangeArrowheads="1"/>
          </p:cNvSpPr>
          <p:nvPr/>
        </p:nvSpPr>
        <p:spPr bwMode="auto">
          <a:xfrm>
            <a:off x="349981" y="2210610"/>
            <a:ext cx="3953459" cy="599499"/>
          </a:xfrm>
          <a:prstGeom prst="rect">
            <a:avLst/>
          </a:prstGeom>
          <a:noFill/>
          <a:ln w="9525">
            <a:noFill/>
            <a:miter lim="800000"/>
            <a:headEnd/>
            <a:tailEnd/>
          </a:ln>
        </p:spPr>
        <p:txBody>
          <a:bodyPr lIns="105894" tIns="52947" rIns="105894" bIns="52947">
            <a:spAutoFit/>
          </a:bodyPr>
          <a:lstStyle/>
          <a:p>
            <a:pPr>
              <a:spcBef>
                <a:spcPct val="50000"/>
              </a:spcBef>
            </a:pPr>
            <a:r>
              <a:rPr lang="en-US" altLang="en-US" sz="3201" u="sng" dirty="0">
                <a:latin typeface="Times New Roman" pitchFamily="18" charset="0"/>
              </a:rPr>
              <a:t>C</a:t>
            </a:r>
            <a:r>
              <a:rPr lang="en-US" altLang="en-US" sz="3201" dirty="0">
                <a:latin typeface="Times New Roman" pitchFamily="18" charset="0"/>
              </a:rPr>
              <a:t>MHERIYST</a:t>
            </a:r>
          </a:p>
        </p:txBody>
      </p:sp>
      <p:sp>
        <p:nvSpPr>
          <p:cNvPr id="31" name="Text Box 7">
            <a:extLst>
              <a:ext uri="{FF2B5EF4-FFF2-40B4-BE49-F238E27FC236}">
                <a16:creationId xmlns:a16="http://schemas.microsoft.com/office/drawing/2014/main" id="{9C154869-C64A-41C2-9C37-6C599A3A4330}"/>
              </a:ext>
            </a:extLst>
          </p:cNvPr>
          <p:cNvSpPr txBox="1">
            <a:spLocks noChangeArrowheads="1"/>
          </p:cNvSpPr>
          <p:nvPr/>
        </p:nvSpPr>
        <p:spPr bwMode="auto">
          <a:xfrm>
            <a:off x="349981" y="3046296"/>
            <a:ext cx="3953459" cy="599499"/>
          </a:xfrm>
          <a:prstGeom prst="rect">
            <a:avLst/>
          </a:prstGeom>
          <a:noFill/>
          <a:ln w="9525">
            <a:noFill/>
            <a:miter lim="800000"/>
            <a:headEnd/>
            <a:tailEnd/>
          </a:ln>
        </p:spPr>
        <p:txBody>
          <a:bodyPr lIns="105894" tIns="52947" rIns="105894" bIns="52947">
            <a:spAutoFit/>
          </a:bodyPr>
          <a:lstStyle/>
          <a:p>
            <a:pPr>
              <a:spcBef>
                <a:spcPct val="50000"/>
              </a:spcBef>
            </a:pPr>
            <a:r>
              <a:rPr lang="en-US" altLang="en-US" sz="3201" u="sng" dirty="0">
                <a:latin typeface="Times New Roman" pitchFamily="18" charset="0"/>
              </a:rPr>
              <a:t>A</a:t>
            </a:r>
            <a:r>
              <a:rPr lang="en-US" altLang="en-US" sz="3201" dirty="0">
                <a:latin typeface="Times New Roman" pitchFamily="18" charset="0"/>
              </a:rPr>
              <a:t>MNIASL</a:t>
            </a:r>
          </a:p>
        </p:txBody>
      </p:sp>
      <p:sp>
        <p:nvSpPr>
          <p:cNvPr id="32" name="Text Box 10">
            <a:extLst>
              <a:ext uri="{FF2B5EF4-FFF2-40B4-BE49-F238E27FC236}">
                <a16:creationId xmlns:a16="http://schemas.microsoft.com/office/drawing/2014/main" id="{5787D955-BEB5-4A40-8149-2AA4DFBA9C31}"/>
              </a:ext>
            </a:extLst>
          </p:cNvPr>
          <p:cNvSpPr txBox="1">
            <a:spLocks noChangeArrowheads="1"/>
          </p:cNvSpPr>
          <p:nvPr/>
        </p:nvSpPr>
        <p:spPr bwMode="auto">
          <a:xfrm>
            <a:off x="317469" y="3881981"/>
            <a:ext cx="3953459" cy="599499"/>
          </a:xfrm>
          <a:prstGeom prst="rect">
            <a:avLst/>
          </a:prstGeom>
          <a:noFill/>
          <a:ln w="9525">
            <a:noFill/>
            <a:miter lim="800000"/>
            <a:headEnd/>
            <a:tailEnd/>
          </a:ln>
        </p:spPr>
        <p:txBody>
          <a:bodyPr lIns="105894" tIns="52947" rIns="105894" bIns="52947">
            <a:spAutoFit/>
          </a:bodyPr>
          <a:lstStyle/>
          <a:p>
            <a:pPr>
              <a:spcBef>
                <a:spcPct val="50000"/>
              </a:spcBef>
            </a:pPr>
            <a:r>
              <a:rPr lang="en-US" altLang="en-US" sz="3201" u="sng" dirty="0">
                <a:latin typeface="Times New Roman" pitchFamily="18" charset="0"/>
              </a:rPr>
              <a:t>P</a:t>
            </a:r>
            <a:r>
              <a:rPr lang="en-US" altLang="en-US" sz="3201" dirty="0">
                <a:latin typeface="Times New Roman" pitchFamily="18" charset="0"/>
              </a:rPr>
              <a:t>YHCSIS</a:t>
            </a:r>
          </a:p>
        </p:txBody>
      </p:sp>
      <p:sp>
        <p:nvSpPr>
          <p:cNvPr id="33" name="Text Box 13">
            <a:extLst>
              <a:ext uri="{FF2B5EF4-FFF2-40B4-BE49-F238E27FC236}">
                <a16:creationId xmlns:a16="http://schemas.microsoft.com/office/drawing/2014/main" id="{B7898904-3771-4EAA-800C-3F4B34FE3772}"/>
              </a:ext>
            </a:extLst>
          </p:cNvPr>
          <p:cNvSpPr txBox="1">
            <a:spLocks noChangeArrowheads="1"/>
          </p:cNvSpPr>
          <p:nvPr/>
        </p:nvSpPr>
        <p:spPr bwMode="auto">
          <a:xfrm>
            <a:off x="349981" y="4717666"/>
            <a:ext cx="3953459" cy="599499"/>
          </a:xfrm>
          <a:prstGeom prst="rect">
            <a:avLst/>
          </a:prstGeom>
          <a:noFill/>
          <a:ln w="9525">
            <a:noFill/>
            <a:miter lim="800000"/>
            <a:headEnd/>
            <a:tailEnd/>
          </a:ln>
        </p:spPr>
        <p:txBody>
          <a:bodyPr lIns="105894" tIns="52947" rIns="105894" bIns="52947">
            <a:spAutoFit/>
          </a:bodyPr>
          <a:lstStyle/>
          <a:p>
            <a:pPr>
              <a:spcBef>
                <a:spcPct val="50000"/>
              </a:spcBef>
            </a:pPr>
            <a:r>
              <a:rPr lang="en-US" altLang="en-US" sz="3201" u="sng" dirty="0">
                <a:latin typeface="Times New Roman" pitchFamily="18" charset="0"/>
              </a:rPr>
              <a:t>F</a:t>
            </a:r>
            <a:r>
              <a:rPr lang="en-US" altLang="en-US" sz="3201" dirty="0">
                <a:latin typeface="Times New Roman" pitchFamily="18" charset="0"/>
              </a:rPr>
              <a:t>ECNSIORS</a:t>
            </a:r>
          </a:p>
        </p:txBody>
      </p:sp>
      <p:sp>
        <p:nvSpPr>
          <p:cNvPr id="34" name="Text Box 16">
            <a:extLst>
              <a:ext uri="{FF2B5EF4-FFF2-40B4-BE49-F238E27FC236}">
                <a16:creationId xmlns:a16="http://schemas.microsoft.com/office/drawing/2014/main" id="{35D9334A-4B67-465B-81DC-4508ADB2202E}"/>
              </a:ext>
            </a:extLst>
          </p:cNvPr>
          <p:cNvSpPr txBox="1">
            <a:spLocks noChangeArrowheads="1"/>
          </p:cNvSpPr>
          <p:nvPr/>
        </p:nvSpPr>
        <p:spPr bwMode="auto">
          <a:xfrm>
            <a:off x="349981" y="5553353"/>
            <a:ext cx="3953459" cy="599499"/>
          </a:xfrm>
          <a:prstGeom prst="rect">
            <a:avLst/>
          </a:prstGeom>
          <a:noFill/>
          <a:ln w="9525">
            <a:noFill/>
            <a:miter lim="800000"/>
            <a:headEnd/>
            <a:tailEnd/>
          </a:ln>
        </p:spPr>
        <p:txBody>
          <a:bodyPr lIns="105894" tIns="52947" rIns="105894" bIns="52947">
            <a:spAutoFit/>
          </a:bodyPr>
          <a:lstStyle/>
          <a:p>
            <a:pPr>
              <a:spcBef>
                <a:spcPct val="50000"/>
              </a:spcBef>
            </a:pPr>
            <a:r>
              <a:rPr lang="en-US" altLang="en-US" sz="3201" u="sng" dirty="0">
                <a:latin typeface="Times New Roman" pitchFamily="18" charset="0"/>
              </a:rPr>
              <a:t>G</a:t>
            </a:r>
            <a:r>
              <a:rPr lang="en-US" altLang="en-US" sz="3201" dirty="0">
                <a:latin typeface="Times New Roman" pitchFamily="18" charset="0"/>
              </a:rPr>
              <a:t>ESTINEC</a:t>
            </a:r>
          </a:p>
        </p:txBody>
      </p:sp>
      <p:sp>
        <p:nvSpPr>
          <p:cNvPr id="20" name="TextBox 19">
            <a:extLst>
              <a:ext uri="{FF2B5EF4-FFF2-40B4-BE49-F238E27FC236}">
                <a16:creationId xmlns:a16="http://schemas.microsoft.com/office/drawing/2014/main" id="{88D9B5E7-AA2D-8E1F-EE09-A02B13AB755E}"/>
              </a:ext>
            </a:extLst>
          </p:cNvPr>
          <p:cNvSpPr txBox="1"/>
          <p:nvPr/>
        </p:nvSpPr>
        <p:spPr>
          <a:xfrm>
            <a:off x="178036" y="102944"/>
            <a:ext cx="6702700" cy="683264"/>
          </a:xfrm>
          <a:prstGeom prst="rect">
            <a:avLst/>
          </a:prstGeom>
          <a:noFill/>
        </p:spPr>
        <p:txBody>
          <a:bodyPr wrap="square" rtlCol="0">
            <a:spAutoFit/>
          </a:bodyPr>
          <a:lstStyle/>
          <a:p>
            <a:r>
              <a:rPr lang="en-US" sz="3840" dirty="0">
                <a:latin typeface="Bernard MT Condensed" panose="02050806060905020404" pitchFamily="18" charset="0"/>
              </a:rPr>
              <a:t>Science Scramble – Year of Science</a:t>
            </a:r>
          </a:p>
        </p:txBody>
      </p:sp>
      <p:grpSp>
        <p:nvGrpSpPr>
          <p:cNvPr id="21" name="Group 20">
            <a:extLst>
              <a:ext uri="{FF2B5EF4-FFF2-40B4-BE49-F238E27FC236}">
                <a16:creationId xmlns:a16="http://schemas.microsoft.com/office/drawing/2014/main" id="{8DF71CFE-9857-4856-C175-CF85ADB76E16}"/>
              </a:ext>
            </a:extLst>
          </p:cNvPr>
          <p:cNvGrpSpPr/>
          <p:nvPr/>
        </p:nvGrpSpPr>
        <p:grpSpPr>
          <a:xfrm>
            <a:off x="459471" y="6462520"/>
            <a:ext cx="9139456" cy="689041"/>
            <a:chOff x="228446" y="5922818"/>
            <a:chExt cx="8568240" cy="645976"/>
          </a:xfrm>
        </p:grpSpPr>
        <p:sp>
          <p:nvSpPr>
            <p:cNvPr id="22" name="Arrow: Right 21">
              <a:extLst>
                <a:ext uri="{FF2B5EF4-FFF2-40B4-BE49-F238E27FC236}">
                  <a16:creationId xmlns:a16="http://schemas.microsoft.com/office/drawing/2014/main" id="{339DF875-0F81-2FA6-6677-E86F723B6370}"/>
                </a:ext>
              </a:extLst>
            </p:cNvPr>
            <p:cNvSpPr/>
            <p:nvPr/>
          </p:nvSpPr>
          <p:spPr bwMode="auto">
            <a:xfrm rot="10800000">
              <a:off x="3008119" y="5922818"/>
              <a:ext cx="5650971" cy="645976"/>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88669" tIns="44335" rIns="88669" bIns="44335" numCol="1" rtlCol="0" anchor="t" anchorCtr="0" compatLnSpc="1">
              <a:prstTxWarp prst="textNoShape">
                <a:avLst/>
              </a:prstTxWarp>
            </a:bodyPr>
            <a:lstStyle/>
            <a:p>
              <a:pPr defTabSz="962161"/>
              <a:endParaRPr lang="en-US" sz="1939"/>
            </a:p>
          </p:txBody>
        </p:sp>
        <p:sp>
          <p:nvSpPr>
            <p:cNvPr id="23" name="TextBox 12">
              <a:extLst>
                <a:ext uri="{FF2B5EF4-FFF2-40B4-BE49-F238E27FC236}">
                  <a16:creationId xmlns:a16="http://schemas.microsoft.com/office/drawing/2014/main" id="{FB765370-4063-E058-C31A-90D252299CE6}"/>
                </a:ext>
              </a:extLst>
            </p:cNvPr>
            <p:cNvSpPr txBox="1">
              <a:spLocks noChangeArrowheads="1"/>
            </p:cNvSpPr>
            <p:nvPr/>
          </p:nvSpPr>
          <p:spPr bwMode="auto">
            <a:xfrm>
              <a:off x="2793846" y="6077931"/>
              <a:ext cx="6002840" cy="335686"/>
            </a:xfrm>
            <a:prstGeom prst="rect">
              <a:avLst/>
            </a:prstGeom>
            <a:noFill/>
            <a:ln w="9525">
              <a:noFill/>
              <a:miter lim="800000"/>
              <a:headEnd/>
              <a:tailEnd/>
            </a:ln>
          </p:spPr>
          <p:txBody>
            <a:bodyPr wrap="square" lIns="88662" tIns="44332" rIns="88662" bIns="44332">
              <a:spAutoFit/>
            </a:bodyPr>
            <a:lstStyle/>
            <a:p>
              <a:pPr algn="ctr" eaLnBrk="1" hangingPunct="1"/>
              <a:r>
                <a:rPr lang="en-US" altLang="en-US" sz="1745" b="1" dirty="0"/>
                <a:t>mrstomm.com </a:t>
              </a:r>
              <a:r>
                <a:rPr lang="en-US" altLang="en-US" sz="1745" b="1" dirty="0">
                  <a:sym typeface="Wingdings" panose="05000000000000000000" pitchFamily="2" charset="2"/>
                </a:rPr>
                <a:t> Daily Agenda  Word Unscrambler</a:t>
              </a:r>
              <a:endParaRPr lang="en-US" altLang="en-US" sz="1745" b="1" dirty="0"/>
            </a:p>
          </p:txBody>
        </p:sp>
        <p:pic>
          <p:nvPicPr>
            <p:cNvPr id="24" name="Picture 23">
              <a:extLst>
                <a:ext uri="{FF2B5EF4-FFF2-40B4-BE49-F238E27FC236}">
                  <a16:creationId xmlns:a16="http://schemas.microsoft.com/office/drawing/2014/main" id="{A6A6DBAD-BE81-3EA7-E6DB-8CA347C07E16}"/>
                </a:ext>
              </a:extLst>
            </p:cNvPr>
            <p:cNvPicPr>
              <a:picLocks noChangeAspect="1"/>
            </p:cNvPicPr>
            <p:nvPr/>
          </p:nvPicPr>
          <p:blipFill>
            <a:blip r:embed="rId6"/>
            <a:stretch>
              <a:fillRect/>
            </a:stretch>
          </p:blipFill>
          <p:spPr>
            <a:xfrm>
              <a:off x="228446" y="5945892"/>
              <a:ext cx="2582316" cy="523214"/>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45967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49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87B4A-AEED-C02D-5BF8-394C1D022E88}"/>
              </a:ext>
            </a:extLst>
          </p:cNvPr>
          <p:cNvSpPr>
            <a:spLocks noGrp="1"/>
          </p:cNvSpPr>
          <p:nvPr>
            <p:ph type="title"/>
          </p:nvPr>
        </p:nvSpPr>
        <p:spPr>
          <a:xfrm>
            <a:off x="503237" y="304800"/>
            <a:ext cx="9051925" cy="1219200"/>
          </a:xfrm>
        </p:spPr>
        <p:txBody>
          <a:bodyPr/>
          <a:lstStyle/>
          <a:p>
            <a:r>
              <a:rPr lang="en-US" sz="6000" b="1" dirty="0">
                <a:latin typeface="Arial Narrow" panose="020B0606020202030204" pitchFamily="34" charset="0"/>
              </a:rPr>
              <a:t>My Most Important Rule</a:t>
            </a:r>
          </a:p>
        </p:txBody>
      </p:sp>
      <p:sp>
        <p:nvSpPr>
          <p:cNvPr id="5" name="Title 1">
            <a:extLst>
              <a:ext uri="{FF2B5EF4-FFF2-40B4-BE49-F238E27FC236}">
                <a16:creationId xmlns:a16="http://schemas.microsoft.com/office/drawing/2014/main" id="{AF68C5B7-A4C2-F4FF-A1BE-BAF5CA271F07}"/>
              </a:ext>
            </a:extLst>
          </p:cNvPr>
          <p:cNvSpPr txBox="1">
            <a:spLocks/>
          </p:cNvSpPr>
          <p:nvPr/>
        </p:nvSpPr>
        <p:spPr bwMode="auto">
          <a:xfrm>
            <a:off x="609600" y="3733800"/>
            <a:ext cx="4875332" cy="2971800"/>
          </a:xfrm>
          <a:prstGeom prst="rect">
            <a:avLst/>
          </a:prstGeom>
          <a:noFill/>
          <a:ln w="9525">
            <a:noFill/>
            <a:miter lim="800000"/>
            <a:headEnd/>
            <a:tailEnd/>
          </a:ln>
        </p:spPr>
        <p:txBody>
          <a:bodyPr vert="horz" wrap="square" lIns="99276" tIns="49638" rIns="99276" bIns="49638" numCol="1" anchor="ctr" anchorCtr="0" compatLnSpc="1">
            <a:prstTxWarp prst="textNoShape">
              <a:avLst/>
            </a:prstTxWarp>
          </a:bodyPr>
          <a:lstStyle>
            <a:lvl1pPr algn="ctr" defTabSz="992188" rtl="0" eaLnBrk="0" fontAlgn="base" hangingPunct="0">
              <a:spcBef>
                <a:spcPct val="0"/>
              </a:spcBef>
              <a:spcAft>
                <a:spcPct val="0"/>
              </a:spcAft>
              <a:defRPr sz="4800">
                <a:solidFill>
                  <a:schemeClr val="tx2"/>
                </a:solidFill>
                <a:latin typeface="+mj-lt"/>
                <a:ea typeface="+mj-ea"/>
                <a:cs typeface="+mj-cs"/>
              </a:defRPr>
            </a:lvl1pPr>
            <a:lvl2pPr algn="ctr" defTabSz="992188" rtl="0" eaLnBrk="0" fontAlgn="base" hangingPunct="0">
              <a:spcBef>
                <a:spcPct val="0"/>
              </a:spcBef>
              <a:spcAft>
                <a:spcPct val="0"/>
              </a:spcAft>
              <a:defRPr sz="4800">
                <a:solidFill>
                  <a:schemeClr val="tx2"/>
                </a:solidFill>
                <a:latin typeface="Arial" charset="0"/>
              </a:defRPr>
            </a:lvl2pPr>
            <a:lvl3pPr algn="ctr" defTabSz="992188" rtl="0" eaLnBrk="0" fontAlgn="base" hangingPunct="0">
              <a:spcBef>
                <a:spcPct val="0"/>
              </a:spcBef>
              <a:spcAft>
                <a:spcPct val="0"/>
              </a:spcAft>
              <a:defRPr sz="4800">
                <a:solidFill>
                  <a:schemeClr val="tx2"/>
                </a:solidFill>
                <a:latin typeface="Arial" charset="0"/>
              </a:defRPr>
            </a:lvl3pPr>
            <a:lvl4pPr algn="ctr" defTabSz="992188" rtl="0" eaLnBrk="0" fontAlgn="base" hangingPunct="0">
              <a:spcBef>
                <a:spcPct val="0"/>
              </a:spcBef>
              <a:spcAft>
                <a:spcPct val="0"/>
              </a:spcAft>
              <a:defRPr sz="4800">
                <a:solidFill>
                  <a:schemeClr val="tx2"/>
                </a:solidFill>
                <a:latin typeface="Arial" charset="0"/>
              </a:defRPr>
            </a:lvl4pPr>
            <a:lvl5pPr algn="ctr" defTabSz="992188" rtl="0" eaLnBrk="0" fontAlgn="base" hangingPunct="0">
              <a:spcBef>
                <a:spcPct val="0"/>
              </a:spcBef>
              <a:spcAft>
                <a:spcPct val="0"/>
              </a:spcAft>
              <a:defRPr sz="4800">
                <a:solidFill>
                  <a:schemeClr val="tx2"/>
                </a:solidFill>
                <a:latin typeface="Arial" charset="0"/>
              </a:defRPr>
            </a:lvl5pPr>
            <a:lvl6pPr marL="457200" algn="ctr" defTabSz="992188" rtl="0" fontAlgn="base">
              <a:spcBef>
                <a:spcPct val="0"/>
              </a:spcBef>
              <a:spcAft>
                <a:spcPct val="0"/>
              </a:spcAft>
              <a:defRPr sz="4800">
                <a:solidFill>
                  <a:schemeClr val="tx2"/>
                </a:solidFill>
                <a:latin typeface="Arial" charset="0"/>
              </a:defRPr>
            </a:lvl6pPr>
            <a:lvl7pPr marL="914400" algn="ctr" defTabSz="992188" rtl="0" fontAlgn="base">
              <a:spcBef>
                <a:spcPct val="0"/>
              </a:spcBef>
              <a:spcAft>
                <a:spcPct val="0"/>
              </a:spcAft>
              <a:defRPr sz="4800">
                <a:solidFill>
                  <a:schemeClr val="tx2"/>
                </a:solidFill>
                <a:latin typeface="Arial" charset="0"/>
              </a:defRPr>
            </a:lvl7pPr>
            <a:lvl8pPr marL="1371600" algn="ctr" defTabSz="992188" rtl="0" fontAlgn="base">
              <a:spcBef>
                <a:spcPct val="0"/>
              </a:spcBef>
              <a:spcAft>
                <a:spcPct val="0"/>
              </a:spcAft>
              <a:defRPr sz="4800">
                <a:solidFill>
                  <a:schemeClr val="tx2"/>
                </a:solidFill>
                <a:latin typeface="Arial" charset="0"/>
              </a:defRPr>
            </a:lvl8pPr>
            <a:lvl9pPr marL="1828800" algn="ctr" defTabSz="992188" rtl="0" fontAlgn="base">
              <a:spcBef>
                <a:spcPct val="0"/>
              </a:spcBef>
              <a:spcAft>
                <a:spcPct val="0"/>
              </a:spcAft>
              <a:defRPr sz="4800">
                <a:solidFill>
                  <a:schemeClr val="tx2"/>
                </a:solidFill>
                <a:latin typeface="Arial" charset="0"/>
              </a:defRPr>
            </a:lvl9pPr>
          </a:lstStyle>
          <a:p>
            <a:r>
              <a:rPr lang="en-US" sz="4000" b="1" kern="0" dirty="0">
                <a:latin typeface="Arial Narrow" panose="020B0606020202030204" pitchFamily="34" charset="0"/>
              </a:rPr>
              <a:t>We will discuss more expectations and class procedures this week.</a:t>
            </a:r>
          </a:p>
        </p:txBody>
      </p:sp>
      <p:pic>
        <p:nvPicPr>
          <p:cNvPr id="3074" name="Picture 2" descr="Minions | Despicable Me Wiki | Fandom">
            <a:extLst>
              <a:ext uri="{FF2B5EF4-FFF2-40B4-BE49-F238E27FC236}">
                <a16:creationId xmlns:a16="http://schemas.microsoft.com/office/drawing/2014/main" id="{40DA52EB-9829-F21A-1301-A712233ED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3209696"/>
            <a:ext cx="3046532" cy="3777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creenshot of a video game&#10;&#10;Description automatically generated with low confidence">
            <a:extLst>
              <a:ext uri="{FF2B5EF4-FFF2-40B4-BE49-F238E27FC236}">
                <a16:creationId xmlns:a16="http://schemas.microsoft.com/office/drawing/2014/main" id="{02BE28D1-454F-F379-38EF-58B3D44D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714438"/>
            <a:ext cx="9587301" cy="1320635"/>
          </a:xfrm>
          <a:prstGeom prst="rect">
            <a:avLst/>
          </a:prstGeom>
        </p:spPr>
      </p:pic>
    </p:spTree>
    <p:extLst>
      <p:ext uri="{BB962C8B-B14F-4D97-AF65-F5344CB8AC3E}">
        <p14:creationId xmlns:p14="http://schemas.microsoft.com/office/powerpoint/2010/main" val="9947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7" descr="scistartlogo2">
            <a:extLst>
              <a:ext uri="{FF2B5EF4-FFF2-40B4-BE49-F238E27FC236}">
                <a16:creationId xmlns:a16="http://schemas.microsoft.com/office/drawing/2014/main" id="{5D44A460-A3D6-4803-A010-C569831B12D3}"/>
              </a:ext>
            </a:extLst>
          </p:cNvPr>
          <p:cNvPicPr>
            <a:picLocks noChangeAspect="1" noChangeArrowheads="1"/>
          </p:cNvPicPr>
          <p:nvPr/>
        </p:nvPicPr>
        <p:blipFill>
          <a:blip r:embed="rId2" cstate="print"/>
          <a:srcRect/>
          <a:stretch>
            <a:fillRect/>
          </a:stretch>
        </p:blipFill>
        <p:spPr bwMode="auto">
          <a:xfrm>
            <a:off x="7170338" y="540184"/>
            <a:ext cx="2463030" cy="463050"/>
          </a:xfrm>
          <a:prstGeom prst="rect">
            <a:avLst/>
          </a:prstGeom>
          <a:noFill/>
          <a:ln w="9525">
            <a:noFill/>
            <a:miter lim="800000"/>
            <a:headEnd/>
            <a:tailEnd/>
          </a:ln>
        </p:spPr>
      </p:pic>
      <p:sp>
        <p:nvSpPr>
          <p:cNvPr id="2" name="TextBox 1">
            <a:extLst>
              <a:ext uri="{FF2B5EF4-FFF2-40B4-BE49-F238E27FC236}">
                <a16:creationId xmlns:a16="http://schemas.microsoft.com/office/drawing/2014/main" id="{4901EB16-D883-4B72-9BC2-2C7A3CF683DA}"/>
              </a:ext>
            </a:extLst>
          </p:cNvPr>
          <p:cNvSpPr txBox="1"/>
          <p:nvPr/>
        </p:nvSpPr>
        <p:spPr>
          <a:xfrm>
            <a:off x="7125184" y="28087"/>
            <a:ext cx="2755181" cy="450573"/>
          </a:xfrm>
          <a:prstGeom prst="rect">
            <a:avLst/>
          </a:prstGeom>
          <a:solidFill>
            <a:srgbClr val="FFFF00"/>
          </a:solidFill>
        </p:spPr>
        <p:txBody>
          <a:bodyPr wrap="square" rtlCol="0">
            <a:spAutoFit/>
          </a:bodyPr>
          <a:lstStyle/>
          <a:p>
            <a:pPr algn="ctr"/>
            <a:r>
              <a:rPr lang="en-US" sz="2328" b="1" dirty="0"/>
              <a:t>THURSDAY</a:t>
            </a:r>
          </a:p>
        </p:txBody>
      </p:sp>
      <p:sp>
        <p:nvSpPr>
          <p:cNvPr id="25" name="Text Box 30">
            <a:extLst>
              <a:ext uri="{FF2B5EF4-FFF2-40B4-BE49-F238E27FC236}">
                <a16:creationId xmlns:a16="http://schemas.microsoft.com/office/drawing/2014/main" id="{3FC48109-00E7-41F8-BE00-CF564329943E}"/>
              </a:ext>
            </a:extLst>
          </p:cNvPr>
          <p:cNvSpPr txBox="1">
            <a:spLocks noChangeArrowheads="1"/>
          </p:cNvSpPr>
          <p:nvPr/>
        </p:nvSpPr>
        <p:spPr bwMode="auto">
          <a:xfrm>
            <a:off x="4213024" y="1676400"/>
            <a:ext cx="5667341" cy="566606"/>
          </a:xfrm>
          <a:prstGeom prst="rect">
            <a:avLst/>
          </a:prstGeom>
          <a:noFill/>
          <a:ln w="9525">
            <a:noFill/>
            <a:miter lim="800000"/>
            <a:headEnd/>
            <a:tailEnd/>
          </a:ln>
        </p:spPr>
        <p:txBody>
          <a:bodyPr wrap="square" lIns="105894" tIns="52947" rIns="105894" bIns="52947">
            <a:spAutoFit/>
          </a:bodyPr>
          <a:lstStyle/>
          <a:p>
            <a:pPr eaLnBrk="1" hangingPunct="1">
              <a:spcBef>
                <a:spcPct val="50000"/>
              </a:spcBef>
            </a:pPr>
            <a:r>
              <a:rPr lang="en-US" altLang="en-US" sz="2987" dirty="0">
                <a:latin typeface="Times New Roman" pitchFamily="18" charset="0"/>
              </a:rPr>
              <a:t>1. Study of elements &amp; compounds</a:t>
            </a:r>
          </a:p>
        </p:txBody>
      </p:sp>
      <p:sp>
        <p:nvSpPr>
          <p:cNvPr id="26" name="Text Box 32">
            <a:extLst>
              <a:ext uri="{FF2B5EF4-FFF2-40B4-BE49-F238E27FC236}">
                <a16:creationId xmlns:a16="http://schemas.microsoft.com/office/drawing/2014/main" id="{A65EDB18-D3EB-443C-AF45-E3AA01EA5DF6}"/>
              </a:ext>
            </a:extLst>
          </p:cNvPr>
          <p:cNvSpPr txBox="1">
            <a:spLocks noChangeArrowheads="1"/>
          </p:cNvSpPr>
          <p:nvPr/>
        </p:nvSpPr>
        <p:spPr bwMode="auto">
          <a:xfrm>
            <a:off x="4213024" y="2728525"/>
            <a:ext cx="5667341" cy="566606"/>
          </a:xfrm>
          <a:prstGeom prst="rect">
            <a:avLst/>
          </a:prstGeom>
          <a:noFill/>
          <a:ln w="9525">
            <a:noFill/>
            <a:miter lim="800000"/>
            <a:headEnd/>
            <a:tailEnd/>
          </a:ln>
        </p:spPr>
        <p:txBody>
          <a:bodyPr wrap="square" lIns="105894" tIns="52947" rIns="105894" bIns="52947">
            <a:spAutoFit/>
          </a:bodyPr>
          <a:lstStyle/>
          <a:p>
            <a:pPr eaLnBrk="1" hangingPunct="1">
              <a:spcBef>
                <a:spcPct val="50000"/>
              </a:spcBef>
            </a:pPr>
            <a:r>
              <a:rPr lang="en-US" altLang="en-US" sz="2987" dirty="0">
                <a:latin typeface="Times New Roman" pitchFamily="18" charset="0"/>
              </a:rPr>
              <a:t>2. Living things such as humans</a:t>
            </a:r>
          </a:p>
        </p:txBody>
      </p:sp>
      <p:sp>
        <p:nvSpPr>
          <p:cNvPr id="27" name="Text Box 34">
            <a:extLst>
              <a:ext uri="{FF2B5EF4-FFF2-40B4-BE49-F238E27FC236}">
                <a16:creationId xmlns:a16="http://schemas.microsoft.com/office/drawing/2014/main" id="{9CB0A6A2-E7E9-49D8-8CE9-61CE5F542522}"/>
              </a:ext>
            </a:extLst>
          </p:cNvPr>
          <p:cNvSpPr txBox="1">
            <a:spLocks noChangeArrowheads="1"/>
          </p:cNvSpPr>
          <p:nvPr/>
        </p:nvSpPr>
        <p:spPr bwMode="auto">
          <a:xfrm>
            <a:off x="4213024" y="3649141"/>
            <a:ext cx="5667341" cy="566606"/>
          </a:xfrm>
          <a:prstGeom prst="rect">
            <a:avLst/>
          </a:prstGeom>
          <a:noFill/>
          <a:ln w="9525">
            <a:noFill/>
            <a:miter lim="800000"/>
            <a:headEnd/>
            <a:tailEnd/>
          </a:ln>
        </p:spPr>
        <p:txBody>
          <a:bodyPr wrap="square" lIns="105894" tIns="52947" rIns="105894" bIns="52947">
            <a:spAutoFit/>
          </a:bodyPr>
          <a:lstStyle/>
          <a:p>
            <a:pPr eaLnBrk="1" hangingPunct="1">
              <a:spcBef>
                <a:spcPct val="50000"/>
              </a:spcBef>
            </a:pPr>
            <a:r>
              <a:rPr lang="en-US" altLang="en-US" sz="2987" dirty="0">
                <a:latin typeface="Times New Roman" pitchFamily="18" charset="0"/>
              </a:rPr>
              <a:t>3. Study of motion and forces</a:t>
            </a:r>
          </a:p>
        </p:txBody>
      </p:sp>
      <p:sp>
        <p:nvSpPr>
          <p:cNvPr id="28" name="Text Box 36">
            <a:extLst>
              <a:ext uri="{FF2B5EF4-FFF2-40B4-BE49-F238E27FC236}">
                <a16:creationId xmlns:a16="http://schemas.microsoft.com/office/drawing/2014/main" id="{B307D679-C97C-4C26-8A1A-FD7CBC56C07D}"/>
              </a:ext>
            </a:extLst>
          </p:cNvPr>
          <p:cNvSpPr txBox="1">
            <a:spLocks noChangeArrowheads="1"/>
          </p:cNvSpPr>
          <p:nvPr/>
        </p:nvSpPr>
        <p:spPr bwMode="auto">
          <a:xfrm>
            <a:off x="4213024" y="4498526"/>
            <a:ext cx="5667341" cy="566606"/>
          </a:xfrm>
          <a:prstGeom prst="rect">
            <a:avLst/>
          </a:prstGeom>
          <a:noFill/>
          <a:ln w="9525">
            <a:noFill/>
            <a:miter lim="800000"/>
            <a:headEnd/>
            <a:tailEnd/>
          </a:ln>
        </p:spPr>
        <p:txBody>
          <a:bodyPr wrap="square" lIns="105894" tIns="52947" rIns="105894" bIns="52947">
            <a:spAutoFit/>
          </a:bodyPr>
          <a:lstStyle/>
          <a:p>
            <a:pPr eaLnBrk="1" hangingPunct="1">
              <a:spcBef>
                <a:spcPct val="50000"/>
              </a:spcBef>
            </a:pPr>
            <a:r>
              <a:rPr lang="en-US" altLang="en-US" sz="2987" dirty="0">
                <a:latin typeface="Times New Roman" pitchFamily="18" charset="0"/>
              </a:rPr>
              <a:t>4. Crime scene investigation</a:t>
            </a:r>
          </a:p>
        </p:txBody>
      </p:sp>
      <p:sp>
        <p:nvSpPr>
          <p:cNvPr id="29" name="Text Box 38">
            <a:extLst>
              <a:ext uri="{FF2B5EF4-FFF2-40B4-BE49-F238E27FC236}">
                <a16:creationId xmlns:a16="http://schemas.microsoft.com/office/drawing/2014/main" id="{CF863558-22B1-4A80-ADC9-9C1D5921B49B}"/>
              </a:ext>
            </a:extLst>
          </p:cNvPr>
          <p:cNvSpPr txBox="1">
            <a:spLocks noChangeArrowheads="1"/>
          </p:cNvSpPr>
          <p:nvPr/>
        </p:nvSpPr>
        <p:spPr bwMode="auto">
          <a:xfrm>
            <a:off x="4213024" y="5315033"/>
            <a:ext cx="4684742" cy="566606"/>
          </a:xfrm>
          <a:prstGeom prst="rect">
            <a:avLst/>
          </a:prstGeom>
          <a:noFill/>
          <a:ln w="9525">
            <a:noFill/>
            <a:miter lim="800000"/>
            <a:headEnd/>
            <a:tailEnd/>
          </a:ln>
        </p:spPr>
        <p:txBody>
          <a:bodyPr wrap="square" lIns="105894" tIns="52947" rIns="105894" bIns="52947">
            <a:spAutoFit/>
          </a:bodyPr>
          <a:lstStyle/>
          <a:p>
            <a:pPr eaLnBrk="1" hangingPunct="1">
              <a:spcBef>
                <a:spcPct val="50000"/>
              </a:spcBef>
            </a:pPr>
            <a:r>
              <a:rPr lang="en-US" altLang="en-US" sz="2987" dirty="0">
                <a:latin typeface="Times New Roman" pitchFamily="18" charset="0"/>
              </a:rPr>
              <a:t>5. Study of DNA &amp; traits</a:t>
            </a:r>
          </a:p>
        </p:txBody>
      </p:sp>
      <p:sp>
        <p:nvSpPr>
          <p:cNvPr id="30" name="Text Box 4">
            <a:extLst>
              <a:ext uri="{FF2B5EF4-FFF2-40B4-BE49-F238E27FC236}">
                <a16:creationId xmlns:a16="http://schemas.microsoft.com/office/drawing/2014/main" id="{86928029-F9CC-490F-A78B-1649B9FBA736}"/>
              </a:ext>
            </a:extLst>
          </p:cNvPr>
          <p:cNvSpPr txBox="1">
            <a:spLocks noChangeArrowheads="1"/>
          </p:cNvSpPr>
          <p:nvPr/>
        </p:nvSpPr>
        <p:spPr bwMode="auto">
          <a:xfrm>
            <a:off x="349981" y="1691949"/>
            <a:ext cx="3953459" cy="599499"/>
          </a:xfrm>
          <a:prstGeom prst="rect">
            <a:avLst/>
          </a:prstGeom>
          <a:noFill/>
          <a:ln w="9525">
            <a:noFill/>
            <a:miter lim="800000"/>
            <a:headEnd/>
            <a:tailEnd/>
          </a:ln>
        </p:spPr>
        <p:txBody>
          <a:bodyPr lIns="105894" tIns="52947" rIns="105894" bIns="52947">
            <a:spAutoFit/>
          </a:bodyPr>
          <a:lstStyle/>
          <a:p>
            <a:pPr>
              <a:spcBef>
                <a:spcPct val="50000"/>
              </a:spcBef>
            </a:pPr>
            <a:r>
              <a:rPr lang="en-US" altLang="en-US" sz="3201" u="sng" dirty="0">
                <a:latin typeface="Times New Roman" pitchFamily="18" charset="0"/>
              </a:rPr>
              <a:t>C</a:t>
            </a:r>
            <a:r>
              <a:rPr lang="en-US" altLang="en-US" sz="3201" dirty="0">
                <a:latin typeface="Times New Roman" pitchFamily="18" charset="0"/>
              </a:rPr>
              <a:t>MHERIYST</a:t>
            </a:r>
          </a:p>
        </p:txBody>
      </p:sp>
      <p:sp>
        <p:nvSpPr>
          <p:cNvPr id="31" name="Text Box 7">
            <a:extLst>
              <a:ext uri="{FF2B5EF4-FFF2-40B4-BE49-F238E27FC236}">
                <a16:creationId xmlns:a16="http://schemas.microsoft.com/office/drawing/2014/main" id="{9C154869-C64A-41C2-9C37-6C599A3A4330}"/>
              </a:ext>
            </a:extLst>
          </p:cNvPr>
          <p:cNvSpPr txBox="1">
            <a:spLocks noChangeArrowheads="1"/>
          </p:cNvSpPr>
          <p:nvPr/>
        </p:nvSpPr>
        <p:spPr bwMode="auto">
          <a:xfrm>
            <a:off x="349981" y="2726267"/>
            <a:ext cx="3953459" cy="599499"/>
          </a:xfrm>
          <a:prstGeom prst="rect">
            <a:avLst/>
          </a:prstGeom>
          <a:noFill/>
          <a:ln w="9525">
            <a:noFill/>
            <a:miter lim="800000"/>
            <a:headEnd/>
            <a:tailEnd/>
          </a:ln>
        </p:spPr>
        <p:txBody>
          <a:bodyPr lIns="105894" tIns="52947" rIns="105894" bIns="52947">
            <a:spAutoFit/>
          </a:bodyPr>
          <a:lstStyle/>
          <a:p>
            <a:pPr>
              <a:spcBef>
                <a:spcPct val="50000"/>
              </a:spcBef>
            </a:pPr>
            <a:r>
              <a:rPr lang="en-US" altLang="en-US" sz="3201" u="sng" dirty="0">
                <a:latin typeface="Times New Roman" pitchFamily="18" charset="0"/>
              </a:rPr>
              <a:t>A</a:t>
            </a:r>
            <a:r>
              <a:rPr lang="en-US" altLang="en-US" sz="3201" dirty="0">
                <a:latin typeface="Times New Roman" pitchFamily="18" charset="0"/>
              </a:rPr>
              <a:t>MNIASL</a:t>
            </a:r>
          </a:p>
        </p:txBody>
      </p:sp>
      <p:sp>
        <p:nvSpPr>
          <p:cNvPr id="32" name="Text Box 10">
            <a:extLst>
              <a:ext uri="{FF2B5EF4-FFF2-40B4-BE49-F238E27FC236}">
                <a16:creationId xmlns:a16="http://schemas.microsoft.com/office/drawing/2014/main" id="{5787D955-BEB5-4A40-8149-2AA4DFBA9C31}"/>
              </a:ext>
            </a:extLst>
          </p:cNvPr>
          <p:cNvSpPr txBox="1">
            <a:spLocks noChangeArrowheads="1"/>
          </p:cNvSpPr>
          <p:nvPr/>
        </p:nvSpPr>
        <p:spPr bwMode="auto">
          <a:xfrm>
            <a:off x="317469" y="3629078"/>
            <a:ext cx="3953459" cy="599499"/>
          </a:xfrm>
          <a:prstGeom prst="rect">
            <a:avLst/>
          </a:prstGeom>
          <a:noFill/>
          <a:ln w="9525">
            <a:noFill/>
            <a:miter lim="800000"/>
            <a:headEnd/>
            <a:tailEnd/>
          </a:ln>
        </p:spPr>
        <p:txBody>
          <a:bodyPr lIns="105894" tIns="52947" rIns="105894" bIns="52947">
            <a:spAutoFit/>
          </a:bodyPr>
          <a:lstStyle/>
          <a:p>
            <a:pPr>
              <a:spcBef>
                <a:spcPct val="50000"/>
              </a:spcBef>
            </a:pPr>
            <a:r>
              <a:rPr lang="en-US" altLang="en-US" sz="3201" u="sng" dirty="0">
                <a:latin typeface="Times New Roman" pitchFamily="18" charset="0"/>
              </a:rPr>
              <a:t>P</a:t>
            </a:r>
            <a:r>
              <a:rPr lang="en-US" altLang="en-US" sz="3201" dirty="0">
                <a:latin typeface="Times New Roman" pitchFamily="18" charset="0"/>
              </a:rPr>
              <a:t>YHCSIS</a:t>
            </a:r>
          </a:p>
        </p:txBody>
      </p:sp>
      <p:sp>
        <p:nvSpPr>
          <p:cNvPr id="33" name="Text Box 13">
            <a:extLst>
              <a:ext uri="{FF2B5EF4-FFF2-40B4-BE49-F238E27FC236}">
                <a16:creationId xmlns:a16="http://schemas.microsoft.com/office/drawing/2014/main" id="{B7898904-3771-4EAA-800C-3F4B34FE3772}"/>
              </a:ext>
            </a:extLst>
          </p:cNvPr>
          <p:cNvSpPr txBox="1">
            <a:spLocks noChangeArrowheads="1"/>
          </p:cNvSpPr>
          <p:nvPr/>
        </p:nvSpPr>
        <p:spPr bwMode="auto">
          <a:xfrm>
            <a:off x="349981" y="4460655"/>
            <a:ext cx="3953459" cy="599499"/>
          </a:xfrm>
          <a:prstGeom prst="rect">
            <a:avLst/>
          </a:prstGeom>
          <a:noFill/>
          <a:ln w="9525">
            <a:noFill/>
            <a:miter lim="800000"/>
            <a:headEnd/>
            <a:tailEnd/>
          </a:ln>
        </p:spPr>
        <p:txBody>
          <a:bodyPr lIns="105894" tIns="52947" rIns="105894" bIns="52947">
            <a:spAutoFit/>
          </a:bodyPr>
          <a:lstStyle/>
          <a:p>
            <a:pPr>
              <a:spcBef>
                <a:spcPct val="50000"/>
              </a:spcBef>
            </a:pPr>
            <a:r>
              <a:rPr lang="en-US" altLang="en-US" sz="3201" u="sng" dirty="0">
                <a:latin typeface="Times New Roman" pitchFamily="18" charset="0"/>
              </a:rPr>
              <a:t>F</a:t>
            </a:r>
            <a:r>
              <a:rPr lang="en-US" altLang="en-US" sz="3201" dirty="0">
                <a:latin typeface="Times New Roman" pitchFamily="18" charset="0"/>
              </a:rPr>
              <a:t>ECNSIORS</a:t>
            </a:r>
          </a:p>
        </p:txBody>
      </p:sp>
      <p:sp>
        <p:nvSpPr>
          <p:cNvPr id="34" name="Text Box 16">
            <a:extLst>
              <a:ext uri="{FF2B5EF4-FFF2-40B4-BE49-F238E27FC236}">
                <a16:creationId xmlns:a16="http://schemas.microsoft.com/office/drawing/2014/main" id="{35D9334A-4B67-465B-81DC-4508ADB2202E}"/>
              </a:ext>
            </a:extLst>
          </p:cNvPr>
          <p:cNvSpPr txBox="1">
            <a:spLocks noChangeArrowheads="1"/>
          </p:cNvSpPr>
          <p:nvPr/>
        </p:nvSpPr>
        <p:spPr bwMode="auto">
          <a:xfrm>
            <a:off x="349981" y="5259357"/>
            <a:ext cx="3953459" cy="599499"/>
          </a:xfrm>
          <a:prstGeom prst="rect">
            <a:avLst/>
          </a:prstGeom>
          <a:noFill/>
          <a:ln w="9525">
            <a:noFill/>
            <a:miter lim="800000"/>
            <a:headEnd/>
            <a:tailEnd/>
          </a:ln>
        </p:spPr>
        <p:txBody>
          <a:bodyPr lIns="105894" tIns="52947" rIns="105894" bIns="52947">
            <a:spAutoFit/>
          </a:bodyPr>
          <a:lstStyle/>
          <a:p>
            <a:pPr>
              <a:spcBef>
                <a:spcPct val="50000"/>
              </a:spcBef>
            </a:pPr>
            <a:r>
              <a:rPr lang="en-US" altLang="en-US" sz="3201" u="sng" dirty="0">
                <a:latin typeface="Times New Roman" pitchFamily="18" charset="0"/>
              </a:rPr>
              <a:t>G</a:t>
            </a:r>
            <a:r>
              <a:rPr lang="en-US" altLang="en-US" sz="3201" dirty="0">
                <a:latin typeface="Times New Roman" pitchFamily="18" charset="0"/>
              </a:rPr>
              <a:t>ESTINEC</a:t>
            </a:r>
          </a:p>
        </p:txBody>
      </p:sp>
      <p:sp>
        <p:nvSpPr>
          <p:cNvPr id="20" name="TextBox 19">
            <a:extLst>
              <a:ext uri="{FF2B5EF4-FFF2-40B4-BE49-F238E27FC236}">
                <a16:creationId xmlns:a16="http://schemas.microsoft.com/office/drawing/2014/main" id="{88D9B5E7-AA2D-8E1F-EE09-A02B13AB755E}"/>
              </a:ext>
            </a:extLst>
          </p:cNvPr>
          <p:cNvSpPr txBox="1"/>
          <p:nvPr/>
        </p:nvSpPr>
        <p:spPr>
          <a:xfrm>
            <a:off x="178036" y="102944"/>
            <a:ext cx="6702700" cy="683264"/>
          </a:xfrm>
          <a:prstGeom prst="rect">
            <a:avLst/>
          </a:prstGeom>
          <a:noFill/>
        </p:spPr>
        <p:txBody>
          <a:bodyPr wrap="square" rtlCol="0">
            <a:spAutoFit/>
          </a:bodyPr>
          <a:lstStyle/>
          <a:p>
            <a:r>
              <a:rPr lang="en-US" sz="3840" dirty="0">
                <a:latin typeface="Bernard MT Condensed" panose="02050806060905020404" pitchFamily="18" charset="0"/>
              </a:rPr>
              <a:t>Science Scramble – Year of Science</a:t>
            </a:r>
          </a:p>
        </p:txBody>
      </p:sp>
      <p:sp>
        <p:nvSpPr>
          <p:cNvPr id="35" name="Rectangle 2">
            <a:extLst>
              <a:ext uri="{FF2B5EF4-FFF2-40B4-BE49-F238E27FC236}">
                <a16:creationId xmlns:a16="http://schemas.microsoft.com/office/drawing/2014/main" id="{80911D58-A19A-1DC7-ECFC-551C7F1B749B}"/>
              </a:ext>
            </a:extLst>
          </p:cNvPr>
          <p:cNvSpPr>
            <a:spLocks noChangeArrowheads="1"/>
          </p:cNvSpPr>
          <p:nvPr/>
        </p:nvSpPr>
        <p:spPr bwMode="auto">
          <a:xfrm>
            <a:off x="389668" y="963716"/>
            <a:ext cx="9221585" cy="541132"/>
          </a:xfrm>
          <a:prstGeom prst="rect">
            <a:avLst/>
          </a:prstGeom>
          <a:solidFill>
            <a:srgbClr val="00FF00"/>
          </a:solidFill>
          <a:ln w="9525">
            <a:noFill/>
            <a:miter lim="800000"/>
            <a:headEnd/>
            <a:tailEnd/>
          </a:ln>
        </p:spPr>
        <p:txBody>
          <a:bodyPr lIns="94574" tIns="47287" rIns="94574" bIns="47287" anchor="ctr">
            <a:spAutoFit/>
          </a:bodyPr>
          <a:lstStyle/>
          <a:p>
            <a:pPr algn="ctr" eaLnBrk="1" hangingPunct="1"/>
            <a:r>
              <a:rPr lang="en-US" altLang="en-US" sz="2896" b="1" dirty="0">
                <a:latin typeface="Times New Roman" pitchFamily="18" charset="0"/>
              </a:rPr>
              <a:t>The answers are …</a:t>
            </a:r>
          </a:p>
        </p:txBody>
      </p:sp>
      <p:sp>
        <p:nvSpPr>
          <p:cNvPr id="37" name="Text Box 7">
            <a:extLst>
              <a:ext uri="{FF2B5EF4-FFF2-40B4-BE49-F238E27FC236}">
                <a16:creationId xmlns:a16="http://schemas.microsoft.com/office/drawing/2014/main" id="{DF7C0AF5-2102-2108-F130-A17311AB1B19}"/>
              </a:ext>
            </a:extLst>
          </p:cNvPr>
          <p:cNvSpPr txBox="1">
            <a:spLocks noChangeArrowheads="1"/>
          </p:cNvSpPr>
          <p:nvPr/>
        </p:nvSpPr>
        <p:spPr bwMode="auto">
          <a:xfrm>
            <a:off x="389669" y="2753907"/>
            <a:ext cx="3026572" cy="541132"/>
          </a:xfrm>
          <a:prstGeom prst="rect">
            <a:avLst/>
          </a:prstGeom>
          <a:solidFill>
            <a:srgbClr val="FFFF00"/>
          </a:solidFill>
          <a:ln w="9525">
            <a:noFill/>
            <a:miter lim="800000"/>
            <a:headEnd/>
            <a:tailEnd/>
          </a:ln>
        </p:spPr>
        <p:txBody>
          <a:bodyPr lIns="94574" tIns="47287" rIns="94574" bIns="47287">
            <a:spAutoFit/>
          </a:bodyPr>
          <a:lstStyle/>
          <a:p>
            <a:pPr algn="ctr" eaLnBrk="1" hangingPunct="1">
              <a:spcBef>
                <a:spcPct val="50000"/>
              </a:spcBef>
            </a:pPr>
            <a:r>
              <a:rPr lang="en-US" altLang="en-US" sz="2896" b="1" dirty="0">
                <a:latin typeface="Times New Roman" pitchFamily="18" charset="0"/>
              </a:rPr>
              <a:t>ANIMALS</a:t>
            </a:r>
          </a:p>
        </p:txBody>
      </p:sp>
      <p:sp>
        <p:nvSpPr>
          <p:cNvPr id="38" name="Text Box 10">
            <a:extLst>
              <a:ext uri="{FF2B5EF4-FFF2-40B4-BE49-F238E27FC236}">
                <a16:creationId xmlns:a16="http://schemas.microsoft.com/office/drawing/2014/main" id="{E8EC11E5-56D9-CD00-F78A-624991BE50C6}"/>
              </a:ext>
            </a:extLst>
          </p:cNvPr>
          <p:cNvSpPr txBox="1">
            <a:spLocks noChangeArrowheads="1"/>
          </p:cNvSpPr>
          <p:nvPr/>
        </p:nvSpPr>
        <p:spPr bwMode="auto">
          <a:xfrm>
            <a:off x="350331" y="3613503"/>
            <a:ext cx="3026572" cy="541132"/>
          </a:xfrm>
          <a:prstGeom prst="rect">
            <a:avLst/>
          </a:prstGeom>
          <a:solidFill>
            <a:srgbClr val="FFFF00"/>
          </a:solidFill>
          <a:ln w="9525">
            <a:noFill/>
            <a:miter lim="800000"/>
            <a:headEnd/>
            <a:tailEnd/>
          </a:ln>
        </p:spPr>
        <p:txBody>
          <a:bodyPr lIns="94574" tIns="47287" rIns="94574" bIns="47287">
            <a:spAutoFit/>
          </a:bodyPr>
          <a:lstStyle/>
          <a:p>
            <a:pPr algn="ctr" eaLnBrk="1" hangingPunct="1">
              <a:spcBef>
                <a:spcPct val="50000"/>
              </a:spcBef>
            </a:pPr>
            <a:r>
              <a:rPr lang="en-US" altLang="en-US" sz="2896" b="1" dirty="0">
                <a:latin typeface="Times New Roman" pitchFamily="18" charset="0"/>
              </a:rPr>
              <a:t>PHYSICS</a:t>
            </a:r>
          </a:p>
        </p:txBody>
      </p:sp>
      <p:sp>
        <p:nvSpPr>
          <p:cNvPr id="39" name="Text Box 13">
            <a:extLst>
              <a:ext uri="{FF2B5EF4-FFF2-40B4-BE49-F238E27FC236}">
                <a16:creationId xmlns:a16="http://schemas.microsoft.com/office/drawing/2014/main" id="{8559717E-6C10-F297-0162-AB0B1296C4F4}"/>
              </a:ext>
            </a:extLst>
          </p:cNvPr>
          <p:cNvSpPr txBox="1">
            <a:spLocks noChangeArrowheads="1"/>
          </p:cNvSpPr>
          <p:nvPr/>
        </p:nvSpPr>
        <p:spPr bwMode="auto">
          <a:xfrm>
            <a:off x="378991" y="4450217"/>
            <a:ext cx="3026572" cy="541132"/>
          </a:xfrm>
          <a:prstGeom prst="rect">
            <a:avLst/>
          </a:prstGeom>
          <a:solidFill>
            <a:srgbClr val="FFFF00"/>
          </a:solidFill>
          <a:ln w="9525">
            <a:noFill/>
            <a:miter lim="800000"/>
            <a:headEnd/>
            <a:tailEnd/>
          </a:ln>
        </p:spPr>
        <p:txBody>
          <a:bodyPr lIns="94574" tIns="47287" rIns="94574" bIns="47287">
            <a:spAutoFit/>
          </a:bodyPr>
          <a:lstStyle/>
          <a:p>
            <a:pPr algn="ctr" eaLnBrk="1" hangingPunct="1">
              <a:spcBef>
                <a:spcPct val="50000"/>
              </a:spcBef>
            </a:pPr>
            <a:r>
              <a:rPr lang="en-US" altLang="en-US" sz="2896" b="1" dirty="0">
                <a:latin typeface="Times New Roman" pitchFamily="18" charset="0"/>
              </a:rPr>
              <a:t>FORENSICS</a:t>
            </a:r>
          </a:p>
        </p:txBody>
      </p:sp>
      <p:sp>
        <p:nvSpPr>
          <p:cNvPr id="40" name="Text Box 16">
            <a:extLst>
              <a:ext uri="{FF2B5EF4-FFF2-40B4-BE49-F238E27FC236}">
                <a16:creationId xmlns:a16="http://schemas.microsoft.com/office/drawing/2014/main" id="{4053BB34-BE3C-E050-BD55-CC49BA5472EE}"/>
              </a:ext>
            </a:extLst>
          </p:cNvPr>
          <p:cNvSpPr txBox="1">
            <a:spLocks noChangeArrowheads="1"/>
          </p:cNvSpPr>
          <p:nvPr/>
        </p:nvSpPr>
        <p:spPr bwMode="auto">
          <a:xfrm>
            <a:off x="378991" y="5233862"/>
            <a:ext cx="3026572" cy="541132"/>
          </a:xfrm>
          <a:prstGeom prst="rect">
            <a:avLst/>
          </a:prstGeom>
          <a:solidFill>
            <a:srgbClr val="FFFF00"/>
          </a:solidFill>
          <a:ln w="9525">
            <a:noFill/>
            <a:miter lim="800000"/>
            <a:headEnd/>
            <a:tailEnd/>
          </a:ln>
        </p:spPr>
        <p:txBody>
          <a:bodyPr lIns="94574" tIns="47287" rIns="94574" bIns="47287">
            <a:spAutoFit/>
          </a:bodyPr>
          <a:lstStyle/>
          <a:p>
            <a:pPr algn="ctr" eaLnBrk="1" hangingPunct="1">
              <a:spcBef>
                <a:spcPct val="50000"/>
              </a:spcBef>
            </a:pPr>
            <a:r>
              <a:rPr lang="en-US" altLang="en-US" sz="2896" b="1" dirty="0">
                <a:latin typeface="Times New Roman" pitchFamily="18" charset="0"/>
              </a:rPr>
              <a:t>GENETICS</a:t>
            </a:r>
          </a:p>
        </p:txBody>
      </p:sp>
      <p:sp>
        <p:nvSpPr>
          <p:cNvPr id="36" name="Text Box 29">
            <a:extLst>
              <a:ext uri="{FF2B5EF4-FFF2-40B4-BE49-F238E27FC236}">
                <a16:creationId xmlns:a16="http://schemas.microsoft.com/office/drawing/2014/main" id="{945B8892-B566-5833-C721-1037D95FEC3E}"/>
              </a:ext>
            </a:extLst>
          </p:cNvPr>
          <p:cNvSpPr txBox="1">
            <a:spLocks noChangeArrowheads="1"/>
          </p:cNvSpPr>
          <p:nvPr/>
        </p:nvSpPr>
        <p:spPr bwMode="auto">
          <a:xfrm>
            <a:off x="378991" y="1759917"/>
            <a:ext cx="2997911" cy="541132"/>
          </a:xfrm>
          <a:prstGeom prst="rect">
            <a:avLst/>
          </a:prstGeom>
          <a:solidFill>
            <a:srgbClr val="FFFF00"/>
          </a:solidFill>
          <a:ln w="9525">
            <a:noFill/>
            <a:miter lim="800000"/>
            <a:headEnd/>
            <a:tailEnd/>
          </a:ln>
        </p:spPr>
        <p:txBody>
          <a:bodyPr wrap="square" lIns="94574" tIns="47287" rIns="94574" bIns="47287">
            <a:spAutoFit/>
          </a:bodyPr>
          <a:lstStyle/>
          <a:p>
            <a:pPr algn="ctr">
              <a:spcBef>
                <a:spcPct val="50000"/>
              </a:spcBef>
            </a:pPr>
            <a:r>
              <a:rPr lang="en-US" altLang="en-US" sz="2896" b="1" dirty="0">
                <a:latin typeface="Times New Roman" pitchFamily="18" charset="0"/>
              </a:rPr>
              <a:t>CHEMISTRY</a:t>
            </a:r>
          </a:p>
        </p:txBody>
      </p:sp>
      <p:sp>
        <p:nvSpPr>
          <p:cNvPr id="41" name="TextBox 12">
            <a:extLst>
              <a:ext uri="{FF2B5EF4-FFF2-40B4-BE49-F238E27FC236}">
                <a16:creationId xmlns:a16="http://schemas.microsoft.com/office/drawing/2014/main" id="{C807A5AF-052A-A9F9-5031-5C6D7ABD16E6}"/>
              </a:ext>
            </a:extLst>
          </p:cNvPr>
          <p:cNvSpPr txBox="1">
            <a:spLocks noChangeArrowheads="1"/>
          </p:cNvSpPr>
          <p:nvPr/>
        </p:nvSpPr>
        <p:spPr bwMode="auto">
          <a:xfrm>
            <a:off x="1219200" y="6325455"/>
            <a:ext cx="7924800" cy="745992"/>
          </a:xfrm>
          <a:prstGeom prst="rect">
            <a:avLst/>
          </a:prstGeom>
          <a:solidFill>
            <a:srgbClr val="FFFF00"/>
          </a:solidFill>
          <a:ln w="9525">
            <a:noFill/>
            <a:miter lim="800000"/>
            <a:headEnd/>
            <a:tailEnd/>
          </a:ln>
        </p:spPr>
        <p:txBody>
          <a:bodyPr wrap="square" lIns="88662" tIns="44332" rIns="88662" bIns="44332">
            <a:spAutoFit/>
          </a:bodyPr>
          <a:lstStyle/>
          <a:p>
            <a:pPr algn="ctr" eaLnBrk="1" hangingPunct="1"/>
            <a:r>
              <a:rPr lang="en-US" altLang="en-US" sz="2133" b="1" dirty="0"/>
              <a:t>If you had the wrong answer or did not write down all the parts, make corrections as we go over the answers. </a:t>
            </a:r>
          </a:p>
        </p:txBody>
      </p:sp>
    </p:spTree>
    <p:extLst>
      <p:ext uri="{BB962C8B-B14F-4D97-AF65-F5344CB8AC3E}">
        <p14:creationId xmlns:p14="http://schemas.microsoft.com/office/powerpoint/2010/main" val="142104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10074442" cy="727841"/>
          </a:xfrm>
          <a:prstGeom prst="rect">
            <a:avLst/>
          </a:prstGeom>
          <a:solidFill>
            <a:srgbClr val="0066FF"/>
          </a:solidFill>
        </p:spPr>
        <p:txBody>
          <a:bodyPr wrap="square" rtlCol="0">
            <a:noAutofit/>
          </a:bodyPr>
          <a:lstStyle/>
          <a:p>
            <a:pPr>
              <a:spcBef>
                <a:spcPts val="600"/>
              </a:spcBef>
              <a:spcAft>
                <a:spcPts val="600"/>
              </a:spcAft>
            </a:pPr>
            <a:r>
              <a:rPr lang="en-US" sz="4000" b="1" dirty="0">
                <a:latin typeface="Arial Rounded MT Bold" pitchFamily="34" charset="0"/>
              </a:rPr>
              <a:t>QNS #</a:t>
            </a:r>
          </a:p>
        </p:txBody>
      </p:sp>
      <p:sp>
        <p:nvSpPr>
          <p:cNvPr id="12" name="TextBox 11">
            <a:extLst>
              <a:ext uri="{FF2B5EF4-FFF2-40B4-BE49-F238E27FC236}">
                <a16:creationId xmlns:a16="http://schemas.microsoft.com/office/drawing/2014/main" id="{4529A2B5-DC28-4DE8-B75B-2F44A235FAD3}"/>
              </a:ext>
            </a:extLst>
          </p:cNvPr>
          <p:cNvSpPr txBox="1"/>
          <p:nvPr/>
        </p:nvSpPr>
        <p:spPr>
          <a:xfrm>
            <a:off x="380999" y="1121938"/>
            <a:ext cx="8991601" cy="1158185"/>
          </a:xfrm>
          <a:prstGeom prst="rect">
            <a:avLst/>
          </a:prstGeom>
          <a:noFill/>
        </p:spPr>
        <p:txBody>
          <a:bodyPr wrap="square" rtlCol="0">
            <a:noAutofit/>
          </a:bodyPr>
          <a:lstStyle/>
          <a:p>
            <a:pPr>
              <a:spcBef>
                <a:spcPts val="600"/>
              </a:spcBef>
              <a:spcAft>
                <a:spcPts val="600"/>
              </a:spcAft>
            </a:pPr>
            <a:r>
              <a:rPr lang="en-US" sz="2800" b="1" dirty="0">
                <a:latin typeface="Arial Rounded MT Bold" pitchFamily="34" charset="0"/>
              </a:rPr>
              <a:t>Did you register your laptop?  If not, you need to do so right now.</a:t>
            </a:r>
          </a:p>
        </p:txBody>
      </p:sp>
      <p:sp>
        <p:nvSpPr>
          <p:cNvPr id="16" name="TextBox 15">
            <a:extLst>
              <a:ext uri="{FF2B5EF4-FFF2-40B4-BE49-F238E27FC236}">
                <a16:creationId xmlns:a16="http://schemas.microsoft.com/office/drawing/2014/main" id="{E2106362-1714-4CA4-8949-3543E82B8BF3}"/>
              </a:ext>
            </a:extLst>
          </p:cNvPr>
          <p:cNvSpPr txBox="1"/>
          <p:nvPr/>
        </p:nvSpPr>
        <p:spPr>
          <a:xfrm>
            <a:off x="381000" y="2280123"/>
            <a:ext cx="7772400" cy="2754954"/>
          </a:xfrm>
          <a:prstGeom prst="rect">
            <a:avLst/>
          </a:prstGeom>
          <a:noFill/>
        </p:spPr>
        <p:txBody>
          <a:bodyPr wrap="square" rtlCol="0">
            <a:noAutofit/>
          </a:bodyPr>
          <a:lstStyle/>
          <a:p>
            <a:pPr>
              <a:spcBef>
                <a:spcPts val="600"/>
              </a:spcBef>
              <a:spcAft>
                <a:spcPts val="600"/>
              </a:spcAft>
            </a:pPr>
            <a:r>
              <a:rPr lang="en-US" sz="2800" b="1" i="1" dirty="0">
                <a:solidFill>
                  <a:srgbClr val="FF0000"/>
                </a:solidFill>
                <a:latin typeface="Arial Rounded MT Bold" pitchFamily="34" charset="0"/>
              </a:rPr>
              <a:t>Go to </a:t>
            </a:r>
            <a:r>
              <a:rPr lang="en-US" sz="2800" b="1" i="1" dirty="0">
                <a:solidFill>
                  <a:srgbClr val="FF0000"/>
                </a:solidFill>
                <a:latin typeface="Arial Rounded MT Bold" pitchFamily="34" charset="0"/>
                <a:hlinkClick r:id="rId3"/>
              </a:rPr>
              <a:t>havana126.net</a:t>
            </a:r>
            <a:endParaRPr lang="en-US" sz="2800" b="1" i="1" dirty="0">
              <a:solidFill>
                <a:srgbClr val="FF0000"/>
              </a:solidFill>
              <a:latin typeface="Arial Rounded MT Bold" pitchFamily="34" charset="0"/>
            </a:endParaRPr>
          </a:p>
          <a:p>
            <a:pPr>
              <a:spcBef>
                <a:spcPts val="600"/>
              </a:spcBef>
              <a:spcAft>
                <a:spcPts val="600"/>
              </a:spcAft>
            </a:pPr>
            <a:r>
              <a:rPr lang="en-US" sz="2800" b="1" i="1" dirty="0">
                <a:solidFill>
                  <a:srgbClr val="FF0000"/>
                </a:solidFill>
                <a:latin typeface="Arial Rounded MT Bold" pitchFamily="34" charset="0"/>
              </a:rPr>
              <a:t>Click MENU &amp; find HJHS Student Zone.</a:t>
            </a:r>
          </a:p>
          <a:p>
            <a:pPr>
              <a:spcBef>
                <a:spcPts val="600"/>
              </a:spcBef>
              <a:spcAft>
                <a:spcPts val="600"/>
              </a:spcAft>
            </a:pPr>
            <a:r>
              <a:rPr lang="en-US" sz="2800" b="1" i="1" dirty="0">
                <a:solidFill>
                  <a:srgbClr val="FF0000"/>
                </a:solidFill>
                <a:latin typeface="Arial Rounded MT Bold" pitchFamily="34" charset="0"/>
              </a:rPr>
              <a:t>Click Laptop Registration Form</a:t>
            </a:r>
          </a:p>
          <a:p>
            <a:pPr>
              <a:spcBef>
                <a:spcPts val="600"/>
              </a:spcBef>
              <a:spcAft>
                <a:spcPts val="600"/>
              </a:spcAft>
            </a:pPr>
            <a:r>
              <a:rPr lang="en-US" sz="2800" b="1" i="1" dirty="0">
                <a:solidFill>
                  <a:srgbClr val="FF0000"/>
                </a:solidFill>
                <a:latin typeface="Arial Rounded MT Bold" pitchFamily="34" charset="0"/>
              </a:rPr>
              <a:t>Enter the information and submit.</a:t>
            </a:r>
          </a:p>
        </p:txBody>
      </p:sp>
    </p:spTree>
    <p:extLst>
      <p:ext uri="{BB962C8B-B14F-4D97-AF65-F5344CB8AC3E}">
        <p14:creationId xmlns:p14="http://schemas.microsoft.com/office/powerpoint/2010/main" val="353790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4A3DFC64-72F9-9988-0110-199EEE74ECE3}"/>
              </a:ext>
            </a:extLst>
          </p:cNvPr>
          <p:cNvPicPr>
            <a:picLocks noChangeAspect="1"/>
          </p:cNvPicPr>
          <p:nvPr/>
        </p:nvPicPr>
        <p:blipFill>
          <a:blip r:embed="rId2"/>
          <a:stretch>
            <a:fillRect/>
          </a:stretch>
        </p:blipFill>
        <p:spPr>
          <a:xfrm>
            <a:off x="170587" y="884747"/>
            <a:ext cx="4241853" cy="4029096"/>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35F30B21-5EF8-4FEA-B617-5F6DA5EA50BD}"/>
              </a:ext>
            </a:extLst>
          </p:cNvPr>
          <p:cNvSpPr txBox="1"/>
          <p:nvPr/>
        </p:nvSpPr>
        <p:spPr>
          <a:xfrm>
            <a:off x="0" y="2584"/>
            <a:ext cx="9982200" cy="569836"/>
          </a:xfrm>
          <a:prstGeom prst="rect">
            <a:avLst/>
          </a:prstGeom>
          <a:solidFill>
            <a:srgbClr val="FFFF00"/>
          </a:solidFill>
        </p:spPr>
        <p:txBody>
          <a:bodyPr wrap="square" rtlCol="0">
            <a:spAutoFit/>
          </a:bodyPr>
          <a:lstStyle/>
          <a:p>
            <a:r>
              <a:rPr lang="en-US" sz="3103" b="1" dirty="0">
                <a:latin typeface="Arial Black" panose="020B0A04020102020204" pitchFamily="34" charset="0"/>
              </a:rPr>
              <a:t>Your first HDSN …</a:t>
            </a:r>
          </a:p>
        </p:txBody>
      </p:sp>
      <p:grpSp>
        <p:nvGrpSpPr>
          <p:cNvPr id="28" name="Group 27">
            <a:extLst>
              <a:ext uri="{FF2B5EF4-FFF2-40B4-BE49-F238E27FC236}">
                <a16:creationId xmlns:a16="http://schemas.microsoft.com/office/drawing/2014/main" id="{2FAA9069-5255-C073-A1A8-53C49B8B4D0F}"/>
              </a:ext>
            </a:extLst>
          </p:cNvPr>
          <p:cNvGrpSpPr/>
          <p:nvPr/>
        </p:nvGrpSpPr>
        <p:grpSpPr>
          <a:xfrm>
            <a:off x="1055525" y="5165795"/>
            <a:ext cx="6583896" cy="2029185"/>
            <a:chOff x="197904" y="5257800"/>
            <a:chExt cx="6583896" cy="2029185"/>
          </a:xfrm>
        </p:grpSpPr>
        <p:pic>
          <p:nvPicPr>
            <p:cNvPr id="5" name="Picture 4">
              <a:extLst>
                <a:ext uri="{FF2B5EF4-FFF2-40B4-BE49-F238E27FC236}">
                  <a16:creationId xmlns:a16="http://schemas.microsoft.com/office/drawing/2014/main" id="{F148E884-2295-C8D5-EAEB-903177E767BC}"/>
                </a:ext>
              </a:extLst>
            </p:cNvPr>
            <p:cNvPicPr>
              <a:picLocks noChangeAspect="1"/>
            </p:cNvPicPr>
            <p:nvPr/>
          </p:nvPicPr>
          <p:blipFill rotWithShape="1">
            <a:blip r:embed="rId3"/>
            <a:srcRect l="12202" t="17706"/>
            <a:stretch/>
          </p:blipFill>
          <p:spPr>
            <a:xfrm>
              <a:off x="197904" y="5257800"/>
              <a:ext cx="1630896" cy="1889187"/>
            </a:xfrm>
            <a:prstGeom prst="rect">
              <a:avLst/>
            </a:prstGeom>
          </p:spPr>
        </p:pic>
        <p:sp>
          <p:nvSpPr>
            <p:cNvPr id="9" name="TextBox 8">
              <a:extLst>
                <a:ext uri="{FF2B5EF4-FFF2-40B4-BE49-F238E27FC236}">
                  <a16:creationId xmlns:a16="http://schemas.microsoft.com/office/drawing/2014/main" id="{4734EC3C-EA05-93C0-6438-B0632D2C8E18}"/>
                </a:ext>
              </a:extLst>
            </p:cNvPr>
            <p:cNvSpPr txBox="1"/>
            <p:nvPr/>
          </p:nvSpPr>
          <p:spPr>
            <a:xfrm>
              <a:off x="1489952" y="6579099"/>
              <a:ext cx="5291848" cy="707886"/>
            </a:xfrm>
            <a:prstGeom prst="rect">
              <a:avLst/>
            </a:prstGeom>
            <a:noFill/>
          </p:spPr>
          <p:txBody>
            <a:bodyPr wrap="square" rtlCol="0">
              <a:spAutoFit/>
            </a:bodyPr>
            <a:lstStyle/>
            <a:p>
              <a:r>
                <a:rPr lang="en-US" b="1" dirty="0">
                  <a:sym typeface="Wingdings" panose="05000000000000000000" pitchFamily="2" charset="2"/>
                </a:rPr>
                <a:t> New Option - Click the arrow to minimize the left side of the slide.</a:t>
              </a:r>
              <a:endParaRPr lang="en-US" b="1" dirty="0"/>
            </a:p>
          </p:txBody>
        </p:sp>
      </p:grpSp>
      <p:pic>
        <p:nvPicPr>
          <p:cNvPr id="4" name="Picture 3">
            <a:extLst>
              <a:ext uri="{FF2B5EF4-FFF2-40B4-BE49-F238E27FC236}">
                <a16:creationId xmlns:a16="http://schemas.microsoft.com/office/drawing/2014/main" id="{33D6AE1A-DEAC-4864-6F14-72D4782D212B}"/>
              </a:ext>
            </a:extLst>
          </p:cNvPr>
          <p:cNvPicPr>
            <a:picLocks noChangeAspect="1"/>
          </p:cNvPicPr>
          <p:nvPr/>
        </p:nvPicPr>
        <p:blipFill>
          <a:blip r:embed="rId4"/>
          <a:stretch>
            <a:fillRect/>
          </a:stretch>
        </p:blipFill>
        <p:spPr>
          <a:xfrm>
            <a:off x="5283198" y="2968084"/>
            <a:ext cx="4712445" cy="2531862"/>
          </a:xfrm>
          <a:prstGeom prst="rect">
            <a:avLst/>
          </a:prstGeom>
        </p:spPr>
      </p:pic>
      <p:grpSp>
        <p:nvGrpSpPr>
          <p:cNvPr id="25" name="Group 24">
            <a:extLst>
              <a:ext uri="{FF2B5EF4-FFF2-40B4-BE49-F238E27FC236}">
                <a16:creationId xmlns:a16="http://schemas.microsoft.com/office/drawing/2014/main" id="{A8AFE7C9-A6A8-7165-AE7B-A0EFE95A658F}"/>
              </a:ext>
            </a:extLst>
          </p:cNvPr>
          <p:cNvGrpSpPr/>
          <p:nvPr/>
        </p:nvGrpSpPr>
        <p:grpSpPr>
          <a:xfrm rot="5400000">
            <a:off x="4155234" y="-94899"/>
            <a:ext cx="732582" cy="2337450"/>
            <a:chOff x="5201374" y="1487962"/>
            <a:chExt cx="732582" cy="2337450"/>
          </a:xfrm>
        </p:grpSpPr>
        <p:sp>
          <p:nvSpPr>
            <p:cNvPr id="18" name="Arrow: Down 17">
              <a:extLst>
                <a:ext uri="{FF2B5EF4-FFF2-40B4-BE49-F238E27FC236}">
                  <a16:creationId xmlns:a16="http://schemas.microsoft.com/office/drawing/2014/main" id="{24A67BC1-C677-62D7-FA0C-27B0ADBBB531}"/>
                </a:ext>
              </a:extLst>
            </p:cNvPr>
            <p:cNvSpPr/>
            <p:nvPr/>
          </p:nvSpPr>
          <p:spPr bwMode="auto">
            <a:xfrm rot="21029420">
              <a:off x="5248156" y="3252712"/>
              <a:ext cx="685800" cy="572700"/>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1" name="TextBox 20">
              <a:extLst>
                <a:ext uri="{FF2B5EF4-FFF2-40B4-BE49-F238E27FC236}">
                  <a16:creationId xmlns:a16="http://schemas.microsoft.com/office/drawing/2014/main" id="{C5EF0058-DE9D-F362-72AD-4B57C550621F}"/>
                </a:ext>
              </a:extLst>
            </p:cNvPr>
            <p:cNvSpPr txBox="1"/>
            <p:nvPr/>
          </p:nvSpPr>
          <p:spPr>
            <a:xfrm rot="16042937">
              <a:off x="4620204" y="2069132"/>
              <a:ext cx="1808672" cy="646331"/>
            </a:xfrm>
            <a:prstGeom prst="rect">
              <a:avLst/>
            </a:prstGeom>
            <a:solidFill>
              <a:srgbClr val="FFFF00"/>
            </a:solidFill>
            <a:ln>
              <a:solidFill>
                <a:schemeClr val="tx1"/>
              </a:solidFill>
            </a:ln>
          </p:spPr>
          <p:txBody>
            <a:bodyPr wrap="square" rtlCol="0">
              <a:spAutoFit/>
            </a:bodyPr>
            <a:lstStyle/>
            <a:p>
              <a:pPr algn="ctr"/>
              <a:r>
                <a:rPr lang="en-US" sz="1800" b="1" dirty="0">
                  <a:sym typeface="Wingdings" panose="05000000000000000000" pitchFamily="2" charset="2"/>
                </a:rPr>
                <a:t>Click CLASSWORK</a:t>
              </a:r>
              <a:endParaRPr lang="en-US" sz="1800" b="1" dirty="0"/>
            </a:p>
          </p:txBody>
        </p:sp>
      </p:grpSp>
      <p:grpSp>
        <p:nvGrpSpPr>
          <p:cNvPr id="26" name="Group 25">
            <a:extLst>
              <a:ext uri="{FF2B5EF4-FFF2-40B4-BE49-F238E27FC236}">
                <a16:creationId xmlns:a16="http://schemas.microsoft.com/office/drawing/2014/main" id="{F12A34C6-1B73-F218-C91F-778C0A944D8C}"/>
              </a:ext>
            </a:extLst>
          </p:cNvPr>
          <p:cNvGrpSpPr/>
          <p:nvPr/>
        </p:nvGrpSpPr>
        <p:grpSpPr>
          <a:xfrm>
            <a:off x="2514600" y="2434681"/>
            <a:ext cx="3536082" cy="1137544"/>
            <a:chOff x="5510556" y="3535719"/>
            <a:chExt cx="3536082" cy="1137544"/>
          </a:xfrm>
        </p:grpSpPr>
        <p:sp>
          <p:nvSpPr>
            <p:cNvPr id="19" name="Arrow: Down 18">
              <a:extLst>
                <a:ext uri="{FF2B5EF4-FFF2-40B4-BE49-F238E27FC236}">
                  <a16:creationId xmlns:a16="http://schemas.microsoft.com/office/drawing/2014/main" id="{151B058D-714B-B205-D11E-C339DCF5B00B}"/>
                </a:ext>
              </a:extLst>
            </p:cNvPr>
            <p:cNvSpPr/>
            <p:nvPr/>
          </p:nvSpPr>
          <p:spPr bwMode="auto">
            <a:xfrm rot="2581665">
              <a:off x="5953138" y="3658316"/>
              <a:ext cx="685800" cy="1014947"/>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2" name="TextBox 21">
              <a:extLst>
                <a:ext uri="{FF2B5EF4-FFF2-40B4-BE49-F238E27FC236}">
                  <a16:creationId xmlns:a16="http://schemas.microsoft.com/office/drawing/2014/main" id="{754E7AA9-1C5D-3BFC-E922-E6C72CD6ABD6}"/>
                </a:ext>
              </a:extLst>
            </p:cNvPr>
            <p:cNvSpPr txBox="1"/>
            <p:nvPr/>
          </p:nvSpPr>
          <p:spPr>
            <a:xfrm>
              <a:off x="5510556" y="3535719"/>
              <a:ext cx="3536082" cy="369332"/>
            </a:xfrm>
            <a:prstGeom prst="rect">
              <a:avLst/>
            </a:prstGeom>
            <a:solidFill>
              <a:srgbClr val="FFFF00"/>
            </a:solidFill>
            <a:ln>
              <a:solidFill>
                <a:schemeClr val="tx1"/>
              </a:solidFill>
            </a:ln>
          </p:spPr>
          <p:txBody>
            <a:bodyPr wrap="square" rtlCol="0">
              <a:spAutoFit/>
            </a:bodyPr>
            <a:lstStyle/>
            <a:p>
              <a:pPr algn="ctr"/>
              <a:r>
                <a:rPr lang="en-US" sz="1800" b="1" dirty="0">
                  <a:sym typeface="Wingdings" panose="05000000000000000000" pitchFamily="2" charset="2"/>
                </a:rPr>
                <a:t>Click Science Survival Guide</a:t>
              </a:r>
            </a:p>
          </p:txBody>
        </p:sp>
      </p:grpSp>
      <p:grpSp>
        <p:nvGrpSpPr>
          <p:cNvPr id="27" name="Group 26">
            <a:extLst>
              <a:ext uri="{FF2B5EF4-FFF2-40B4-BE49-F238E27FC236}">
                <a16:creationId xmlns:a16="http://schemas.microsoft.com/office/drawing/2014/main" id="{904EF0C7-69AD-1902-C312-A5652736E6E8}"/>
              </a:ext>
            </a:extLst>
          </p:cNvPr>
          <p:cNvGrpSpPr/>
          <p:nvPr/>
        </p:nvGrpSpPr>
        <p:grpSpPr>
          <a:xfrm>
            <a:off x="6324600" y="5163169"/>
            <a:ext cx="3199171" cy="1219032"/>
            <a:chOff x="6047965" y="5750405"/>
            <a:chExt cx="3199171" cy="1219032"/>
          </a:xfrm>
        </p:grpSpPr>
        <p:sp>
          <p:nvSpPr>
            <p:cNvPr id="20" name="Arrow: Down 19">
              <a:extLst>
                <a:ext uri="{FF2B5EF4-FFF2-40B4-BE49-F238E27FC236}">
                  <a16:creationId xmlns:a16="http://schemas.microsoft.com/office/drawing/2014/main" id="{9499B3D9-19E6-525F-0828-10667EBF6B4E}"/>
                </a:ext>
              </a:extLst>
            </p:cNvPr>
            <p:cNvSpPr/>
            <p:nvPr/>
          </p:nvSpPr>
          <p:spPr bwMode="auto">
            <a:xfrm rot="10800000">
              <a:off x="6584841" y="5750405"/>
              <a:ext cx="685800" cy="572700"/>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3" name="TextBox 22">
              <a:extLst>
                <a:ext uri="{FF2B5EF4-FFF2-40B4-BE49-F238E27FC236}">
                  <a16:creationId xmlns:a16="http://schemas.microsoft.com/office/drawing/2014/main" id="{16FA72B5-58E3-0F8F-4C4E-61983F0FE231}"/>
                </a:ext>
              </a:extLst>
            </p:cNvPr>
            <p:cNvSpPr txBox="1"/>
            <p:nvPr/>
          </p:nvSpPr>
          <p:spPr>
            <a:xfrm>
              <a:off x="6047965" y="6323106"/>
              <a:ext cx="3199171" cy="646331"/>
            </a:xfrm>
            <a:prstGeom prst="rect">
              <a:avLst/>
            </a:prstGeom>
            <a:solidFill>
              <a:srgbClr val="FFFF00"/>
            </a:solidFill>
            <a:ln>
              <a:solidFill>
                <a:schemeClr val="tx1"/>
              </a:solidFill>
            </a:ln>
          </p:spPr>
          <p:txBody>
            <a:bodyPr wrap="square" rtlCol="0">
              <a:spAutoFit/>
            </a:bodyPr>
            <a:lstStyle/>
            <a:p>
              <a:pPr algn="ctr"/>
              <a:r>
                <a:rPr lang="en-US" sz="1800" b="1" dirty="0">
                  <a:sym typeface="Wingdings" panose="05000000000000000000" pitchFamily="2" charset="2"/>
                </a:rPr>
                <a:t>Click the assignment link &amp; wait for your file to load</a:t>
              </a:r>
              <a:endParaRPr lang="en-US" sz="1800" b="1" dirty="0"/>
            </a:p>
          </p:txBody>
        </p:sp>
      </p:grpSp>
    </p:spTree>
    <p:extLst>
      <p:ext uri="{BB962C8B-B14F-4D97-AF65-F5344CB8AC3E}">
        <p14:creationId xmlns:p14="http://schemas.microsoft.com/office/powerpoint/2010/main" val="3889529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6EA83C1-17E4-F459-7DAA-CAEA548BD473}"/>
              </a:ext>
            </a:extLst>
          </p:cNvPr>
          <p:cNvPicPr>
            <a:picLocks noChangeAspect="1"/>
          </p:cNvPicPr>
          <p:nvPr/>
        </p:nvPicPr>
        <p:blipFill>
          <a:blip r:embed="rId2"/>
          <a:stretch>
            <a:fillRect/>
          </a:stretch>
        </p:blipFill>
        <p:spPr>
          <a:xfrm>
            <a:off x="689513" y="604030"/>
            <a:ext cx="8382000" cy="6487990"/>
          </a:xfrm>
          <a:prstGeom prst="rect">
            <a:avLst/>
          </a:prstGeom>
        </p:spPr>
      </p:pic>
      <p:sp>
        <p:nvSpPr>
          <p:cNvPr id="5" name="TextBox 4">
            <a:extLst>
              <a:ext uri="{FF2B5EF4-FFF2-40B4-BE49-F238E27FC236}">
                <a16:creationId xmlns:a16="http://schemas.microsoft.com/office/drawing/2014/main" id="{7192A691-C243-41F8-96D4-6E07CA5665A0}"/>
              </a:ext>
            </a:extLst>
          </p:cNvPr>
          <p:cNvSpPr txBox="1"/>
          <p:nvPr/>
        </p:nvSpPr>
        <p:spPr>
          <a:xfrm>
            <a:off x="0" y="0"/>
            <a:ext cx="10058400" cy="523220"/>
          </a:xfrm>
          <a:prstGeom prst="rect">
            <a:avLst/>
          </a:prstGeom>
          <a:solidFill>
            <a:srgbClr val="0070C0"/>
          </a:solidFill>
        </p:spPr>
        <p:txBody>
          <a:bodyPr wrap="square" rtlCol="0">
            <a:spAutoFit/>
          </a:bodyPr>
          <a:lstStyle/>
          <a:p>
            <a:pPr algn="ctr"/>
            <a:r>
              <a:rPr lang="en-US" sz="2800" b="1" dirty="0">
                <a:solidFill>
                  <a:schemeClr val="bg1"/>
                </a:solidFill>
                <a:latin typeface="Arial Black" panose="020B0A04020102020204" pitchFamily="34" charset="0"/>
              </a:rPr>
              <a:t>Go to slide 2 and follow along with the teacher.</a:t>
            </a:r>
          </a:p>
        </p:txBody>
      </p:sp>
      <p:sp>
        <p:nvSpPr>
          <p:cNvPr id="2" name="Arrow: Right 1">
            <a:extLst>
              <a:ext uri="{FF2B5EF4-FFF2-40B4-BE49-F238E27FC236}">
                <a16:creationId xmlns:a16="http://schemas.microsoft.com/office/drawing/2014/main" id="{CC0D29D3-A9EF-4D25-9C99-4A6102CDA3F0}"/>
              </a:ext>
            </a:extLst>
          </p:cNvPr>
          <p:cNvSpPr/>
          <p:nvPr/>
        </p:nvSpPr>
        <p:spPr bwMode="auto">
          <a:xfrm>
            <a:off x="112379" y="990600"/>
            <a:ext cx="685800" cy="4572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Arrow: Right 5">
            <a:extLst>
              <a:ext uri="{FF2B5EF4-FFF2-40B4-BE49-F238E27FC236}">
                <a16:creationId xmlns:a16="http://schemas.microsoft.com/office/drawing/2014/main" id="{B56D9EB0-6E85-49CB-A92D-4337409CC060}"/>
              </a:ext>
            </a:extLst>
          </p:cNvPr>
          <p:cNvSpPr/>
          <p:nvPr/>
        </p:nvSpPr>
        <p:spPr bwMode="auto">
          <a:xfrm>
            <a:off x="1143000" y="3881110"/>
            <a:ext cx="685800" cy="4572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7" name="Arrow: Right 6">
            <a:extLst>
              <a:ext uri="{FF2B5EF4-FFF2-40B4-BE49-F238E27FC236}">
                <a16:creationId xmlns:a16="http://schemas.microsoft.com/office/drawing/2014/main" id="{0A517C2E-3849-499F-B431-1080088A0482}"/>
              </a:ext>
            </a:extLst>
          </p:cNvPr>
          <p:cNvSpPr/>
          <p:nvPr/>
        </p:nvSpPr>
        <p:spPr bwMode="auto">
          <a:xfrm>
            <a:off x="152400" y="5638800"/>
            <a:ext cx="685800" cy="4572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Arrow: Right 7">
            <a:extLst>
              <a:ext uri="{FF2B5EF4-FFF2-40B4-BE49-F238E27FC236}">
                <a16:creationId xmlns:a16="http://schemas.microsoft.com/office/drawing/2014/main" id="{59713589-68A6-4B6E-9185-8941BA6889A1}"/>
              </a:ext>
            </a:extLst>
          </p:cNvPr>
          <p:cNvSpPr/>
          <p:nvPr/>
        </p:nvSpPr>
        <p:spPr bwMode="auto">
          <a:xfrm>
            <a:off x="152400" y="6301199"/>
            <a:ext cx="685800" cy="4572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Arrow: Right 8">
            <a:extLst>
              <a:ext uri="{FF2B5EF4-FFF2-40B4-BE49-F238E27FC236}">
                <a16:creationId xmlns:a16="http://schemas.microsoft.com/office/drawing/2014/main" id="{223D2488-FF40-4E54-882E-B1A0D3C52D54}"/>
              </a:ext>
            </a:extLst>
          </p:cNvPr>
          <p:cNvSpPr/>
          <p:nvPr/>
        </p:nvSpPr>
        <p:spPr bwMode="auto">
          <a:xfrm flipH="1">
            <a:off x="8991600" y="986287"/>
            <a:ext cx="685800" cy="4572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Arrow: Right 9">
            <a:extLst>
              <a:ext uri="{FF2B5EF4-FFF2-40B4-BE49-F238E27FC236}">
                <a16:creationId xmlns:a16="http://schemas.microsoft.com/office/drawing/2014/main" id="{66E55018-3603-420F-8D62-4CF20360DF0A}"/>
              </a:ext>
            </a:extLst>
          </p:cNvPr>
          <p:cNvSpPr/>
          <p:nvPr/>
        </p:nvSpPr>
        <p:spPr bwMode="auto">
          <a:xfrm flipH="1">
            <a:off x="8991600" y="1973565"/>
            <a:ext cx="685800" cy="4572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1" name="Arrow: Right 10">
            <a:extLst>
              <a:ext uri="{FF2B5EF4-FFF2-40B4-BE49-F238E27FC236}">
                <a16:creationId xmlns:a16="http://schemas.microsoft.com/office/drawing/2014/main" id="{79309C39-92A0-4B75-A29E-786F149A2E6B}"/>
              </a:ext>
            </a:extLst>
          </p:cNvPr>
          <p:cNvSpPr/>
          <p:nvPr/>
        </p:nvSpPr>
        <p:spPr bwMode="auto">
          <a:xfrm flipH="1">
            <a:off x="8991600" y="2577376"/>
            <a:ext cx="685800" cy="4572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2" name="Arrow: Right 11">
            <a:extLst>
              <a:ext uri="{FF2B5EF4-FFF2-40B4-BE49-F238E27FC236}">
                <a16:creationId xmlns:a16="http://schemas.microsoft.com/office/drawing/2014/main" id="{147F8EC5-280F-4FEF-8895-B804B7AD7A61}"/>
              </a:ext>
            </a:extLst>
          </p:cNvPr>
          <p:cNvSpPr/>
          <p:nvPr/>
        </p:nvSpPr>
        <p:spPr bwMode="auto">
          <a:xfrm flipH="1">
            <a:off x="8991600" y="3127612"/>
            <a:ext cx="685800" cy="4572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3" name="Arrow: Right 12">
            <a:extLst>
              <a:ext uri="{FF2B5EF4-FFF2-40B4-BE49-F238E27FC236}">
                <a16:creationId xmlns:a16="http://schemas.microsoft.com/office/drawing/2014/main" id="{88CD4E52-FFAA-4B7F-813D-09474500CAB3}"/>
              </a:ext>
            </a:extLst>
          </p:cNvPr>
          <p:cNvSpPr/>
          <p:nvPr/>
        </p:nvSpPr>
        <p:spPr bwMode="auto">
          <a:xfrm flipH="1">
            <a:off x="8991600" y="3619425"/>
            <a:ext cx="685800" cy="4572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4" name="Arrow: Right 13">
            <a:extLst>
              <a:ext uri="{FF2B5EF4-FFF2-40B4-BE49-F238E27FC236}">
                <a16:creationId xmlns:a16="http://schemas.microsoft.com/office/drawing/2014/main" id="{89E31767-BFBE-41AA-98C1-78447E1161B1}"/>
              </a:ext>
            </a:extLst>
          </p:cNvPr>
          <p:cNvSpPr/>
          <p:nvPr/>
        </p:nvSpPr>
        <p:spPr bwMode="auto">
          <a:xfrm flipH="1">
            <a:off x="8991600" y="4446868"/>
            <a:ext cx="685800" cy="4572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5" name="Arrow: Right 14">
            <a:extLst>
              <a:ext uri="{FF2B5EF4-FFF2-40B4-BE49-F238E27FC236}">
                <a16:creationId xmlns:a16="http://schemas.microsoft.com/office/drawing/2014/main" id="{97EFF3AE-0EC9-4652-87F8-D76D07F282AC}"/>
              </a:ext>
            </a:extLst>
          </p:cNvPr>
          <p:cNvSpPr/>
          <p:nvPr/>
        </p:nvSpPr>
        <p:spPr bwMode="auto">
          <a:xfrm flipH="1">
            <a:off x="8991600" y="4961469"/>
            <a:ext cx="685800" cy="4572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6" name="Arrow: Right 15">
            <a:extLst>
              <a:ext uri="{FF2B5EF4-FFF2-40B4-BE49-F238E27FC236}">
                <a16:creationId xmlns:a16="http://schemas.microsoft.com/office/drawing/2014/main" id="{0AB636F1-A066-4CC1-A300-E5833B21A6F7}"/>
              </a:ext>
            </a:extLst>
          </p:cNvPr>
          <p:cNvSpPr/>
          <p:nvPr/>
        </p:nvSpPr>
        <p:spPr bwMode="auto">
          <a:xfrm flipH="1">
            <a:off x="9025987" y="5610045"/>
            <a:ext cx="685800" cy="4572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4" name="Rectangle 3">
            <a:extLst>
              <a:ext uri="{FF2B5EF4-FFF2-40B4-BE49-F238E27FC236}">
                <a16:creationId xmlns:a16="http://schemas.microsoft.com/office/drawing/2014/main" id="{EF2B3B9B-A35C-471F-99D9-E34175D38C94}"/>
              </a:ext>
            </a:extLst>
          </p:cNvPr>
          <p:cNvSpPr/>
          <p:nvPr/>
        </p:nvSpPr>
        <p:spPr bwMode="auto">
          <a:xfrm>
            <a:off x="5791200" y="6172200"/>
            <a:ext cx="2438400" cy="838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2840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92A691-C243-41F8-96D4-6E07CA5665A0}"/>
              </a:ext>
            </a:extLst>
          </p:cNvPr>
          <p:cNvSpPr txBox="1"/>
          <p:nvPr/>
        </p:nvSpPr>
        <p:spPr>
          <a:xfrm>
            <a:off x="0" y="0"/>
            <a:ext cx="10058400" cy="954107"/>
          </a:xfrm>
          <a:prstGeom prst="rect">
            <a:avLst/>
          </a:prstGeom>
          <a:solidFill>
            <a:srgbClr val="C00000"/>
          </a:solidFill>
        </p:spPr>
        <p:txBody>
          <a:bodyPr wrap="square" rtlCol="0">
            <a:spAutoFit/>
          </a:bodyPr>
          <a:lstStyle/>
          <a:p>
            <a:pPr algn="ctr"/>
            <a:r>
              <a:rPr lang="en-US" sz="2800" b="1" dirty="0">
                <a:solidFill>
                  <a:schemeClr val="bg1"/>
                </a:solidFill>
                <a:latin typeface="Arial Black" panose="020B0A04020102020204" pitchFamily="34" charset="0"/>
              </a:rPr>
              <a:t>Go to slide 3 and follow along to answer the questions on the LEFT side.</a:t>
            </a:r>
          </a:p>
        </p:txBody>
      </p:sp>
      <p:pic>
        <p:nvPicPr>
          <p:cNvPr id="4" name="Picture 3">
            <a:extLst>
              <a:ext uri="{FF2B5EF4-FFF2-40B4-BE49-F238E27FC236}">
                <a16:creationId xmlns:a16="http://schemas.microsoft.com/office/drawing/2014/main" id="{6B059BEB-2652-0DFD-190E-19673FB814F7}"/>
              </a:ext>
            </a:extLst>
          </p:cNvPr>
          <p:cNvPicPr>
            <a:picLocks noChangeAspect="1"/>
          </p:cNvPicPr>
          <p:nvPr/>
        </p:nvPicPr>
        <p:blipFill rotWithShape="1">
          <a:blip r:embed="rId2"/>
          <a:srcRect r="48915"/>
          <a:stretch/>
        </p:blipFill>
        <p:spPr>
          <a:xfrm>
            <a:off x="228600" y="1112808"/>
            <a:ext cx="3810000" cy="5800767"/>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1C15B764-B932-46D1-A4AB-346950C856BA}"/>
              </a:ext>
            </a:extLst>
          </p:cNvPr>
          <p:cNvPicPr>
            <a:picLocks noChangeAspect="1"/>
          </p:cNvPicPr>
          <p:nvPr/>
        </p:nvPicPr>
        <p:blipFill rotWithShape="1">
          <a:blip r:embed="rId3"/>
          <a:srcRect l="34091" t="25758" r="57197" b="41919"/>
          <a:stretch/>
        </p:blipFill>
        <p:spPr>
          <a:xfrm>
            <a:off x="4689894" y="1112808"/>
            <a:ext cx="2409825" cy="2514600"/>
          </a:xfrm>
          <a:prstGeom prst="rect">
            <a:avLst/>
          </a:prstGeom>
        </p:spPr>
      </p:pic>
      <p:sp>
        <p:nvSpPr>
          <p:cNvPr id="7" name="Arrow: Right 6">
            <a:extLst>
              <a:ext uri="{FF2B5EF4-FFF2-40B4-BE49-F238E27FC236}">
                <a16:creationId xmlns:a16="http://schemas.microsoft.com/office/drawing/2014/main" id="{88F7E77B-321D-4AF4-A933-48AF26178B9C}"/>
              </a:ext>
            </a:extLst>
          </p:cNvPr>
          <p:cNvSpPr/>
          <p:nvPr/>
        </p:nvSpPr>
        <p:spPr bwMode="auto">
          <a:xfrm>
            <a:off x="4004094" y="1295400"/>
            <a:ext cx="685800" cy="4572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Text Box 5">
            <a:extLst>
              <a:ext uri="{FF2B5EF4-FFF2-40B4-BE49-F238E27FC236}">
                <a16:creationId xmlns:a16="http://schemas.microsoft.com/office/drawing/2014/main" id="{1C27360D-23FA-9CE1-04DE-DCB969022741}"/>
              </a:ext>
            </a:extLst>
          </p:cNvPr>
          <p:cNvSpPr txBox="1">
            <a:spLocks noChangeArrowheads="1"/>
          </p:cNvSpPr>
          <p:nvPr/>
        </p:nvSpPr>
        <p:spPr bwMode="auto">
          <a:xfrm>
            <a:off x="4191000" y="4343400"/>
            <a:ext cx="5791200" cy="962020"/>
          </a:xfrm>
          <a:prstGeom prst="rect">
            <a:avLst/>
          </a:prstGeom>
          <a:solidFill>
            <a:schemeClr val="bg1"/>
          </a:solidFill>
          <a:ln w="28575">
            <a:noFill/>
            <a:miter lim="800000"/>
            <a:headEnd/>
            <a:tailEnd/>
          </a:ln>
          <a:effectLst/>
        </p:spPr>
        <p:txBody>
          <a:bodyPr wrap="square" lIns="99276" tIns="49638" rIns="99276" bIns="49638">
            <a:spAutoFit/>
          </a:bodyPr>
          <a:lstStyle/>
          <a:p>
            <a:pPr algn="ctr"/>
            <a:r>
              <a:rPr lang="en-US" sz="2800" b="1" dirty="0">
                <a:latin typeface="Times New Roman" panose="02020603050405020304" pitchFamily="18" charset="0"/>
                <a:cs typeface="Times New Roman" panose="02020603050405020304" pitchFamily="18" charset="0"/>
              </a:rPr>
              <a:t>Let’s use TAB RESIZER to see two windows at the same time.</a:t>
            </a:r>
          </a:p>
        </p:txBody>
      </p:sp>
      <p:pic>
        <p:nvPicPr>
          <p:cNvPr id="12" name="Picture 11" descr="A picture containing text, clipart&#10;&#10;Description automatically generated">
            <a:hlinkClick r:id="rId4"/>
            <a:extLst>
              <a:ext uri="{FF2B5EF4-FFF2-40B4-BE49-F238E27FC236}">
                <a16:creationId xmlns:a16="http://schemas.microsoft.com/office/drawing/2014/main" id="{F4D68DC1-110F-0556-6C91-E674F030DD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4806" y="5257800"/>
            <a:ext cx="1940236" cy="1423987"/>
          </a:xfrm>
          <a:prstGeom prst="rect">
            <a:avLst/>
          </a:prstGeom>
        </p:spPr>
      </p:pic>
    </p:spTree>
    <p:extLst>
      <p:ext uri="{BB962C8B-B14F-4D97-AF65-F5344CB8AC3E}">
        <p14:creationId xmlns:p14="http://schemas.microsoft.com/office/powerpoint/2010/main" val="73708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E5FEEA3-E97F-7F19-C2DB-23940E8BCE32}"/>
              </a:ext>
            </a:extLst>
          </p:cNvPr>
          <p:cNvPicPr>
            <a:picLocks noChangeAspect="1"/>
          </p:cNvPicPr>
          <p:nvPr/>
        </p:nvPicPr>
        <p:blipFill rotWithShape="1">
          <a:blip r:embed="rId2"/>
          <a:srcRect r="48915"/>
          <a:stretch/>
        </p:blipFill>
        <p:spPr>
          <a:xfrm>
            <a:off x="164427" y="152400"/>
            <a:ext cx="4409081" cy="6712874"/>
          </a:xfrm>
          <a:prstGeom prst="rect">
            <a:avLst/>
          </a:prstGeom>
        </p:spPr>
      </p:pic>
      <p:grpSp>
        <p:nvGrpSpPr>
          <p:cNvPr id="7" name="Group 6">
            <a:extLst>
              <a:ext uri="{FF2B5EF4-FFF2-40B4-BE49-F238E27FC236}">
                <a16:creationId xmlns:a16="http://schemas.microsoft.com/office/drawing/2014/main" id="{95A99D56-81B5-4A5E-B65B-9BEB5E9C44F4}"/>
              </a:ext>
            </a:extLst>
          </p:cNvPr>
          <p:cNvGrpSpPr/>
          <p:nvPr/>
        </p:nvGrpSpPr>
        <p:grpSpPr>
          <a:xfrm>
            <a:off x="4114800" y="1316641"/>
            <a:ext cx="4191001" cy="2493359"/>
            <a:chOff x="3635059" y="1524110"/>
            <a:chExt cx="4191001" cy="2493359"/>
          </a:xfrm>
        </p:grpSpPr>
        <p:sp>
          <p:nvSpPr>
            <p:cNvPr id="21" name="Text Box 5">
              <a:extLst>
                <a:ext uri="{FF2B5EF4-FFF2-40B4-BE49-F238E27FC236}">
                  <a16:creationId xmlns:a16="http://schemas.microsoft.com/office/drawing/2014/main" id="{C9A8C241-CD8C-4842-84C6-7D539C64577A}"/>
                </a:ext>
              </a:extLst>
            </p:cNvPr>
            <p:cNvSpPr txBox="1">
              <a:spLocks noChangeArrowheads="1"/>
            </p:cNvSpPr>
            <p:nvPr/>
          </p:nvSpPr>
          <p:spPr bwMode="auto">
            <a:xfrm>
              <a:off x="4184800" y="1524110"/>
              <a:ext cx="3641260" cy="962020"/>
            </a:xfrm>
            <a:prstGeom prst="rect">
              <a:avLst/>
            </a:prstGeom>
            <a:solidFill>
              <a:schemeClr val="bg1"/>
            </a:solidFill>
            <a:ln w="28575">
              <a:solidFill>
                <a:srgbClr val="C00000"/>
              </a:solidFill>
              <a:miter lim="800000"/>
              <a:headEnd/>
              <a:tailEnd/>
            </a:ln>
            <a:effectLst/>
          </p:spPr>
          <p:txBody>
            <a:bodyPr wrap="square" lIns="99276" tIns="49638" rIns="99276" bIns="49638">
              <a:spAutoFit/>
            </a:bodyPr>
            <a:lstStyle/>
            <a:p>
              <a:pPr algn="ctr"/>
              <a:r>
                <a:rPr lang="en-US" sz="2800" b="1" dirty="0">
                  <a:latin typeface="Times New Roman" panose="02020603050405020304" pitchFamily="18" charset="0"/>
                  <a:cs typeface="Times New Roman" panose="02020603050405020304" pitchFamily="18" charset="0"/>
                </a:rPr>
                <a:t>Daily Agenda</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(Weekly assignments)</a:t>
              </a:r>
            </a:p>
          </p:txBody>
        </p:sp>
        <p:cxnSp>
          <p:nvCxnSpPr>
            <p:cNvPr id="23" name="Straight Arrow Connector 22">
              <a:extLst>
                <a:ext uri="{FF2B5EF4-FFF2-40B4-BE49-F238E27FC236}">
                  <a16:creationId xmlns:a16="http://schemas.microsoft.com/office/drawing/2014/main" id="{7A26CA5F-3605-4747-BF44-6699909680AC}"/>
                </a:ext>
              </a:extLst>
            </p:cNvPr>
            <p:cNvCxnSpPr>
              <a:cxnSpLocks/>
            </p:cNvCxnSpPr>
            <p:nvPr/>
          </p:nvCxnSpPr>
          <p:spPr bwMode="auto">
            <a:xfrm flipH="1">
              <a:off x="3635059" y="2486130"/>
              <a:ext cx="1584654" cy="1531339"/>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grpSp>
      <p:grpSp>
        <p:nvGrpSpPr>
          <p:cNvPr id="37" name="Group 36">
            <a:extLst>
              <a:ext uri="{FF2B5EF4-FFF2-40B4-BE49-F238E27FC236}">
                <a16:creationId xmlns:a16="http://schemas.microsoft.com/office/drawing/2014/main" id="{31CC256E-5E5C-B34E-8F87-A647884DD6B1}"/>
              </a:ext>
            </a:extLst>
          </p:cNvPr>
          <p:cNvGrpSpPr/>
          <p:nvPr/>
        </p:nvGrpSpPr>
        <p:grpSpPr>
          <a:xfrm>
            <a:off x="4443921" y="3479439"/>
            <a:ext cx="2777330" cy="962020"/>
            <a:chOff x="4443921" y="3479439"/>
            <a:chExt cx="2777330" cy="962020"/>
          </a:xfrm>
        </p:grpSpPr>
        <p:cxnSp>
          <p:nvCxnSpPr>
            <p:cNvPr id="24" name="Straight Arrow Connector 23">
              <a:extLst>
                <a:ext uri="{FF2B5EF4-FFF2-40B4-BE49-F238E27FC236}">
                  <a16:creationId xmlns:a16="http://schemas.microsoft.com/office/drawing/2014/main" id="{803003B7-7C05-4901-9EF9-28106C0C42BD}"/>
                </a:ext>
              </a:extLst>
            </p:cNvPr>
            <p:cNvCxnSpPr>
              <a:cxnSpLocks/>
            </p:cNvCxnSpPr>
            <p:nvPr/>
          </p:nvCxnSpPr>
          <p:spPr bwMode="auto">
            <a:xfrm flipH="1">
              <a:off x="4443921" y="4250554"/>
              <a:ext cx="1446053" cy="185212"/>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
          <p:nvSpPr>
            <p:cNvPr id="29" name="Text Box 5">
              <a:extLst>
                <a:ext uri="{FF2B5EF4-FFF2-40B4-BE49-F238E27FC236}">
                  <a16:creationId xmlns:a16="http://schemas.microsoft.com/office/drawing/2014/main" id="{804DE628-8CF4-AEAE-DF73-ACE6238052E5}"/>
                </a:ext>
              </a:extLst>
            </p:cNvPr>
            <p:cNvSpPr txBox="1">
              <a:spLocks noChangeArrowheads="1"/>
            </p:cNvSpPr>
            <p:nvPr/>
          </p:nvSpPr>
          <p:spPr bwMode="auto">
            <a:xfrm>
              <a:off x="5061269" y="3479439"/>
              <a:ext cx="2159982" cy="962020"/>
            </a:xfrm>
            <a:prstGeom prst="rect">
              <a:avLst/>
            </a:prstGeom>
            <a:solidFill>
              <a:schemeClr val="bg1"/>
            </a:solidFill>
            <a:ln w="28575">
              <a:solidFill>
                <a:srgbClr val="C00000"/>
              </a:solidFill>
              <a:miter lim="800000"/>
              <a:headEnd/>
              <a:tailEnd/>
            </a:ln>
            <a:effectLst/>
          </p:spPr>
          <p:txBody>
            <a:bodyPr wrap="square" lIns="99276" tIns="49638" rIns="99276" bIns="49638">
              <a:spAutoFit/>
            </a:bodyPr>
            <a:lstStyle/>
            <a:p>
              <a:pPr algn="ctr"/>
              <a:r>
                <a:rPr lang="en-US" sz="2800" b="1" dirty="0">
                  <a:latin typeface="Times New Roman" panose="02020603050405020304" pitchFamily="18" charset="0"/>
                  <a:cs typeface="Times New Roman" panose="02020603050405020304" pitchFamily="18" charset="0"/>
                </a:rPr>
                <a:t>Bell Schedules</a:t>
              </a:r>
            </a:p>
          </p:txBody>
        </p:sp>
      </p:grpSp>
      <p:grpSp>
        <p:nvGrpSpPr>
          <p:cNvPr id="36" name="Group 35">
            <a:extLst>
              <a:ext uri="{FF2B5EF4-FFF2-40B4-BE49-F238E27FC236}">
                <a16:creationId xmlns:a16="http://schemas.microsoft.com/office/drawing/2014/main" id="{B9FF2564-95E4-3067-1A23-ECA3C2C50017}"/>
              </a:ext>
            </a:extLst>
          </p:cNvPr>
          <p:cNvGrpSpPr/>
          <p:nvPr/>
        </p:nvGrpSpPr>
        <p:grpSpPr>
          <a:xfrm>
            <a:off x="4185531" y="4602081"/>
            <a:ext cx="3042968" cy="962020"/>
            <a:chOff x="4185531" y="4602081"/>
            <a:chExt cx="3042968" cy="962020"/>
          </a:xfrm>
        </p:grpSpPr>
        <p:cxnSp>
          <p:nvCxnSpPr>
            <p:cNvPr id="31" name="Straight Arrow Connector 30">
              <a:extLst>
                <a:ext uri="{FF2B5EF4-FFF2-40B4-BE49-F238E27FC236}">
                  <a16:creationId xmlns:a16="http://schemas.microsoft.com/office/drawing/2014/main" id="{05D27221-52BD-D7DC-11F7-E7CB2FD96812}"/>
                </a:ext>
              </a:extLst>
            </p:cNvPr>
            <p:cNvCxnSpPr>
              <a:cxnSpLocks/>
              <a:stCxn id="32" idx="1"/>
            </p:cNvCxnSpPr>
            <p:nvPr/>
          </p:nvCxnSpPr>
          <p:spPr bwMode="auto">
            <a:xfrm flipH="1">
              <a:off x="4185531" y="5083091"/>
              <a:ext cx="882986" cy="33526"/>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
          <p:nvSpPr>
            <p:cNvPr id="32" name="Text Box 5">
              <a:extLst>
                <a:ext uri="{FF2B5EF4-FFF2-40B4-BE49-F238E27FC236}">
                  <a16:creationId xmlns:a16="http://schemas.microsoft.com/office/drawing/2014/main" id="{AEF55F38-A06F-F63F-E7AB-4880CE99C05E}"/>
                </a:ext>
              </a:extLst>
            </p:cNvPr>
            <p:cNvSpPr txBox="1">
              <a:spLocks noChangeArrowheads="1"/>
            </p:cNvSpPr>
            <p:nvPr/>
          </p:nvSpPr>
          <p:spPr bwMode="auto">
            <a:xfrm>
              <a:off x="5068517" y="4602081"/>
              <a:ext cx="2159982" cy="962020"/>
            </a:xfrm>
            <a:prstGeom prst="rect">
              <a:avLst/>
            </a:prstGeom>
            <a:solidFill>
              <a:schemeClr val="bg1"/>
            </a:solidFill>
            <a:ln w="28575">
              <a:solidFill>
                <a:srgbClr val="C00000"/>
              </a:solidFill>
              <a:miter lim="800000"/>
              <a:headEnd/>
              <a:tailEnd/>
            </a:ln>
            <a:effectLst/>
          </p:spPr>
          <p:txBody>
            <a:bodyPr wrap="square" lIns="99276" tIns="49638" rIns="99276" bIns="49638">
              <a:spAutoFit/>
            </a:bodyPr>
            <a:lstStyle/>
            <a:p>
              <a:pPr algn="ctr"/>
              <a:r>
                <a:rPr lang="en-US" sz="2800" b="1" dirty="0">
                  <a:latin typeface="Times New Roman" panose="02020603050405020304" pitchFamily="18" charset="0"/>
                  <a:cs typeface="Times New Roman" panose="02020603050405020304" pitchFamily="18" charset="0"/>
                </a:rPr>
                <a:t>By the minions</a:t>
              </a:r>
            </a:p>
          </p:txBody>
        </p:sp>
      </p:grpSp>
      <p:grpSp>
        <p:nvGrpSpPr>
          <p:cNvPr id="42" name="Group 41">
            <a:extLst>
              <a:ext uri="{FF2B5EF4-FFF2-40B4-BE49-F238E27FC236}">
                <a16:creationId xmlns:a16="http://schemas.microsoft.com/office/drawing/2014/main" id="{7E8C36C4-9524-A5C3-F357-E4F929BC0B80}"/>
              </a:ext>
            </a:extLst>
          </p:cNvPr>
          <p:cNvGrpSpPr/>
          <p:nvPr/>
        </p:nvGrpSpPr>
        <p:grpSpPr>
          <a:xfrm>
            <a:off x="7265079" y="2695580"/>
            <a:ext cx="2354388" cy="2564436"/>
            <a:chOff x="7265079" y="2695580"/>
            <a:chExt cx="2354388" cy="2564436"/>
          </a:xfrm>
        </p:grpSpPr>
        <p:pic>
          <p:nvPicPr>
            <p:cNvPr id="27" name="Picture 26">
              <a:extLst>
                <a:ext uri="{FF2B5EF4-FFF2-40B4-BE49-F238E27FC236}">
                  <a16:creationId xmlns:a16="http://schemas.microsoft.com/office/drawing/2014/main" id="{34CF2409-D758-1DB1-7FF4-1ED6529E2ACE}"/>
                </a:ext>
              </a:extLst>
            </p:cNvPr>
            <p:cNvPicPr>
              <a:picLocks noChangeAspect="1"/>
            </p:cNvPicPr>
            <p:nvPr/>
          </p:nvPicPr>
          <p:blipFill>
            <a:blip r:embed="rId3"/>
            <a:stretch>
              <a:fillRect/>
            </a:stretch>
          </p:blipFill>
          <p:spPr>
            <a:xfrm>
              <a:off x="8086536" y="2695580"/>
              <a:ext cx="1532931" cy="2564436"/>
            </a:xfrm>
            <a:prstGeom prst="rect">
              <a:avLst/>
            </a:prstGeom>
          </p:spPr>
        </p:pic>
        <p:cxnSp>
          <p:nvCxnSpPr>
            <p:cNvPr id="34" name="Straight Arrow Connector 33">
              <a:extLst>
                <a:ext uri="{FF2B5EF4-FFF2-40B4-BE49-F238E27FC236}">
                  <a16:creationId xmlns:a16="http://schemas.microsoft.com/office/drawing/2014/main" id="{86599598-A23E-7331-B624-16E97D948604}"/>
                </a:ext>
              </a:extLst>
            </p:cNvPr>
            <p:cNvCxnSpPr>
              <a:cxnSpLocks/>
            </p:cNvCxnSpPr>
            <p:nvPr/>
          </p:nvCxnSpPr>
          <p:spPr bwMode="auto">
            <a:xfrm flipV="1">
              <a:off x="7265079" y="4507450"/>
              <a:ext cx="670762" cy="369350"/>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grpSp>
      <p:grpSp>
        <p:nvGrpSpPr>
          <p:cNvPr id="38" name="Group 37">
            <a:extLst>
              <a:ext uri="{FF2B5EF4-FFF2-40B4-BE49-F238E27FC236}">
                <a16:creationId xmlns:a16="http://schemas.microsoft.com/office/drawing/2014/main" id="{84B8208D-A279-D65F-5DDA-2666A1857CD3}"/>
              </a:ext>
            </a:extLst>
          </p:cNvPr>
          <p:cNvGrpSpPr/>
          <p:nvPr/>
        </p:nvGrpSpPr>
        <p:grpSpPr>
          <a:xfrm>
            <a:off x="4184100" y="5846929"/>
            <a:ext cx="5766107" cy="1146686"/>
            <a:chOff x="4185531" y="4760657"/>
            <a:chExt cx="5766107" cy="1146686"/>
          </a:xfrm>
        </p:grpSpPr>
        <p:cxnSp>
          <p:nvCxnSpPr>
            <p:cNvPr id="39" name="Straight Arrow Connector 38">
              <a:extLst>
                <a:ext uri="{FF2B5EF4-FFF2-40B4-BE49-F238E27FC236}">
                  <a16:creationId xmlns:a16="http://schemas.microsoft.com/office/drawing/2014/main" id="{672AD538-85BF-CDCD-B17E-BD5EC3861878}"/>
                </a:ext>
              </a:extLst>
            </p:cNvPr>
            <p:cNvCxnSpPr>
              <a:cxnSpLocks/>
            </p:cNvCxnSpPr>
            <p:nvPr/>
          </p:nvCxnSpPr>
          <p:spPr bwMode="auto">
            <a:xfrm flipH="1" flipV="1">
              <a:off x="4185531" y="5116617"/>
              <a:ext cx="1319251" cy="217383"/>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
          <p:nvSpPr>
            <p:cNvPr id="40" name="Text Box 5">
              <a:extLst>
                <a:ext uri="{FF2B5EF4-FFF2-40B4-BE49-F238E27FC236}">
                  <a16:creationId xmlns:a16="http://schemas.microsoft.com/office/drawing/2014/main" id="{5D0FE0D6-01C2-1267-FED3-9AF85C89D274}"/>
                </a:ext>
              </a:extLst>
            </p:cNvPr>
            <p:cNvSpPr txBox="1">
              <a:spLocks noChangeArrowheads="1"/>
            </p:cNvSpPr>
            <p:nvPr/>
          </p:nvSpPr>
          <p:spPr bwMode="auto">
            <a:xfrm>
              <a:off x="4908558" y="4760657"/>
              <a:ext cx="5043080" cy="1146686"/>
            </a:xfrm>
            <a:prstGeom prst="rect">
              <a:avLst/>
            </a:prstGeom>
            <a:solidFill>
              <a:schemeClr val="bg1"/>
            </a:solidFill>
            <a:ln w="28575">
              <a:solidFill>
                <a:srgbClr val="C00000"/>
              </a:solidFill>
              <a:miter lim="800000"/>
              <a:headEnd/>
              <a:tailEnd/>
            </a:ln>
            <a:effectLst/>
          </p:spPr>
          <p:txBody>
            <a:bodyPr wrap="square" lIns="99276" tIns="49638" rIns="99276" bIns="49638">
              <a:spAutoFit/>
            </a:bodyPr>
            <a:lstStyle/>
            <a:p>
              <a:pPr algn="ctr"/>
              <a:r>
                <a:rPr lang="en-US" sz="2800" b="1" dirty="0">
                  <a:latin typeface="Times New Roman" panose="02020603050405020304" pitchFamily="18" charset="0"/>
                  <a:cs typeface="Times New Roman" panose="02020603050405020304" pitchFamily="18" charset="0"/>
                </a:rPr>
                <a:t>Game Controller</a:t>
              </a:r>
            </a:p>
            <a:p>
              <a:pPr algn="ctr"/>
              <a:r>
                <a:rPr lang="en-US" b="1" dirty="0">
                  <a:latin typeface="Times New Roman" panose="02020603050405020304" pitchFamily="18" charset="0"/>
                  <a:cs typeface="Times New Roman" panose="02020603050405020304" pitchFamily="18" charset="0"/>
                </a:rPr>
                <a:t>You may visit the sites after all classwork is done and you have the teacher’s permission</a:t>
              </a:r>
            </a:p>
          </p:txBody>
        </p:sp>
      </p:grpSp>
    </p:spTree>
    <p:extLst>
      <p:ext uri="{BB962C8B-B14F-4D97-AF65-F5344CB8AC3E}">
        <p14:creationId xmlns:p14="http://schemas.microsoft.com/office/powerpoint/2010/main" val="162140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4864DC-3CDD-4FBA-89EB-71658351FCB5}"/>
              </a:ext>
            </a:extLst>
          </p:cNvPr>
          <p:cNvGrpSpPr/>
          <p:nvPr/>
        </p:nvGrpSpPr>
        <p:grpSpPr>
          <a:xfrm>
            <a:off x="8778392" y="1842688"/>
            <a:ext cx="842968" cy="2653112"/>
            <a:chOff x="8778391" y="880400"/>
            <a:chExt cx="842968" cy="2653112"/>
          </a:xfrm>
        </p:grpSpPr>
        <p:cxnSp>
          <p:nvCxnSpPr>
            <p:cNvPr id="26" name="Straight Arrow Connector 25">
              <a:extLst>
                <a:ext uri="{FF2B5EF4-FFF2-40B4-BE49-F238E27FC236}">
                  <a16:creationId xmlns:a16="http://schemas.microsoft.com/office/drawing/2014/main" id="{3F39C61D-6674-4D66-81F2-2A4C87453465}"/>
                </a:ext>
              </a:extLst>
            </p:cNvPr>
            <p:cNvCxnSpPr>
              <a:cxnSpLocks/>
            </p:cNvCxnSpPr>
            <p:nvPr/>
          </p:nvCxnSpPr>
          <p:spPr bwMode="auto">
            <a:xfrm flipV="1">
              <a:off x="9577550" y="880400"/>
              <a:ext cx="0" cy="2417220"/>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848DD6C8-18E1-4967-B9EE-C78AD88030A1}"/>
                </a:ext>
              </a:extLst>
            </p:cNvPr>
            <p:cNvCxnSpPr>
              <a:cxnSpLocks/>
            </p:cNvCxnSpPr>
            <p:nvPr/>
          </p:nvCxnSpPr>
          <p:spPr bwMode="auto">
            <a:xfrm flipH="1">
              <a:off x="8778391" y="3288266"/>
              <a:ext cx="842968" cy="245246"/>
            </a:xfrm>
            <a:prstGeom prst="straightConnector1">
              <a:avLst/>
            </a:prstGeom>
            <a:solidFill>
              <a:schemeClr val="accent1"/>
            </a:solidFill>
            <a:ln w="76200" cap="flat" cmpd="sng" algn="ctr">
              <a:solidFill>
                <a:srgbClr val="C00000"/>
              </a:solidFill>
              <a:prstDash val="solid"/>
              <a:round/>
              <a:headEnd type="none" w="med" len="med"/>
              <a:tailEnd type="none" w="med" len="med"/>
            </a:ln>
            <a:effectLst/>
          </p:spPr>
        </p:cxnSp>
      </p:grpSp>
      <p:pic>
        <p:nvPicPr>
          <p:cNvPr id="25" name="Picture 24">
            <a:extLst>
              <a:ext uri="{FF2B5EF4-FFF2-40B4-BE49-F238E27FC236}">
                <a16:creationId xmlns:a16="http://schemas.microsoft.com/office/drawing/2014/main" id="{6E5FEEA3-E97F-7F19-C2DB-23940E8BCE32}"/>
              </a:ext>
            </a:extLst>
          </p:cNvPr>
          <p:cNvPicPr>
            <a:picLocks noChangeAspect="1"/>
          </p:cNvPicPr>
          <p:nvPr/>
        </p:nvPicPr>
        <p:blipFill rotWithShape="1">
          <a:blip r:embed="rId2"/>
          <a:srcRect l="49461" r="-723"/>
          <a:stretch/>
        </p:blipFill>
        <p:spPr>
          <a:xfrm>
            <a:off x="5528380" y="152400"/>
            <a:ext cx="4424389" cy="6712874"/>
          </a:xfrm>
          <a:prstGeom prst="rect">
            <a:avLst/>
          </a:prstGeom>
        </p:spPr>
      </p:pic>
      <p:sp>
        <p:nvSpPr>
          <p:cNvPr id="31" name="Text Box 5">
            <a:extLst>
              <a:ext uri="{FF2B5EF4-FFF2-40B4-BE49-F238E27FC236}">
                <a16:creationId xmlns:a16="http://schemas.microsoft.com/office/drawing/2014/main" id="{0E334167-8461-336A-3D71-23475DDD3E7F}"/>
              </a:ext>
            </a:extLst>
          </p:cNvPr>
          <p:cNvSpPr txBox="1">
            <a:spLocks noChangeArrowheads="1"/>
          </p:cNvSpPr>
          <p:nvPr/>
        </p:nvSpPr>
        <p:spPr bwMode="auto">
          <a:xfrm>
            <a:off x="228599" y="266832"/>
            <a:ext cx="4953001" cy="962020"/>
          </a:xfrm>
          <a:prstGeom prst="rect">
            <a:avLst/>
          </a:prstGeom>
          <a:solidFill>
            <a:schemeClr val="bg1"/>
          </a:solidFill>
          <a:ln w="28575">
            <a:solidFill>
              <a:srgbClr val="0066FF"/>
            </a:solidFill>
            <a:miter lim="800000"/>
            <a:headEnd/>
            <a:tailEnd/>
          </a:ln>
          <a:effectLst/>
        </p:spPr>
        <p:txBody>
          <a:bodyPr wrap="square" lIns="99276" tIns="49638" rIns="99276" bIns="49638">
            <a:spAutoFit/>
          </a:bodyPr>
          <a:lstStyle/>
          <a:p>
            <a:pPr algn="ctr"/>
            <a:r>
              <a:rPr lang="en-US" sz="2800" b="1" dirty="0">
                <a:latin typeface="Times New Roman" panose="02020603050405020304" pitchFamily="18" charset="0"/>
                <a:cs typeface="Times New Roman" panose="02020603050405020304" pitchFamily="18" charset="0"/>
              </a:rPr>
              <a:t>Click “Rules &amp; Procedures” at the top of mrstomm.com</a:t>
            </a:r>
          </a:p>
        </p:txBody>
      </p:sp>
      <p:grpSp>
        <p:nvGrpSpPr>
          <p:cNvPr id="43" name="Group 42">
            <a:extLst>
              <a:ext uri="{FF2B5EF4-FFF2-40B4-BE49-F238E27FC236}">
                <a16:creationId xmlns:a16="http://schemas.microsoft.com/office/drawing/2014/main" id="{95C06AB4-9451-8777-40EC-5C264588E70D}"/>
              </a:ext>
            </a:extLst>
          </p:cNvPr>
          <p:cNvGrpSpPr/>
          <p:nvPr/>
        </p:nvGrpSpPr>
        <p:grpSpPr>
          <a:xfrm>
            <a:off x="394194" y="2402467"/>
            <a:ext cx="5436785" cy="2656141"/>
            <a:chOff x="433973" y="2238644"/>
            <a:chExt cx="5436785" cy="2656141"/>
          </a:xfrm>
        </p:grpSpPr>
        <p:cxnSp>
          <p:nvCxnSpPr>
            <p:cNvPr id="37" name="Straight Arrow Connector 36">
              <a:extLst>
                <a:ext uri="{FF2B5EF4-FFF2-40B4-BE49-F238E27FC236}">
                  <a16:creationId xmlns:a16="http://schemas.microsoft.com/office/drawing/2014/main" id="{06823FF9-98EC-DCAF-5E7D-62DFC2A87E7E}"/>
                </a:ext>
              </a:extLst>
            </p:cNvPr>
            <p:cNvCxnSpPr>
              <a:cxnSpLocks/>
            </p:cNvCxnSpPr>
            <p:nvPr/>
          </p:nvCxnSpPr>
          <p:spPr bwMode="auto">
            <a:xfrm flipV="1">
              <a:off x="4530021" y="2238644"/>
              <a:ext cx="1340737" cy="275956"/>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
          <p:nvSpPr>
            <p:cNvPr id="38" name="TextBox 37">
              <a:extLst>
                <a:ext uri="{FF2B5EF4-FFF2-40B4-BE49-F238E27FC236}">
                  <a16:creationId xmlns:a16="http://schemas.microsoft.com/office/drawing/2014/main" id="{5A7D3F5B-F7E9-2DDB-FC31-B91F76704709}"/>
                </a:ext>
              </a:extLst>
            </p:cNvPr>
            <p:cNvSpPr txBox="1"/>
            <p:nvPr/>
          </p:nvSpPr>
          <p:spPr>
            <a:xfrm>
              <a:off x="433973" y="2340240"/>
              <a:ext cx="4558861" cy="2554545"/>
            </a:xfrm>
            <a:prstGeom prst="rect">
              <a:avLst/>
            </a:prstGeom>
            <a:noFill/>
          </p:spPr>
          <p:txBody>
            <a:bodyPr wrap="square">
              <a:spAutoFit/>
            </a:bodyPr>
            <a:lstStyle/>
            <a:p>
              <a:pPr algn="l"/>
              <a:r>
                <a:rPr lang="en-US" b="1" i="0" dirty="0">
                  <a:solidFill>
                    <a:srgbClr val="626262"/>
                  </a:solidFill>
                  <a:effectLst/>
                  <a:latin typeface="Arial" panose="020B0604020202020204" pitchFamily="34" charset="0"/>
                </a:rPr>
                <a:t>​</a:t>
              </a:r>
              <a:r>
                <a:rPr lang="en-US" b="1" i="0" dirty="0">
                  <a:solidFill>
                    <a:srgbClr val="2A2A2A"/>
                  </a:solidFill>
                  <a:effectLst/>
                  <a:latin typeface="Arial" panose="020B0604020202020204" pitchFamily="34" charset="0"/>
                </a:rPr>
                <a:t>Being </a:t>
              </a:r>
              <a:r>
                <a:rPr lang="en-US" b="1" i="0" dirty="0">
                  <a:solidFill>
                    <a:srgbClr val="FF0000"/>
                  </a:solidFill>
                  <a:effectLst/>
                  <a:latin typeface="Arial" panose="020B0604020202020204" pitchFamily="34" charset="0"/>
                </a:rPr>
                <a:t>PREPARED</a:t>
              </a:r>
              <a:r>
                <a:rPr lang="en-US" b="1" i="0" dirty="0">
                  <a:solidFill>
                    <a:srgbClr val="2A2A2A"/>
                  </a:solidFill>
                  <a:effectLst/>
                  <a:latin typeface="Arial" panose="020B0604020202020204" pitchFamily="34" charset="0"/>
                </a:rPr>
                <a:t> for class each day </a:t>
              </a:r>
              <a:r>
                <a:rPr lang="en-US" b="0" i="0" dirty="0">
                  <a:solidFill>
                    <a:srgbClr val="2A2A2A"/>
                  </a:solidFill>
                  <a:effectLst/>
                  <a:latin typeface="Arial" panose="020B0604020202020204" pitchFamily="34" charset="0"/>
                </a:rPr>
                <a:t>includes being on time for class, having your laptop (charged), completing class work before it is due, and bringing any other materials you need. You should also turn off your phone (&amp; other personal electronic devices) and keep it in your bookbag)</a:t>
              </a:r>
              <a:endParaRPr lang="en-US" b="0" i="0" dirty="0">
                <a:solidFill>
                  <a:srgbClr val="626262"/>
                </a:solidFill>
                <a:effectLst/>
                <a:latin typeface="Arial" panose="020B0604020202020204" pitchFamily="34" charset="0"/>
              </a:endParaRPr>
            </a:p>
          </p:txBody>
        </p:sp>
      </p:grpSp>
      <p:grpSp>
        <p:nvGrpSpPr>
          <p:cNvPr id="44" name="Group 43">
            <a:extLst>
              <a:ext uri="{FF2B5EF4-FFF2-40B4-BE49-F238E27FC236}">
                <a16:creationId xmlns:a16="http://schemas.microsoft.com/office/drawing/2014/main" id="{D2559AEB-A1BE-92D1-BA67-81E37093C4DE}"/>
              </a:ext>
            </a:extLst>
          </p:cNvPr>
          <p:cNvGrpSpPr/>
          <p:nvPr/>
        </p:nvGrpSpPr>
        <p:grpSpPr>
          <a:xfrm>
            <a:off x="394194" y="2946862"/>
            <a:ext cx="5436785" cy="3948596"/>
            <a:chOff x="394194" y="2946862"/>
            <a:chExt cx="5436785" cy="3948596"/>
          </a:xfrm>
        </p:grpSpPr>
        <p:sp>
          <p:nvSpPr>
            <p:cNvPr id="40" name="TextBox 39">
              <a:extLst>
                <a:ext uri="{FF2B5EF4-FFF2-40B4-BE49-F238E27FC236}">
                  <a16:creationId xmlns:a16="http://schemas.microsoft.com/office/drawing/2014/main" id="{AE634117-4809-860B-A75B-83D4C5EA48E0}"/>
                </a:ext>
              </a:extLst>
            </p:cNvPr>
            <p:cNvSpPr txBox="1"/>
            <p:nvPr/>
          </p:nvSpPr>
          <p:spPr>
            <a:xfrm>
              <a:off x="394194" y="5264242"/>
              <a:ext cx="4686091" cy="1631216"/>
            </a:xfrm>
            <a:prstGeom prst="rect">
              <a:avLst/>
            </a:prstGeom>
            <a:noFill/>
          </p:spPr>
          <p:txBody>
            <a:bodyPr wrap="square">
              <a:spAutoFit/>
            </a:bodyPr>
            <a:lstStyle/>
            <a:p>
              <a:pPr algn="l"/>
              <a:r>
                <a:rPr lang="en-US" b="1" i="0" dirty="0">
                  <a:solidFill>
                    <a:srgbClr val="2A2A2A"/>
                  </a:solidFill>
                  <a:effectLst/>
                  <a:latin typeface="Arial" panose="020B0604020202020204" pitchFamily="34" charset="0"/>
                </a:rPr>
                <a:t>Using class time </a:t>
              </a:r>
              <a:r>
                <a:rPr lang="en-US" b="1" i="0" dirty="0">
                  <a:solidFill>
                    <a:srgbClr val="FF0000"/>
                  </a:solidFill>
                  <a:effectLst/>
                  <a:latin typeface="Arial" panose="020B0604020202020204" pitchFamily="34" charset="0"/>
                </a:rPr>
                <a:t>WISELY</a:t>
              </a:r>
              <a:r>
                <a:rPr lang="en-US" b="0" i="0" dirty="0">
                  <a:solidFill>
                    <a:srgbClr val="2A2A2A"/>
                  </a:solidFill>
                  <a:effectLst/>
                  <a:latin typeface="Arial" panose="020B0604020202020204" pitchFamily="34" charset="0"/>
                </a:rPr>
                <a:t> - all of it - from the first minute to the last!  Use your time to focus on your class work or work/interventions from another class when you have extra time.</a:t>
              </a:r>
              <a:endParaRPr lang="en-US" b="0" i="0" dirty="0">
                <a:solidFill>
                  <a:srgbClr val="626262"/>
                </a:solidFill>
                <a:effectLst/>
                <a:latin typeface="Arial" panose="020B0604020202020204" pitchFamily="34" charset="0"/>
              </a:endParaRPr>
            </a:p>
          </p:txBody>
        </p:sp>
        <p:cxnSp>
          <p:nvCxnSpPr>
            <p:cNvPr id="41" name="Straight Arrow Connector 40">
              <a:extLst>
                <a:ext uri="{FF2B5EF4-FFF2-40B4-BE49-F238E27FC236}">
                  <a16:creationId xmlns:a16="http://schemas.microsoft.com/office/drawing/2014/main" id="{FF28C3B1-2BD6-39B9-1B3A-CB9B52F750BC}"/>
                </a:ext>
              </a:extLst>
            </p:cNvPr>
            <p:cNvCxnSpPr>
              <a:cxnSpLocks/>
            </p:cNvCxnSpPr>
            <p:nvPr/>
          </p:nvCxnSpPr>
          <p:spPr bwMode="auto">
            <a:xfrm flipV="1">
              <a:off x="4572000" y="2946862"/>
              <a:ext cx="1258979" cy="2539538"/>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grpSp>
      <p:grpSp>
        <p:nvGrpSpPr>
          <p:cNvPr id="52" name="Group 51">
            <a:extLst>
              <a:ext uri="{FF2B5EF4-FFF2-40B4-BE49-F238E27FC236}">
                <a16:creationId xmlns:a16="http://schemas.microsoft.com/office/drawing/2014/main" id="{3882126C-972F-34C8-7764-064D1364B10A}"/>
              </a:ext>
            </a:extLst>
          </p:cNvPr>
          <p:cNvGrpSpPr/>
          <p:nvPr/>
        </p:nvGrpSpPr>
        <p:grpSpPr>
          <a:xfrm>
            <a:off x="399945" y="1416336"/>
            <a:ext cx="5737607" cy="903744"/>
            <a:chOff x="399945" y="1416336"/>
            <a:chExt cx="5737607" cy="903744"/>
          </a:xfrm>
        </p:grpSpPr>
        <p:pic>
          <p:nvPicPr>
            <p:cNvPr id="48" name="Picture 47" descr="A screenshot of a video game&#10;&#10;Description automatically generated with low confidence">
              <a:extLst>
                <a:ext uri="{FF2B5EF4-FFF2-40B4-BE49-F238E27FC236}">
                  <a16:creationId xmlns:a16="http://schemas.microsoft.com/office/drawing/2014/main" id="{B1FD73A1-F655-7696-560D-7ABF761F88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945" y="1416336"/>
              <a:ext cx="4495800" cy="903744"/>
            </a:xfrm>
            <a:prstGeom prst="rect">
              <a:avLst/>
            </a:prstGeom>
          </p:spPr>
        </p:pic>
        <p:cxnSp>
          <p:nvCxnSpPr>
            <p:cNvPr id="51" name="Straight Arrow Connector 50">
              <a:extLst>
                <a:ext uri="{FF2B5EF4-FFF2-40B4-BE49-F238E27FC236}">
                  <a16:creationId xmlns:a16="http://schemas.microsoft.com/office/drawing/2014/main" id="{162173C8-206C-A9D9-EE02-522972E82861}"/>
                </a:ext>
              </a:extLst>
            </p:cNvPr>
            <p:cNvCxnSpPr>
              <a:cxnSpLocks/>
            </p:cNvCxnSpPr>
            <p:nvPr/>
          </p:nvCxnSpPr>
          <p:spPr bwMode="auto">
            <a:xfrm flipV="1">
              <a:off x="4796815" y="1642333"/>
              <a:ext cx="1340737" cy="275956"/>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grpSp>
    </p:spTree>
    <p:extLst>
      <p:ext uri="{BB962C8B-B14F-4D97-AF65-F5344CB8AC3E}">
        <p14:creationId xmlns:p14="http://schemas.microsoft.com/office/powerpoint/2010/main" val="73448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4864DC-3CDD-4FBA-89EB-71658351FCB5}"/>
              </a:ext>
            </a:extLst>
          </p:cNvPr>
          <p:cNvGrpSpPr/>
          <p:nvPr/>
        </p:nvGrpSpPr>
        <p:grpSpPr>
          <a:xfrm>
            <a:off x="8778392" y="1842688"/>
            <a:ext cx="842968" cy="2653112"/>
            <a:chOff x="8778391" y="880400"/>
            <a:chExt cx="842968" cy="2653112"/>
          </a:xfrm>
        </p:grpSpPr>
        <p:cxnSp>
          <p:nvCxnSpPr>
            <p:cNvPr id="26" name="Straight Arrow Connector 25">
              <a:extLst>
                <a:ext uri="{FF2B5EF4-FFF2-40B4-BE49-F238E27FC236}">
                  <a16:creationId xmlns:a16="http://schemas.microsoft.com/office/drawing/2014/main" id="{3F39C61D-6674-4D66-81F2-2A4C87453465}"/>
                </a:ext>
              </a:extLst>
            </p:cNvPr>
            <p:cNvCxnSpPr>
              <a:cxnSpLocks/>
            </p:cNvCxnSpPr>
            <p:nvPr/>
          </p:nvCxnSpPr>
          <p:spPr bwMode="auto">
            <a:xfrm flipV="1">
              <a:off x="9577550" y="880400"/>
              <a:ext cx="0" cy="2417220"/>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848DD6C8-18E1-4967-B9EE-C78AD88030A1}"/>
                </a:ext>
              </a:extLst>
            </p:cNvPr>
            <p:cNvCxnSpPr>
              <a:cxnSpLocks/>
            </p:cNvCxnSpPr>
            <p:nvPr/>
          </p:nvCxnSpPr>
          <p:spPr bwMode="auto">
            <a:xfrm flipH="1">
              <a:off x="8778391" y="3288266"/>
              <a:ext cx="842968" cy="245246"/>
            </a:xfrm>
            <a:prstGeom prst="straightConnector1">
              <a:avLst/>
            </a:prstGeom>
            <a:solidFill>
              <a:schemeClr val="accent1"/>
            </a:solidFill>
            <a:ln w="76200" cap="flat" cmpd="sng" algn="ctr">
              <a:solidFill>
                <a:srgbClr val="C00000"/>
              </a:solidFill>
              <a:prstDash val="solid"/>
              <a:round/>
              <a:headEnd type="none" w="med" len="med"/>
              <a:tailEnd type="none" w="med" len="med"/>
            </a:ln>
            <a:effectLst/>
          </p:spPr>
        </p:cxnSp>
      </p:grpSp>
      <p:pic>
        <p:nvPicPr>
          <p:cNvPr id="25" name="Picture 24">
            <a:extLst>
              <a:ext uri="{FF2B5EF4-FFF2-40B4-BE49-F238E27FC236}">
                <a16:creationId xmlns:a16="http://schemas.microsoft.com/office/drawing/2014/main" id="{6E5FEEA3-E97F-7F19-C2DB-23940E8BCE32}"/>
              </a:ext>
            </a:extLst>
          </p:cNvPr>
          <p:cNvPicPr>
            <a:picLocks noChangeAspect="1"/>
          </p:cNvPicPr>
          <p:nvPr/>
        </p:nvPicPr>
        <p:blipFill rotWithShape="1">
          <a:blip r:embed="rId2"/>
          <a:srcRect l="49461" r="-723"/>
          <a:stretch/>
        </p:blipFill>
        <p:spPr>
          <a:xfrm>
            <a:off x="5486400" y="152400"/>
            <a:ext cx="4424389" cy="6712874"/>
          </a:xfrm>
          <a:prstGeom prst="rect">
            <a:avLst/>
          </a:prstGeom>
        </p:spPr>
      </p:pic>
      <p:cxnSp>
        <p:nvCxnSpPr>
          <p:cNvPr id="37" name="Straight Arrow Connector 36">
            <a:extLst>
              <a:ext uri="{FF2B5EF4-FFF2-40B4-BE49-F238E27FC236}">
                <a16:creationId xmlns:a16="http://schemas.microsoft.com/office/drawing/2014/main" id="{06823FF9-98EC-DCAF-5E7D-62DFC2A87E7E}"/>
              </a:ext>
            </a:extLst>
          </p:cNvPr>
          <p:cNvCxnSpPr>
            <a:cxnSpLocks/>
          </p:cNvCxnSpPr>
          <p:nvPr/>
        </p:nvCxnSpPr>
        <p:spPr bwMode="auto">
          <a:xfrm>
            <a:off x="4343400" y="2243605"/>
            <a:ext cx="1469366" cy="983504"/>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
        <p:nvSpPr>
          <p:cNvPr id="38" name="TextBox 37">
            <a:extLst>
              <a:ext uri="{FF2B5EF4-FFF2-40B4-BE49-F238E27FC236}">
                <a16:creationId xmlns:a16="http://schemas.microsoft.com/office/drawing/2014/main" id="{5A7D3F5B-F7E9-2DDB-FC31-B91F76704709}"/>
              </a:ext>
            </a:extLst>
          </p:cNvPr>
          <p:cNvSpPr txBox="1"/>
          <p:nvPr/>
        </p:nvSpPr>
        <p:spPr>
          <a:xfrm>
            <a:off x="213756" y="1107795"/>
            <a:ext cx="5467033" cy="1323439"/>
          </a:xfrm>
          <a:prstGeom prst="rect">
            <a:avLst/>
          </a:prstGeom>
          <a:noFill/>
        </p:spPr>
        <p:txBody>
          <a:bodyPr wrap="square">
            <a:spAutoFit/>
          </a:bodyPr>
          <a:lstStyle/>
          <a:p>
            <a:pPr algn="l"/>
            <a:r>
              <a:rPr lang="en-US" b="1" i="0" dirty="0">
                <a:solidFill>
                  <a:srgbClr val="626262"/>
                </a:solidFill>
                <a:effectLst/>
                <a:latin typeface="Arial" panose="020B0604020202020204" pitchFamily="34" charset="0"/>
              </a:rPr>
              <a:t>​</a:t>
            </a:r>
            <a:endParaRPr lang="en-US" b="0" i="0" dirty="0">
              <a:solidFill>
                <a:srgbClr val="626262"/>
              </a:solidFill>
              <a:effectLst/>
              <a:latin typeface="Arial" panose="020B0604020202020204" pitchFamily="34" charset="0"/>
            </a:endParaRPr>
          </a:p>
          <a:p>
            <a:pPr algn="l"/>
            <a:r>
              <a:rPr lang="en-US" b="1" i="0" dirty="0">
                <a:solidFill>
                  <a:srgbClr val="FF0000"/>
                </a:solidFill>
                <a:effectLst/>
                <a:latin typeface="Arial" panose="020B0604020202020204" pitchFamily="34" charset="0"/>
              </a:rPr>
              <a:t>PARTICIPATING</a:t>
            </a:r>
            <a:r>
              <a:rPr lang="en-US" b="1" i="0" dirty="0">
                <a:solidFill>
                  <a:srgbClr val="2A2A2A"/>
                </a:solidFill>
                <a:effectLst/>
                <a:latin typeface="Arial" panose="020B0604020202020204" pitchFamily="34" charset="0"/>
              </a:rPr>
              <a:t> in class discussions and activities </a:t>
            </a:r>
            <a:r>
              <a:rPr lang="en-US" b="0" i="0" dirty="0">
                <a:solidFill>
                  <a:srgbClr val="626262"/>
                </a:solidFill>
                <a:effectLst/>
                <a:latin typeface="Arial" panose="020B0604020202020204" pitchFamily="34" charset="0"/>
              </a:rPr>
              <a:t>by paying attention, checking your notes, and answering questions.</a:t>
            </a:r>
          </a:p>
        </p:txBody>
      </p:sp>
      <p:sp>
        <p:nvSpPr>
          <p:cNvPr id="40" name="TextBox 39">
            <a:extLst>
              <a:ext uri="{FF2B5EF4-FFF2-40B4-BE49-F238E27FC236}">
                <a16:creationId xmlns:a16="http://schemas.microsoft.com/office/drawing/2014/main" id="{AE634117-4809-860B-A75B-83D4C5EA48E0}"/>
              </a:ext>
            </a:extLst>
          </p:cNvPr>
          <p:cNvSpPr txBox="1"/>
          <p:nvPr/>
        </p:nvSpPr>
        <p:spPr>
          <a:xfrm>
            <a:off x="213756" y="2687009"/>
            <a:ext cx="4966557" cy="1015663"/>
          </a:xfrm>
          <a:prstGeom prst="rect">
            <a:avLst/>
          </a:prstGeom>
          <a:noFill/>
        </p:spPr>
        <p:txBody>
          <a:bodyPr wrap="square">
            <a:spAutoFit/>
          </a:bodyPr>
          <a:lstStyle/>
          <a:p>
            <a:pPr algn="l"/>
            <a:r>
              <a:rPr lang="en-US" b="1" i="0" dirty="0">
                <a:solidFill>
                  <a:srgbClr val="FF0000"/>
                </a:solidFill>
                <a:effectLst/>
                <a:latin typeface="Arial" panose="020B0604020202020204" pitchFamily="34" charset="0"/>
              </a:rPr>
              <a:t>RAISING</a:t>
            </a:r>
            <a:r>
              <a:rPr lang="en-US" b="1" i="0" dirty="0">
                <a:solidFill>
                  <a:srgbClr val="2A2A2A"/>
                </a:solidFill>
                <a:effectLst/>
                <a:latin typeface="Arial" panose="020B0604020202020204" pitchFamily="34" charset="0"/>
              </a:rPr>
              <a:t> your hand for permission </a:t>
            </a:r>
            <a:r>
              <a:rPr lang="en-US" b="0" i="0" dirty="0">
                <a:solidFill>
                  <a:srgbClr val="626262"/>
                </a:solidFill>
                <a:effectLst/>
                <a:latin typeface="Arial" panose="020B0604020202020204" pitchFamily="34" charset="0"/>
              </a:rPr>
              <a:t>to ask/ or answer questions,</a:t>
            </a:r>
            <a:r>
              <a:rPr lang="en-US" b="1" i="0" dirty="0">
                <a:solidFill>
                  <a:srgbClr val="2A2A2A"/>
                </a:solidFill>
                <a:effectLst/>
                <a:latin typeface="Arial" panose="020B0604020202020204" pitchFamily="34" charset="0"/>
              </a:rPr>
              <a:t> </a:t>
            </a:r>
            <a:r>
              <a:rPr lang="en-US" b="0" i="0" dirty="0">
                <a:solidFill>
                  <a:srgbClr val="2A2A2A"/>
                </a:solidFill>
                <a:effectLst/>
                <a:latin typeface="Arial" panose="020B0604020202020204" pitchFamily="34" charset="0"/>
              </a:rPr>
              <a:t>to leave your seat, or to help another student.</a:t>
            </a:r>
            <a:endParaRPr lang="en-US" b="0" i="0" dirty="0">
              <a:solidFill>
                <a:srgbClr val="626262"/>
              </a:solidFill>
              <a:effectLst/>
              <a:latin typeface="Arial" panose="020B0604020202020204" pitchFamily="34" charset="0"/>
            </a:endParaRPr>
          </a:p>
        </p:txBody>
      </p:sp>
      <p:cxnSp>
        <p:nvCxnSpPr>
          <p:cNvPr id="41" name="Straight Arrow Connector 40">
            <a:extLst>
              <a:ext uri="{FF2B5EF4-FFF2-40B4-BE49-F238E27FC236}">
                <a16:creationId xmlns:a16="http://schemas.microsoft.com/office/drawing/2014/main" id="{FF28C3B1-2BD6-39B9-1B3A-CB9B52F750BC}"/>
              </a:ext>
            </a:extLst>
          </p:cNvPr>
          <p:cNvCxnSpPr>
            <a:cxnSpLocks/>
          </p:cNvCxnSpPr>
          <p:nvPr/>
        </p:nvCxnSpPr>
        <p:spPr bwMode="auto">
          <a:xfrm>
            <a:off x="4800600" y="3124200"/>
            <a:ext cx="990600" cy="457200"/>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
        <p:nvSpPr>
          <p:cNvPr id="16" name="TextBox 15">
            <a:extLst>
              <a:ext uri="{FF2B5EF4-FFF2-40B4-BE49-F238E27FC236}">
                <a16:creationId xmlns:a16="http://schemas.microsoft.com/office/drawing/2014/main" id="{012287E1-F39A-1A73-FACC-52D3C5EBD866}"/>
              </a:ext>
            </a:extLst>
          </p:cNvPr>
          <p:cNvSpPr txBox="1"/>
          <p:nvPr/>
        </p:nvSpPr>
        <p:spPr>
          <a:xfrm>
            <a:off x="170951" y="3908793"/>
            <a:ext cx="4705849" cy="3170099"/>
          </a:xfrm>
          <a:prstGeom prst="rect">
            <a:avLst/>
          </a:prstGeom>
          <a:noFill/>
        </p:spPr>
        <p:txBody>
          <a:bodyPr wrap="square">
            <a:spAutoFit/>
          </a:bodyPr>
          <a:lstStyle/>
          <a:p>
            <a:pPr algn="l"/>
            <a:r>
              <a:rPr lang="en-US" b="1" i="0" dirty="0">
                <a:solidFill>
                  <a:srgbClr val="2A2A2A"/>
                </a:solidFill>
                <a:effectLst/>
                <a:latin typeface="Arial" panose="020B0604020202020204" pitchFamily="34" charset="0"/>
              </a:rPr>
              <a:t>Treating others with </a:t>
            </a:r>
            <a:r>
              <a:rPr lang="en-US" b="1" i="0" dirty="0">
                <a:solidFill>
                  <a:srgbClr val="FF0000"/>
                </a:solidFill>
                <a:effectLst/>
                <a:latin typeface="Arial" panose="020B0604020202020204" pitchFamily="34" charset="0"/>
              </a:rPr>
              <a:t>RESPECT</a:t>
            </a:r>
            <a:r>
              <a:rPr lang="en-US" b="1" i="0" dirty="0">
                <a:solidFill>
                  <a:srgbClr val="2A2A2A"/>
                </a:solidFill>
                <a:effectLst/>
                <a:latin typeface="Arial" panose="020B0604020202020204" pitchFamily="34" charset="0"/>
              </a:rPr>
              <a:t> </a:t>
            </a:r>
            <a:r>
              <a:rPr lang="en-US" b="0" i="0" dirty="0">
                <a:solidFill>
                  <a:srgbClr val="2A2A2A"/>
                </a:solidFill>
                <a:effectLst/>
                <a:latin typeface="Arial" panose="020B0604020202020204" pitchFamily="34" charset="0"/>
              </a:rPr>
              <a:t>by showing</a:t>
            </a:r>
            <a:r>
              <a:rPr lang="en-US" b="1" i="0" dirty="0">
                <a:solidFill>
                  <a:srgbClr val="2A2A2A"/>
                </a:solidFill>
                <a:effectLst/>
                <a:latin typeface="Arial" panose="020B0604020202020204" pitchFamily="34" charset="0"/>
              </a:rPr>
              <a:t> </a:t>
            </a:r>
            <a:r>
              <a:rPr lang="en-US" b="0" i="0" dirty="0">
                <a:solidFill>
                  <a:srgbClr val="2A2A2A"/>
                </a:solidFill>
                <a:effectLst/>
                <a:latin typeface="Arial" panose="020B0604020202020204" pitchFamily="34" charset="0"/>
              </a:rPr>
              <a:t>positive attitudes &amp; actions towards everyone, keeping your hands off other people's property/belongings, and keeping your hands/feet to yourself.  You should not gossip about other students and teachers.  Most importantly, do not disrupt class and make it difficult for others to learn or hard for me to teach. ​ </a:t>
            </a:r>
            <a:endParaRPr lang="en-US" b="0" i="0" dirty="0">
              <a:solidFill>
                <a:srgbClr val="626262"/>
              </a:solidFill>
              <a:effectLst/>
              <a:latin typeface="Arial" panose="020B0604020202020204" pitchFamily="34" charset="0"/>
            </a:endParaRPr>
          </a:p>
        </p:txBody>
      </p:sp>
      <p:cxnSp>
        <p:nvCxnSpPr>
          <p:cNvPr id="22" name="Straight Arrow Connector 21">
            <a:extLst>
              <a:ext uri="{FF2B5EF4-FFF2-40B4-BE49-F238E27FC236}">
                <a16:creationId xmlns:a16="http://schemas.microsoft.com/office/drawing/2014/main" id="{5FE8F566-0065-6F47-8418-FBAE383208D6}"/>
              </a:ext>
            </a:extLst>
          </p:cNvPr>
          <p:cNvCxnSpPr>
            <a:cxnSpLocks/>
          </p:cNvCxnSpPr>
          <p:nvPr/>
        </p:nvCxnSpPr>
        <p:spPr bwMode="auto">
          <a:xfrm flipV="1">
            <a:off x="4343400" y="4094990"/>
            <a:ext cx="1469366" cy="132976"/>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83723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4864DC-3CDD-4FBA-89EB-71658351FCB5}"/>
              </a:ext>
            </a:extLst>
          </p:cNvPr>
          <p:cNvGrpSpPr/>
          <p:nvPr/>
        </p:nvGrpSpPr>
        <p:grpSpPr>
          <a:xfrm>
            <a:off x="8778392" y="1842688"/>
            <a:ext cx="842968" cy="2653112"/>
            <a:chOff x="8778391" y="880400"/>
            <a:chExt cx="842968" cy="2653112"/>
          </a:xfrm>
        </p:grpSpPr>
        <p:cxnSp>
          <p:nvCxnSpPr>
            <p:cNvPr id="26" name="Straight Arrow Connector 25">
              <a:extLst>
                <a:ext uri="{FF2B5EF4-FFF2-40B4-BE49-F238E27FC236}">
                  <a16:creationId xmlns:a16="http://schemas.microsoft.com/office/drawing/2014/main" id="{3F39C61D-6674-4D66-81F2-2A4C87453465}"/>
                </a:ext>
              </a:extLst>
            </p:cNvPr>
            <p:cNvCxnSpPr>
              <a:cxnSpLocks/>
            </p:cNvCxnSpPr>
            <p:nvPr/>
          </p:nvCxnSpPr>
          <p:spPr bwMode="auto">
            <a:xfrm flipV="1">
              <a:off x="9577550" y="880400"/>
              <a:ext cx="0" cy="2417220"/>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848DD6C8-18E1-4967-B9EE-C78AD88030A1}"/>
                </a:ext>
              </a:extLst>
            </p:cNvPr>
            <p:cNvCxnSpPr>
              <a:cxnSpLocks/>
            </p:cNvCxnSpPr>
            <p:nvPr/>
          </p:nvCxnSpPr>
          <p:spPr bwMode="auto">
            <a:xfrm flipH="1">
              <a:off x="8778391" y="3288266"/>
              <a:ext cx="842968" cy="245246"/>
            </a:xfrm>
            <a:prstGeom prst="straightConnector1">
              <a:avLst/>
            </a:prstGeom>
            <a:solidFill>
              <a:schemeClr val="accent1"/>
            </a:solidFill>
            <a:ln w="76200" cap="flat" cmpd="sng" algn="ctr">
              <a:solidFill>
                <a:srgbClr val="C00000"/>
              </a:solidFill>
              <a:prstDash val="solid"/>
              <a:round/>
              <a:headEnd type="none" w="med" len="med"/>
              <a:tailEnd type="none" w="med" len="med"/>
            </a:ln>
            <a:effectLst/>
          </p:spPr>
        </p:cxnSp>
      </p:grpSp>
      <p:pic>
        <p:nvPicPr>
          <p:cNvPr id="25" name="Picture 24">
            <a:extLst>
              <a:ext uri="{FF2B5EF4-FFF2-40B4-BE49-F238E27FC236}">
                <a16:creationId xmlns:a16="http://schemas.microsoft.com/office/drawing/2014/main" id="{6E5FEEA3-E97F-7F19-C2DB-23940E8BCE32}"/>
              </a:ext>
            </a:extLst>
          </p:cNvPr>
          <p:cNvPicPr>
            <a:picLocks noChangeAspect="1"/>
          </p:cNvPicPr>
          <p:nvPr/>
        </p:nvPicPr>
        <p:blipFill rotWithShape="1">
          <a:blip r:embed="rId2"/>
          <a:srcRect l="49461" r="-723"/>
          <a:stretch/>
        </p:blipFill>
        <p:spPr>
          <a:xfrm>
            <a:off x="5486400" y="152400"/>
            <a:ext cx="4424389" cy="6712874"/>
          </a:xfrm>
          <a:prstGeom prst="rect">
            <a:avLst/>
          </a:prstGeom>
        </p:spPr>
      </p:pic>
      <p:sp>
        <p:nvSpPr>
          <p:cNvPr id="20" name="TextBox 19">
            <a:extLst>
              <a:ext uri="{FF2B5EF4-FFF2-40B4-BE49-F238E27FC236}">
                <a16:creationId xmlns:a16="http://schemas.microsoft.com/office/drawing/2014/main" id="{394C47B0-4B90-342E-831A-90DCA725C09C}"/>
              </a:ext>
            </a:extLst>
          </p:cNvPr>
          <p:cNvSpPr txBox="1"/>
          <p:nvPr/>
        </p:nvSpPr>
        <p:spPr>
          <a:xfrm>
            <a:off x="239182" y="2895600"/>
            <a:ext cx="4957789" cy="2246769"/>
          </a:xfrm>
          <a:prstGeom prst="rect">
            <a:avLst/>
          </a:prstGeom>
          <a:noFill/>
        </p:spPr>
        <p:txBody>
          <a:bodyPr wrap="square">
            <a:spAutoFit/>
          </a:bodyPr>
          <a:lstStyle/>
          <a:p>
            <a:pPr algn="l"/>
            <a:r>
              <a:rPr lang="en-US" b="1" i="0" dirty="0">
                <a:solidFill>
                  <a:srgbClr val="2A2A2A"/>
                </a:solidFill>
                <a:effectLst/>
                <a:latin typeface="Arial" panose="020B0604020202020204" pitchFamily="34" charset="0"/>
              </a:rPr>
              <a:t>Being </a:t>
            </a:r>
            <a:r>
              <a:rPr lang="en-US" b="1" i="0" dirty="0">
                <a:solidFill>
                  <a:srgbClr val="FF0000"/>
                </a:solidFill>
                <a:effectLst/>
                <a:latin typeface="Arial" panose="020B0604020202020204" pitchFamily="34" charset="0"/>
              </a:rPr>
              <a:t>HONEST</a:t>
            </a:r>
            <a:r>
              <a:rPr lang="en-US" b="0" i="0" dirty="0">
                <a:solidFill>
                  <a:srgbClr val="2A2A2A"/>
                </a:solidFill>
                <a:effectLst/>
                <a:latin typeface="Arial" panose="020B0604020202020204" pitchFamily="34" charset="0"/>
              </a:rPr>
              <a:t> by doing your own work to the best of your abilities.  You should not copy answers from an online source, copy someone else's work, or allow others to copy your work. </a:t>
            </a:r>
          </a:p>
          <a:p>
            <a:pPr algn="l"/>
            <a:endParaRPr lang="en-US" dirty="0">
              <a:solidFill>
                <a:srgbClr val="2A2A2A"/>
              </a:solidFill>
              <a:latin typeface="Arial" panose="020B0604020202020204" pitchFamily="34" charset="0"/>
            </a:endParaRPr>
          </a:p>
          <a:p>
            <a:pPr algn="l"/>
            <a:r>
              <a:rPr lang="en-US" b="0" i="0" dirty="0">
                <a:solidFill>
                  <a:srgbClr val="2A2A2A"/>
                </a:solidFill>
                <a:effectLst/>
                <a:latin typeface="Arial" panose="020B0604020202020204" pitchFamily="34" charset="0"/>
              </a:rPr>
              <a:t>Cheating = Zero scores for all involved!</a:t>
            </a:r>
            <a:endParaRPr lang="en-US" b="0" i="0" dirty="0">
              <a:solidFill>
                <a:srgbClr val="626262"/>
              </a:solidFill>
              <a:effectLst/>
              <a:latin typeface="Arial" panose="020B0604020202020204" pitchFamily="34" charset="0"/>
            </a:endParaRPr>
          </a:p>
        </p:txBody>
      </p:sp>
      <p:cxnSp>
        <p:nvCxnSpPr>
          <p:cNvPr id="22" name="Straight Arrow Connector 21">
            <a:extLst>
              <a:ext uri="{FF2B5EF4-FFF2-40B4-BE49-F238E27FC236}">
                <a16:creationId xmlns:a16="http://schemas.microsoft.com/office/drawing/2014/main" id="{5FE8F566-0065-6F47-8418-FBAE383208D6}"/>
              </a:ext>
            </a:extLst>
          </p:cNvPr>
          <p:cNvCxnSpPr>
            <a:cxnSpLocks/>
          </p:cNvCxnSpPr>
          <p:nvPr/>
        </p:nvCxnSpPr>
        <p:spPr bwMode="auto">
          <a:xfrm>
            <a:off x="4343400" y="4227966"/>
            <a:ext cx="1469366" cy="267834"/>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
        <p:nvSpPr>
          <p:cNvPr id="4" name="TextBox 3">
            <a:extLst>
              <a:ext uri="{FF2B5EF4-FFF2-40B4-BE49-F238E27FC236}">
                <a16:creationId xmlns:a16="http://schemas.microsoft.com/office/drawing/2014/main" id="{7E56BFE8-C7AF-EA7E-CB37-F7454DEF2158}"/>
              </a:ext>
            </a:extLst>
          </p:cNvPr>
          <p:cNvSpPr txBox="1"/>
          <p:nvPr/>
        </p:nvSpPr>
        <p:spPr>
          <a:xfrm>
            <a:off x="304800" y="5410200"/>
            <a:ext cx="4957789" cy="707886"/>
          </a:xfrm>
          <a:prstGeom prst="rect">
            <a:avLst/>
          </a:prstGeom>
          <a:noFill/>
        </p:spPr>
        <p:txBody>
          <a:bodyPr wrap="square" rtlCol="0">
            <a:spAutoFit/>
          </a:bodyPr>
          <a:lstStyle/>
          <a:p>
            <a:pPr algn="ctr"/>
            <a:r>
              <a:rPr lang="en-US" i="1" dirty="0"/>
              <a:t>It’s OK to give help or hints.</a:t>
            </a:r>
          </a:p>
          <a:p>
            <a:pPr algn="ctr"/>
            <a:r>
              <a:rPr lang="en-US" i="1" dirty="0"/>
              <a:t>It is NOT OK to give answers!</a:t>
            </a:r>
          </a:p>
        </p:txBody>
      </p:sp>
    </p:spTree>
    <p:extLst>
      <p:ext uri="{BB962C8B-B14F-4D97-AF65-F5344CB8AC3E}">
        <p14:creationId xmlns:p14="http://schemas.microsoft.com/office/powerpoint/2010/main" val="203633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1 Best Purple Minions ideas | purple minions, minions, evil ...">
            <a:extLst>
              <a:ext uri="{FF2B5EF4-FFF2-40B4-BE49-F238E27FC236}">
                <a16:creationId xmlns:a16="http://schemas.microsoft.com/office/drawing/2014/main" id="{6B48BCB1-64A9-A580-56EC-E0F4A6E2B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4606" y="3671409"/>
            <a:ext cx="2327594" cy="3491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E5FEEA3-E97F-7F19-C2DB-23940E8BCE32}"/>
              </a:ext>
            </a:extLst>
          </p:cNvPr>
          <p:cNvPicPr>
            <a:picLocks noChangeAspect="1"/>
          </p:cNvPicPr>
          <p:nvPr/>
        </p:nvPicPr>
        <p:blipFill rotWithShape="1">
          <a:blip r:embed="rId3"/>
          <a:srcRect l="49461" t="68108" r="-723" b="19406"/>
          <a:stretch/>
        </p:blipFill>
        <p:spPr>
          <a:xfrm>
            <a:off x="304800" y="163283"/>
            <a:ext cx="5371785" cy="1017684"/>
          </a:xfrm>
          <a:prstGeom prst="rect">
            <a:avLst/>
          </a:prstGeom>
        </p:spPr>
      </p:pic>
      <p:sp>
        <p:nvSpPr>
          <p:cNvPr id="20" name="TextBox 19">
            <a:extLst>
              <a:ext uri="{FF2B5EF4-FFF2-40B4-BE49-F238E27FC236}">
                <a16:creationId xmlns:a16="http://schemas.microsoft.com/office/drawing/2014/main" id="{394C47B0-4B90-342E-831A-90DCA725C09C}"/>
              </a:ext>
            </a:extLst>
          </p:cNvPr>
          <p:cNvSpPr txBox="1"/>
          <p:nvPr/>
        </p:nvSpPr>
        <p:spPr>
          <a:xfrm>
            <a:off x="100023" y="1295400"/>
            <a:ext cx="9858354" cy="5632311"/>
          </a:xfrm>
          <a:prstGeom prst="rect">
            <a:avLst/>
          </a:prstGeom>
          <a:noFill/>
        </p:spPr>
        <p:txBody>
          <a:bodyPr wrap="square">
            <a:spAutoFit/>
          </a:bodyPr>
          <a:lstStyle/>
          <a:p>
            <a:pPr marL="342900" indent="-342900">
              <a:spcBef>
                <a:spcPts val="600"/>
              </a:spcBef>
              <a:spcAft>
                <a:spcPts val="600"/>
              </a:spcAft>
              <a:buFont typeface="Arial" panose="020B0604020202020204" pitchFamily="34" charset="0"/>
              <a:buChar char="•"/>
            </a:pPr>
            <a:r>
              <a:rPr lang="en-US" b="0" i="0" dirty="0">
                <a:solidFill>
                  <a:srgbClr val="2A2A2A"/>
                </a:solidFill>
                <a:effectLst/>
                <a:latin typeface="Arial Narrow" panose="020B0606020202030204" pitchFamily="34" charset="0"/>
              </a:rPr>
              <a:t>Listening to music, watching videos, or playing games when you should be working on class work.</a:t>
            </a:r>
            <a:endParaRPr lang="en-US" b="0" i="0" dirty="0">
              <a:solidFill>
                <a:srgbClr val="626262"/>
              </a:solidFill>
              <a:effectLst/>
              <a:latin typeface="Arial Narrow" panose="020B0606020202030204" pitchFamily="34" charset="0"/>
            </a:endParaRPr>
          </a:p>
          <a:p>
            <a:pPr marL="342900" indent="-342900" algn="l">
              <a:spcBef>
                <a:spcPts val="600"/>
              </a:spcBef>
              <a:spcAft>
                <a:spcPts val="600"/>
              </a:spcAft>
              <a:buFont typeface="Arial" panose="020B0604020202020204" pitchFamily="34" charset="0"/>
              <a:buChar char="•"/>
            </a:pPr>
            <a:r>
              <a:rPr lang="en-US" b="0" i="0" dirty="0">
                <a:solidFill>
                  <a:srgbClr val="2A2A2A"/>
                </a:solidFill>
                <a:effectLst/>
                <a:latin typeface="Arial Narrow" panose="020B0606020202030204" pitchFamily="34" charset="0"/>
              </a:rPr>
              <a:t>Putting up your materials and waiting for the bell to ring.</a:t>
            </a:r>
            <a:endParaRPr lang="en-US" b="0" i="0" dirty="0">
              <a:solidFill>
                <a:srgbClr val="626262"/>
              </a:solidFill>
              <a:effectLst/>
              <a:latin typeface="Arial Narrow" panose="020B0606020202030204" pitchFamily="34" charset="0"/>
            </a:endParaRPr>
          </a:p>
          <a:p>
            <a:pPr marL="342900" indent="-342900" algn="l">
              <a:spcBef>
                <a:spcPts val="600"/>
              </a:spcBef>
              <a:spcAft>
                <a:spcPts val="600"/>
              </a:spcAft>
              <a:buFont typeface="Arial" panose="020B0604020202020204" pitchFamily="34" charset="0"/>
              <a:buChar char="•"/>
            </a:pPr>
            <a:r>
              <a:rPr lang="en-US" b="0" i="0" dirty="0">
                <a:solidFill>
                  <a:srgbClr val="2A2A2A"/>
                </a:solidFill>
                <a:effectLst/>
                <a:latin typeface="Arial Narrow" panose="020B0606020202030204" pitchFamily="34" charset="0"/>
              </a:rPr>
              <a:t>Not having your laptop charged for the day.</a:t>
            </a:r>
            <a:endParaRPr lang="en-US" b="0" i="0" dirty="0">
              <a:solidFill>
                <a:srgbClr val="626262"/>
              </a:solidFill>
              <a:effectLst/>
              <a:latin typeface="Arial Narrow" panose="020B0606020202030204" pitchFamily="34" charset="0"/>
            </a:endParaRPr>
          </a:p>
          <a:p>
            <a:pPr marL="342900" indent="-342900" algn="l">
              <a:spcBef>
                <a:spcPts val="600"/>
              </a:spcBef>
              <a:spcAft>
                <a:spcPts val="600"/>
              </a:spcAft>
              <a:buFont typeface="Arial" panose="020B0604020202020204" pitchFamily="34" charset="0"/>
              <a:buChar char="•"/>
            </a:pPr>
            <a:r>
              <a:rPr lang="en-US" b="0" i="0" dirty="0">
                <a:solidFill>
                  <a:srgbClr val="2A2A2A"/>
                </a:solidFill>
                <a:effectLst/>
                <a:latin typeface="Arial Narrow" panose="020B0606020202030204" pitchFamily="34" charset="0"/>
              </a:rPr>
              <a:t>Borrowing materials without asking (or hiding them).</a:t>
            </a:r>
            <a:endParaRPr lang="en-US" b="0" i="0" dirty="0">
              <a:solidFill>
                <a:srgbClr val="626262"/>
              </a:solidFill>
              <a:effectLst/>
              <a:latin typeface="Arial Narrow" panose="020B0606020202030204" pitchFamily="34" charset="0"/>
            </a:endParaRPr>
          </a:p>
          <a:p>
            <a:pPr marL="342900" indent="-342900">
              <a:spcBef>
                <a:spcPts val="600"/>
              </a:spcBef>
              <a:spcAft>
                <a:spcPts val="600"/>
              </a:spcAft>
              <a:buFont typeface="Arial" panose="020B0604020202020204" pitchFamily="34" charset="0"/>
              <a:buChar char="•"/>
            </a:pPr>
            <a:r>
              <a:rPr lang="en-US" dirty="0">
                <a:solidFill>
                  <a:srgbClr val="2A2A2A"/>
                </a:solidFill>
                <a:latin typeface="Arial Narrow" panose="020B0606020202030204" pitchFamily="34" charset="0"/>
              </a:rPr>
              <a:t>Messing with another student's stuff, such as pushing buttons on their laptop.</a:t>
            </a:r>
            <a:endParaRPr lang="en-US" dirty="0">
              <a:solidFill>
                <a:srgbClr val="626262"/>
              </a:solidFill>
              <a:latin typeface="Arial Narrow" panose="020B0606020202030204" pitchFamily="34" charset="0"/>
            </a:endParaRPr>
          </a:p>
          <a:p>
            <a:pPr marL="342900" indent="-342900" algn="l">
              <a:spcBef>
                <a:spcPts val="600"/>
              </a:spcBef>
              <a:spcAft>
                <a:spcPts val="600"/>
              </a:spcAft>
              <a:buFont typeface="Arial" panose="020B0604020202020204" pitchFamily="34" charset="0"/>
              <a:buChar char="•"/>
            </a:pPr>
            <a:r>
              <a:rPr lang="en-US" b="0" i="0" dirty="0">
                <a:solidFill>
                  <a:srgbClr val="2A2A2A"/>
                </a:solidFill>
                <a:effectLst/>
                <a:latin typeface="Arial Narrow" panose="020B0606020202030204" pitchFamily="34" charset="0"/>
              </a:rPr>
              <a:t>Calling other students names or talking about them when they are not in the class.  </a:t>
            </a:r>
            <a:endParaRPr lang="en-US" b="0" i="0" dirty="0">
              <a:solidFill>
                <a:srgbClr val="626262"/>
              </a:solidFill>
              <a:effectLst/>
              <a:latin typeface="Arial Narrow" panose="020B0606020202030204" pitchFamily="34" charset="0"/>
            </a:endParaRPr>
          </a:p>
          <a:p>
            <a:pPr marL="342900" indent="-342900" algn="l">
              <a:spcBef>
                <a:spcPts val="600"/>
              </a:spcBef>
              <a:spcAft>
                <a:spcPts val="600"/>
              </a:spcAft>
              <a:buFont typeface="Arial" panose="020B0604020202020204" pitchFamily="34" charset="0"/>
              <a:buChar char="•"/>
            </a:pPr>
            <a:r>
              <a:rPr lang="en-US" b="0" i="0" dirty="0">
                <a:solidFill>
                  <a:srgbClr val="2A2A2A"/>
                </a:solidFill>
                <a:effectLst/>
                <a:latin typeface="Arial Narrow" panose="020B0606020202030204" pitchFamily="34" charset="0"/>
              </a:rPr>
              <a:t>Keeping your cell phone on the table or in a pocket - pants or hoody.</a:t>
            </a:r>
            <a:endParaRPr lang="en-US" b="0" i="0" dirty="0">
              <a:solidFill>
                <a:srgbClr val="626262"/>
              </a:solidFill>
              <a:effectLst/>
              <a:latin typeface="Arial Narrow" panose="020B0606020202030204" pitchFamily="34" charset="0"/>
            </a:endParaRPr>
          </a:p>
          <a:p>
            <a:pPr marL="342900" indent="-342900" algn="l">
              <a:spcBef>
                <a:spcPts val="600"/>
              </a:spcBef>
              <a:spcAft>
                <a:spcPts val="600"/>
              </a:spcAft>
              <a:buFont typeface="Arial" panose="020B0604020202020204" pitchFamily="34" charset="0"/>
              <a:buChar char="•"/>
            </a:pPr>
            <a:r>
              <a:rPr lang="en-US" b="0" i="0" dirty="0">
                <a:solidFill>
                  <a:srgbClr val="2A2A2A"/>
                </a:solidFill>
                <a:effectLst/>
                <a:latin typeface="Arial Narrow" panose="020B0606020202030204" pitchFamily="34" charset="0"/>
              </a:rPr>
              <a:t>Walking around the room to chat with a friend.</a:t>
            </a:r>
            <a:endParaRPr lang="en-US" b="0" i="0" dirty="0">
              <a:solidFill>
                <a:srgbClr val="626262"/>
              </a:solidFill>
              <a:effectLst/>
              <a:latin typeface="Arial Narrow" panose="020B0606020202030204" pitchFamily="34" charset="0"/>
            </a:endParaRPr>
          </a:p>
          <a:p>
            <a:pPr marL="342900" indent="-342900">
              <a:spcBef>
                <a:spcPts val="600"/>
              </a:spcBef>
              <a:spcAft>
                <a:spcPts val="600"/>
              </a:spcAft>
              <a:buFont typeface="Arial" panose="020B0604020202020204" pitchFamily="34" charset="0"/>
              <a:buChar char="•"/>
            </a:pPr>
            <a:r>
              <a:rPr lang="en-US" b="0" i="0" dirty="0">
                <a:solidFill>
                  <a:srgbClr val="2A2A2A"/>
                </a:solidFill>
                <a:effectLst/>
                <a:latin typeface="Arial Narrow" panose="020B0606020202030204" pitchFamily="34" charset="0"/>
              </a:rPr>
              <a:t>Cheating by copying answers from another student or using other </a:t>
            </a:r>
            <a:br>
              <a:rPr lang="en-US" b="0" i="0" dirty="0">
                <a:solidFill>
                  <a:srgbClr val="2A2A2A"/>
                </a:solidFill>
                <a:effectLst/>
                <a:latin typeface="Arial Narrow" panose="020B0606020202030204" pitchFamily="34" charset="0"/>
              </a:rPr>
            </a:br>
            <a:r>
              <a:rPr lang="en-US" b="0" i="0" dirty="0">
                <a:solidFill>
                  <a:srgbClr val="2A2A2A"/>
                </a:solidFill>
                <a:effectLst/>
                <a:latin typeface="Arial Narrow" panose="020B0606020202030204" pitchFamily="34" charset="0"/>
              </a:rPr>
              <a:t>online resources during quizzes/tests.</a:t>
            </a:r>
            <a:endParaRPr lang="en-US" b="0" i="0" dirty="0">
              <a:solidFill>
                <a:srgbClr val="626262"/>
              </a:solidFill>
              <a:effectLst/>
              <a:latin typeface="Arial Narrow" panose="020B0606020202030204" pitchFamily="34" charset="0"/>
            </a:endParaRPr>
          </a:p>
          <a:p>
            <a:pPr marL="342900" indent="-342900" algn="l">
              <a:spcBef>
                <a:spcPts val="600"/>
              </a:spcBef>
              <a:spcAft>
                <a:spcPts val="600"/>
              </a:spcAft>
              <a:buFont typeface="Arial" panose="020B0604020202020204" pitchFamily="34" charset="0"/>
              <a:buChar char="•"/>
            </a:pPr>
            <a:r>
              <a:rPr lang="en-US" b="0" i="0" dirty="0">
                <a:solidFill>
                  <a:srgbClr val="2A2A2A"/>
                </a:solidFill>
                <a:effectLst/>
                <a:latin typeface="Arial Narrow" panose="020B0606020202030204" pitchFamily="34" charset="0"/>
              </a:rPr>
              <a:t>Distracting other students making it hard for them to stay focused and able to </a:t>
            </a:r>
            <a:br>
              <a:rPr lang="en-US" b="0" i="0" dirty="0">
                <a:solidFill>
                  <a:srgbClr val="2A2A2A"/>
                </a:solidFill>
                <a:effectLst/>
                <a:latin typeface="Arial Narrow" panose="020B0606020202030204" pitchFamily="34" charset="0"/>
              </a:rPr>
            </a:br>
            <a:r>
              <a:rPr lang="en-US" b="0" i="0" dirty="0">
                <a:solidFill>
                  <a:srgbClr val="2A2A2A"/>
                </a:solidFill>
                <a:effectLst/>
                <a:latin typeface="Arial Narrow" panose="020B0606020202030204" pitchFamily="34" charset="0"/>
              </a:rPr>
              <a:t>learn, such as making noises or talking to people at your table.</a:t>
            </a:r>
          </a:p>
          <a:p>
            <a:pPr marL="342900" indent="-342900" algn="l">
              <a:spcBef>
                <a:spcPts val="600"/>
              </a:spcBef>
              <a:spcAft>
                <a:spcPts val="600"/>
              </a:spcAft>
              <a:buFont typeface="Arial" panose="020B0604020202020204" pitchFamily="34" charset="0"/>
              <a:buChar char="•"/>
            </a:pPr>
            <a:r>
              <a:rPr lang="en-US" b="0" i="0" dirty="0">
                <a:solidFill>
                  <a:srgbClr val="2A2A2A"/>
                </a:solidFill>
                <a:effectLst/>
                <a:latin typeface="Arial Narrow" panose="020B0606020202030204" pitchFamily="34" charset="0"/>
              </a:rPr>
              <a:t>Making it hard for your teacher to enjoy teaching!</a:t>
            </a:r>
            <a:endParaRPr lang="en-US" b="0" i="0" dirty="0">
              <a:solidFill>
                <a:srgbClr val="626262"/>
              </a:solidFill>
              <a:effectLst/>
              <a:latin typeface="Arial Narrow" panose="020B0606020202030204" pitchFamily="34" charset="0"/>
            </a:endParaRPr>
          </a:p>
        </p:txBody>
      </p:sp>
      <p:sp>
        <p:nvSpPr>
          <p:cNvPr id="9" name="TextBox 8">
            <a:extLst>
              <a:ext uri="{FF2B5EF4-FFF2-40B4-BE49-F238E27FC236}">
                <a16:creationId xmlns:a16="http://schemas.microsoft.com/office/drawing/2014/main" id="{299A52A4-1302-66B6-65D7-242640F3B5CB}"/>
              </a:ext>
            </a:extLst>
          </p:cNvPr>
          <p:cNvSpPr txBox="1"/>
          <p:nvPr/>
        </p:nvSpPr>
        <p:spPr>
          <a:xfrm>
            <a:off x="5843577" y="387489"/>
            <a:ext cx="4114800" cy="707886"/>
          </a:xfrm>
          <a:prstGeom prst="rect">
            <a:avLst/>
          </a:prstGeom>
          <a:noFill/>
        </p:spPr>
        <p:txBody>
          <a:bodyPr wrap="square" rtlCol="0">
            <a:spAutoFit/>
          </a:bodyPr>
          <a:lstStyle/>
          <a:p>
            <a:pPr algn="ctr"/>
            <a:r>
              <a:rPr lang="en-US" b="1" i="1" dirty="0">
                <a:solidFill>
                  <a:srgbClr val="FF0000"/>
                </a:solidFill>
              </a:rPr>
              <a:t>WHICH 3 WILL YOU TRY YOUR BEST TO AVOID THIS YEAR!</a:t>
            </a:r>
          </a:p>
        </p:txBody>
      </p:sp>
      <p:cxnSp>
        <p:nvCxnSpPr>
          <p:cNvPr id="10" name="Straight Arrow Connector 9">
            <a:extLst>
              <a:ext uri="{FF2B5EF4-FFF2-40B4-BE49-F238E27FC236}">
                <a16:creationId xmlns:a16="http://schemas.microsoft.com/office/drawing/2014/main" id="{CF403F2B-00DE-6600-647A-605B8D1AED42}"/>
              </a:ext>
            </a:extLst>
          </p:cNvPr>
          <p:cNvCxnSpPr>
            <a:cxnSpLocks/>
          </p:cNvCxnSpPr>
          <p:nvPr/>
        </p:nvCxnSpPr>
        <p:spPr bwMode="auto">
          <a:xfrm flipH="1">
            <a:off x="4876800" y="685800"/>
            <a:ext cx="1066800" cy="152400"/>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4117596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114300" y="1950720"/>
            <a:ext cx="9136380" cy="408022"/>
          </a:xfrm>
          <a:prstGeom prst="rect">
            <a:avLst/>
          </a:prstGeom>
          <a:noFill/>
          <a:ln w="9525">
            <a:noFill/>
            <a:miter lim="800000"/>
            <a:headEnd/>
            <a:tailEnd/>
          </a:ln>
          <a:effectLst/>
        </p:spPr>
        <p:txBody>
          <a:bodyPr lIns="99276" tIns="49638" rIns="99276" bIns="49638">
            <a:spAutoFit/>
          </a:bodyPr>
          <a:lstStyle/>
          <a:p>
            <a:pPr>
              <a:spcBef>
                <a:spcPct val="50000"/>
              </a:spcBef>
            </a:pPr>
            <a:endParaRPr lang="en-US"/>
          </a:p>
        </p:txBody>
      </p:sp>
      <p:sp>
        <p:nvSpPr>
          <p:cNvPr id="40964" name="Text Box 4"/>
          <p:cNvSpPr txBox="1">
            <a:spLocks noChangeArrowheads="1"/>
          </p:cNvSpPr>
          <p:nvPr/>
        </p:nvSpPr>
        <p:spPr bwMode="auto">
          <a:xfrm>
            <a:off x="533400" y="2438400"/>
            <a:ext cx="7795260" cy="408022"/>
          </a:xfrm>
          <a:prstGeom prst="rect">
            <a:avLst/>
          </a:prstGeom>
          <a:noFill/>
          <a:ln w="9525">
            <a:noFill/>
            <a:miter lim="800000"/>
            <a:headEnd/>
            <a:tailEnd/>
          </a:ln>
          <a:effectLst/>
        </p:spPr>
        <p:txBody>
          <a:bodyPr lIns="99276" tIns="49638" rIns="99276" bIns="49638">
            <a:spAutoFit/>
          </a:bodyPr>
          <a:lstStyle/>
          <a:p>
            <a:pPr>
              <a:spcBef>
                <a:spcPct val="50000"/>
              </a:spcBef>
            </a:pPr>
            <a:endParaRPr lang="en-US"/>
          </a:p>
        </p:txBody>
      </p:sp>
      <p:sp>
        <p:nvSpPr>
          <p:cNvPr id="40966" name="WordArt 6"/>
          <p:cNvSpPr>
            <a:spLocks noChangeArrowheads="1" noChangeShapeType="1" noTextEdit="1"/>
          </p:cNvSpPr>
          <p:nvPr/>
        </p:nvSpPr>
        <p:spPr bwMode="auto">
          <a:xfrm>
            <a:off x="617220" y="325120"/>
            <a:ext cx="3802380" cy="2194560"/>
          </a:xfrm>
          <a:prstGeom prst="rect">
            <a:avLst/>
          </a:prstGeom>
        </p:spPr>
        <p:txBody>
          <a:bodyPr wrap="none" lIns="99276" tIns="49638" rIns="99276" bIns="49638" fromWordArt="1">
            <a:prstTxWarp prst="textPlain">
              <a:avLst>
                <a:gd name="adj" fmla="val 50000"/>
              </a:avLst>
            </a:prstTxWarp>
          </a:bodyPr>
          <a:lstStyle/>
          <a:p>
            <a:pPr algn="ctr"/>
            <a:r>
              <a:rPr lang="en-US" sz="3900" kern="10" dirty="0">
                <a:ln w="28575">
                  <a:solidFill>
                    <a:srgbClr val="000000"/>
                  </a:solidFill>
                  <a:round/>
                  <a:headEnd/>
                  <a:tailEnd/>
                </a:ln>
                <a:solidFill>
                  <a:srgbClr val="FFFF00"/>
                </a:solidFill>
                <a:latin typeface="Cooper Black"/>
              </a:rPr>
              <a:t>Class?</a:t>
            </a:r>
          </a:p>
        </p:txBody>
      </p:sp>
      <p:sp>
        <p:nvSpPr>
          <p:cNvPr id="40968" name="Text Box 8"/>
          <p:cNvSpPr txBox="1">
            <a:spLocks noChangeArrowheads="1"/>
          </p:cNvSpPr>
          <p:nvPr/>
        </p:nvSpPr>
        <p:spPr bwMode="auto">
          <a:xfrm>
            <a:off x="632460" y="5882641"/>
            <a:ext cx="8465820" cy="1300574"/>
          </a:xfrm>
          <a:prstGeom prst="rect">
            <a:avLst/>
          </a:prstGeom>
          <a:noFill/>
          <a:ln w="9525">
            <a:noFill/>
            <a:miter lim="800000"/>
            <a:headEnd/>
            <a:tailEnd/>
          </a:ln>
          <a:effectLst/>
        </p:spPr>
        <p:txBody>
          <a:bodyPr wrap="square" lIns="99276" tIns="49638" rIns="99276" bIns="49638">
            <a:spAutoFit/>
          </a:bodyPr>
          <a:lstStyle/>
          <a:p>
            <a:pPr algn="ctr">
              <a:spcBef>
                <a:spcPct val="50000"/>
              </a:spcBef>
            </a:pPr>
            <a:r>
              <a:rPr lang="en-US" sz="3900" b="1" dirty="0">
                <a:latin typeface="Times New Roman" pitchFamily="18" charset="0"/>
              </a:rPr>
              <a:t>Remember … </a:t>
            </a:r>
            <a:br>
              <a:rPr lang="en-US" sz="3900" b="1" dirty="0">
                <a:latin typeface="Times New Roman" pitchFamily="18" charset="0"/>
              </a:rPr>
            </a:br>
            <a:r>
              <a:rPr lang="en-US" sz="3900" b="1" dirty="0">
                <a:latin typeface="Times New Roman" pitchFamily="18" charset="0"/>
              </a:rPr>
              <a:t>You have to say it the same way I do!</a:t>
            </a:r>
          </a:p>
        </p:txBody>
      </p:sp>
      <p:grpSp>
        <p:nvGrpSpPr>
          <p:cNvPr id="13" name="Group 12"/>
          <p:cNvGrpSpPr/>
          <p:nvPr/>
        </p:nvGrpSpPr>
        <p:grpSpPr>
          <a:xfrm>
            <a:off x="281940" y="381000"/>
            <a:ext cx="9471660" cy="5339175"/>
            <a:chOff x="586740" y="381000"/>
            <a:chExt cx="9471660" cy="5339175"/>
          </a:xfrm>
        </p:grpSpPr>
        <p:sp>
          <p:nvSpPr>
            <p:cNvPr id="40965" name="Text Box 5"/>
            <p:cNvSpPr txBox="1">
              <a:spLocks noChangeArrowheads="1"/>
            </p:cNvSpPr>
            <p:nvPr/>
          </p:nvSpPr>
          <p:spPr bwMode="auto">
            <a:xfrm>
              <a:off x="586740" y="4419601"/>
              <a:ext cx="9471660" cy="1300574"/>
            </a:xfrm>
            <a:prstGeom prst="rect">
              <a:avLst/>
            </a:prstGeom>
            <a:noFill/>
            <a:ln w="9525">
              <a:noFill/>
              <a:miter lim="800000"/>
              <a:headEnd/>
              <a:tailEnd/>
            </a:ln>
            <a:effectLst/>
          </p:spPr>
          <p:txBody>
            <a:bodyPr lIns="99276" tIns="49638" rIns="99276" bIns="49638">
              <a:spAutoFit/>
            </a:bodyPr>
            <a:lstStyle/>
            <a:p>
              <a:pPr algn="ctr">
                <a:spcBef>
                  <a:spcPct val="50000"/>
                </a:spcBef>
              </a:pPr>
              <a:r>
                <a:rPr lang="en-US" sz="3900" b="1" dirty="0">
                  <a:latin typeface="Times New Roman" pitchFamily="18" charset="0"/>
                </a:rPr>
                <a:t>If I say “Class”, you say “Yes!” and then wait QUIETLY for me to continue.</a:t>
              </a:r>
            </a:p>
          </p:txBody>
        </p:sp>
        <p:pic>
          <p:nvPicPr>
            <p:cNvPr id="46082" name="Picture 2" descr="Image result for minion yes"/>
            <p:cNvPicPr>
              <a:picLocks noChangeAspect="1" noChangeArrowheads="1"/>
            </p:cNvPicPr>
            <p:nvPr/>
          </p:nvPicPr>
          <p:blipFill>
            <a:blip r:embed="rId3" cstate="print"/>
            <a:srcRect/>
            <a:stretch>
              <a:fillRect/>
            </a:stretch>
          </p:blipFill>
          <p:spPr bwMode="auto">
            <a:xfrm>
              <a:off x="5105400" y="381000"/>
              <a:ext cx="4572000" cy="3810000"/>
            </a:xfrm>
            <a:prstGeom prst="rect">
              <a:avLst/>
            </a:prstGeom>
            <a:noFill/>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91E9352-EB29-8403-1B74-AE086B3AE092}"/>
              </a:ext>
            </a:extLst>
          </p:cNvPr>
          <p:cNvSpPr txBox="1"/>
          <p:nvPr/>
        </p:nvSpPr>
        <p:spPr>
          <a:xfrm>
            <a:off x="304800" y="304800"/>
            <a:ext cx="9601200" cy="3477875"/>
          </a:xfrm>
          <a:prstGeom prst="rect">
            <a:avLst/>
          </a:prstGeom>
          <a:noFill/>
        </p:spPr>
        <p:txBody>
          <a:bodyPr wrap="square">
            <a:spAutoFit/>
          </a:bodyPr>
          <a:lstStyle/>
          <a:p>
            <a:r>
              <a:rPr lang="en-US" b="1" i="0" dirty="0">
                <a:solidFill>
                  <a:srgbClr val="626262"/>
                </a:solidFill>
                <a:effectLst/>
                <a:latin typeface="Arial" panose="020B0604020202020204" pitchFamily="34" charset="0"/>
              </a:rPr>
              <a:t>Consequences</a:t>
            </a:r>
          </a:p>
          <a:p>
            <a:br>
              <a:rPr lang="en-US" dirty="0"/>
            </a:br>
            <a:r>
              <a:rPr lang="en-US" b="0" i="0" dirty="0">
                <a:solidFill>
                  <a:srgbClr val="626262"/>
                </a:solidFill>
                <a:effectLst/>
                <a:latin typeface="Arial" panose="020B0604020202020204" pitchFamily="34" charset="0"/>
              </a:rPr>
              <a:t>​If you are not making smart choices, I will give you a warning to let you know you need to correct your behavior/actions.  </a:t>
            </a:r>
          </a:p>
          <a:p>
            <a:endParaRPr lang="en-US" dirty="0">
              <a:solidFill>
                <a:srgbClr val="626262"/>
              </a:solidFill>
              <a:latin typeface="Arial" panose="020B0604020202020204" pitchFamily="34" charset="0"/>
            </a:endParaRPr>
          </a:p>
          <a:p>
            <a:r>
              <a:rPr lang="en-US" b="0" i="0" dirty="0">
                <a:solidFill>
                  <a:srgbClr val="626262"/>
                </a:solidFill>
                <a:effectLst/>
                <a:latin typeface="Arial" panose="020B0604020202020204" pitchFamily="34" charset="0"/>
              </a:rPr>
              <a:t>If I have to warn you again, you will fill out an excuse card.  </a:t>
            </a:r>
          </a:p>
          <a:p>
            <a:endParaRPr lang="en-US" dirty="0">
              <a:solidFill>
                <a:srgbClr val="626262"/>
              </a:solidFill>
              <a:latin typeface="Arial" panose="020B0604020202020204" pitchFamily="34" charset="0"/>
            </a:endParaRPr>
          </a:p>
          <a:p>
            <a:r>
              <a:rPr lang="en-US" b="0" i="0" dirty="0">
                <a:solidFill>
                  <a:srgbClr val="626262"/>
                </a:solidFill>
                <a:effectLst/>
                <a:latin typeface="Arial" panose="020B0604020202020204" pitchFamily="34" charset="0"/>
              </a:rPr>
              <a:t>If I have to continue to warn you, you may have to fill out more excuse cards, which will result in after-school detentions.  You will also be referred to the office and phone calls or emails to parents will be made.</a:t>
            </a:r>
            <a:br>
              <a:rPr lang="en-US" dirty="0"/>
            </a:br>
            <a:endParaRPr lang="en-US" dirty="0"/>
          </a:p>
        </p:txBody>
      </p:sp>
      <p:pic>
        <p:nvPicPr>
          <p:cNvPr id="13" name="Picture 12" descr="A picture containing yellow, wheel, clipart, engine&#10;&#10;Description automatically generated">
            <a:hlinkClick r:id="rId2"/>
            <a:extLst>
              <a:ext uri="{FF2B5EF4-FFF2-40B4-BE49-F238E27FC236}">
                <a16:creationId xmlns:a16="http://schemas.microsoft.com/office/drawing/2014/main" id="{2B4CE3A3-5440-277D-EECE-51D8FE381E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3962400"/>
            <a:ext cx="3142343" cy="3126833"/>
          </a:xfrm>
          <a:prstGeom prst="rect">
            <a:avLst/>
          </a:prstGeom>
        </p:spPr>
      </p:pic>
      <p:sp>
        <p:nvSpPr>
          <p:cNvPr id="16" name="TextBox 15">
            <a:extLst>
              <a:ext uri="{FF2B5EF4-FFF2-40B4-BE49-F238E27FC236}">
                <a16:creationId xmlns:a16="http://schemas.microsoft.com/office/drawing/2014/main" id="{6A2F0663-BDF1-CE3A-B306-5434C9D2A2A5}"/>
              </a:ext>
            </a:extLst>
          </p:cNvPr>
          <p:cNvSpPr txBox="1"/>
          <p:nvPr/>
        </p:nvSpPr>
        <p:spPr>
          <a:xfrm>
            <a:off x="970472" y="4724400"/>
            <a:ext cx="4114800" cy="1200329"/>
          </a:xfrm>
          <a:prstGeom prst="rect">
            <a:avLst/>
          </a:prstGeom>
          <a:noFill/>
        </p:spPr>
        <p:txBody>
          <a:bodyPr wrap="square" rtlCol="0">
            <a:spAutoFit/>
          </a:bodyPr>
          <a:lstStyle/>
          <a:p>
            <a:pPr algn="ctr"/>
            <a:r>
              <a:rPr lang="en-US" sz="3600" b="1" i="1" dirty="0">
                <a:solidFill>
                  <a:srgbClr val="0066FF"/>
                </a:solidFill>
              </a:rPr>
              <a:t>Let’s all be SMART MINIONS!</a:t>
            </a:r>
          </a:p>
        </p:txBody>
      </p:sp>
    </p:spTree>
    <p:extLst>
      <p:ext uri="{BB962C8B-B14F-4D97-AF65-F5344CB8AC3E}">
        <p14:creationId xmlns:p14="http://schemas.microsoft.com/office/powerpoint/2010/main" val="2675062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4864DC-3CDD-4FBA-89EB-71658351FCB5}"/>
              </a:ext>
            </a:extLst>
          </p:cNvPr>
          <p:cNvGrpSpPr/>
          <p:nvPr/>
        </p:nvGrpSpPr>
        <p:grpSpPr>
          <a:xfrm>
            <a:off x="8778392" y="1842688"/>
            <a:ext cx="842968" cy="2653112"/>
            <a:chOff x="8778391" y="880400"/>
            <a:chExt cx="842968" cy="2653112"/>
          </a:xfrm>
        </p:grpSpPr>
        <p:cxnSp>
          <p:nvCxnSpPr>
            <p:cNvPr id="26" name="Straight Arrow Connector 25">
              <a:extLst>
                <a:ext uri="{FF2B5EF4-FFF2-40B4-BE49-F238E27FC236}">
                  <a16:creationId xmlns:a16="http://schemas.microsoft.com/office/drawing/2014/main" id="{3F39C61D-6674-4D66-81F2-2A4C87453465}"/>
                </a:ext>
              </a:extLst>
            </p:cNvPr>
            <p:cNvCxnSpPr>
              <a:cxnSpLocks/>
            </p:cNvCxnSpPr>
            <p:nvPr/>
          </p:nvCxnSpPr>
          <p:spPr bwMode="auto">
            <a:xfrm flipV="1">
              <a:off x="9577550" y="880400"/>
              <a:ext cx="0" cy="2417220"/>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848DD6C8-18E1-4967-B9EE-C78AD88030A1}"/>
                </a:ext>
              </a:extLst>
            </p:cNvPr>
            <p:cNvCxnSpPr>
              <a:cxnSpLocks/>
            </p:cNvCxnSpPr>
            <p:nvPr/>
          </p:nvCxnSpPr>
          <p:spPr bwMode="auto">
            <a:xfrm flipH="1">
              <a:off x="8778391" y="3288266"/>
              <a:ext cx="842968" cy="245246"/>
            </a:xfrm>
            <a:prstGeom prst="straightConnector1">
              <a:avLst/>
            </a:prstGeom>
            <a:solidFill>
              <a:schemeClr val="accent1"/>
            </a:solidFill>
            <a:ln w="76200" cap="flat" cmpd="sng" algn="ctr">
              <a:solidFill>
                <a:srgbClr val="C00000"/>
              </a:solidFill>
              <a:prstDash val="solid"/>
              <a:round/>
              <a:headEnd type="none" w="med" len="med"/>
              <a:tailEnd type="none" w="med" len="med"/>
            </a:ln>
            <a:effectLst/>
          </p:spPr>
        </p:cxnSp>
      </p:grpSp>
      <p:pic>
        <p:nvPicPr>
          <p:cNvPr id="25" name="Picture 24">
            <a:extLst>
              <a:ext uri="{FF2B5EF4-FFF2-40B4-BE49-F238E27FC236}">
                <a16:creationId xmlns:a16="http://schemas.microsoft.com/office/drawing/2014/main" id="{6E5FEEA3-E97F-7F19-C2DB-23940E8BCE32}"/>
              </a:ext>
            </a:extLst>
          </p:cNvPr>
          <p:cNvPicPr>
            <a:picLocks noChangeAspect="1"/>
          </p:cNvPicPr>
          <p:nvPr/>
        </p:nvPicPr>
        <p:blipFill rotWithShape="1">
          <a:blip r:embed="rId2"/>
          <a:srcRect l="49461" r="-723"/>
          <a:stretch/>
        </p:blipFill>
        <p:spPr>
          <a:xfrm>
            <a:off x="5486400" y="152400"/>
            <a:ext cx="4424389" cy="6712874"/>
          </a:xfrm>
          <a:prstGeom prst="rect">
            <a:avLst/>
          </a:prstGeom>
        </p:spPr>
      </p:pic>
      <p:pic>
        <p:nvPicPr>
          <p:cNvPr id="5" name="Picture 4">
            <a:extLst>
              <a:ext uri="{FF2B5EF4-FFF2-40B4-BE49-F238E27FC236}">
                <a16:creationId xmlns:a16="http://schemas.microsoft.com/office/drawing/2014/main" id="{26698AE1-6CB1-DC79-216B-838353CA173A}"/>
              </a:ext>
            </a:extLst>
          </p:cNvPr>
          <p:cNvPicPr>
            <a:picLocks noChangeAspect="1"/>
          </p:cNvPicPr>
          <p:nvPr/>
        </p:nvPicPr>
        <p:blipFill>
          <a:blip r:embed="rId3"/>
          <a:stretch>
            <a:fillRect/>
          </a:stretch>
        </p:blipFill>
        <p:spPr>
          <a:xfrm>
            <a:off x="147611" y="346447"/>
            <a:ext cx="3672057" cy="267178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8590DB6-EB49-C70A-FE91-23430B16999F}"/>
              </a:ext>
            </a:extLst>
          </p:cNvPr>
          <p:cNvPicPr>
            <a:picLocks noChangeAspect="1"/>
          </p:cNvPicPr>
          <p:nvPr/>
        </p:nvPicPr>
        <p:blipFill>
          <a:blip r:embed="rId4"/>
          <a:stretch>
            <a:fillRect/>
          </a:stretch>
        </p:blipFill>
        <p:spPr>
          <a:xfrm>
            <a:off x="1646551" y="2452844"/>
            <a:ext cx="3506612" cy="253096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31F7396-4D26-014D-CE22-D96750D1BC32}"/>
              </a:ext>
            </a:extLst>
          </p:cNvPr>
          <p:cNvPicPr>
            <a:picLocks noChangeAspect="1"/>
          </p:cNvPicPr>
          <p:nvPr/>
        </p:nvPicPr>
        <p:blipFill>
          <a:blip r:embed="rId5"/>
          <a:stretch>
            <a:fillRect/>
          </a:stretch>
        </p:blipFill>
        <p:spPr>
          <a:xfrm>
            <a:off x="263199" y="4559240"/>
            <a:ext cx="3529152" cy="2530966"/>
          </a:xfrm>
          <a:prstGeom prst="rect">
            <a:avLst/>
          </a:prstGeom>
          <a:ln>
            <a:noFill/>
          </a:ln>
          <a:effectLst>
            <a:outerShdw blurRad="292100" dist="139700" dir="2700000" algn="tl" rotWithShape="0">
              <a:srgbClr val="333333">
                <a:alpha val="65000"/>
              </a:srgbClr>
            </a:outerShdw>
          </a:effectLst>
        </p:spPr>
      </p:pic>
      <p:grpSp>
        <p:nvGrpSpPr>
          <p:cNvPr id="12" name="Group 11">
            <a:extLst>
              <a:ext uri="{FF2B5EF4-FFF2-40B4-BE49-F238E27FC236}">
                <a16:creationId xmlns:a16="http://schemas.microsoft.com/office/drawing/2014/main" id="{AEE85AD8-260D-610F-3366-73B000E7D597}"/>
              </a:ext>
            </a:extLst>
          </p:cNvPr>
          <p:cNvGrpSpPr/>
          <p:nvPr/>
        </p:nvGrpSpPr>
        <p:grpSpPr>
          <a:xfrm>
            <a:off x="4265563" y="5289554"/>
            <a:ext cx="1220837" cy="1200329"/>
            <a:chOff x="4265563" y="5289554"/>
            <a:chExt cx="1220837" cy="1200329"/>
          </a:xfrm>
        </p:grpSpPr>
        <p:cxnSp>
          <p:nvCxnSpPr>
            <p:cNvPr id="22" name="Straight Arrow Connector 21">
              <a:extLst>
                <a:ext uri="{FF2B5EF4-FFF2-40B4-BE49-F238E27FC236}">
                  <a16:creationId xmlns:a16="http://schemas.microsoft.com/office/drawing/2014/main" id="{5FE8F566-0065-6F47-8418-FBAE383208D6}"/>
                </a:ext>
              </a:extLst>
            </p:cNvPr>
            <p:cNvCxnSpPr>
              <a:cxnSpLocks/>
            </p:cNvCxnSpPr>
            <p:nvPr/>
          </p:nvCxnSpPr>
          <p:spPr bwMode="auto">
            <a:xfrm>
              <a:off x="4837585" y="5907386"/>
              <a:ext cx="648815" cy="0"/>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
          <p:nvSpPr>
            <p:cNvPr id="11" name="Rectangle 10">
              <a:extLst>
                <a:ext uri="{FF2B5EF4-FFF2-40B4-BE49-F238E27FC236}">
                  <a16:creationId xmlns:a16="http://schemas.microsoft.com/office/drawing/2014/main" id="{730A17FA-8B98-95B3-0E54-E89E52F538C7}"/>
                </a:ext>
              </a:extLst>
            </p:cNvPr>
            <p:cNvSpPr/>
            <p:nvPr/>
          </p:nvSpPr>
          <p:spPr>
            <a:xfrm>
              <a:off x="4265563" y="5289554"/>
              <a:ext cx="748923" cy="1200329"/>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a:t>
              </a:r>
            </a:p>
          </p:txBody>
        </p:sp>
      </p:grpSp>
    </p:spTree>
    <p:extLst>
      <p:ext uri="{BB962C8B-B14F-4D97-AF65-F5344CB8AC3E}">
        <p14:creationId xmlns:p14="http://schemas.microsoft.com/office/powerpoint/2010/main" val="397174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9A52A4-1302-66B6-65D7-242640F3B5CB}"/>
              </a:ext>
            </a:extLst>
          </p:cNvPr>
          <p:cNvSpPr txBox="1"/>
          <p:nvPr/>
        </p:nvSpPr>
        <p:spPr>
          <a:xfrm>
            <a:off x="76200" y="199982"/>
            <a:ext cx="9753600" cy="830997"/>
          </a:xfrm>
          <a:prstGeom prst="rect">
            <a:avLst/>
          </a:prstGeom>
          <a:noFill/>
        </p:spPr>
        <p:txBody>
          <a:bodyPr wrap="square" rtlCol="0">
            <a:spAutoFit/>
          </a:bodyPr>
          <a:lstStyle/>
          <a:p>
            <a:r>
              <a:rPr lang="en-US" sz="2400" b="1" i="1" dirty="0">
                <a:solidFill>
                  <a:srgbClr val="0066FF"/>
                </a:solidFill>
              </a:rPr>
              <a:t>YOUR ASSIGNMENT:  Use the Rules &amp; Procedures page to help you answer ALL the questions on Slide 4. </a:t>
            </a:r>
          </a:p>
        </p:txBody>
      </p:sp>
      <p:pic>
        <p:nvPicPr>
          <p:cNvPr id="3" name="Picture 2">
            <a:extLst>
              <a:ext uri="{FF2B5EF4-FFF2-40B4-BE49-F238E27FC236}">
                <a16:creationId xmlns:a16="http://schemas.microsoft.com/office/drawing/2014/main" id="{25E63274-19DF-FF3B-BFF7-EE46ABAC2E78}"/>
              </a:ext>
            </a:extLst>
          </p:cNvPr>
          <p:cNvPicPr>
            <a:picLocks noChangeAspect="1"/>
          </p:cNvPicPr>
          <p:nvPr/>
        </p:nvPicPr>
        <p:blipFill>
          <a:blip r:embed="rId2"/>
          <a:stretch>
            <a:fillRect/>
          </a:stretch>
        </p:blipFill>
        <p:spPr>
          <a:xfrm>
            <a:off x="1185835" y="1143000"/>
            <a:ext cx="7534330" cy="5819818"/>
          </a:xfrm>
          <a:prstGeom prst="rect">
            <a:avLst/>
          </a:prstGeom>
        </p:spPr>
      </p:pic>
    </p:spTree>
    <p:extLst>
      <p:ext uri="{BB962C8B-B14F-4D97-AF65-F5344CB8AC3E}">
        <p14:creationId xmlns:p14="http://schemas.microsoft.com/office/powerpoint/2010/main" val="1926792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20053" y="186614"/>
            <a:ext cx="6389686" cy="592688"/>
          </a:xfrm>
          <a:prstGeom prst="rect">
            <a:avLst/>
          </a:prstGeom>
          <a:solidFill>
            <a:srgbClr val="FFFF00"/>
          </a:solidFill>
          <a:ln w="9525">
            <a:noFill/>
            <a:miter lim="800000"/>
            <a:headEnd/>
            <a:tailEnd/>
          </a:ln>
        </p:spPr>
        <p:txBody>
          <a:bodyPr wrap="none" lIns="99276" tIns="49638" rIns="99276" bIns="49638" anchor="ctr">
            <a:spAutoFit/>
          </a:bodyPr>
          <a:lstStyle/>
          <a:p>
            <a:pPr defTabSz="992188"/>
            <a:r>
              <a:rPr lang="en-US" sz="3200" b="1" dirty="0">
                <a:latin typeface="Times New Roman" pitchFamily="18" charset="0"/>
              </a:rPr>
              <a:t>At the end of each class, you will… </a:t>
            </a:r>
          </a:p>
        </p:txBody>
      </p:sp>
      <p:sp>
        <p:nvSpPr>
          <p:cNvPr id="8" name="Rectangle 3"/>
          <p:cNvSpPr>
            <a:spLocks noChangeArrowheads="1"/>
          </p:cNvSpPr>
          <p:nvPr/>
        </p:nvSpPr>
        <p:spPr bwMode="auto">
          <a:xfrm>
            <a:off x="266700" y="914400"/>
            <a:ext cx="9525000" cy="4963115"/>
          </a:xfrm>
          <a:prstGeom prst="rect">
            <a:avLst/>
          </a:prstGeom>
          <a:noFill/>
          <a:ln w="9525">
            <a:noFill/>
            <a:miter lim="800000"/>
            <a:headEnd/>
            <a:tailEnd/>
          </a:ln>
        </p:spPr>
        <p:txBody>
          <a:bodyPr wrap="square" lIns="99276" tIns="49638" rIns="99276" bIns="49638" anchor="t" anchorCtr="0">
            <a:spAutoFit/>
          </a:bodyPr>
          <a:lstStyle/>
          <a:p>
            <a:pPr indent="-457200" defTabSz="992188">
              <a:spcBef>
                <a:spcPts val="1800"/>
              </a:spcBef>
              <a:spcAft>
                <a:spcPts val="1800"/>
              </a:spcAft>
              <a:buAutoNum type="arabicParenR"/>
            </a:pPr>
            <a:r>
              <a:rPr lang="en-US" sz="2800" dirty="0">
                <a:latin typeface="Times New Roman" pitchFamily="18" charset="0"/>
              </a:rPr>
              <a:t>Work on the class activity or assignment (or other homework) </a:t>
            </a:r>
            <a:r>
              <a:rPr lang="en-US" sz="2800" u="sng" dirty="0">
                <a:latin typeface="Times New Roman" pitchFamily="18" charset="0"/>
              </a:rPr>
              <a:t>UNTIL I tell the class to pack up</a:t>
            </a:r>
            <a:r>
              <a:rPr lang="en-US" sz="2800" dirty="0">
                <a:latin typeface="Times New Roman" pitchFamily="18" charset="0"/>
              </a:rPr>
              <a:t>. </a:t>
            </a:r>
          </a:p>
          <a:p>
            <a:pPr indent="-457200" defTabSz="992188">
              <a:spcBef>
                <a:spcPts val="1800"/>
              </a:spcBef>
              <a:spcAft>
                <a:spcPts val="1800"/>
              </a:spcAft>
              <a:buAutoNum type="arabicParenR"/>
            </a:pPr>
            <a:r>
              <a:rPr lang="en-US" sz="2800" dirty="0">
                <a:latin typeface="Times New Roman" pitchFamily="18" charset="0"/>
              </a:rPr>
              <a:t>Stay in </a:t>
            </a:r>
            <a:r>
              <a:rPr lang="en-US" sz="2800" u="sng" dirty="0">
                <a:latin typeface="Times New Roman" pitchFamily="18" charset="0"/>
              </a:rPr>
              <a:t>your chair </a:t>
            </a:r>
            <a:r>
              <a:rPr lang="en-US" sz="2800" dirty="0">
                <a:latin typeface="Times New Roman" pitchFamily="18" charset="0"/>
              </a:rPr>
              <a:t>until the bell rings.  </a:t>
            </a:r>
          </a:p>
          <a:p>
            <a:pPr indent="-457200" defTabSz="992188">
              <a:spcBef>
                <a:spcPts val="1800"/>
              </a:spcBef>
              <a:spcAft>
                <a:spcPts val="1800"/>
              </a:spcAft>
              <a:buAutoNum type="arabicParenR"/>
            </a:pPr>
            <a:r>
              <a:rPr lang="en-US" sz="2800" dirty="0">
                <a:latin typeface="Times New Roman" pitchFamily="18" charset="0"/>
              </a:rPr>
              <a:t>Push in your chair.</a:t>
            </a:r>
          </a:p>
          <a:p>
            <a:pPr indent="-457200" defTabSz="992188">
              <a:spcBef>
                <a:spcPts val="1800"/>
              </a:spcBef>
              <a:spcAft>
                <a:spcPts val="1800"/>
              </a:spcAft>
              <a:buAutoNum type="arabicParenR"/>
            </a:pPr>
            <a:r>
              <a:rPr lang="en-US" sz="2800" dirty="0">
                <a:latin typeface="Times New Roman" pitchFamily="18" charset="0"/>
              </a:rPr>
              <a:t>Leave the room in an </a:t>
            </a:r>
            <a:r>
              <a:rPr lang="en-US" sz="2800" u="sng" dirty="0">
                <a:latin typeface="Times New Roman" pitchFamily="18" charset="0"/>
              </a:rPr>
              <a:t>orderly</a:t>
            </a:r>
            <a:r>
              <a:rPr lang="en-US" sz="2800" dirty="0">
                <a:latin typeface="Times New Roman" pitchFamily="18" charset="0"/>
              </a:rPr>
              <a:t> manner.</a:t>
            </a:r>
          </a:p>
          <a:p>
            <a:pPr defTabSz="992188">
              <a:spcBef>
                <a:spcPts val="1800"/>
              </a:spcBef>
              <a:spcAft>
                <a:spcPts val="1800"/>
              </a:spcAft>
            </a:pPr>
            <a:r>
              <a:rPr lang="en-US" sz="2800" i="1" dirty="0">
                <a:latin typeface="Times New Roman" pitchFamily="18" charset="0"/>
              </a:rPr>
              <a:t>NOTE: If you have a question about an assignment, you should come up to my desk before you leave class.</a:t>
            </a:r>
          </a:p>
        </p:txBody>
      </p:sp>
      <p:sp>
        <p:nvSpPr>
          <p:cNvPr id="4" name="Rectangle 2">
            <a:extLst>
              <a:ext uri="{FF2B5EF4-FFF2-40B4-BE49-F238E27FC236}">
                <a16:creationId xmlns:a16="http://schemas.microsoft.com/office/drawing/2014/main" id="{1A2AC6AC-0527-478B-BBB2-054C9DDB2574}"/>
              </a:ext>
            </a:extLst>
          </p:cNvPr>
          <p:cNvSpPr>
            <a:spLocks noChangeArrowheads="1"/>
          </p:cNvSpPr>
          <p:nvPr/>
        </p:nvSpPr>
        <p:spPr bwMode="auto">
          <a:xfrm>
            <a:off x="9989" y="6230070"/>
            <a:ext cx="10058400" cy="1085130"/>
          </a:xfrm>
          <a:prstGeom prst="rect">
            <a:avLst/>
          </a:prstGeom>
          <a:solidFill>
            <a:srgbClr val="FF0000"/>
          </a:solidFill>
          <a:ln w="9525">
            <a:noFill/>
            <a:miter lim="800000"/>
            <a:headEnd/>
            <a:tailEnd/>
          </a:ln>
        </p:spPr>
        <p:txBody>
          <a:bodyPr wrap="square" lIns="99276" tIns="49638" rIns="99276" bIns="49638" anchor="ctr">
            <a:spAutoFit/>
          </a:bodyPr>
          <a:lstStyle/>
          <a:p>
            <a:pPr defTabSz="992188"/>
            <a:r>
              <a:rPr lang="en-US" sz="3200" b="1" dirty="0">
                <a:latin typeface="Times New Roman" pitchFamily="18" charset="0"/>
              </a:rPr>
              <a:t>Waiting to enter?  Stand with a shoulder along the wall so you don’t crowd the hallway.</a:t>
            </a:r>
          </a:p>
        </p:txBody>
      </p:sp>
    </p:spTree>
    <p:extLst>
      <p:ext uri="{BB962C8B-B14F-4D97-AF65-F5344CB8AC3E}">
        <p14:creationId xmlns:p14="http://schemas.microsoft.com/office/powerpoint/2010/main" val="51710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3124200"/>
            <a:ext cx="10074442" cy="4191000"/>
          </a:xfrm>
          <a:prstGeom prst="rect">
            <a:avLst/>
          </a:prstGeom>
          <a:solidFill>
            <a:srgbClr val="FFFF00"/>
          </a:solidFill>
        </p:spPr>
        <p:txBody>
          <a:bodyPr wrap="square" rtlCol="0">
            <a:noAutofit/>
          </a:bodyPr>
          <a:lstStyle/>
          <a:p>
            <a:pPr>
              <a:spcBef>
                <a:spcPts val="600"/>
              </a:spcBef>
              <a:spcAft>
                <a:spcPts val="600"/>
              </a:spcAft>
            </a:pPr>
            <a:endParaRPr lang="en-US" sz="1200" dirty="0">
              <a:latin typeface="Arial Rounded MT Bold" pitchFamily="34" charset="0"/>
            </a:endParaRPr>
          </a:p>
          <a:p>
            <a:pPr>
              <a:spcBef>
                <a:spcPts val="600"/>
              </a:spcBef>
              <a:spcAft>
                <a:spcPts val="600"/>
              </a:spcAft>
            </a:pPr>
            <a:r>
              <a:rPr lang="en-US" sz="4000" b="1" dirty="0">
                <a:latin typeface="Arial Rounded MT Bold" pitchFamily="34" charset="0"/>
              </a:rPr>
              <a:t>Find your seat.					</a:t>
            </a:r>
            <a:r>
              <a:rPr lang="en-US" sz="4000" b="1" dirty="0">
                <a:highlight>
                  <a:srgbClr val="00FFFF"/>
                </a:highlight>
                <a:latin typeface="Arial Rounded MT Bold" pitchFamily="34" charset="0"/>
              </a:rPr>
              <a:t>Day #3</a:t>
            </a:r>
          </a:p>
          <a:p>
            <a:pPr>
              <a:spcBef>
                <a:spcPts val="600"/>
              </a:spcBef>
              <a:spcAft>
                <a:spcPts val="600"/>
              </a:spcAft>
            </a:pPr>
            <a:r>
              <a:rPr lang="en-US" sz="4000" b="1" dirty="0">
                <a:latin typeface="Arial Rounded MT Bold" pitchFamily="34" charset="0"/>
              </a:rPr>
              <a:t>Get out your laptop &amp; open your Science Starter assignment.</a:t>
            </a:r>
          </a:p>
          <a:p>
            <a:pPr>
              <a:spcBef>
                <a:spcPts val="600"/>
              </a:spcBef>
              <a:spcAft>
                <a:spcPts val="600"/>
              </a:spcAft>
            </a:pPr>
            <a:r>
              <a:rPr lang="en-US" sz="4000" b="1" dirty="0">
                <a:latin typeface="Arial Rounded MT Bold" pitchFamily="34" charset="0"/>
              </a:rPr>
              <a:t>Stash your bookbag UNDER the table.</a:t>
            </a:r>
          </a:p>
          <a:p>
            <a:pPr>
              <a:spcBef>
                <a:spcPts val="600"/>
              </a:spcBef>
              <a:spcAft>
                <a:spcPts val="600"/>
              </a:spcAft>
            </a:pPr>
            <a:r>
              <a:rPr lang="en-US" sz="4000" b="1" dirty="0">
                <a:latin typeface="Arial Rounded MT Bold" pitchFamily="34" charset="0"/>
              </a:rPr>
              <a:t>Get quiet!</a:t>
            </a:r>
          </a:p>
        </p:txBody>
      </p:sp>
      <p:pic>
        <p:nvPicPr>
          <p:cNvPr id="5" name="Picture 4">
            <a:hlinkClick r:id="rId3"/>
            <a:extLst>
              <a:ext uri="{FF2B5EF4-FFF2-40B4-BE49-F238E27FC236}">
                <a16:creationId xmlns:a16="http://schemas.microsoft.com/office/drawing/2014/main" id="{5156A8A7-E3ED-48A3-AB01-7631E67346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224" y="762001"/>
            <a:ext cx="3048000" cy="2286000"/>
          </a:xfrm>
          <a:prstGeom prst="rect">
            <a:avLst/>
          </a:prstGeom>
        </p:spPr>
      </p:pic>
      <p:sp>
        <p:nvSpPr>
          <p:cNvPr id="2053" name="WordArt 5"/>
          <p:cNvSpPr>
            <a:spLocks noChangeArrowheads="1" noChangeShapeType="1" noTextEdit="1"/>
          </p:cNvSpPr>
          <p:nvPr/>
        </p:nvSpPr>
        <p:spPr bwMode="auto">
          <a:xfrm>
            <a:off x="2895600" y="457200"/>
            <a:ext cx="6819900" cy="2286001"/>
          </a:xfrm>
          <a:prstGeom prst="rect">
            <a:avLst/>
          </a:prstGeom>
        </p:spPr>
        <p:txBody>
          <a:bodyPr wrap="none" lIns="91433" tIns="45717" rIns="91433" bIns="45717" fromWordArt="1">
            <a:prstTxWarp prst="textPlain">
              <a:avLst>
                <a:gd name="adj" fmla="val 50000"/>
              </a:avLst>
            </a:prstTxWarp>
          </a:bodyPr>
          <a:lstStyle/>
          <a:p>
            <a:pPr algn="ctr"/>
            <a:r>
              <a:rPr lang="en-US" sz="3600" kern="10" dirty="0">
                <a:ln w="57150">
                  <a:solidFill>
                    <a:schemeClr val="tx1"/>
                  </a:solidFill>
                  <a:round/>
                  <a:headEnd/>
                  <a:tailEnd/>
                </a:ln>
                <a:solidFill>
                  <a:srgbClr val="FF0000"/>
                </a:solidFill>
                <a:latin typeface="Cooper Black" panose="0208090404030B020404" pitchFamily="18" charset="0"/>
              </a:rPr>
              <a:t>TGIF</a:t>
            </a:r>
          </a:p>
        </p:txBody>
      </p:sp>
    </p:spTree>
    <p:extLst>
      <p:ext uri="{BB962C8B-B14F-4D97-AF65-F5344CB8AC3E}">
        <p14:creationId xmlns:p14="http://schemas.microsoft.com/office/powerpoint/2010/main" val="814430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7D929CF-1882-41DA-8F7D-A00DA3774B1B}"/>
              </a:ext>
            </a:extLst>
          </p:cNvPr>
          <p:cNvSpPr>
            <a:spLocks noChangeArrowheads="1"/>
          </p:cNvSpPr>
          <p:nvPr/>
        </p:nvSpPr>
        <p:spPr bwMode="auto">
          <a:xfrm>
            <a:off x="4308038" y="1792706"/>
            <a:ext cx="5486400" cy="4162896"/>
          </a:xfrm>
          <a:prstGeom prst="rect">
            <a:avLst/>
          </a:prstGeom>
          <a:solidFill>
            <a:srgbClr val="00B0F0"/>
          </a:solidFill>
          <a:ln w="9525">
            <a:noFill/>
            <a:miter lim="800000"/>
            <a:headEnd/>
            <a:tailEnd/>
          </a:ln>
        </p:spPr>
        <p:txBody>
          <a:bodyPr wrap="square" lIns="99276" tIns="49638" rIns="99276" bIns="49638" anchor="ctr">
            <a:spAutoFit/>
          </a:bodyPr>
          <a:lstStyle/>
          <a:p>
            <a:pPr algn="ctr" defTabSz="992188"/>
            <a:r>
              <a:rPr lang="en-US" sz="4400" b="1" dirty="0">
                <a:latin typeface="Times New Roman" pitchFamily="18" charset="0"/>
              </a:rPr>
              <a:t>If you are waiting to enter the classroom, stand in a line along the hallway (touching the wall) so you don’t crowd the hallway.</a:t>
            </a:r>
          </a:p>
        </p:txBody>
      </p:sp>
      <p:pic>
        <p:nvPicPr>
          <p:cNvPr id="3" name="Picture 2" descr="A close-up of a toy&#10;&#10;Description automatically generated with medium confidence">
            <a:extLst>
              <a:ext uri="{FF2B5EF4-FFF2-40B4-BE49-F238E27FC236}">
                <a16:creationId xmlns:a16="http://schemas.microsoft.com/office/drawing/2014/main" id="{320ADC16-A3E1-4FA9-8361-06A719B9A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61" y="1992422"/>
            <a:ext cx="3798777" cy="3798777"/>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9C17B26A-6C0F-48B5-84B5-DB6254CEE049}"/>
              </a:ext>
            </a:extLst>
          </p:cNvPr>
          <p:cNvSpPr txBox="1"/>
          <p:nvPr/>
        </p:nvSpPr>
        <p:spPr>
          <a:xfrm rot="21363486">
            <a:off x="349807" y="1001645"/>
            <a:ext cx="7671163" cy="707886"/>
          </a:xfrm>
          <a:prstGeom prst="rect">
            <a:avLst/>
          </a:prstGeom>
          <a:noFill/>
        </p:spPr>
        <p:txBody>
          <a:bodyPr wrap="square">
            <a:spAutoFit/>
          </a:bodyPr>
          <a:lstStyle/>
          <a:p>
            <a:pPr defTabSz="992188"/>
            <a:r>
              <a:rPr lang="en-US" sz="4000" b="1" dirty="0">
                <a:highlight>
                  <a:srgbClr val="FFFF00"/>
                </a:highlight>
                <a:latin typeface="Times New Roman" pitchFamily="18" charset="0"/>
              </a:rPr>
              <a:t>Please, please, please …</a:t>
            </a:r>
          </a:p>
        </p:txBody>
      </p:sp>
    </p:spTree>
    <p:extLst>
      <p:ext uri="{BB962C8B-B14F-4D97-AF65-F5344CB8AC3E}">
        <p14:creationId xmlns:p14="http://schemas.microsoft.com/office/powerpoint/2010/main" val="135384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300183" y="1174756"/>
            <a:ext cx="9458036" cy="931111"/>
          </a:xfrm>
          <a:prstGeom prst="rect">
            <a:avLst/>
          </a:prstGeom>
          <a:solidFill>
            <a:srgbClr val="00FF00"/>
          </a:solidFill>
          <a:ln w="9525">
            <a:noFill/>
            <a:miter lim="800000"/>
            <a:headEnd/>
            <a:tailEnd/>
          </a:ln>
        </p:spPr>
        <p:txBody>
          <a:bodyPr wrap="square" lIns="94574" tIns="47287" rIns="94574" bIns="47287" anchor="ctr">
            <a:spAutoFit/>
          </a:bodyPr>
          <a:lstStyle/>
          <a:p>
            <a:pPr algn="ctr" eaLnBrk="1" hangingPunct="1"/>
            <a:r>
              <a:rPr lang="en-US" altLang="en-US" sz="2715" b="1" dirty="0">
                <a:latin typeface="Times New Roman" pitchFamily="18" charset="0"/>
              </a:rPr>
              <a:t>Can you unscramble all the words below?</a:t>
            </a:r>
            <a:br>
              <a:rPr lang="en-US" altLang="en-US" sz="2715" b="1" dirty="0">
                <a:latin typeface="Times New Roman" pitchFamily="18" charset="0"/>
              </a:rPr>
            </a:br>
            <a:r>
              <a:rPr lang="en-US" altLang="en-US" sz="2715" b="1" u="sng" dirty="0">
                <a:latin typeface="Times New Roman" pitchFamily="18" charset="0"/>
              </a:rPr>
              <a:t>Hint:  The first letter of each word is underlined.</a:t>
            </a:r>
            <a:endParaRPr lang="en-US" altLang="en-US" sz="2715" b="1" dirty="0">
              <a:latin typeface="Times New Roman" pitchFamily="18" charset="0"/>
            </a:endParaRPr>
          </a:p>
        </p:txBody>
      </p:sp>
      <p:pic>
        <p:nvPicPr>
          <p:cNvPr id="19" name="Picture 7" descr="scistartlogo2">
            <a:extLst>
              <a:ext uri="{FF2B5EF4-FFF2-40B4-BE49-F238E27FC236}">
                <a16:creationId xmlns:a16="http://schemas.microsoft.com/office/drawing/2014/main" id="{5D44A460-A3D6-4803-A010-C569831B12D3}"/>
              </a:ext>
            </a:extLst>
          </p:cNvPr>
          <p:cNvPicPr>
            <a:picLocks noChangeAspect="1" noChangeArrowheads="1"/>
          </p:cNvPicPr>
          <p:nvPr/>
        </p:nvPicPr>
        <p:blipFill>
          <a:blip r:embed="rId4" cstate="print"/>
          <a:srcRect/>
          <a:stretch>
            <a:fillRect/>
          </a:stretch>
        </p:blipFill>
        <p:spPr bwMode="auto">
          <a:xfrm>
            <a:off x="7247831" y="539758"/>
            <a:ext cx="2463030" cy="463050"/>
          </a:xfrm>
          <a:prstGeom prst="rect">
            <a:avLst/>
          </a:prstGeom>
          <a:noFill/>
          <a:ln w="9525">
            <a:noFill/>
            <a:miter lim="800000"/>
            <a:headEnd/>
            <a:tailEnd/>
          </a:ln>
        </p:spPr>
      </p:pic>
      <p:sp>
        <p:nvSpPr>
          <p:cNvPr id="2" name="TextBox 1">
            <a:extLst>
              <a:ext uri="{FF2B5EF4-FFF2-40B4-BE49-F238E27FC236}">
                <a16:creationId xmlns:a16="http://schemas.microsoft.com/office/drawing/2014/main" id="{4901EB16-D883-4B72-9BC2-2C7A3CF683DA}"/>
              </a:ext>
            </a:extLst>
          </p:cNvPr>
          <p:cNvSpPr txBox="1"/>
          <p:nvPr/>
        </p:nvSpPr>
        <p:spPr>
          <a:xfrm>
            <a:off x="7161203" y="9801"/>
            <a:ext cx="2739825" cy="450573"/>
          </a:xfrm>
          <a:prstGeom prst="rect">
            <a:avLst/>
          </a:prstGeom>
          <a:solidFill>
            <a:srgbClr val="00FF00"/>
          </a:solidFill>
        </p:spPr>
        <p:txBody>
          <a:bodyPr wrap="square" rtlCol="0">
            <a:spAutoFit/>
          </a:bodyPr>
          <a:lstStyle/>
          <a:p>
            <a:pPr algn="ctr"/>
            <a:r>
              <a:rPr lang="en-US" sz="2328" b="1" dirty="0"/>
              <a:t>FRIDAY</a:t>
            </a:r>
          </a:p>
        </p:txBody>
      </p:sp>
      <p:sp>
        <p:nvSpPr>
          <p:cNvPr id="25" name="Text Box 29">
            <a:extLst>
              <a:ext uri="{FF2B5EF4-FFF2-40B4-BE49-F238E27FC236}">
                <a16:creationId xmlns:a16="http://schemas.microsoft.com/office/drawing/2014/main" id="{4411BD29-E435-6787-F754-7736EEB7D9DB}"/>
              </a:ext>
            </a:extLst>
          </p:cNvPr>
          <p:cNvSpPr txBox="1">
            <a:spLocks noChangeArrowheads="1"/>
          </p:cNvSpPr>
          <p:nvPr/>
        </p:nvSpPr>
        <p:spPr bwMode="auto">
          <a:xfrm>
            <a:off x="449901" y="2231241"/>
            <a:ext cx="2844800" cy="558160"/>
          </a:xfrm>
          <a:prstGeom prst="rect">
            <a:avLst/>
          </a:prstGeom>
          <a:noFill/>
          <a:ln w="9525">
            <a:noFill/>
            <a:miter lim="800000"/>
            <a:headEnd/>
            <a:tailEnd/>
          </a:ln>
        </p:spPr>
        <p:txBody>
          <a:bodyPr lIns="97529" tIns="48765" rIns="97529" bIns="48765">
            <a:spAutoFit/>
          </a:bodyPr>
          <a:lstStyle/>
          <a:p>
            <a:pPr eaLnBrk="1" hangingPunct="1">
              <a:spcBef>
                <a:spcPct val="50000"/>
              </a:spcBef>
            </a:pPr>
            <a:r>
              <a:rPr lang="en-US" altLang="en-US" sz="2987" b="1" dirty="0" err="1">
                <a:latin typeface="Times New Roman" pitchFamily="18" charset="0"/>
              </a:rPr>
              <a:t>GOLO</a:t>
            </a:r>
            <a:r>
              <a:rPr lang="en-US" altLang="en-US" sz="2987" b="1" u="sng" dirty="0" err="1">
                <a:latin typeface="Times New Roman" pitchFamily="18" charset="0"/>
              </a:rPr>
              <a:t>Z</a:t>
            </a:r>
            <a:r>
              <a:rPr lang="en-US" altLang="en-US" sz="2987" b="1" dirty="0" err="1">
                <a:latin typeface="Times New Roman" pitchFamily="18" charset="0"/>
              </a:rPr>
              <a:t>OIST</a:t>
            </a:r>
            <a:endParaRPr lang="en-US" altLang="en-US" sz="2987" b="1" dirty="0">
              <a:latin typeface="Times New Roman" pitchFamily="18" charset="0"/>
            </a:endParaRPr>
          </a:p>
        </p:txBody>
      </p:sp>
      <p:sp>
        <p:nvSpPr>
          <p:cNvPr id="26" name="Text Box 30">
            <a:extLst>
              <a:ext uri="{FF2B5EF4-FFF2-40B4-BE49-F238E27FC236}">
                <a16:creationId xmlns:a16="http://schemas.microsoft.com/office/drawing/2014/main" id="{E9C3B756-5797-44DC-BE66-85194CB4F46F}"/>
              </a:ext>
            </a:extLst>
          </p:cNvPr>
          <p:cNvSpPr txBox="1">
            <a:spLocks noChangeArrowheads="1"/>
          </p:cNvSpPr>
          <p:nvPr/>
        </p:nvSpPr>
        <p:spPr bwMode="auto">
          <a:xfrm>
            <a:off x="4216400" y="2231241"/>
            <a:ext cx="5445760" cy="558160"/>
          </a:xfrm>
          <a:prstGeom prst="rect">
            <a:avLst/>
          </a:prstGeom>
          <a:noFill/>
          <a:ln w="9525">
            <a:noFill/>
            <a:miter lim="800000"/>
            <a:headEnd/>
            <a:tailEnd/>
          </a:ln>
        </p:spPr>
        <p:txBody>
          <a:bodyPr lIns="97529" tIns="48765" rIns="97529" bIns="48765">
            <a:spAutoFit/>
          </a:bodyPr>
          <a:lstStyle/>
          <a:p>
            <a:pPr eaLnBrk="1" hangingPunct="1">
              <a:spcBef>
                <a:spcPct val="50000"/>
              </a:spcBef>
            </a:pPr>
            <a:r>
              <a:rPr lang="en-US" altLang="en-US" sz="2987" dirty="0">
                <a:latin typeface="Times New Roman" pitchFamily="18" charset="0"/>
              </a:rPr>
              <a:t>1. Studies animals</a:t>
            </a:r>
          </a:p>
        </p:txBody>
      </p:sp>
      <p:sp>
        <p:nvSpPr>
          <p:cNvPr id="27" name="Text Box 31">
            <a:extLst>
              <a:ext uri="{FF2B5EF4-FFF2-40B4-BE49-F238E27FC236}">
                <a16:creationId xmlns:a16="http://schemas.microsoft.com/office/drawing/2014/main" id="{440008C9-94BB-F00A-355A-A5A672B14E47}"/>
              </a:ext>
            </a:extLst>
          </p:cNvPr>
          <p:cNvSpPr txBox="1">
            <a:spLocks noChangeArrowheads="1"/>
          </p:cNvSpPr>
          <p:nvPr/>
        </p:nvSpPr>
        <p:spPr bwMode="auto">
          <a:xfrm>
            <a:off x="449901" y="2860211"/>
            <a:ext cx="2844800" cy="558160"/>
          </a:xfrm>
          <a:prstGeom prst="rect">
            <a:avLst/>
          </a:prstGeom>
          <a:noFill/>
          <a:ln w="9525">
            <a:noFill/>
            <a:miter lim="800000"/>
            <a:headEnd/>
            <a:tailEnd/>
          </a:ln>
        </p:spPr>
        <p:txBody>
          <a:bodyPr lIns="97529" tIns="48765" rIns="97529" bIns="48765">
            <a:spAutoFit/>
          </a:bodyPr>
          <a:lstStyle/>
          <a:p>
            <a:pPr eaLnBrk="1" hangingPunct="1">
              <a:spcBef>
                <a:spcPct val="50000"/>
              </a:spcBef>
            </a:pPr>
            <a:r>
              <a:rPr lang="en-US" altLang="en-US" sz="2987" b="1" dirty="0" err="1">
                <a:latin typeface="Times New Roman" pitchFamily="18" charset="0"/>
              </a:rPr>
              <a:t>LEGO</a:t>
            </a:r>
            <a:r>
              <a:rPr lang="en-US" altLang="en-US" sz="2987" b="1" u="sng" dirty="0" err="1">
                <a:latin typeface="Times New Roman" pitchFamily="18" charset="0"/>
              </a:rPr>
              <a:t>G</a:t>
            </a:r>
            <a:r>
              <a:rPr lang="en-US" altLang="en-US" sz="2987" b="1" dirty="0" err="1">
                <a:latin typeface="Times New Roman" pitchFamily="18" charset="0"/>
              </a:rPr>
              <a:t>OIST</a:t>
            </a:r>
            <a:endParaRPr lang="en-US" altLang="en-US" sz="2987" b="1" dirty="0">
              <a:latin typeface="Times New Roman" pitchFamily="18" charset="0"/>
            </a:endParaRPr>
          </a:p>
        </p:txBody>
      </p:sp>
      <p:sp>
        <p:nvSpPr>
          <p:cNvPr id="28" name="Text Box 32">
            <a:extLst>
              <a:ext uri="{FF2B5EF4-FFF2-40B4-BE49-F238E27FC236}">
                <a16:creationId xmlns:a16="http://schemas.microsoft.com/office/drawing/2014/main" id="{70BDCA3B-7DCC-0EE4-53D3-7ACE65634367}"/>
              </a:ext>
            </a:extLst>
          </p:cNvPr>
          <p:cNvSpPr txBox="1">
            <a:spLocks noChangeArrowheads="1"/>
          </p:cNvSpPr>
          <p:nvPr/>
        </p:nvSpPr>
        <p:spPr bwMode="auto">
          <a:xfrm>
            <a:off x="4270061" y="2860211"/>
            <a:ext cx="5445760" cy="558160"/>
          </a:xfrm>
          <a:prstGeom prst="rect">
            <a:avLst/>
          </a:prstGeom>
          <a:noFill/>
          <a:ln w="9525">
            <a:noFill/>
            <a:miter lim="800000"/>
            <a:headEnd/>
            <a:tailEnd/>
          </a:ln>
        </p:spPr>
        <p:txBody>
          <a:bodyPr lIns="97529" tIns="48765" rIns="97529" bIns="48765">
            <a:spAutoFit/>
          </a:bodyPr>
          <a:lstStyle/>
          <a:p>
            <a:pPr eaLnBrk="1" hangingPunct="1">
              <a:spcBef>
                <a:spcPct val="50000"/>
              </a:spcBef>
            </a:pPr>
            <a:r>
              <a:rPr lang="en-US" altLang="en-US" sz="2987" dirty="0">
                <a:latin typeface="Times New Roman" pitchFamily="18" charset="0"/>
              </a:rPr>
              <a:t>2. Studies rocks &amp; minerals</a:t>
            </a:r>
          </a:p>
        </p:txBody>
      </p:sp>
      <p:sp>
        <p:nvSpPr>
          <p:cNvPr id="29" name="Text Box 33">
            <a:extLst>
              <a:ext uri="{FF2B5EF4-FFF2-40B4-BE49-F238E27FC236}">
                <a16:creationId xmlns:a16="http://schemas.microsoft.com/office/drawing/2014/main" id="{66C7B84D-F8EB-A80F-8BF6-E67E405D6484}"/>
              </a:ext>
            </a:extLst>
          </p:cNvPr>
          <p:cNvSpPr txBox="1">
            <a:spLocks noChangeArrowheads="1"/>
          </p:cNvSpPr>
          <p:nvPr/>
        </p:nvSpPr>
        <p:spPr bwMode="auto">
          <a:xfrm>
            <a:off x="449901" y="3672565"/>
            <a:ext cx="2844800" cy="558160"/>
          </a:xfrm>
          <a:prstGeom prst="rect">
            <a:avLst/>
          </a:prstGeom>
          <a:noFill/>
          <a:ln w="9525">
            <a:noFill/>
            <a:miter lim="800000"/>
            <a:headEnd/>
            <a:tailEnd/>
          </a:ln>
        </p:spPr>
        <p:txBody>
          <a:bodyPr lIns="97529" tIns="48765" rIns="97529" bIns="48765">
            <a:spAutoFit/>
          </a:bodyPr>
          <a:lstStyle/>
          <a:p>
            <a:pPr eaLnBrk="1" hangingPunct="1">
              <a:spcBef>
                <a:spcPct val="50000"/>
              </a:spcBef>
            </a:pPr>
            <a:r>
              <a:rPr lang="en-US" altLang="en-US" sz="2987" b="1" dirty="0" err="1">
                <a:latin typeface="Times New Roman" pitchFamily="18" charset="0"/>
              </a:rPr>
              <a:t>M</a:t>
            </a:r>
            <a:r>
              <a:rPr lang="en-US" altLang="en-US" sz="2987" b="1" u="sng" dirty="0" err="1">
                <a:latin typeface="Times New Roman" pitchFamily="18" charset="0"/>
              </a:rPr>
              <a:t>C</a:t>
            </a:r>
            <a:r>
              <a:rPr lang="en-US" altLang="en-US" sz="2987" b="1" dirty="0" err="1">
                <a:latin typeface="Times New Roman" pitchFamily="18" charset="0"/>
              </a:rPr>
              <a:t>HSEIT</a:t>
            </a:r>
            <a:endParaRPr lang="en-US" altLang="en-US" sz="2987" b="1" dirty="0">
              <a:latin typeface="Times New Roman" pitchFamily="18" charset="0"/>
            </a:endParaRPr>
          </a:p>
        </p:txBody>
      </p:sp>
      <p:sp>
        <p:nvSpPr>
          <p:cNvPr id="30" name="Text Box 34">
            <a:extLst>
              <a:ext uri="{FF2B5EF4-FFF2-40B4-BE49-F238E27FC236}">
                <a16:creationId xmlns:a16="http://schemas.microsoft.com/office/drawing/2014/main" id="{D32A7C20-C6F7-C84F-35AF-E2DD5DA9CE95}"/>
              </a:ext>
            </a:extLst>
          </p:cNvPr>
          <p:cNvSpPr txBox="1">
            <a:spLocks noChangeArrowheads="1"/>
          </p:cNvSpPr>
          <p:nvPr/>
        </p:nvSpPr>
        <p:spPr bwMode="auto">
          <a:xfrm>
            <a:off x="4270061" y="3672565"/>
            <a:ext cx="5445760" cy="558160"/>
          </a:xfrm>
          <a:prstGeom prst="rect">
            <a:avLst/>
          </a:prstGeom>
          <a:noFill/>
          <a:ln w="9525">
            <a:noFill/>
            <a:miter lim="800000"/>
            <a:headEnd/>
            <a:tailEnd/>
          </a:ln>
        </p:spPr>
        <p:txBody>
          <a:bodyPr lIns="97529" tIns="48765" rIns="97529" bIns="48765">
            <a:spAutoFit/>
          </a:bodyPr>
          <a:lstStyle/>
          <a:p>
            <a:pPr eaLnBrk="1" hangingPunct="1">
              <a:spcBef>
                <a:spcPct val="50000"/>
              </a:spcBef>
            </a:pPr>
            <a:r>
              <a:rPr lang="en-US" altLang="en-US" sz="2987" dirty="0">
                <a:latin typeface="Times New Roman" pitchFamily="18" charset="0"/>
              </a:rPr>
              <a:t>3. Studies atoms &amp; molecules</a:t>
            </a:r>
          </a:p>
        </p:txBody>
      </p:sp>
      <p:sp>
        <p:nvSpPr>
          <p:cNvPr id="31" name="Text Box 35">
            <a:extLst>
              <a:ext uri="{FF2B5EF4-FFF2-40B4-BE49-F238E27FC236}">
                <a16:creationId xmlns:a16="http://schemas.microsoft.com/office/drawing/2014/main" id="{D9D1FCEB-7425-57A6-DC07-C276C8B8CEA3}"/>
              </a:ext>
            </a:extLst>
          </p:cNvPr>
          <p:cNvSpPr txBox="1">
            <a:spLocks noChangeArrowheads="1"/>
          </p:cNvSpPr>
          <p:nvPr/>
        </p:nvSpPr>
        <p:spPr bwMode="auto">
          <a:xfrm>
            <a:off x="449901" y="4390095"/>
            <a:ext cx="3901440" cy="558160"/>
          </a:xfrm>
          <a:prstGeom prst="rect">
            <a:avLst/>
          </a:prstGeom>
          <a:noFill/>
          <a:ln w="9525">
            <a:noFill/>
            <a:miter lim="800000"/>
            <a:headEnd/>
            <a:tailEnd/>
          </a:ln>
        </p:spPr>
        <p:txBody>
          <a:bodyPr lIns="97529" tIns="48765" rIns="97529" bIns="48765">
            <a:spAutoFit/>
          </a:bodyPr>
          <a:lstStyle/>
          <a:p>
            <a:pPr eaLnBrk="1" hangingPunct="1">
              <a:spcBef>
                <a:spcPct val="50000"/>
              </a:spcBef>
            </a:pPr>
            <a:r>
              <a:rPr lang="en-US" altLang="en-US" sz="2987" b="1" dirty="0" err="1">
                <a:latin typeface="Times New Roman" pitchFamily="18" charset="0"/>
              </a:rPr>
              <a:t>ISOLTO</a:t>
            </a:r>
            <a:r>
              <a:rPr lang="en-US" altLang="en-US" sz="2987" b="1" u="sng" dirty="0" err="1">
                <a:latin typeface="Times New Roman" pitchFamily="18" charset="0"/>
              </a:rPr>
              <a:t>B</a:t>
            </a:r>
            <a:r>
              <a:rPr lang="en-US" altLang="en-US" sz="2987" b="1" dirty="0" err="1">
                <a:latin typeface="Times New Roman" pitchFamily="18" charset="0"/>
              </a:rPr>
              <a:t>GI</a:t>
            </a:r>
            <a:endParaRPr lang="en-US" altLang="en-US" sz="2987" b="1" dirty="0">
              <a:latin typeface="Times New Roman" pitchFamily="18" charset="0"/>
            </a:endParaRPr>
          </a:p>
        </p:txBody>
      </p:sp>
      <p:sp>
        <p:nvSpPr>
          <p:cNvPr id="32" name="Text Box 36">
            <a:extLst>
              <a:ext uri="{FF2B5EF4-FFF2-40B4-BE49-F238E27FC236}">
                <a16:creationId xmlns:a16="http://schemas.microsoft.com/office/drawing/2014/main" id="{F7142424-137D-F831-464A-73D603250E85}"/>
              </a:ext>
            </a:extLst>
          </p:cNvPr>
          <p:cNvSpPr txBox="1">
            <a:spLocks noChangeArrowheads="1"/>
          </p:cNvSpPr>
          <p:nvPr/>
        </p:nvSpPr>
        <p:spPr bwMode="auto">
          <a:xfrm>
            <a:off x="4270061" y="4390095"/>
            <a:ext cx="5445760" cy="558160"/>
          </a:xfrm>
          <a:prstGeom prst="rect">
            <a:avLst/>
          </a:prstGeom>
          <a:noFill/>
          <a:ln w="9525">
            <a:noFill/>
            <a:miter lim="800000"/>
            <a:headEnd/>
            <a:tailEnd/>
          </a:ln>
        </p:spPr>
        <p:txBody>
          <a:bodyPr lIns="97529" tIns="48765" rIns="97529" bIns="48765">
            <a:spAutoFit/>
          </a:bodyPr>
          <a:lstStyle/>
          <a:p>
            <a:pPr eaLnBrk="1" hangingPunct="1">
              <a:spcBef>
                <a:spcPct val="50000"/>
              </a:spcBef>
            </a:pPr>
            <a:r>
              <a:rPr lang="en-US" altLang="en-US" sz="2987" dirty="0">
                <a:latin typeface="Times New Roman" pitchFamily="18" charset="0"/>
              </a:rPr>
              <a:t>4. Studies living things</a:t>
            </a:r>
          </a:p>
        </p:txBody>
      </p:sp>
      <p:sp>
        <p:nvSpPr>
          <p:cNvPr id="33" name="Text Box 37">
            <a:extLst>
              <a:ext uri="{FF2B5EF4-FFF2-40B4-BE49-F238E27FC236}">
                <a16:creationId xmlns:a16="http://schemas.microsoft.com/office/drawing/2014/main" id="{FA4918B0-E9E8-AE04-F32D-95258D6CB738}"/>
              </a:ext>
            </a:extLst>
          </p:cNvPr>
          <p:cNvSpPr txBox="1">
            <a:spLocks noChangeArrowheads="1"/>
          </p:cNvSpPr>
          <p:nvPr/>
        </p:nvSpPr>
        <p:spPr bwMode="auto">
          <a:xfrm>
            <a:off x="449901" y="5163193"/>
            <a:ext cx="3901440" cy="558160"/>
          </a:xfrm>
          <a:prstGeom prst="rect">
            <a:avLst/>
          </a:prstGeom>
          <a:noFill/>
          <a:ln w="9525">
            <a:noFill/>
            <a:miter lim="800000"/>
            <a:headEnd/>
            <a:tailEnd/>
          </a:ln>
        </p:spPr>
        <p:txBody>
          <a:bodyPr lIns="97529" tIns="48765" rIns="97529" bIns="48765">
            <a:spAutoFit/>
          </a:bodyPr>
          <a:lstStyle/>
          <a:p>
            <a:pPr eaLnBrk="1" hangingPunct="1">
              <a:spcBef>
                <a:spcPct val="50000"/>
              </a:spcBef>
            </a:pPr>
            <a:r>
              <a:rPr lang="en-US" altLang="en-US" sz="2987" b="1" dirty="0" err="1">
                <a:latin typeface="Times New Roman" pitchFamily="18" charset="0"/>
              </a:rPr>
              <a:t>GSEISO</a:t>
            </a:r>
            <a:r>
              <a:rPr lang="en-US" altLang="en-US" sz="2987" b="1" u="sng" dirty="0" err="1">
                <a:latin typeface="Times New Roman" pitchFamily="18" charset="0"/>
              </a:rPr>
              <a:t>S</a:t>
            </a:r>
            <a:r>
              <a:rPr lang="en-US" altLang="en-US" sz="2987" b="1" dirty="0" err="1">
                <a:latin typeface="Times New Roman" pitchFamily="18" charset="0"/>
              </a:rPr>
              <a:t>LOMIT</a:t>
            </a:r>
            <a:endParaRPr lang="en-US" altLang="en-US" sz="2987" b="1" dirty="0">
              <a:latin typeface="Times New Roman" pitchFamily="18" charset="0"/>
            </a:endParaRPr>
          </a:p>
        </p:txBody>
      </p:sp>
      <p:sp>
        <p:nvSpPr>
          <p:cNvPr id="34" name="Text Box 38">
            <a:extLst>
              <a:ext uri="{FF2B5EF4-FFF2-40B4-BE49-F238E27FC236}">
                <a16:creationId xmlns:a16="http://schemas.microsoft.com/office/drawing/2014/main" id="{7BE9F674-DB3C-1E93-0F50-F0B7AE318F65}"/>
              </a:ext>
            </a:extLst>
          </p:cNvPr>
          <p:cNvSpPr txBox="1">
            <a:spLocks noChangeArrowheads="1"/>
          </p:cNvSpPr>
          <p:nvPr/>
        </p:nvSpPr>
        <p:spPr bwMode="auto">
          <a:xfrm>
            <a:off x="4270061" y="5163194"/>
            <a:ext cx="5445760" cy="558160"/>
          </a:xfrm>
          <a:prstGeom prst="rect">
            <a:avLst/>
          </a:prstGeom>
          <a:noFill/>
          <a:ln w="9525">
            <a:noFill/>
            <a:miter lim="800000"/>
            <a:headEnd/>
            <a:tailEnd/>
          </a:ln>
        </p:spPr>
        <p:txBody>
          <a:bodyPr lIns="97529" tIns="48765" rIns="97529" bIns="48765">
            <a:spAutoFit/>
          </a:bodyPr>
          <a:lstStyle/>
          <a:p>
            <a:pPr eaLnBrk="1" hangingPunct="1">
              <a:spcBef>
                <a:spcPct val="50000"/>
              </a:spcBef>
            </a:pPr>
            <a:r>
              <a:rPr lang="en-US" altLang="en-US" sz="2987" dirty="0">
                <a:latin typeface="Times New Roman" pitchFamily="18" charset="0"/>
              </a:rPr>
              <a:t>5. Studies earthquakes</a:t>
            </a:r>
          </a:p>
        </p:txBody>
      </p:sp>
      <p:sp>
        <p:nvSpPr>
          <p:cNvPr id="37" name="TextBox 36">
            <a:extLst>
              <a:ext uri="{FF2B5EF4-FFF2-40B4-BE49-F238E27FC236}">
                <a16:creationId xmlns:a16="http://schemas.microsoft.com/office/drawing/2014/main" id="{C09DC0A9-5FB2-6DB5-B449-623C4CBD62F5}"/>
              </a:ext>
            </a:extLst>
          </p:cNvPr>
          <p:cNvSpPr txBox="1"/>
          <p:nvPr/>
        </p:nvSpPr>
        <p:spPr>
          <a:xfrm>
            <a:off x="1511020" y="172811"/>
            <a:ext cx="4249541" cy="683264"/>
          </a:xfrm>
          <a:prstGeom prst="rect">
            <a:avLst/>
          </a:prstGeom>
          <a:noFill/>
        </p:spPr>
        <p:txBody>
          <a:bodyPr wrap="square" rtlCol="0">
            <a:spAutoFit/>
          </a:bodyPr>
          <a:lstStyle/>
          <a:p>
            <a:r>
              <a:rPr lang="en-US" sz="3840" dirty="0">
                <a:latin typeface="Bernard MT Condensed" panose="02050806060905020404" pitchFamily="18" charset="0"/>
              </a:rPr>
              <a:t>Super Scientists</a:t>
            </a:r>
          </a:p>
        </p:txBody>
      </p:sp>
      <p:pic>
        <p:nvPicPr>
          <p:cNvPr id="38" name="Picture 8" descr="j0233971">
            <a:extLst>
              <a:ext uri="{FF2B5EF4-FFF2-40B4-BE49-F238E27FC236}">
                <a16:creationId xmlns:a16="http://schemas.microsoft.com/office/drawing/2014/main" id="{A182B527-4B7D-5CFC-4EE9-81F1BD95AE50}"/>
              </a:ext>
            </a:extLst>
          </p:cNvPr>
          <p:cNvPicPr>
            <a:picLocks noChangeAspect="1" noChangeArrowheads="1"/>
          </p:cNvPicPr>
          <p:nvPr/>
        </p:nvPicPr>
        <p:blipFill>
          <a:blip r:embed="rId5" cstate="print"/>
          <a:srcRect/>
          <a:stretch>
            <a:fillRect/>
          </a:stretch>
        </p:blipFill>
        <p:spPr bwMode="auto">
          <a:xfrm>
            <a:off x="363213" y="208888"/>
            <a:ext cx="1163481" cy="1366567"/>
          </a:xfrm>
          <a:prstGeom prst="rect">
            <a:avLst/>
          </a:prstGeom>
          <a:noFill/>
          <a:ln w="9525">
            <a:noFill/>
            <a:miter lim="800000"/>
            <a:headEnd/>
            <a:tailEnd/>
          </a:ln>
        </p:spPr>
      </p:pic>
      <p:grpSp>
        <p:nvGrpSpPr>
          <p:cNvPr id="13" name="Group 12">
            <a:extLst>
              <a:ext uri="{FF2B5EF4-FFF2-40B4-BE49-F238E27FC236}">
                <a16:creationId xmlns:a16="http://schemas.microsoft.com/office/drawing/2014/main" id="{8664682E-A1E4-5B23-5025-42D4C9A4F64B}"/>
              </a:ext>
            </a:extLst>
          </p:cNvPr>
          <p:cNvGrpSpPr/>
          <p:nvPr/>
        </p:nvGrpSpPr>
        <p:grpSpPr>
          <a:xfrm>
            <a:off x="396076" y="6317673"/>
            <a:ext cx="9139456" cy="689041"/>
            <a:chOff x="228446" y="5922818"/>
            <a:chExt cx="8568240" cy="645976"/>
          </a:xfrm>
        </p:grpSpPr>
        <p:sp>
          <p:nvSpPr>
            <p:cNvPr id="4" name="Arrow: Right 3">
              <a:extLst>
                <a:ext uri="{FF2B5EF4-FFF2-40B4-BE49-F238E27FC236}">
                  <a16:creationId xmlns:a16="http://schemas.microsoft.com/office/drawing/2014/main" id="{B4D32C8A-6D9F-4C9E-967E-DCECA7F80D26}"/>
                </a:ext>
              </a:extLst>
            </p:cNvPr>
            <p:cNvSpPr/>
            <p:nvPr/>
          </p:nvSpPr>
          <p:spPr bwMode="auto">
            <a:xfrm rot="10800000">
              <a:off x="3008119" y="5922818"/>
              <a:ext cx="5650971" cy="645976"/>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88669" tIns="44335" rIns="88669" bIns="44335" numCol="1" rtlCol="0" anchor="t" anchorCtr="0" compatLnSpc="1">
              <a:prstTxWarp prst="textNoShape">
                <a:avLst/>
              </a:prstTxWarp>
            </a:bodyPr>
            <a:lstStyle/>
            <a:p>
              <a:pPr defTabSz="962161"/>
              <a:endParaRPr lang="en-US" sz="1939"/>
            </a:p>
          </p:txBody>
        </p:sp>
        <p:sp>
          <p:nvSpPr>
            <p:cNvPr id="16" name="TextBox 12">
              <a:extLst>
                <a:ext uri="{FF2B5EF4-FFF2-40B4-BE49-F238E27FC236}">
                  <a16:creationId xmlns:a16="http://schemas.microsoft.com/office/drawing/2014/main" id="{264AA2FC-5DD9-48E7-8204-03A49D478FCE}"/>
                </a:ext>
              </a:extLst>
            </p:cNvPr>
            <p:cNvSpPr txBox="1">
              <a:spLocks noChangeArrowheads="1"/>
            </p:cNvSpPr>
            <p:nvPr/>
          </p:nvSpPr>
          <p:spPr bwMode="auto">
            <a:xfrm>
              <a:off x="2793846" y="6077931"/>
              <a:ext cx="6002840" cy="335686"/>
            </a:xfrm>
            <a:prstGeom prst="rect">
              <a:avLst/>
            </a:prstGeom>
            <a:noFill/>
            <a:ln w="9525">
              <a:noFill/>
              <a:miter lim="800000"/>
              <a:headEnd/>
              <a:tailEnd/>
            </a:ln>
          </p:spPr>
          <p:txBody>
            <a:bodyPr wrap="square" lIns="88662" tIns="44332" rIns="88662" bIns="44332">
              <a:spAutoFit/>
            </a:bodyPr>
            <a:lstStyle/>
            <a:p>
              <a:pPr algn="ctr" eaLnBrk="1" hangingPunct="1"/>
              <a:r>
                <a:rPr lang="en-US" altLang="en-US" sz="1745" b="1" dirty="0"/>
                <a:t>mrstomm.com </a:t>
              </a:r>
              <a:r>
                <a:rPr lang="en-US" altLang="en-US" sz="1745" b="1" dirty="0">
                  <a:sym typeface="Wingdings" panose="05000000000000000000" pitchFamily="2" charset="2"/>
                </a:rPr>
                <a:t> Daily Agenda  Word Unscrambler</a:t>
              </a:r>
              <a:endParaRPr lang="en-US" altLang="en-US" sz="1745" b="1" dirty="0"/>
            </a:p>
          </p:txBody>
        </p:sp>
        <p:pic>
          <p:nvPicPr>
            <p:cNvPr id="12" name="Picture 11">
              <a:extLst>
                <a:ext uri="{FF2B5EF4-FFF2-40B4-BE49-F238E27FC236}">
                  <a16:creationId xmlns:a16="http://schemas.microsoft.com/office/drawing/2014/main" id="{93A17535-F723-C5EE-F99B-B2AC3C978D50}"/>
                </a:ext>
              </a:extLst>
            </p:cNvPr>
            <p:cNvPicPr>
              <a:picLocks noChangeAspect="1"/>
            </p:cNvPicPr>
            <p:nvPr/>
          </p:nvPicPr>
          <p:blipFill>
            <a:blip r:embed="rId6"/>
            <a:stretch>
              <a:fillRect/>
            </a:stretch>
          </p:blipFill>
          <p:spPr>
            <a:xfrm>
              <a:off x="228446" y="5945892"/>
              <a:ext cx="2582316" cy="523214"/>
            </a:xfrm>
            <a:prstGeom prst="rect">
              <a:avLst/>
            </a:prstGeom>
            <a:ln>
              <a:noFill/>
            </a:ln>
            <a:effectLst>
              <a:outerShdw blurRad="292100" dist="139700" dir="2700000" algn="tl" rotWithShape="0">
                <a:srgbClr val="333333">
                  <a:alpha val="65000"/>
                </a:srgbClr>
              </a:outerShdw>
            </a:effectLst>
          </p:spPr>
        </p:pic>
      </p:grpSp>
      <p:pic>
        <p:nvPicPr>
          <p:cNvPr id="14" name="Brave">
            <a:hlinkClick r:id="" action="ppaction://media"/>
            <a:extLst>
              <a:ext uri="{FF2B5EF4-FFF2-40B4-BE49-F238E27FC236}">
                <a16:creationId xmlns:a16="http://schemas.microsoft.com/office/drawing/2014/main" id="{1C1DC798-5BC4-79F2-03E2-36D654A1D3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10412" y="5814009"/>
            <a:ext cx="325120" cy="325120"/>
          </a:xfrm>
          <a:prstGeom prst="rect">
            <a:avLst/>
          </a:prstGeom>
        </p:spPr>
      </p:pic>
    </p:spTree>
    <p:extLst>
      <p:ext uri="{BB962C8B-B14F-4D97-AF65-F5344CB8AC3E}">
        <p14:creationId xmlns:p14="http://schemas.microsoft.com/office/powerpoint/2010/main" val="396999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49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7" fill="hold" display="0">
                  <p:stCondLst>
                    <p:cond delay="indefinite"/>
                  </p:stCondLst>
                  <p:endCondLst>
                    <p:cond evt="onStopAudio" delay="0">
                      <p:tgtEl>
                        <p:sldTgt/>
                      </p:tgtEl>
                    </p:cond>
                  </p:endCondLst>
                </p:cTn>
                <p:tgtEl>
                  <p:spTgt spid="1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7" descr="scistartlogo2">
            <a:extLst>
              <a:ext uri="{FF2B5EF4-FFF2-40B4-BE49-F238E27FC236}">
                <a16:creationId xmlns:a16="http://schemas.microsoft.com/office/drawing/2014/main" id="{5D44A460-A3D6-4803-A010-C569831B12D3}"/>
              </a:ext>
            </a:extLst>
          </p:cNvPr>
          <p:cNvPicPr>
            <a:picLocks noChangeAspect="1" noChangeArrowheads="1"/>
          </p:cNvPicPr>
          <p:nvPr/>
        </p:nvPicPr>
        <p:blipFill>
          <a:blip r:embed="rId2" cstate="print"/>
          <a:srcRect/>
          <a:stretch>
            <a:fillRect/>
          </a:stretch>
        </p:blipFill>
        <p:spPr bwMode="auto">
          <a:xfrm>
            <a:off x="7247831" y="539758"/>
            <a:ext cx="2463030" cy="463050"/>
          </a:xfrm>
          <a:prstGeom prst="rect">
            <a:avLst/>
          </a:prstGeom>
          <a:noFill/>
          <a:ln w="9525">
            <a:noFill/>
            <a:miter lim="800000"/>
            <a:headEnd/>
            <a:tailEnd/>
          </a:ln>
        </p:spPr>
      </p:pic>
      <p:sp>
        <p:nvSpPr>
          <p:cNvPr id="2" name="TextBox 1">
            <a:extLst>
              <a:ext uri="{FF2B5EF4-FFF2-40B4-BE49-F238E27FC236}">
                <a16:creationId xmlns:a16="http://schemas.microsoft.com/office/drawing/2014/main" id="{4901EB16-D883-4B72-9BC2-2C7A3CF683DA}"/>
              </a:ext>
            </a:extLst>
          </p:cNvPr>
          <p:cNvSpPr txBox="1"/>
          <p:nvPr/>
        </p:nvSpPr>
        <p:spPr>
          <a:xfrm>
            <a:off x="7161203" y="9801"/>
            <a:ext cx="2739825" cy="450573"/>
          </a:xfrm>
          <a:prstGeom prst="rect">
            <a:avLst/>
          </a:prstGeom>
          <a:solidFill>
            <a:srgbClr val="00FF00"/>
          </a:solidFill>
        </p:spPr>
        <p:txBody>
          <a:bodyPr wrap="square" rtlCol="0">
            <a:spAutoFit/>
          </a:bodyPr>
          <a:lstStyle/>
          <a:p>
            <a:pPr algn="ctr"/>
            <a:r>
              <a:rPr lang="en-US" sz="2328" b="1" dirty="0"/>
              <a:t>FRIDAY</a:t>
            </a:r>
          </a:p>
        </p:txBody>
      </p:sp>
      <p:sp>
        <p:nvSpPr>
          <p:cNvPr id="25" name="Text Box 29">
            <a:extLst>
              <a:ext uri="{FF2B5EF4-FFF2-40B4-BE49-F238E27FC236}">
                <a16:creationId xmlns:a16="http://schemas.microsoft.com/office/drawing/2014/main" id="{4411BD29-E435-6787-F754-7736EEB7D9DB}"/>
              </a:ext>
            </a:extLst>
          </p:cNvPr>
          <p:cNvSpPr txBox="1">
            <a:spLocks noChangeArrowheads="1"/>
          </p:cNvSpPr>
          <p:nvPr/>
        </p:nvSpPr>
        <p:spPr bwMode="auto">
          <a:xfrm>
            <a:off x="449901" y="2017542"/>
            <a:ext cx="2844800" cy="558160"/>
          </a:xfrm>
          <a:prstGeom prst="rect">
            <a:avLst/>
          </a:prstGeom>
          <a:noFill/>
          <a:ln w="9525">
            <a:noFill/>
            <a:miter lim="800000"/>
            <a:headEnd/>
            <a:tailEnd/>
          </a:ln>
        </p:spPr>
        <p:txBody>
          <a:bodyPr lIns="97529" tIns="48765" rIns="97529" bIns="48765">
            <a:spAutoFit/>
          </a:bodyPr>
          <a:lstStyle/>
          <a:p>
            <a:pPr eaLnBrk="1" hangingPunct="1">
              <a:spcBef>
                <a:spcPct val="50000"/>
              </a:spcBef>
            </a:pPr>
            <a:r>
              <a:rPr lang="en-US" altLang="en-US" sz="2987" b="1" dirty="0" err="1">
                <a:latin typeface="Times New Roman" pitchFamily="18" charset="0"/>
              </a:rPr>
              <a:t>GOLO</a:t>
            </a:r>
            <a:r>
              <a:rPr lang="en-US" altLang="en-US" sz="2987" b="1" u="sng" dirty="0" err="1">
                <a:latin typeface="Times New Roman" pitchFamily="18" charset="0"/>
              </a:rPr>
              <a:t>Z</a:t>
            </a:r>
            <a:r>
              <a:rPr lang="en-US" altLang="en-US" sz="2987" b="1" dirty="0" err="1">
                <a:latin typeface="Times New Roman" pitchFamily="18" charset="0"/>
              </a:rPr>
              <a:t>OIST</a:t>
            </a:r>
            <a:endParaRPr lang="en-US" altLang="en-US" sz="2987" b="1" dirty="0">
              <a:latin typeface="Times New Roman" pitchFamily="18" charset="0"/>
            </a:endParaRPr>
          </a:p>
        </p:txBody>
      </p:sp>
      <p:sp>
        <p:nvSpPr>
          <p:cNvPr id="26" name="Text Box 30">
            <a:extLst>
              <a:ext uri="{FF2B5EF4-FFF2-40B4-BE49-F238E27FC236}">
                <a16:creationId xmlns:a16="http://schemas.microsoft.com/office/drawing/2014/main" id="{E9C3B756-5797-44DC-BE66-85194CB4F46F}"/>
              </a:ext>
            </a:extLst>
          </p:cNvPr>
          <p:cNvSpPr txBox="1">
            <a:spLocks noChangeArrowheads="1"/>
          </p:cNvSpPr>
          <p:nvPr/>
        </p:nvSpPr>
        <p:spPr bwMode="auto">
          <a:xfrm>
            <a:off x="4216400" y="2002578"/>
            <a:ext cx="5445760" cy="558160"/>
          </a:xfrm>
          <a:prstGeom prst="rect">
            <a:avLst/>
          </a:prstGeom>
          <a:noFill/>
          <a:ln w="9525">
            <a:noFill/>
            <a:miter lim="800000"/>
            <a:headEnd/>
            <a:tailEnd/>
          </a:ln>
        </p:spPr>
        <p:txBody>
          <a:bodyPr lIns="97529" tIns="48765" rIns="97529" bIns="48765">
            <a:spAutoFit/>
          </a:bodyPr>
          <a:lstStyle/>
          <a:p>
            <a:pPr eaLnBrk="1" hangingPunct="1">
              <a:spcBef>
                <a:spcPct val="50000"/>
              </a:spcBef>
            </a:pPr>
            <a:r>
              <a:rPr lang="en-US" altLang="en-US" sz="2987" dirty="0">
                <a:latin typeface="Times New Roman" pitchFamily="18" charset="0"/>
              </a:rPr>
              <a:t>1. Studies animals</a:t>
            </a:r>
          </a:p>
        </p:txBody>
      </p:sp>
      <p:sp>
        <p:nvSpPr>
          <p:cNvPr id="27" name="Text Box 31">
            <a:extLst>
              <a:ext uri="{FF2B5EF4-FFF2-40B4-BE49-F238E27FC236}">
                <a16:creationId xmlns:a16="http://schemas.microsoft.com/office/drawing/2014/main" id="{440008C9-94BB-F00A-355A-A5A672B14E47}"/>
              </a:ext>
            </a:extLst>
          </p:cNvPr>
          <p:cNvSpPr txBox="1">
            <a:spLocks noChangeArrowheads="1"/>
          </p:cNvSpPr>
          <p:nvPr/>
        </p:nvSpPr>
        <p:spPr bwMode="auto">
          <a:xfrm>
            <a:off x="449901" y="2897107"/>
            <a:ext cx="2844800" cy="558160"/>
          </a:xfrm>
          <a:prstGeom prst="rect">
            <a:avLst/>
          </a:prstGeom>
          <a:noFill/>
          <a:ln w="9525">
            <a:noFill/>
            <a:miter lim="800000"/>
            <a:headEnd/>
            <a:tailEnd/>
          </a:ln>
        </p:spPr>
        <p:txBody>
          <a:bodyPr lIns="97529" tIns="48765" rIns="97529" bIns="48765">
            <a:spAutoFit/>
          </a:bodyPr>
          <a:lstStyle/>
          <a:p>
            <a:pPr eaLnBrk="1" hangingPunct="1">
              <a:spcBef>
                <a:spcPct val="50000"/>
              </a:spcBef>
            </a:pPr>
            <a:r>
              <a:rPr lang="en-US" altLang="en-US" sz="2987" b="1" dirty="0" err="1">
                <a:latin typeface="Times New Roman" pitchFamily="18" charset="0"/>
              </a:rPr>
              <a:t>LEGO</a:t>
            </a:r>
            <a:r>
              <a:rPr lang="en-US" altLang="en-US" sz="2987" b="1" u="sng" dirty="0" err="1">
                <a:latin typeface="Times New Roman" pitchFamily="18" charset="0"/>
              </a:rPr>
              <a:t>G</a:t>
            </a:r>
            <a:r>
              <a:rPr lang="en-US" altLang="en-US" sz="2987" b="1" dirty="0" err="1">
                <a:latin typeface="Times New Roman" pitchFamily="18" charset="0"/>
              </a:rPr>
              <a:t>OIST</a:t>
            </a:r>
            <a:endParaRPr lang="en-US" altLang="en-US" sz="2987" b="1" dirty="0">
              <a:latin typeface="Times New Roman" pitchFamily="18" charset="0"/>
            </a:endParaRPr>
          </a:p>
        </p:txBody>
      </p:sp>
      <p:sp>
        <p:nvSpPr>
          <p:cNvPr id="28" name="Text Box 32">
            <a:extLst>
              <a:ext uri="{FF2B5EF4-FFF2-40B4-BE49-F238E27FC236}">
                <a16:creationId xmlns:a16="http://schemas.microsoft.com/office/drawing/2014/main" id="{70BDCA3B-7DCC-0EE4-53D3-7ACE65634367}"/>
              </a:ext>
            </a:extLst>
          </p:cNvPr>
          <p:cNvSpPr txBox="1">
            <a:spLocks noChangeArrowheads="1"/>
          </p:cNvSpPr>
          <p:nvPr/>
        </p:nvSpPr>
        <p:spPr bwMode="auto">
          <a:xfrm>
            <a:off x="4270061" y="2885883"/>
            <a:ext cx="5445760" cy="558160"/>
          </a:xfrm>
          <a:prstGeom prst="rect">
            <a:avLst/>
          </a:prstGeom>
          <a:noFill/>
          <a:ln w="9525">
            <a:noFill/>
            <a:miter lim="800000"/>
            <a:headEnd/>
            <a:tailEnd/>
          </a:ln>
        </p:spPr>
        <p:txBody>
          <a:bodyPr lIns="97529" tIns="48765" rIns="97529" bIns="48765">
            <a:spAutoFit/>
          </a:bodyPr>
          <a:lstStyle/>
          <a:p>
            <a:pPr eaLnBrk="1" hangingPunct="1">
              <a:spcBef>
                <a:spcPct val="50000"/>
              </a:spcBef>
            </a:pPr>
            <a:r>
              <a:rPr lang="en-US" altLang="en-US" sz="2987" dirty="0">
                <a:latin typeface="Times New Roman" pitchFamily="18" charset="0"/>
              </a:rPr>
              <a:t>2. Studies rocks &amp; minerals</a:t>
            </a:r>
          </a:p>
        </p:txBody>
      </p:sp>
      <p:sp>
        <p:nvSpPr>
          <p:cNvPr id="29" name="Text Box 33">
            <a:extLst>
              <a:ext uri="{FF2B5EF4-FFF2-40B4-BE49-F238E27FC236}">
                <a16:creationId xmlns:a16="http://schemas.microsoft.com/office/drawing/2014/main" id="{66C7B84D-F8EB-A80F-8BF6-E67E405D6484}"/>
              </a:ext>
            </a:extLst>
          </p:cNvPr>
          <p:cNvSpPr txBox="1">
            <a:spLocks noChangeArrowheads="1"/>
          </p:cNvSpPr>
          <p:nvPr/>
        </p:nvSpPr>
        <p:spPr bwMode="auto">
          <a:xfrm>
            <a:off x="449901" y="3721877"/>
            <a:ext cx="2844800" cy="558160"/>
          </a:xfrm>
          <a:prstGeom prst="rect">
            <a:avLst/>
          </a:prstGeom>
          <a:noFill/>
          <a:ln w="9525">
            <a:noFill/>
            <a:miter lim="800000"/>
            <a:headEnd/>
            <a:tailEnd/>
          </a:ln>
        </p:spPr>
        <p:txBody>
          <a:bodyPr lIns="97529" tIns="48765" rIns="97529" bIns="48765">
            <a:spAutoFit/>
          </a:bodyPr>
          <a:lstStyle/>
          <a:p>
            <a:pPr eaLnBrk="1" hangingPunct="1">
              <a:spcBef>
                <a:spcPct val="50000"/>
              </a:spcBef>
            </a:pPr>
            <a:r>
              <a:rPr lang="en-US" altLang="en-US" sz="2987" b="1" dirty="0" err="1">
                <a:latin typeface="Times New Roman" pitchFamily="18" charset="0"/>
              </a:rPr>
              <a:t>M</a:t>
            </a:r>
            <a:r>
              <a:rPr lang="en-US" altLang="en-US" sz="2987" b="1" u="sng" dirty="0" err="1">
                <a:latin typeface="Times New Roman" pitchFamily="18" charset="0"/>
              </a:rPr>
              <a:t>C</a:t>
            </a:r>
            <a:r>
              <a:rPr lang="en-US" altLang="en-US" sz="2987" b="1" dirty="0" err="1">
                <a:latin typeface="Times New Roman" pitchFamily="18" charset="0"/>
              </a:rPr>
              <a:t>HSEIT</a:t>
            </a:r>
            <a:endParaRPr lang="en-US" altLang="en-US" sz="2987" b="1" dirty="0">
              <a:latin typeface="Times New Roman" pitchFamily="18" charset="0"/>
            </a:endParaRPr>
          </a:p>
        </p:txBody>
      </p:sp>
      <p:sp>
        <p:nvSpPr>
          <p:cNvPr id="30" name="Text Box 34">
            <a:extLst>
              <a:ext uri="{FF2B5EF4-FFF2-40B4-BE49-F238E27FC236}">
                <a16:creationId xmlns:a16="http://schemas.microsoft.com/office/drawing/2014/main" id="{D32A7C20-C6F7-C84F-35AF-E2DD5DA9CE95}"/>
              </a:ext>
            </a:extLst>
          </p:cNvPr>
          <p:cNvSpPr txBox="1">
            <a:spLocks noChangeArrowheads="1"/>
          </p:cNvSpPr>
          <p:nvPr/>
        </p:nvSpPr>
        <p:spPr bwMode="auto">
          <a:xfrm>
            <a:off x="4270061" y="3714394"/>
            <a:ext cx="5445760" cy="558160"/>
          </a:xfrm>
          <a:prstGeom prst="rect">
            <a:avLst/>
          </a:prstGeom>
          <a:noFill/>
          <a:ln w="9525">
            <a:noFill/>
            <a:miter lim="800000"/>
            <a:headEnd/>
            <a:tailEnd/>
          </a:ln>
        </p:spPr>
        <p:txBody>
          <a:bodyPr lIns="97529" tIns="48765" rIns="97529" bIns="48765">
            <a:spAutoFit/>
          </a:bodyPr>
          <a:lstStyle/>
          <a:p>
            <a:pPr eaLnBrk="1" hangingPunct="1">
              <a:spcBef>
                <a:spcPct val="50000"/>
              </a:spcBef>
            </a:pPr>
            <a:r>
              <a:rPr lang="en-US" altLang="en-US" sz="2987" dirty="0">
                <a:latin typeface="Times New Roman" pitchFamily="18" charset="0"/>
              </a:rPr>
              <a:t>3. Studies atoms &amp; molecules</a:t>
            </a:r>
          </a:p>
        </p:txBody>
      </p:sp>
      <p:sp>
        <p:nvSpPr>
          <p:cNvPr id="31" name="Text Box 35">
            <a:extLst>
              <a:ext uri="{FF2B5EF4-FFF2-40B4-BE49-F238E27FC236}">
                <a16:creationId xmlns:a16="http://schemas.microsoft.com/office/drawing/2014/main" id="{D9D1FCEB-7425-57A6-DC07-C276C8B8CEA3}"/>
              </a:ext>
            </a:extLst>
          </p:cNvPr>
          <p:cNvSpPr txBox="1">
            <a:spLocks noChangeArrowheads="1"/>
          </p:cNvSpPr>
          <p:nvPr/>
        </p:nvSpPr>
        <p:spPr bwMode="auto">
          <a:xfrm>
            <a:off x="449901" y="4535688"/>
            <a:ext cx="3901440" cy="558160"/>
          </a:xfrm>
          <a:prstGeom prst="rect">
            <a:avLst/>
          </a:prstGeom>
          <a:noFill/>
          <a:ln w="9525">
            <a:noFill/>
            <a:miter lim="800000"/>
            <a:headEnd/>
            <a:tailEnd/>
          </a:ln>
        </p:spPr>
        <p:txBody>
          <a:bodyPr lIns="97529" tIns="48765" rIns="97529" bIns="48765">
            <a:spAutoFit/>
          </a:bodyPr>
          <a:lstStyle/>
          <a:p>
            <a:pPr eaLnBrk="1" hangingPunct="1">
              <a:spcBef>
                <a:spcPct val="50000"/>
              </a:spcBef>
            </a:pPr>
            <a:r>
              <a:rPr lang="en-US" altLang="en-US" sz="2987" b="1" dirty="0" err="1">
                <a:latin typeface="Times New Roman" pitchFamily="18" charset="0"/>
              </a:rPr>
              <a:t>ISOLTO</a:t>
            </a:r>
            <a:r>
              <a:rPr lang="en-US" altLang="en-US" sz="2987" b="1" u="sng" dirty="0" err="1">
                <a:latin typeface="Times New Roman" pitchFamily="18" charset="0"/>
              </a:rPr>
              <a:t>B</a:t>
            </a:r>
            <a:r>
              <a:rPr lang="en-US" altLang="en-US" sz="2987" b="1" dirty="0" err="1">
                <a:latin typeface="Times New Roman" pitchFamily="18" charset="0"/>
              </a:rPr>
              <a:t>GI</a:t>
            </a:r>
            <a:endParaRPr lang="en-US" altLang="en-US" sz="2987" b="1" dirty="0">
              <a:latin typeface="Times New Roman" pitchFamily="18" charset="0"/>
            </a:endParaRPr>
          </a:p>
        </p:txBody>
      </p:sp>
      <p:sp>
        <p:nvSpPr>
          <p:cNvPr id="32" name="Text Box 36">
            <a:extLst>
              <a:ext uri="{FF2B5EF4-FFF2-40B4-BE49-F238E27FC236}">
                <a16:creationId xmlns:a16="http://schemas.microsoft.com/office/drawing/2014/main" id="{F7142424-137D-F831-464A-73D603250E85}"/>
              </a:ext>
            </a:extLst>
          </p:cNvPr>
          <p:cNvSpPr txBox="1">
            <a:spLocks noChangeArrowheads="1"/>
          </p:cNvSpPr>
          <p:nvPr/>
        </p:nvSpPr>
        <p:spPr bwMode="auto">
          <a:xfrm>
            <a:off x="4270061" y="4531946"/>
            <a:ext cx="5445760" cy="558160"/>
          </a:xfrm>
          <a:prstGeom prst="rect">
            <a:avLst/>
          </a:prstGeom>
          <a:noFill/>
          <a:ln w="9525">
            <a:noFill/>
            <a:miter lim="800000"/>
            <a:headEnd/>
            <a:tailEnd/>
          </a:ln>
        </p:spPr>
        <p:txBody>
          <a:bodyPr lIns="97529" tIns="48765" rIns="97529" bIns="48765">
            <a:spAutoFit/>
          </a:bodyPr>
          <a:lstStyle/>
          <a:p>
            <a:pPr eaLnBrk="1" hangingPunct="1">
              <a:spcBef>
                <a:spcPct val="50000"/>
              </a:spcBef>
            </a:pPr>
            <a:r>
              <a:rPr lang="en-US" altLang="en-US" sz="2987" dirty="0">
                <a:latin typeface="Times New Roman" pitchFamily="18" charset="0"/>
              </a:rPr>
              <a:t>4. Studies living things</a:t>
            </a:r>
          </a:p>
        </p:txBody>
      </p:sp>
      <p:sp>
        <p:nvSpPr>
          <p:cNvPr id="33" name="Text Box 37">
            <a:extLst>
              <a:ext uri="{FF2B5EF4-FFF2-40B4-BE49-F238E27FC236}">
                <a16:creationId xmlns:a16="http://schemas.microsoft.com/office/drawing/2014/main" id="{FA4918B0-E9E8-AE04-F32D-95258D6CB738}"/>
              </a:ext>
            </a:extLst>
          </p:cNvPr>
          <p:cNvSpPr txBox="1">
            <a:spLocks noChangeArrowheads="1"/>
          </p:cNvSpPr>
          <p:nvPr/>
        </p:nvSpPr>
        <p:spPr bwMode="auto">
          <a:xfrm>
            <a:off x="449901" y="5316622"/>
            <a:ext cx="3901440" cy="558160"/>
          </a:xfrm>
          <a:prstGeom prst="rect">
            <a:avLst/>
          </a:prstGeom>
          <a:noFill/>
          <a:ln w="9525">
            <a:noFill/>
            <a:miter lim="800000"/>
            <a:headEnd/>
            <a:tailEnd/>
          </a:ln>
        </p:spPr>
        <p:txBody>
          <a:bodyPr lIns="97529" tIns="48765" rIns="97529" bIns="48765">
            <a:spAutoFit/>
          </a:bodyPr>
          <a:lstStyle/>
          <a:p>
            <a:pPr eaLnBrk="1" hangingPunct="1">
              <a:spcBef>
                <a:spcPct val="50000"/>
              </a:spcBef>
            </a:pPr>
            <a:r>
              <a:rPr lang="en-US" altLang="en-US" sz="2987" b="1" dirty="0" err="1">
                <a:latin typeface="Times New Roman" pitchFamily="18" charset="0"/>
              </a:rPr>
              <a:t>GSEISO</a:t>
            </a:r>
            <a:r>
              <a:rPr lang="en-US" altLang="en-US" sz="2987" b="1" u="sng" dirty="0" err="1">
                <a:latin typeface="Times New Roman" pitchFamily="18" charset="0"/>
              </a:rPr>
              <a:t>S</a:t>
            </a:r>
            <a:r>
              <a:rPr lang="en-US" altLang="en-US" sz="2987" b="1" dirty="0" err="1">
                <a:latin typeface="Times New Roman" pitchFamily="18" charset="0"/>
              </a:rPr>
              <a:t>LOMIT</a:t>
            </a:r>
            <a:endParaRPr lang="en-US" altLang="en-US" sz="2987" b="1" dirty="0">
              <a:latin typeface="Times New Roman" pitchFamily="18" charset="0"/>
            </a:endParaRPr>
          </a:p>
        </p:txBody>
      </p:sp>
      <p:sp>
        <p:nvSpPr>
          <p:cNvPr id="34" name="Text Box 38">
            <a:extLst>
              <a:ext uri="{FF2B5EF4-FFF2-40B4-BE49-F238E27FC236}">
                <a16:creationId xmlns:a16="http://schemas.microsoft.com/office/drawing/2014/main" id="{7BE9F674-DB3C-1E93-0F50-F0B7AE318F65}"/>
              </a:ext>
            </a:extLst>
          </p:cNvPr>
          <p:cNvSpPr txBox="1">
            <a:spLocks noChangeArrowheads="1"/>
          </p:cNvSpPr>
          <p:nvPr/>
        </p:nvSpPr>
        <p:spPr bwMode="auto">
          <a:xfrm>
            <a:off x="4270061" y="5316623"/>
            <a:ext cx="5445760" cy="558160"/>
          </a:xfrm>
          <a:prstGeom prst="rect">
            <a:avLst/>
          </a:prstGeom>
          <a:noFill/>
          <a:ln w="9525">
            <a:noFill/>
            <a:miter lim="800000"/>
            <a:headEnd/>
            <a:tailEnd/>
          </a:ln>
        </p:spPr>
        <p:txBody>
          <a:bodyPr lIns="97529" tIns="48765" rIns="97529" bIns="48765">
            <a:spAutoFit/>
          </a:bodyPr>
          <a:lstStyle/>
          <a:p>
            <a:pPr eaLnBrk="1" hangingPunct="1">
              <a:spcBef>
                <a:spcPct val="50000"/>
              </a:spcBef>
            </a:pPr>
            <a:r>
              <a:rPr lang="en-US" altLang="en-US" sz="2987" dirty="0">
                <a:latin typeface="Times New Roman" pitchFamily="18" charset="0"/>
              </a:rPr>
              <a:t>5. Studies earthquakes</a:t>
            </a:r>
          </a:p>
        </p:txBody>
      </p:sp>
      <p:sp>
        <p:nvSpPr>
          <p:cNvPr id="37" name="TextBox 36">
            <a:extLst>
              <a:ext uri="{FF2B5EF4-FFF2-40B4-BE49-F238E27FC236}">
                <a16:creationId xmlns:a16="http://schemas.microsoft.com/office/drawing/2014/main" id="{C09DC0A9-5FB2-6DB5-B449-623C4CBD62F5}"/>
              </a:ext>
            </a:extLst>
          </p:cNvPr>
          <p:cNvSpPr txBox="1"/>
          <p:nvPr/>
        </p:nvSpPr>
        <p:spPr>
          <a:xfrm>
            <a:off x="1511020" y="172811"/>
            <a:ext cx="4249541" cy="683264"/>
          </a:xfrm>
          <a:prstGeom prst="rect">
            <a:avLst/>
          </a:prstGeom>
          <a:noFill/>
        </p:spPr>
        <p:txBody>
          <a:bodyPr wrap="square" rtlCol="0">
            <a:spAutoFit/>
          </a:bodyPr>
          <a:lstStyle/>
          <a:p>
            <a:r>
              <a:rPr lang="en-US" sz="3840" dirty="0">
                <a:latin typeface="Bernard MT Condensed" panose="02050806060905020404" pitchFamily="18" charset="0"/>
              </a:rPr>
              <a:t>Super Scientists</a:t>
            </a:r>
          </a:p>
        </p:txBody>
      </p:sp>
      <p:pic>
        <p:nvPicPr>
          <p:cNvPr id="38" name="Picture 8" descr="j0233971">
            <a:extLst>
              <a:ext uri="{FF2B5EF4-FFF2-40B4-BE49-F238E27FC236}">
                <a16:creationId xmlns:a16="http://schemas.microsoft.com/office/drawing/2014/main" id="{A182B527-4B7D-5CFC-4EE9-81F1BD95AE50}"/>
              </a:ext>
            </a:extLst>
          </p:cNvPr>
          <p:cNvPicPr>
            <a:picLocks noChangeAspect="1" noChangeArrowheads="1"/>
          </p:cNvPicPr>
          <p:nvPr/>
        </p:nvPicPr>
        <p:blipFill>
          <a:blip r:embed="rId3" cstate="print"/>
          <a:srcRect/>
          <a:stretch>
            <a:fillRect/>
          </a:stretch>
        </p:blipFill>
        <p:spPr bwMode="auto">
          <a:xfrm>
            <a:off x="363213" y="208888"/>
            <a:ext cx="1163481" cy="1366567"/>
          </a:xfrm>
          <a:prstGeom prst="rect">
            <a:avLst/>
          </a:prstGeom>
          <a:noFill/>
          <a:ln w="9525">
            <a:noFill/>
            <a:miter lim="800000"/>
            <a:headEnd/>
            <a:tailEnd/>
          </a:ln>
        </p:spPr>
      </p:pic>
      <p:sp>
        <p:nvSpPr>
          <p:cNvPr id="22" name="Rectangle 2">
            <a:extLst>
              <a:ext uri="{FF2B5EF4-FFF2-40B4-BE49-F238E27FC236}">
                <a16:creationId xmlns:a16="http://schemas.microsoft.com/office/drawing/2014/main" id="{4E831B7A-35C7-27F9-E74F-E5467A53FAA7}"/>
              </a:ext>
            </a:extLst>
          </p:cNvPr>
          <p:cNvSpPr>
            <a:spLocks noChangeArrowheads="1"/>
          </p:cNvSpPr>
          <p:nvPr/>
        </p:nvSpPr>
        <p:spPr bwMode="auto">
          <a:xfrm>
            <a:off x="1631878" y="1062871"/>
            <a:ext cx="7858825" cy="541132"/>
          </a:xfrm>
          <a:prstGeom prst="rect">
            <a:avLst/>
          </a:prstGeom>
          <a:solidFill>
            <a:srgbClr val="00FF00"/>
          </a:solidFill>
          <a:ln w="9525">
            <a:noFill/>
            <a:miter lim="800000"/>
            <a:headEnd/>
            <a:tailEnd/>
          </a:ln>
        </p:spPr>
        <p:txBody>
          <a:bodyPr wrap="square" lIns="94574" tIns="47287" rIns="94574" bIns="47287" anchor="ctr">
            <a:spAutoFit/>
          </a:bodyPr>
          <a:lstStyle/>
          <a:p>
            <a:pPr algn="ctr" eaLnBrk="1" hangingPunct="1"/>
            <a:r>
              <a:rPr lang="en-US" altLang="en-US" sz="2896" b="1" dirty="0">
                <a:latin typeface="Times New Roman" pitchFamily="18" charset="0"/>
              </a:rPr>
              <a:t>The answers are …</a:t>
            </a:r>
          </a:p>
        </p:txBody>
      </p:sp>
      <p:sp>
        <p:nvSpPr>
          <p:cNvPr id="23" name="Text Box 7">
            <a:extLst>
              <a:ext uri="{FF2B5EF4-FFF2-40B4-BE49-F238E27FC236}">
                <a16:creationId xmlns:a16="http://schemas.microsoft.com/office/drawing/2014/main" id="{FCD1A97F-26D5-7456-49DB-3A797473B0E3}"/>
              </a:ext>
            </a:extLst>
          </p:cNvPr>
          <p:cNvSpPr txBox="1">
            <a:spLocks noChangeArrowheads="1"/>
          </p:cNvSpPr>
          <p:nvPr/>
        </p:nvSpPr>
        <p:spPr bwMode="auto">
          <a:xfrm>
            <a:off x="268130" y="2872563"/>
            <a:ext cx="3372541" cy="541132"/>
          </a:xfrm>
          <a:prstGeom prst="rect">
            <a:avLst/>
          </a:prstGeom>
          <a:solidFill>
            <a:srgbClr val="FFFF00"/>
          </a:solidFill>
          <a:ln w="9525">
            <a:noFill/>
            <a:miter lim="800000"/>
            <a:headEnd/>
            <a:tailEnd/>
          </a:ln>
        </p:spPr>
        <p:txBody>
          <a:bodyPr wrap="square" lIns="94574" tIns="47287" rIns="94574" bIns="47287">
            <a:spAutoFit/>
          </a:bodyPr>
          <a:lstStyle/>
          <a:p>
            <a:pPr algn="ctr" eaLnBrk="1" hangingPunct="1">
              <a:spcBef>
                <a:spcPct val="50000"/>
              </a:spcBef>
            </a:pPr>
            <a:r>
              <a:rPr lang="en-US" altLang="en-US" sz="2896" b="1" dirty="0">
                <a:latin typeface="Times New Roman" pitchFamily="18" charset="0"/>
              </a:rPr>
              <a:t>GEOLOGIST</a:t>
            </a:r>
          </a:p>
        </p:txBody>
      </p:sp>
      <p:sp>
        <p:nvSpPr>
          <p:cNvPr id="24" name="Text Box 10">
            <a:extLst>
              <a:ext uri="{FF2B5EF4-FFF2-40B4-BE49-F238E27FC236}">
                <a16:creationId xmlns:a16="http://schemas.microsoft.com/office/drawing/2014/main" id="{54EF8652-2428-069C-A162-AC61A115FE95}"/>
              </a:ext>
            </a:extLst>
          </p:cNvPr>
          <p:cNvSpPr txBox="1">
            <a:spLocks noChangeArrowheads="1"/>
          </p:cNvSpPr>
          <p:nvPr/>
        </p:nvSpPr>
        <p:spPr bwMode="auto">
          <a:xfrm>
            <a:off x="268130" y="3710240"/>
            <a:ext cx="3372541" cy="541132"/>
          </a:xfrm>
          <a:prstGeom prst="rect">
            <a:avLst/>
          </a:prstGeom>
          <a:solidFill>
            <a:srgbClr val="FFFF00"/>
          </a:solidFill>
          <a:ln w="9525">
            <a:noFill/>
            <a:miter lim="800000"/>
            <a:headEnd/>
            <a:tailEnd/>
          </a:ln>
        </p:spPr>
        <p:txBody>
          <a:bodyPr wrap="square" lIns="94574" tIns="47287" rIns="94574" bIns="47287">
            <a:spAutoFit/>
          </a:bodyPr>
          <a:lstStyle/>
          <a:p>
            <a:pPr algn="ctr" eaLnBrk="1" hangingPunct="1">
              <a:spcBef>
                <a:spcPct val="50000"/>
              </a:spcBef>
            </a:pPr>
            <a:r>
              <a:rPr lang="en-US" altLang="en-US" sz="2896" b="1" dirty="0">
                <a:latin typeface="Times New Roman" pitchFamily="18" charset="0"/>
              </a:rPr>
              <a:t>CHEMIST</a:t>
            </a:r>
          </a:p>
        </p:txBody>
      </p:sp>
      <p:sp>
        <p:nvSpPr>
          <p:cNvPr id="35" name="Text Box 13">
            <a:extLst>
              <a:ext uri="{FF2B5EF4-FFF2-40B4-BE49-F238E27FC236}">
                <a16:creationId xmlns:a16="http://schemas.microsoft.com/office/drawing/2014/main" id="{12E30CC9-F19A-7D1E-0632-E2042152FCF5}"/>
              </a:ext>
            </a:extLst>
          </p:cNvPr>
          <p:cNvSpPr txBox="1">
            <a:spLocks noChangeArrowheads="1"/>
          </p:cNvSpPr>
          <p:nvPr/>
        </p:nvSpPr>
        <p:spPr bwMode="auto">
          <a:xfrm>
            <a:off x="268130" y="4525037"/>
            <a:ext cx="3372541" cy="541132"/>
          </a:xfrm>
          <a:prstGeom prst="rect">
            <a:avLst/>
          </a:prstGeom>
          <a:solidFill>
            <a:srgbClr val="FFFF00"/>
          </a:solidFill>
          <a:ln w="9525">
            <a:noFill/>
            <a:miter lim="800000"/>
            <a:headEnd/>
            <a:tailEnd/>
          </a:ln>
        </p:spPr>
        <p:txBody>
          <a:bodyPr wrap="square" lIns="94574" tIns="47287" rIns="94574" bIns="47287">
            <a:spAutoFit/>
          </a:bodyPr>
          <a:lstStyle/>
          <a:p>
            <a:pPr algn="ctr" eaLnBrk="1" hangingPunct="1">
              <a:spcBef>
                <a:spcPct val="50000"/>
              </a:spcBef>
            </a:pPr>
            <a:r>
              <a:rPr lang="en-US" altLang="en-US" sz="2896" b="1" dirty="0">
                <a:latin typeface="Times New Roman" pitchFamily="18" charset="0"/>
              </a:rPr>
              <a:t>BIOLOGIST</a:t>
            </a:r>
          </a:p>
        </p:txBody>
      </p:sp>
      <p:sp>
        <p:nvSpPr>
          <p:cNvPr id="36" name="Text Box 16">
            <a:extLst>
              <a:ext uri="{FF2B5EF4-FFF2-40B4-BE49-F238E27FC236}">
                <a16:creationId xmlns:a16="http://schemas.microsoft.com/office/drawing/2014/main" id="{4BD5B7FE-8F21-3572-771D-24253162BEAB}"/>
              </a:ext>
            </a:extLst>
          </p:cNvPr>
          <p:cNvSpPr txBox="1">
            <a:spLocks noChangeArrowheads="1"/>
          </p:cNvSpPr>
          <p:nvPr/>
        </p:nvSpPr>
        <p:spPr bwMode="auto">
          <a:xfrm>
            <a:off x="268130" y="5347038"/>
            <a:ext cx="3372541" cy="541132"/>
          </a:xfrm>
          <a:prstGeom prst="rect">
            <a:avLst/>
          </a:prstGeom>
          <a:solidFill>
            <a:srgbClr val="FFFF00"/>
          </a:solidFill>
          <a:ln w="9525">
            <a:noFill/>
            <a:miter lim="800000"/>
            <a:headEnd/>
            <a:tailEnd/>
          </a:ln>
        </p:spPr>
        <p:txBody>
          <a:bodyPr wrap="square" lIns="94574" tIns="47287" rIns="94574" bIns="47287">
            <a:spAutoFit/>
          </a:bodyPr>
          <a:lstStyle/>
          <a:p>
            <a:pPr algn="ctr" eaLnBrk="1" hangingPunct="1">
              <a:spcBef>
                <a:spcPct val="50000"/>
              </a:spcBef>
            </a:pPr>
            <a:r>
              <a:rPr lang="en-US" altLang="en-US" sz="2896" b="1" dirty="0">
                <a:latin typeface="Times New Roman" pitchFamily="18" charset="0"/>
              </a:rPr>
              <a:t>SEISMOLOGIST</a:t>
            </a:r>
          </a:p>
        </p:txBody>
      </p:sp>
      <p:sp>
        <p:nvSpPr>
          <p:cNvPr id="39" name="Text Box 29">
            <a:extLst>
              <a:ext uri="{FF2B5EF4-FFF2-40B4-BE49-F238E27FC236}">
                <a16:creationId xmlns:a16="http://schemas.microsoft.com/office/drawing/2014/main" id="{5796F312-4A2C-4097-6258-2E36203453CD}"/>
              </a:ext>
            </a:extLst>
          </p:cNvPr>
          <p:cNvSpPr txBox="1">
            <a:spLocks noChangeArrowheads="1"/>
          </p:cNvSpPr>
          <p:nvPr/>
        </p:nvSpPr>
        <p:spPr bwMode="auto">
          <a:xfrm>
            <a:off x="296789" y="1994775"/>
            <a:ext cx="3340605" cy="541132"/>
          </a:xfrm>
          <a:prstGeom prst="rect">
            <a:avLst/>
          </a:prstGeom>
          <a:solidFill>
            <a:srgbClr val="FFFF00"/>
          </a:solidFill>
          <a:ln w="9525">
            <a:noFill/>
            <a:miter lim="800000"/>
            <a:headEnd/>
            <a:tailEnd/>
          </a:ln>
        </p:spPr>
        <p:txBody>
          <a:bodyPr wrap="square" lIns="94574" tIns="47287" rIns="94574" bIns="47287">
            <a:spAutoFit/>
          </a:bodyPr>
          <a:lstStyle/>
          <a:p>
            <a:pPr algn="ctr">
              <a:spcBef>
                <a:spcPct val="50000"/>
              </a:spcBef>
            </a:pPr>
            <a:r>
              <a:rPr lang="en-US" altLang="en-US" sz="2896" b="1" dirty="0">
                <a:latin typeface="Times New Roman" pitchFamily="18" charset="0"/>
              </a:rPr>
              <a:t>ZOOLOGIST</a:t>
            </a:r>
          </a:p>
        </p:txBody>
      </p:sp>
      <p:sp>
        <p:nvSpPr>
          <p:cNvPr id="40" name="TextBox 12">
            <a:extLst>
              <a:ext uri="{FF2B5EF4-FFF2-40B4-BE49-F238E27FC236}">
                <a16:creationId xmlns:a16="http://schemas.microsoft.com/office/drawing/2014/main" id="{95E25587-3267-6893-D972-B53AADB38D86}"/>
              </a:ext>
            </a:extLst>
          </p:cNvPr>
          <p:cNvSpPr txBox="1">
            <a:spLocks noChangeArrowheads="1"/>
          </p:cNvSpPr>
          <p:nvPr/>
        </p:nvSpPr>
        <p:spPr bwMode="auto">
          <a:xfrm>
            <a:off x="449901" y="6461929"/>
            <a:ext cx="9260960" cy="1074223"/>
          </a:xfrm>
          <a:prstGeom prst="rect">
            <a:avLst/>
          </a:prstGeom>
          <a:solidFill>
            <a:srgbClr val="FFFF00"/>
          </a:solidFill>
          <a:ln w="9525">
            <a:noFill/>
            <a:miter lim="800000"/>
            <a:headEnd/>
            <a:tailEnd/>
          </a:ln>
        </p:spPr>
        <p:txBody>
          <a:bodyPr wrap="square" lIns="88662" tIns="44332" rIns="88662" bIns="44332">
            <a:spAutoFit/>
          </a:bodyPr>
          <a:lstStyle/>
          <a:p>
            <a:pPr algn="ctr" eaLnBrk="1" hangingPunct="1"/>
            <a:r>
              <a:rPr lang="en-US" altLang="en-US" sz="2133" b="1" dirty="0"/>
              <a:t>If you had the wrong answer or did not write down all the parts, make the correction </a:t>
            </a:r>
            <a:br>
              <a:rPr lang="en-US" altLang="en-US" sz="2133" b="1" dirty="0"/>
            </a:br>
            <a:r>
              <a:rPr lang="en-US" altLang="en-US" sz="2133" b="1" dirty="0"/>
              <a:t>as we go over the answers. Red underlining means it is misspelled.</a:t>
            </a:r>
          </a:p>
        </p:txBody>
      </p:sp>
    </p:spTree>
    <p:extLst>
      <p:ext uri="{BB962C8B-B14F-4D97-AF65-F5344CB8AC3E}">
        <p14:creationId xmlns:p14="http://schemas.microsoft.com/office/powerpoint/2010/main" val="215415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35" grpId="0" animBg="1"/>
      <p:bldP spid="36" grpId="0" animBg="1"/>
      <p:bldP spid="3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10074442" cy="727841"/>
          </a:xfrm>
          <a:prstGeom prst="rect">
            <a:avLst/>
          </a:prstGeom>
          <a:solidFill>
            <a:srgbClr val="FFFF00"/>
          </a:solidFill>
        </p:spPr>
        <p:txBody>
          <a:bodyPr wrap="square" rtlCol="0">
            <a:noAutofit/>
          </a:bodyPr>
          <a:lstStyle/>
          <a:p>
            <a:pPr>
              <a:spcBef>
                <a:spcPts val="600"/>
              </a:spcBef>
              <a:spcAft>
                <a:spcPts val="600"/>
              </a:spcAft>
            </a:pPr>
            <a:r>
              <a:rPr lang="en-US" sz="4000" b="1" dirty="0">
                <a:latin typeface="Arial Rounded MT Bold" pitchFamily="34" charset="0"/>
              </a:rPr>
              <a:t>Quick Review</a:t>
            </a:r>
          </a:p>
        </p:txBody>
      </p:sp>
      <p:pic>
        <p:nvPicPr>
          <p:cNvPr id="5" name="Picture 4">
            <a:hlinkClick r:id="rId3"/>
            <a:extLst>
              <a:ext uri="{FF2B5EF4-FFF2-40B4-BE49-F238E27FC236}">
                <a16:creationId xmlns:a16="http://schemas.microsoft.com/office/drawing/2014/main" id="{5156A8A7-E3ED-48A3-AB01-7631E67346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467600" y="5364666"/>
            <a:ext cx="2551662" cy="1913747"/>
          </a:xfrm>
          <a:prstGeom prst="rect">
            <a:avLst/>
          </a:prstGeom>
        </p:spPr>
      </p:pic>
      <p:sp>
        <p:nvSpPr>
          <p:cNvPr id="8" name="TextBox 7">
            <a:extLst>
              <a:ext uri="{FF2B5EF4-FFF2-40B4-BE49-F238E27FC236}">
                <a16:creationId xmlns:a16="http://schemas.microsoft.com/office/drawing/2014/main" id="{11CA35F1-0E71-4A8C-867D-F84CA122F9FA}"/>
              </a:ext>
            </a:extLst>
          </p:cNvPr>
          <p:cNvSpPr txBox="1"/>
          <p:nvPr/>
        </p:nvSpPr>
        <p:spPr>
          <a:xfrm>
            <a:off x="-42318" y="901937"/>
            <a:ext cx="10074442" cy="727841"/>
          </a:xfrm>
          <a:prstGeom prst="rect">
            <a:avLst/>
          </a:prstGeom>
          <a:noFill/>
        </p:spPr>
        <p:txBody>
          <a:bodyPr wrap="square" rtlCol="0">
            <a:noAutofit/>
          </a:bodyPr>
          <a:lstStyle/>
          <a:p>
            <a:pPr>
              <a:spcBef>
                <a:spcPts val="600"/>
              </a:spcBef>
              <a:spcAft>
                <a:spcPts val="600"/>
              </a:spcAft>
            </a:pPr>
            <a:r>
              <a:rPr lang="en-US" sz="2800" b="1" dirty="0">
                <a:latin typeface="Arial Rounded MT Bold" pitchFamily="34" charset="0"/>
              </a:rPr>
              <a:t>Where do you look for the daily assignments?</a:t>
            </a:r>
          </a:p>
        </p:txBody>
      </p:sp>
      <p:sp>
        <p:nvSpPr>
          <p:cNvPr id="10" name="TextBox 9">
            <a:extLst>
              <a:ext uri="{FF2B5EF4-FFF2-40B4-BE49-F238E27FC236}">
                <a16:creationId xmlns:a16="http://schemas.microsoft.com/office/drawing/2014/main" id="{4608D932-FAD0-422E-9633-EB5AAD237B1D}"/>
              </a:ext>
            </a:extLst>
          </p:cNvPr>
          <p:cNvSpPr txBox="1"/>
          <p:nvPr/>
        </p:nvSpPr>
        <p:spPr>
          <a:xfrm>
            <a:off x="-55180" y="2243305"/>
            <a:ext cx="10074442" cy="727841"/>
          </a:xfrm>
          <a:prstGeom prst="rect">
            <a:avLst/>
          </a:prstGeom>
          <a:noFill/>
        </p:spPr>
        <p:txBody>
          <a:bodyPr wrap="square" rtlCol="0">
            <a:noAutofit/>
          </a:bodyPr>
          <a:lstStyle/>
          <a:p>
            <a:pPr>
              <a:spcBef>
                <a:spcPts val="600"/>
              </a:spcBef>
              <a:spcAft>
                <a:spcPts val="600"/>
              </a:spcAft>
            </a:pPr>
            <a:r>
              <a:rPr lang="en-US" sz="2800" b="1" dirty="0">
                <a:latin typeface="Arial Rounded MT Bold" pitchFamily="34" charset="0"/>
              </a:rPr>
              <a:t>Where are the links to the passes and excuse cards?</a:t>
            </a:r>
          </a:p>
        </p:txBody>
      </p:sp>
      <p:sp>
        <p:nvSpPr>
          <p:cNvPr id="11" name="TextBox 10">
            <a:extLst>
              <a:ext uri="{FF2B5EF4-FFF2-40B4-BE49-F238E27FC236}">
                <a16:creationId xmlns:a16="http://schemas.microsoft.com/office/drawing/2014/main" id="{BF29F0CE-2630-40F9-8C36-66F58402DAF9}"/>
              </a:ext>
            </a:extLst>
          </p:cNvPr>
          <p:cNvSpPr txBox="1"/>
          <p:nvPr/>
        </p:nvSpPr>
        <p:spPr>
          <a:xfrm>
            <a:off x="0" y="3584673"/>
            <a:ext cx="10074442" cy="727841"/>
          </a:xfrm>
          <a:prstGeom prst="rect">
            <a:avLst/>
          </a:prstGeom>
          <a:noFill/>
        </p:spPr>
        <p:txBody>
          <a:bodyPr wrap="square" rtlCol="0">
            <a:noAutofit/>
          </a:bodyPr>
          <a:lstStyle/>
          <a:p>
            <a:pPr>
              <a:spcBef>
                <a:spcPts val="600"/>
              </a:spcBef>
              <a:spcAft>
                <a:spcPts val="600"/>
              </a:spcAft>
            </a:pPr>
            <a:r>
              <a:rPr lang="en-US" sz="2800" b="1" dirty="0">
                <a:latin typeface="Arial Rounded MT Bold" pitchFamily="34" charset="0"/>
              </a:rPr>
              <a:t>What do you do with your backpack?</a:t>
            </a:r>
          </a:p>
        </p:txBody>
      </p:sp>
      <p:sp>
        <p:nvSpPr>
          <p:cNvPr id="12" name="TextBox 11">
            <a:extLst>
              <a:ext uri="{FF2B5EF4-FFF2-40B4-BE49-F238E27FC236}">
                <a16:creationId xmlns:a16="http://schemas.microsoft.com/office/drawing/2014/main" id="{4529A2B5-DC28-4DE8-B75B-2F44A235FAD3}"/>
              </a:ext>
            </a:extLst>
          </p:cNvPr>
          <p:cNvSpPr txBox="1"/>
          <p:nvPr/>
        </p:nvSpPr>
        <p:spPr>
          <a:xfrm>
            <a:off x="-55180" y="4926040"/>
            <a:ext cx="10074442" cy="727841"/>
          </a:xfrm>
          <a:prstGeom prst="rect">
            <a:avLst/>
          </a:prstGeom>
          <a:noFill/>
        </p:spPr>
        <p:txBody>
          <a:bodyPr wrap="square" rtlCol="0">
            <a:noAutofit/>
          </a:bodyPr>
          <a:lstStyle/>
          <a:p>
            <a:pPr>
              <a:spcBef>
                <a:spcPts val="600"/>
              </a:spcBef>
              <a:spcAft>
                <a:spcPts val="600"/>
              </a:spcAft>
            </a:pPr>
            <a:r>
              <a:rPr lang="en-US" sz="2800" b="1" dirty="0">
                <a:latin typeface="Arial Rounded MT Bold" pitchFamily="34" charset="0"/>
              </a:rPr>
              <a:t>How often will we have a quiz for Science Starters?</a:t>
            </a:r>
          </a:p>
        </p:txBody>
      </p:sp>
      <p:sp>
        <p:nvSpPr>
          <p:cNvPr id="13" name="TextBox 12">
            <a:extLst>
              <a:ext uri="{FF2B5EF4-FFF2-40B4-BE49-F238E27FC236}">
                <a16:creationId xmlns:a16="http://schemas.microsoft.com/office/drawing/2014/main" id="{BC117C43-7B34-40DF-872B-5403254BAAAE}"/>
              </a:ext>
            </a:extLst>
          </p:cNvPr>
          <p:cNvSpPr txBox="1"/>
          <p:nvPr/>
        </p:nvSpPr>
        <p:spPr>
          <a:xfrm>
            <a:off x="39138" y="1515463"/>
            <a:ext cx="9372600" cy="727841"/>
          </a:xfrm>
          <a:prstGeom prst="rect">
            <a:avLst/>
          </a:prstGeom>
          <a:noFill/>
        </p:spPr>
        <p:txBody>
          <a:bodyPr wrap="square" rtlCol="0">
            <a:noAutofit/>
          </a:bodyPr>
          <a:lstStyle/>
          <a:p>
            <a:pPr>
              <a:spcBef>
                <a:spcPts val="600"/>
              </a:spcBef>
              <a:spcAft>
                <a:spcPts val="600"/>
              </a:spcAft>
            </a:pPr>
            <a:r>
              <a:rPr lang="en-US" sz="2800" b="1" i="1" dirty="0">
                <a:solidFill>
                  <a:srgbClr val="FF0000"/>
                </a:solidFill>
                <a:latin typeface="Arial Rounded MT Bold" pitchFamily="34" charset="0"/>
              </a:rPr>
              <a:t>GC or mrstomm.com </a:t>
            </a:r>
            <a:r>
              <a:rPr lang="en-US" sz="2800" b="1" i="1" dirty="0">
                <a:solidFill>
                  <a:srgbClr val="FF0000"/>
                </a:solidFill>
                <a:latin typeface="Arial Rounded MT Bold" pitchFamily="34" charset="0"/>
                <a:sym typeface="Wingdings" panose="05000000000000000000" pitchFamily="2" charset="2"/>
              </a:rPr>
              <a:t> Daily Agenda (or notepad)</a:t>
            </a:r>
            <a:endParaRPr lang="en-US" sz="2800" b="1" i="1" dirty="0">
              <a:solidFill>
                <a:srgbClr val="FF0000"/>
              </a:solidFill>
              <a:latin typeface="Arial Rounded MT Bold" pitchFamily="34" charset="0"/>
            </a:endParaRPr>
          </a:p>
        </p:txBody>
      </p:sp>
      <p:sp>
        <p:nvSpPr>
          <p:cNvPr id="14" name="TextBox 13">
            <a:extLst>
              <a:ext uri="{FF2B5EF4-FFF2-40B4-BE49-F238E27FC236}">
                <a16:creationId xmlns:a16="http://schemas.microsoft.com/office/drawing/2014/main" id="{0899CA2D-9F62-42C9-97F4-3F0D8C399901}"/>
              </a:ext>
            </a:extLst>
          </p:cNvPr>
          <p:cNvSpPr txBox="1"/>
          <p:nvPr/>
        </p:nvSpPr>
        <p:spPr>
          <a:xfrm>
            <a:off x="39138" y="2769380"/>
            <a:ext cx="9372600" cy="727841"/>
          </a:xfrm>
          <a:prstGeom prst="rect">
            <a:avLst/>
          </a:prstGeom>
          <a:noFill/>
        </p:spPr>
        <p:txBody>
          <a:bodyPr wrap="square" rtlCol="0">
            <a:noAutofit/>
          </a:bodyPr>
          <a:lstStyle/>
          <a:p>
            <a:pPr>
              <a:spcBef>
                <a:spcPts val="600"/>
              </a:spcBef>
              <a:spcAft>
                <a:spcPts val="600"/>
              </a:spcAft>
            </a:pPr>
            <a:r>
              <a:rPr lang="en-US" sz="2800" b="1" i="1" dirty="0">
                <a:solidFill>
                  <a:srgbClr val="FF0000"/>
                </a:solidFill>
                <a:latin typeface="Arial Rounded MT Bold" pitchFamily="34" charset="0"/>
              </a:rPr>
              <a:t>mrstomm.com </a:t>
            </a:r>
            <a:r>
              <a:rPr lang="en-US" sz="2800" b="1" i="1" dirty="0">
                <a:solidFill>
                  <a:srgbClr val="FF0000"/>
                </a:solidFill>
                <a:latin typeface="Arial Rounded MT Bold" pitchFamily="34" charset="0"/>
                <a:sym typeface="Wingdings" panose="05000000000000000000" pitchFamily="2" charset="2"/>
              </a:rPr>
              <a:t> By the minions or under MORE tab</a:t>
            </a:r>
            <a:endParaRPr lang="en-US" sz="2800" b="1" i="1" dirty="0">
              <a:solidFill>
                <a:srgbClr val="FF0000"/>
              </a:solidFill>
              <a:latin typeface="Arial Rounded MT Bold" pitchFamily="34" charset="0"/>
            </a:endParaRPr>
          </a:p>
        </p:txBody>
      </p:sp>
      <p:sp>
        <p:nvSpPr>
          <p:cNvPr id="15" name="TextBox 14">
            <a:extLst>
              <a:ext uri="{FF2B5EF4-FFF2-40B4-BE49-F238E27FC236}">
                <a16:creationId xmlns:a16="http://schemas.microsoft.com/office/drawing/2014/main" id="{19303976-37A6-499F-AD4A-A6F1B906F1D9}"/>
              </a:ext>
            </a:extLst>
          </p:cNvPr>
          <p:cNvSpPr txBox="1"/>
          <p:nvPr/>
        </p:nvSpPr>
        <p:spPr>
          <a:xfrm>
            <a:off x="39138" y="4255357"/>
            <a:ext cx="9372600" cy="727841"/>
          </a:xfrm>
          <a:prstGeom prst="rect">
            <a:avLst/>
          </a:prstGeom>
          <a:noFill/>
        </p:spPr>
        <p:txBody>
          <a:bodyPr wrap="square" rtlCol="0">
            <a:noAutofit/>
          </a:bodyPr>
          <a:lstStyle/>
          <a:p>
            <a:pPr>
              <a:spcBef>
                <a:spcPts val="600"/>
              </a:spcBef>
              <a:spcAft>
                <a:spcPts val="600"/>
              </a:spcAft>
            </a:pPr>
            <a:r>
              <a:rPr lang="en-US" sz="2800" b="1" i="1" dirty="0">
                <a:solidFill>
                  <a:srgbClr val="FF0000"/>
                </a:solidFill>
                <a:latin typeface="Arial Rounded MT Bold" pitchFamily="34" charset="0"/>
              </a:rPr>
              <a:t>Stash it under your chair or table – all the way under!</a:t>
            </a:r>
          </a:p>
        </p:txBody>
      </p:sp>
      <p:sp>
        <p:nvSpPr>
          <p:cNvPr id="16" name="TextBox 15">
            <a:extLst>
              <a:ext uri="{FF2B5EF4-FFF2-40B4-BE49-F238E27FC236}">
                <a16:creationId xmlns:a16="http://schemas.microsoft.com/office/drawing/2014/main" id="{E2106362-1714-4CA4-8949-3543E82B8BF3}"/>
              </a:ext>
            </a:extLst>
          </p:cNvPr>
          <p:cNvSpPr txBox="1"/>
          <p:nvPr/>
        </p:nvSpPr>
        <p:spPr>
          <a:xfrm>
            <a:off x="39138" y="5534488"/>
            <a:ext cx="8335879" cy="787051"/>
          </a:xfrm>
          <a:prstGeom prst="rect">
            <a:avLst/>
          </a:prstGeom>
          <a:noFill/>
        </p:spPr>
        <p:txBody>
          <a:bodyPr wrap="square" rtlCol="0">
            <a:noAutofit/>
          </a:bodyPr>
          <a:lstStyle/>
          <a:p>
            <a:pPr>
              <a:spcBef>
                <a:spcPts val="600"/>
              </a:spcBef>
              <a:spcAft>
                <a:spcPts val="600"/>
              </a:spcAft>
            </a:pPr>
            <a:r>
              <a:rPr lang="en-US" sz="2800" b="1" i="1" dirty="0">
                <a:solidFill>
                  <a:srgbClr val="FF0000"/>
                </a:solidFill>
                <a:latin typeface="Arial Rounded MT Bold" pitchFamily="34" charset="0"/>
              </a:rPr>
              <a:t>Every three weeks</a:t>
            </a:r>
          </a:p>
        </p:txBody>
      </p:sp>
    </p:spTree>
    <p:extLst>
      <p:ext uri="{BB962C8B-B14F-4D97-AF65-F5344CB8AC3E}">
        <p14:creationId xmlns:p14="http://schemas.microsoft.com/office/powerpoint/2010/main" val="238669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8EAD9BE-4CA3-460F-B040-FDD6EC3CA6ED}"/>
              </a:ext>
            </a:extLst>
          </p:cNvPr>
          <p:cNvSpPr txBox="1"/>
          <p:nvPr/>
        </p:nvSpPr>
        <p:spPr>
          <a:xfrm>
            <a:off x="0" y="27317"/>
            <a:ext cx="10058400" cy="523220"/>
          </a:xfrm>
          <a:prstGeom prst="rect">
            <a:avLst/>
          </a:prstGeom>
          <a:solidFill>
            <a:srgbClr val="FFFF00"/>
          </a:solidFill>
        </p:spPr>
        <p:txBody>
          <a:bodyPr wrap="square" rtlCol="0">
            <a:spAutoFit/>
          </a:bodyPr>
          <a:lstStyle/>
          <a:p>
            <a:pPr algn="ctr"/>
            <a:r>
              <a:rPr lang="en-US" sz="2800" b="1" dirty="0">
                <a:latin typeface="Arial Black" panose="020B0A04020102020204" pitchFamily="34" charset="0"/>
              </a:rPr>
              <a:t>Open your HDSN &amp; go to Slide 4</a:t>
            </a:r>
          </a:p>
        </p:txBody>
      </p:sp>
      <p:pic>
        <p:nvPicPr>
          <p:cNvPr id="3" name="Picture 2">
            <a:extLst>
              <a:ext uri="{FF2B5EF4-FFF2-40B4-BE49-F238E27FC236}">
                <a16:creationId xmlns:a16="http://schemas.microsoft.com/office/drawing/2014/main" id="{D7E7A5EF-0797-5713-2926-58180CA4474C}"/>
              </a:ext>
            </a:extLst>
          </p:cNvPr>
          <p:cNvPicPr>
            <a:picLocks noChangeAspect="1"/>
          </p:cNvPicPr>
          <p:nvPr/>
        </p:nvPicPr>
        <p:blipFill>
          <a:blip r:embed="rId2"/>
          <a:stretch>
            <a:fillRect/>
          </a:stretch>
        </p:blipFill>
        <p:spPr>
          <a:xfrm>
            <a:off x="838200" y="762000"/>
            <a:ext cx="8153400" cy="6353163"/>
          </a:xfrm>
          <a:prstGeom prst="rect">
            <a:avLst/>
          </a:prstGeom>
        </p:spPr>
      </p:pic>
    </p:spTree>
    <p:extLst>
      <p:ext uri="{BB962C8B-B14F-4D97-AF65-F5344CB8AC3E}">
        <p14:creationId xmlns:p14="http://schemas.microsoft.com/office/powerpoint/2010/main" val="2581580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CE81F6-8C99-C85C-020D-818253940A47}"/>
              </a:ext>
            </a:extLst>
          </p:cNvPr>
          <p:cNvSpPr txBox="1">
            <a:spLocks/>
          </p:cNvSpPr>
          <p:nvPr/>
        </p:nvSpPr>
        <p:spPr bwMode="auto">
          <a:xfrm>
            <a:off x="152400" y="304800"/>
            <a:ext cx="9675932" cy="2209800"/>
          </a:xfrm>
          <a:prstGeom prst="rect">
            <a:avLst/>
          </a:prstGeom>
          <a:noFill/>
          <a:ln w="9525">
            <a:noFill/>
            <a:miter lim="800000"/>
            <a:headEnd/>
            <a:tailEnd/>
          </a:ln>
        </p:spPr>
        <p:txBody>
          <a:bodyPr vert="horz" wrap="square" lIns="99276" tIns="49638" rIns="99276" bIns="49638" numCol="1" anchor="ctr" anchorCtr="0" compatLnSpc="1">
            <a:prstTxWarp prst="textNoShape">
              <a:avLst/>
            </a:prstTxWarp>
          </a:bodyPr>
          <a:lstStyle>
            <a:lvl1pPr algn="ctr" defTabSz="992188" rtl="0" eaLnBrk="0" fontAlgn="base" hangingPunct="0">
              <a:spcBef>
                <a:spcPct val="0"/>
              </a:spcBef>
              <a:spcAft>
                <a:spcPct val="0"/>
              </a:spcAft>
              <a:defRPr sz="4800">
                <a:solidFill>
                  <a:schemeClr val="tx2"/>
                </a:solidFill>
                <a:latin typeface="+mj-lt"/>
                <a:ea typeface="+mj-ea"/>
                <a:cs typeface="+mj-cs"/>
              </a:defRPr>
            </a:lvl1pPr>
            <a:lvl2pPr algn="ctr" defTabSz="992188" rtl="0" eaLnBrk="0" fontAlgn="base" hangingPunct="0">
              <a:spcBef>
                <a:spcPct val="0"/>
              </a:spcBef>
              <a:spcAft>
                <a:spcPct val="0"/>
              </a:spcAft>
              <a:defRPr sz="4800">
                <a:solidFill>
                  <a:schemeClr val="tx2"/>
                </a:solidFill>
                <a:latin typeface="Arial" charset="0"/>
              </a:defRPr>
            </a:lvl2pPr>
            <a:lvl3pPr algn="ctr" defTabSz="992188" rtl="0" eaLnBrk="0" fontAlgn="base" hangingPunct="0">
              <a:spcBef>
                <a:spcPct val="0"/>
              </a:spcBef>
              <a:spcAft>
                <a:spcPct val="0"/>
              </a:spcAft>
              <a:defRPr sz="4800">
                <a:solidFill>
                  <a:schemeClr val="tx2"/>
                </a:solidFill>
                <a:latin typeface="Arial" charset="0"/>
              </a:defRPr>
            </a:lvl3pPr>
            <a:lvl4pPr algn="ctr" defTabSz="992188" rtl="0" eaLnBrk="0" fontAlgn="base" hangingPunct="0">
              <a:spcBef>
                <a:spcPct val="0"/>
              </a:spcBef>
              <a:spcAft>
                <a:spcPct val="0"/>
              </a:spcAft>
              <a:defRPr sz="4800">
                <a:solidFill>
                  <a:schemeClr val="tx2"/>
                </a:solidFill>
                <a:latin typeface="Arial" charset="0"/>
              </a:defRPr>
            </a:lvl4pPr>
            <a:lvl5pPr algn="ctr" defTabSz="992188" rtl="0" eaLnBrk="0" fontAlgn="base" hangingPunct="0">
              <a:spcBef>
                <a:spcPct val="0"/>
              </a:spcBef>
              <a:spcAft>
                <a:spcPct val="0"/>
              </a:spcAft>
              <a:defRPr sz="4800">
                <a:solidFill>
                  <a:schemeClr val="tx2"/>
                </a:solidFill>
                <a:latin typeface="Arial" charset="0"/>
              </a:defRPr>
            </a:lvl5pPr>
            <a:lvl6pPr marL="457200" algn="ctr" defTabSz="992188" rtl="0" fontAlgn="base">
              <a:spcBef>
                <a:spcPct val="0"/>
              </a:spcBef>
              <a:spcAft>
                <a:spcPct val="0"/>
              </a:spcAft>
              <a:defRPr sz="4800">
                <a:solidFill>
                  <a:schemeClr val="tx2"/>
                </a:solidFill>
                <a:latin typeface="Arial" charset="0"/>
              </a:defRPr>
            </a:lvl6pPr>
            <a:lvl7pPr marL="914400" algn="ctr" defTabSz="992188" rtl="0" fontAlgn="base">
              <a:spcBef>
                <a:spcPct val="0"/>
              </a:spcBef>
              <a:spcAft>
                <a:spcPct val="0"/>
              </a:spcAft>
              <a:defRPr sz="4800">
                <a:solidFill>
                  <a:schemeClr val="tx2"/>
                </a:solidFill>
                <a:latin typeface="Arial" charset="0"/>
              </a:defRPr>
            </a:lvl7pPr>
            <a:lvl8pPr marL="1371600" algn="ctr" defTabSz="992188" rtl="0" fontAlgn="base">
              <a:spcBef>
                <a:spcPct val="0"/>
              </a:spcBef>
              <a:spcAft>
                <a:spcPct val="0"/>
              </a:spcAft>
              <a:defRPr sz="4800">
                <a:solidFill>
                  <a:schemeClr val="tx2"/>
                </a:solidFill>
                <a:latin typeface="Arial" charset="0"/>
              </a:defRPr>
            </a:lvl8pPr>
            <a:lvl9pPr marL="1828800" algn="ctr" defTabSz="992188" rtl="0" fontAlgn="base">
              <a:spcBef>
                <a:spcPct val="0"/>
              </a:spcBef>
              <a:spcAft>
                <a:spcPct val="0"/>
              </a:spcAft>
              <a:defRPr sz="4800">
                <a:solidFill>
                  <a:schemeClr val="tx2"/>
                </a:solidFill>
                <a:latin typeface="Arial" charset="0"/>
              </a:defRPr>
            </a:lvl9pPr>
          </a:lstStyle>
          <a:p>
            <a:pPr algn="l"/>
            <a:r>
              <a:rPr lang="en-US" sz="4000" b="1" kern="0" dirty="0">
                <a:latin typeface="Arial Narrow" panose="020B0606020202030204" pitchFamily="34" charset="0"/>
              </a:rPr>
              <a:t>Get out your laptop and sign in.</a:t>
            </a:r>
          </a:p>
          <a:p>
            <a:pPr algn="l"/>
            <a:endParaRPr lang="en-US" sz="4000" b="1" kern="0" dirty="0">
              <a:latin typeface="Arial Narrow" panose="020B0606020202030204" pitchFamily="34" charset="0"/>
            </a:endParaRPr>
          </a:p>
          <a:p>
            <a:pPr algn="l"/>
            <a:r>
              <a:rPr lang="en-US" sz="4000" b="1" kern="0" dirty="0">
                <a:latin typeface="Arial Narrow" panose="020B0606020202030204" pitchFamily="34" charset="0"/>
              </a:rPr>
              <a:t>Go to CHROME and wait for everyone to get ready.</a:t>
            </a:r>
          </a:p>
        </p:txBody>
      </p:sp>
      <p:sp>
        <p:nvSpPr>
          <p:cNvPr id="5" name="Title 1">
            <a:extLst>
              <a:ext uri="{FF2B5EF4-FFF2-40B4-BE49-F238E27FC236}">
                <a16:creationId xmlns:a16="http://schemas.microsoft.com/office/drawing/2014/main" id="{071F1EB5-DEB8-54CF-7819-D2774733FCCA}"/>
              </a:ext>
            </a:extLst>
          </p:cNvPr>
          <p:cNvSpPr txBox="1">
            <a:spLocks/>
          </p:cNvSpPr>
          <p:nvPr/>
        </p:nvSpPr>
        <p:spPr bwMode="auto">
          <a:xfrm>
            <a:off x="3276600" y="3886200"/>
            <a:ext cx="6018332" cy="2514600"/>
          </a:xfrm>
          <a:prstGeom prst="rect">
            <a:avLst/>
          </a:prstGeom>
          <a:noFill/>
          <a:ln w="9525">
            <a:noFill/>
            <a:miter lim="800000"/>
            <a:headEnd/>
            <a:tailEnd/>
          </a:ln>
        </p:spPr>
        <p:txBody>
          <a:bodyPr vert="horz" wrap="square" lIns="99276" tIns="49638" rIns="99276" bIns="49638" numCol="1" anchor="ctr" anchorCtr="0" compatLnSpc="1">
            <a:prstTxWarp prst="textNoShape">
              <a:avLst/>
            </a:prstTxWarp>
          </a:bodyPr>
          <a:lstStyle>
            <a:lvl1pPr algn="ctr" defTabSz="992188" rtl="0" eaLnBrk="0" fontAlgn="base" hangingPunct="0">
              <a:spcBef>
                <a:spcPct val="0"/>
              </a:spcBef>
              <a:spcAft>
                <a:spcPct val="0"/>
              </a:spcAft>
              <a:defRPr sz="4800">
                <a:solidFill>
                  <a:schemeClr val="tx2"/>
                </a:solidFill>
                <a:latin typeface="+mj-lt"/>
                <a:ea typeface="+mj-ea"/>
                <a:cs typeface="+mj-cs"/>
              </a:defRPr>
            </a:lvl1pPr>
            <a:lvl2pPr algn="ctr" defTabSz="992188" rtl="0" eaLnBrk="0" fontAlgn="base" hangingPunct="0">
              <a:spcBef>
                <a:spcPct val="0"/>
              </a:spcBef>
              <a:spcAft>
                <a:spcPct val="0"/>
              </a:spcAft>
              <a:defRPr sz="4800">
                <a:solidFill>
                  <a:schemeClr val="tx2"/>
                </a:solidFill>
                <a:latin typeface="Arial" charset="0"/>
              </a:defRPr>
            </a:lvl2pPr>
            <a:lvl3pPr algn="ctr" defTabSz="992188" rtl="0" eaLnBrk="0" fontAlgn="base" hangingPunct="0">
              <a:spcBef>
                <a:spcPct val="0"/>
              </a:spcBef>
              <a:spcAft>
                <a:spcPct val="0"/>
              </a:spcAft>
              <a:defRPr sz="4800">
                <a:solidFill>
                  <a:schemeClr val="tx2"/>
                </a:solidFill>
                <a:latin typeface="Arial" charset="0"/>
              </a:defRPr>
            </a:lvl3pPr>
            <a:lvl4pPr algn="ctr" defTabSz="992188" rtl="0" eaLnBrk="0" fontAlgn="base" hangingPunct="0">
              <a:spcBef>
                <a:spcPct val="0"/>
              </a:spcBef>
              <a:spcAft>
                <a:spcPct val="0"/>
              </a:spcAft>
              <a:defRPr sz="4800">
                <a:solidFill>
                  <a:schemeClr val="tx2"/>
                </a:solidFill>
                <a:latin typeface="Arial" charset="0"/>
              </a:defRPr>
            </a:lvl4pPr>
            <a:lvl5pPr algn="ctr" defTabSz="992188" rtl="0" eaLnBrk="0" fontAlgn="base" hangingPunct="0">
              <a:spcBef>
                <a:spcPct val="0"/>
              </a:spcBef>
              <a:spcAft>
                <a:spcPct val="0"/>
              </a:spcAft>
              <a:defRPr sz="4800">
                <a:solidFill>
                  <a:schemeClr val="tx2"/>
                </a:solidFill>
                <a:latin typeface="Arial" charset="0"/>
              </a:defRPr>
            </a:lvl5pPr>
            <a:lvl6pPr marL="457200" algn="ctr" defTabSz="992188" rtl="0" fontAlgn="base">
              <a:spcBef>
                <a:spcPct val="0"/>
              </a:spcBef>
              <a:spcAft>
                <a:spcPct val="0"/>
              </a:spcAft>
              <a:defRPr sz="4800">
                <a:solidFill>
                  <a:schemeClr val="tx2"/>
                </a:solidFill>
                <a:latin typeface="Arial" charset="0"/>
              </a:defRPr>
            </a:lvl6pPr>
            <a:lvl7pPr marL="914400" algn="ctr" defTabSz="992188" rtl="0" fontAlgn="base">
              <a:spcBef>
                <a:spcPct val="0"/>
              </a:spcBef>
              <a:spcAft>
                <a:spcPct val="0"/>
              </a:spcAft>
              <a:defRPr sz="4800">
                <a:solidFill>
                  <a:schemeClr val="tx2"/>
                </a:solidFill>
                <a:latin typeface="Arial" charset="0"/>
              </a:defRPr>
            </a:lvl7pPr>
            <a:lvl8pPr marL="1371600" algn="ctr" defTabSz="992188" rtl="0" fontAlgn="base">
              <a:spcBef>
                <a:spcPct val="0"/>
              </a:spcBef>
              <a:spcAft>
                <a:spcPct val="0"/>
              </a:spcAft>
              <a:defRPr sz="4800">
                <a:solidFill>
                  <a:schemeClr val="tx2"/>
                </a:solidFill>
                <a:latin typeface="Arial" charset="0"/>
              </a:defRPr>
            </a:lvl8pPr>
            <a:lvl9pPr marL="1828800" algn="ctr" defTabSz="992188" rtl="0" fontAlgn="base">
              <a:spcBef>
                <a:spcPct val="0"/>
              </a:spcBef>
              <a:spcAft>
                <a:spcPct val="0"/>
              </a:spcAft>
              <a:defRPr sz="4800">
                <a:solidFill>
                  <a:schemeClr val="tx2"/>
                </a:solidFill>
                <a:latin typeface="Arial" charset="0"/>
              </a:defRPr>
            </a:lvl9pPr>
          </a:lstStyle>
          <a:p>
            <a:r>
              <a:rPr lang="en-US" sz="3600" b="1" kern="0" dirty="0">
                <a:latin typeface="Arial Narrow" panose="020B0606020202030204" pitchFamily="34" charset="0"/>
              </a:rPr>
              <a:t>Bookbags/backpacks need to be stashed </a:t>
            </a:r>
            <a:r>
              <a:rPr lang="en-US" sz="3600" b="1" u="sng" kern="0" dirty="0">
                <a:latin typeface="Arial Narrow" panose="020B0606020202030204" pitchFamily="34" charset="0"/>
              </a:rPr>
              <a:t>under the table </a:t>
            </a:r>
            <a:r>
              <a:rPr lang="en-US" sz="3600" b="1" kern="0" dirty="0">
                <a:latin typeface="Arial Narrow" panose="020B0606020202030204" pitchFamily="34" charset="0"/>
              </a:rPr>
              <a:t>– not in an area where people walk.</a:t>
            </a:r>
          </a:p>
        </p:txBody>
      </p:sp>
      <p:pic>
        <p:nvPicPr>
          <p:cNvPr id="6" name="Picture 5" descr="A picture containing yellow, clipart&#10;&#10;Description automatically generated">
            <a:extLst>
              <a:ext uri="{FF2B5EF4-FFF2-40B4-BE49-F238E27FC236}">
                <a16:creationId xmlns:a16="http://schemas.microsoft.com/office/drawing/2014/main" id="{9B837EED-7EA9-7DE4-E6DC-259740A10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581" y="3352800"/>
            <a:ext cx="2891830" cy="3409950"/>
          </a:xfrm>
          <a:prstGeom prst="rect">
            <a:avLst/>
          </a:prstGeom>
        </p:spPr>
      </p:pic>
      <p:sp>
        <p:nvSpPr>
          <p:cNvPr id="7" name="TextBox 6">
            <a:extLst>
              <a:ext uri="{FF2B5EF4-FFF2-40B4-BE49-F238E27FC236}">
                <a16:creationId xmlns:a16="http://schemas.microsoft.com/office/drawing/2014/main" id="{E5D997A8-947E-B736-37A1-9A3E3ECFB7F5}"/>
              </a:ext>
            </a:extLst>
          </p:cNvPr>
          <p:cNvSpPr txBox="1"/>
          <p:nvPr/>
        </p:nvSpPr>
        <p:spPr>
          <a:xfrm>
            <a:off x="685800" y="6477000"/>
            <a:ext cx="8839200" cy="646331"/>
          </a:xfrm>
          <a:prstGeom prst="rect">
            <a:avLst/>
          </a:prstGeom>
          <a:noFill/>
        </p:spPr>
        <p:txBody>
          <a:bodyPr wrap="square" rtlCol="0">
            <a:spAutoFit/>
          </a:bodyPr>
          <a:lstStyle/>
          <a:p>
            <a:pPr algn="ctr"/>
            <a:r>
              <a:rPr lang="en-US" sz="3600" i="1" dirty="0"/>
              <a:t>No old lady tripping hazards, please!</a:t>
            </a:r>
          </a:p>
        </p:txBody>
      </p:sp>
    </p:spTree>
    <p:extLst>
      <p:ext uri="{BB962C8B-B14F-4D97-AF65-F5344CB8AC3E}">
        <p14:creationId xmlns:p14="http://schemas.microsoft.com/office/powerpoint/2010/main" val="348442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B4F5FA0-0F96-1EB4-61C6-33CB7F52A46A}"/>
              </a:ext>
            </a:extLst>
          </p:cNvPr>
          <p:cNvPicPr>
            <a:picLocks noChangeAspect="1"/>
          </p:cNvPicPr>
          <p:nvPr/>
        </p:nvPicPr>
        <p:blipFill rotWithShape="1">
          <a:blip r:embed="rId2"/>
          <a:srcRect r="49355"/>
          <a:stretch/>
        </p:blipFill>
        <p:spPr>
          <a:xfrm>
            <a:off x="228600" y="152400"/>
            <a:ext cx="4392372" cy="6757982"/>
          </a:xfrm>
          <a:prstGeom prst="rect">
            <a:avLst/>
          </a:prstGeom>
        </p:spPr>
      </p:pic>
      <p:sp>
        <p:nvSpPr>
          <p:cNvPr id="27" name="Text Box 5">
            <a:extLst>
              <a:ext uri="{FF2B5EF4-FFF2-40B4-BE49-F238E27FC236}">
                <a16:creationId xmlns:a16="http://schemas.microsoft.com/office/drawing/2014/main" id="{24659A8F-B38F-E173-4EA4-D058C29D029D}"/>
              </a:ext>
            </a:extLst>
          </p:cNvPr>
          <p:cNvSpPr txBox="1">
            <a:spLocks noChangeArrowheads="1"/>
          </p:cNvSpPr>
          <p:nvPr/>
        </p:nvSpPr>
        <p:spPr bwMode="auto">
          <a:xfrm>
            <a:off x="1361398" y="2362200"/>
            <a:ext cx="581947" cy="469577"/>
          </a:xfrm>
          <a:prstGeom prst="rect">
            <a:avLst/>
          </a:prstGeom>
          <a:solidFill>
            <a:schemeClr val="bg1"/>
          </a:solidFill>
          <a:ln w="28575">
            <a:solidFill>
              <a:srgbClr val="C00000"/>
            </a:solidFill>
            <a:miter lim="800000"/>
            <a:headEnd/>
            <a:tailEnd/>
          </a:ln>
          <a:effectLst/>
        </p:spPr>
        <p:txBody>
          <a:bodyPr wrap="square" lIns="99276" tIns="49638" rIns="99276" bIns="49638">
            <a:spAutoFit/>
          </a:bodyPr>
          <a:lstStyle/>
          <a:p>
            <a:pPr algn="ctr"/>
            <a:r>
              <a:rPr lang="en-US" sz="2400" b="1" dirty="0">
                <a:solidFill>
                  <a:srgbClr val="2A2A2A"/>
                </a:solidFill>
                <a:latin typeface="Times New Roman" panose="02020603050405020304" pitchFamily="18" charset="0"/>
                <a:cs typeface="Times New Roman" panose="02020603050405020304" pitchFamily="18" charset="0"/>
              </a:rPr>
              <a:t>A</a:t>
            </a:r>
            <a:endParaRPr lang="en-US" b="0" i="0" dirty="0">
              <a:solidFill>
                <a:srgbClr val="2A2A2A"/>
              </a:solidFill>
              <a:effectLst/>
              <a:latin typeface="Times New Roman" panose="02020603050405020304" pitchFamily="18" charset="0"/>
              <a:cs typeface="Times New Roman" panose="02020603050405020304" pitchFamily="18" charset="0"/>
            </a:endParaRPr>
          </a:p>
        </p:txBody>
      </p:sp>
      <p:sp>
        <p:nvSpPr>
          <p:cNvPr id="29" name="Text Box 5">
            <a:extLst>
              <a:ext uri="{FF2B5EF4-FFF2-40B4-BE49-F238E27FC236}">
                <a16:creationId xmlns:a16="http://schemas.microsoft.com/office/drawing/2014/main" id="{3E67ED02-9308-30D0-0B41-10D21A03A3E2}"/>
              </a:ext>
            </a:extLst>
          </p:cNvPr>
          <p:cNvSpPr txBox="1">
            <a:spLocks noChangeArrowheads="1"/>
          </p:cNvSpPr>
          <p:nvPr/>
        </p:nvSpPr>
        <p:spPr bwMode="auto">
          <a:xfrm>
            <a:off x="2542253" y="2362200"/>
            <a:ext cx="581947" cy="469577"/>
          </a:xfrm>
          <a:prstGeom prst="rect">
            <a:avLst/>
          </a:prstGeom>
          <a:solidFill>
            <a:schemeClr val="bg1"/>
          </a:solidFill>
          <a:ln w="28575">
            <a:solidFill>
              <a:srgbClr val="C00000"/>
            </a:solidFill>
            <a:miter lim="800000"/>
            <a:headEnd/>
            <a:tailEnd/>
          </a:ln>
          <a:effectLst/>
        </p:spPr>
        <p:txBody>
          <a:bodyPr wrap="square" lIns="99276" tIns="49638" rIns="99276" bIns="49638">
            <a:spAutoFit/>
          </a:bodyPr>
          <a:lstStyle/>
          <a:p>
            <a:pPr algn="ctr"/>
            <a:r>
              <a:rPr lang="en-US" sz="2400" b="1" dirty="0">
                <a:solidFill>
                  <a:srgbClr val="2A2A2A"/>
                </a:solidFill>
                <a:latin typeface="Times New Roman" panose="02020603050405020304" pitchFamily="18" charset="0"/>
                <a:cs typeface="Times New Roman" panose="02020603050405020304" pitchFamily="18" charset="0"/>
              </a:rPr>
              <a:t>C</a:t>
            </a:r>
            <a:r>
              <a:rPr lang="en-US" sz="2400" b="1" baseline="30000" dirty="0">
                <a:solidFill>
                  <a:srgbClr val="2A2A2A"/>
                </a:solidFill>
                <a:latin typeface="Times New Roman" panose="02020603050405020304" pitchFamily="18" charset="0"/>
                <a:cs typeface="Times New Roman" panose="02020603050405020304" pitchFamily="18" charset="0"/>
              </a:rPr>
              <a:t>+</a:t>
            </a:r>
            <a:endParaRPr lang="en-US" b="0" i="0" baseline="30000" dirty="0">
              <a:solidFill>
                <a:srgbClr val="2A2A2A"/>
              </a:solidFill>
              <a:effectLst/>
              <a:latin typeface="Times New Roman" panose="02020603050405020304" pitchFamily="18" charset="0"/>
              <a:cs typeface="Times New Roman" panose="02020603050405020304" pitchFamily="18" charset="0"/>
            </a:endParaRPr>
          </a:p>
        </p:txBody>
      </p:sp>
      <p:sp>
        <p:nvSpPr>
          <p:cNvPr id="31" name="Text Box 5">
            <a:extLst>
              <a:ext uri="{FF2B5EF4-FFF2-40B4-BE49-F238E27FC236}">
                <a16:creationId xmlns:a16="http://schemas.microsoft.com/office/drawing/2014/main" id="{63172844-6C45-B208-C6FD-4EDA3F4F82CC}"/>
              </a:ext>
            </a:extLst>
          </p:cNvPr>
          <p:cNvSpPr txBox="1">
            <a:spLocks noChangeArrowheads="1"/>
          </p:cNvSpPr>
          <p:nvPr/>
        </p:nvSpPr>
        <p:spPr bwMode="auto">
          <a:xfrm>
            <a:off x="3761453" y="2362200"/>
            <a:ext cx="581947" cy="469577"/>
          </a:xfrm>
          <a:prstGeom prst="rect">
            <a:avLst/>
          </a:prstGeom>
          <a:solidFill>
            <a:schemeClr val="bg1"/>
          </a:solidFill>
          <a:ln w="28575">
            <a:solidFill>
              <a:srgbClr val="C00000"/>
            </a:solidFill>
            <a:miter lim="800000"/>
            <a:headEnd/>
            <a:tailEnd/>
          </a:ln>
          <a:effectLst/>
        </p:spPr>
        <p:txBody>
          <a:bodyPr wrap="square" lIns="99276" tIns="49638" rIns="99276" bIns="49638">
            <a:spAutoFit/>
          </a:bodyPr>
          <a:lstStyle/>
          <a:p>
            <a:pPr algn="ctr"/>
            <a:r>
              <a:rPr lang="en-US" sz="2400" b="1" dirty="0">
                <a:solidFill>
                  <a:srgbClr val="2A2A2A"/>
                </a:solidFill>
                <a:latin typeface="Times New Roman" panose="02020603050405020304" pitchFamily="18" charset="0"/>
                <a:cs typeface="Times New Roman" panose="02020603050405020304" pitchFamily="18" charset="0"/>
              </a:rPr>
              <a:t>B+</a:t>
            </a:r>
            <a:endParaRPr lang="en-US" b="0" i="0" baseline="30000" dirty="0">
              <a:solidFill>
                <a:srgbClr val="2A2A2A"/>
              </a:solidFill>
              <a:effectLst/>
              <a:latin typeface="Times New Roman" panose="02020603050405020304" pitchFamily="18" charset="0"/>
              <a:cs typeface="Times New Roman" panose="02020603050405020304" pitchFamily="18" charset="0"/>
            </a:endParaRPr>
          </a:p>
        </p:txBody>
      </p:sp>
      <p:sp>
        <p:nvSpPr>
          <p:cNvPr id="32" name="Text Box 5">
            <a:extLst>
              <a:ext uri="{FF2B5EF4-FFF2-40B4-BE49-F238E27FC236}">
                <a16:creationId xmlns:a16="http://schemas.microsoft.com/office/drawing/2014/main" id="{E30DE16E-B067-EC5D-2FD2-8E960E160229}"/>
              </a:ext>
            </a:extLst>
          </p:cNvPr>
          <p:cNvSpPr txBox="1">
            <a:spLocks noChangeArrowheads="1"/>
          </p:cNvSpPr>
          <p:nvPr/>
        </p:nvSpPr>
        <p:spPr bwMode="auto">
          <a:xfrm>
            <a:off x="3742873" y="1165775"/>
            <a:ext cx="838200" cy="469577"/>
          </a:xfrm>
          <a:prstGeom prst="rect">
            <a:avLst/>
          </a:prstGeom>
          <a:solidFill>
            <a:schemeClr val="bg1"/>
          </a:solidFill>
          <a:ln w="28575">
            <a:solidFill>
              <a:srgbClr val="C00000"/>
            </a:solidFill>
            <a:miter lim="800000"/>
            <a:headEnd/>
            <a:tailEnd/>
          </a:ln>
          <a:effectLst/>
        </p:spPr>
        <p:txBody>
          <a:bodyPr wrap="square" lIns="99276" tIns="49638" rIns="99276" bIns="49638">
            <a:spAutoFit/>
          </a:bodyPr>
          <a:lstStyle/>
          <a:p>
            <a:pPr algn="ctr"/>
            <a:r>
              <a:rPr lang="en-US" sz="2400" b="1" dirty="0">
                <a:solidFill>
                  <a:srgbClr val="2A2A2A"/>
                </a:solidFill>
                <a:latin typeface="Times New Roman" panose="02020603050405020304" pitchFamily="18" charset="0"/>
                <a:cs typeface="Times New Roman" panose="02020603050405020304" pitchFamily="18" charset="0"/>
              </a:rPr>
              <a:t>50%</a:t>
            </a:r>
            <a:endParaRPr lang="en-US" b="0" i="0" baseline="30000" dirty="0">
              <a:solidFill>
                <a:srgbClr val="2A2A2A"/>
              </a:solidFill>
              <a:effectLst/>
              <a:latin typeface="Times New Roman" panose="02020603050405020304" pitchFamily="18" charset="0"/>
              <a:cs typeface="Times New Roman" panose="02020603050405020304" pitchFamily="18" charset="0"/>
            </a:endParaRPr>
          </a:p>
        </p:txBody>
      </p:sp>
      <p:sp>
        <p:nvSpPr>
          <p:cNvPr id="33" name="Text Box 5">
            <a:extLst>
              <a:ext uri="{FF2B5EF4-FFF2-40B4-BE49-F238E27FC236}">
                <a16:creationId xmlns:a16="http://schemas.microsoft.com/office/drawing/2014/main" id="{010583AF-A100-3B28-A69A-BB17A36F9E7D}"/>
              </a:ext>
            </a:extLst>
          </p:cNvPr>
          <p:cNvSpPr txBox="1">
            <a:spLocks noChangeArrowheads="1"/>
          </p:cNvSpPr>
          <p:nvPr/>
        </p:nvSpPr>
        <p:spPr bwMode="auto">
          <a:xfrm>
            <a:off x="3523592" y="1670408"/>
            <a:ext cx="838200" cy="469577"/>
          </a:xfrm>
          <a:prstGeom prst="rect">
            <a:avLst/>
          </a:prstGeom>
          <a:solidFill>
            <a:schemeClr val="bg1"/>
          </a:solidFill>
          <a:ln w="28575">
            <a:solidFill>
              <a:srgbClr val="C00000"/>
            </a:solidFill>
            <a:miter lim="800000"/>
            <a:headEnd/>
            <a:tailEnd/>
          </a:ln>
          <a:effectLst/>
        </p:spPr>
        <p:txBody>
          <a:bodyPr wrap="square" lIns="99276" tIns="49638" rIns="99276" bIns="49638">
            <a:spAutoFit/>
          </a:bodyPr>
          <a:lstStyle/>
          <a:p>
            <a:pPr algn="ctr"/>
            <a:r>
              <a:rPr lang="en-US" sz="2400" b="1" dirty="0">
                <a:solidFill>
                  <a:srgbClr val="2A2A2A"/>
                </a:solidFill>
                <a:latin typeface="Times New Roman" panose="02020603050405020304" pitchFamily="18" charset="0"/>
                <a:cs typeface="Times New Roman" panose="02020603050405020304" pitchFamily="18" charset="0"/>
              </a:rPr>
              <a:t>50%</a:t>
            </a:r>
            <a:endParaRPr lang="en-US" b="0" i="0" baseline="30000" dirty="0">
              <a:solidFill>
                <a:srgbClr val="2A2A2A"/>
              </a:solidFill>
              <a:effectLst/>
              <a:latin typeface="Times New Roman" panose="02020603050405020304" pitchFamily="18" charset="0"/>
              <a:cs typeface="Times New Roman" panose="02020603050405020304" pitchFamily="18" charset="0"/>
            </a:endParaRPr>
          </a:p>
        </p:txBody>
      </p:sp>
      <p:sp>
        <p:nvSpPr>
          <p:cNvPr id="34" name="Text Box 5">
            <a:extLst>
              <a:ext uri="{FF2B5EF4-FFF2-40B4-BE49-F238E27FC236}">
                <a16:creationId xmlns:a16="http://schemas.microsoft.com/office/drawing/2014/main" id="{A01E524C-7F8D-AEA1-2BCA-BA45F4AC07E6}"/>
              </a:ext>
            </a:extLst>
          </p:cNvPr>
          <p:cNvSpPr txBox="1">
            <a:spLocks noChangeArrowheads="1"/>
          </p:cNvSpPr>
          <p:nvPr/>
        </p:nvSpPr>
        <p:spPr bwMode="auto">
          <a:xfrm>
            <a:off x="4724400" y="515540"/>
            <a:ext cx="5215760" cy="2316237"/>
          </a:xfrm>
          <a:prstGeom prst="rect">
            <a:avLst/>
          </a:prstGeom>
          <a:solidFill>
            <a:srgbClr val="FFFF00"/>
          </a:solidFill>
          <a:ln w="28575">
            <a:solidFill>
              <a:srgbClr val="C00000"/>
            </a:solidFill>
            <a:miter lim="800000"/>
            <a:headEnd/>
            <a:tailEnd/>
          </a:ln>
          <a:effectLst/>
        </p:spPr>
        <p:txBody>
          <a:bodyPr wrap="square" lIns="99276" tIns="49638" rIns="99276" bIns="49638">
            <a:spAutoFit/>
          </a:bodyPr>
          <a:lstStyle/>
          <a:p>
            <a:pPr algn="ctr"/>
            <a:r>
              <a:rPr lang="en-US" sz="2400" b="1" dirty="0">
                <a:solidFill>
                  <a:srgbClr val="2A2A2A"/>
                </a:solidFill>
                <a:latin typeface="Times New Roman" panose="02020603050405020304" pitchFamily="18" charset="0"/>
                <a:cs typeface="Times New Roman" panose="02020603050405020304" pitchFamily="18" charset="0"/>
              </a:rPr>
              <a:t>We will have a lot more homework grades than quizzes &amp; tests. </a:t>
            </a:r>
          </a:p>
          <a:p>
            <a:pPr algn="ctr"/>
            <a:endParaRPr lang="en-US" sz="2400" b="1" dirty="0">
              <a:solidFill>
                <a:srgbClr val="2A2A2A"/>
              </a:solidFill>
              <a:latin typeface="Times New Roman" panose="02020603050405020304" pitchFamily="18" charset="0"/>
              <a:cs typeface="Times New Roman" panose="02020603050405020304" pitchFamily="18" charset="0"/>
            </a:endParaRPr>
          </a:p>
          <a:p>
            <a:pPr algn="ctr"/>
            <a:r>
              <a:rPr lang="en-US" sz="2400" b="1" dirty="0">
                <a:solidFill>
                  <a:srgbClr val="2A2A2A"/>
                </a:solidFill>
                <a:latin typeface="Times New Roman" panose="02020603050405020304" pitchFamily="18" charset="0"/>
                <a:cs typeface="Times New Roman" panose="02020603050405020304" pitchFamily="18" charset="0"/>
              </a:rPr>
              <a:t>One bad quiz/test grade will hurt your grade  more than one bad homework grade.</a:t>
            </a:r>
            <a:endParaRPr lang="en-US" b="0" i="0" baseline="30000" dirty="0">
              <a:solidFill>
                <a:srgbClr val="2A2A2A"/>
              </a:solidFill>
              <a:effectLst/>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1E6ED0C0-95E8-A520-259D-2923B33A8753}"/>
              </a:ext>
            </a:extLst>
          </p:cNvPr>
          <p:cNvGrpSpPr/>
          <p:nvPr/>
        </p:nvGrpSpPr>
        <p:grpSpPr>
          <a:xfrm>
            <a:off x="4114800" y="3352800"/>
            <a:ext cx="5825360" cy="1208241"/>
            <a:chOff x="4114800" y="3352800"/>
            <a:chExt cx="5825360" cy="1208241"/>
          </a:xfrm>
        </p:grpSpPr>
        <p:sp>
          <p:nvSpPr>
            <p:cNvPr id="37" name="Text Box 5">
              <a:extLst>
                <a:ext uri="{FF2B5EF4-FFF2-40B4-BE49-F238E27FC236}">
                  <a16:creationId xmlns:a16="http://schemas.microsoft.com/office/drawing/2014/main" id="{0909AF6C-A13A-1B05-F32C-7EBDA8214098}"/>
                </a:ext>
              </a:extLst>
            </p:cNvPr>
            <p:cNvSpPr txBox="1">
              <a:spLocks noChangeArrowheads="1"/>
            </p:cNvSpPr>
            <p:nvPr/>
          </p:nvSpPr>
          <p:spPr bwMode="auto">
            <a:xfrm>
              <a:off x="4724400" y="3352800"/>
              <a:ext cx="5215760" cy="1208241"/>
            </a:xfrm>
            <a:prstGeom prst="rect">
              <a:avLst/>
            </a:prstGeom>
            <a:noFill/>
            <a:ln w="28575">
              <a:noFill/>
              <a:miter lim="800000"/>
              <a:headEnd/>
              <a:tailEnd/>
            </a:ln>
            <a:effectLst/>
          </p:spPr>
          <p:txBody>
            <a:bodyPr wrap="square" lIns="99276" tIns="49638" rIns="99276" bIns="49638">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Daily Agenda (mrstomm.com)</a:t>
              </a:r>
            </a:p>
            <a:p>
              <a:pPr algn="ctr"/>
              <a:r>
                <a:rPr lang="en-US" sz="2400" b="1" i="0" dirty="0">
                  <a:solidFill>
                    <a:srgbClr val="FF0000"/>
                  </a:solidFill>
                  <a:effectLst/>
                  <a:latin typeface="Times New Roman" panose="02020603050405020304" pitchFamily="18" charset="0"/>
                  <a:cs typeface="Times New Roman" panose="02020603050405020304" pitchFamily="18" charset="0"/>
                </a:rPr>
                <a:t>&amp;</a:t>
              </a:r>
            </a:p>
            <a:p>
              <a:pPr algn="ctr"/>
              <a:r>
                <a:rPr lang="en-US" sz="2400" b="1" dirty="0">
                  <a:solidFill>
                    <a:srgbClr val="FF0000"/>
                  </a:solidFill>
                  <a:latin typeface="Times New Roman" panose="02020603050405020304" pitchFamily="18" charset="0"/>
                  <a:cs typeface="Times New Roman" panose="02020603050405020304" pitchFamily="18" charset="0"/>
                </a:rPr>
                <a:t>Google Classroom </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Classwork</a:t>
              </a:r>
              <a:endParaRPr lang="en-US" sz="2400" b="0" i="0" dirty="0">
                <a:solidFill>
                  <a:srgbClr val="FF0000"/>
                </a:solidFill>
                <a:effectLst/>
                <a:latin typeface="Times New Roman" panose="02020603050405020304" pitchFamily="18" charset="0"/>
                <a:cs typeface="Times New Roman" panose="02020603050405020304" pitchFamily="18" charset="0"/>
              </a:endParaRPr>
            </a:p>
          </p:txBody>
        </p:sp>
        <p:cxnSp>
          <p:nvCxnSpPr>
            <p:cNvPr id="38" name="Straight Arrow Connector 37">
              <a:extLst>
                <a:ext uri="{FF2B5EF4-FFF2-40B4-BE49-F238E27FC236}">
                  <a16:creationId xmlns:a16="http://schemas.microsoft.com/office/drawing/2014/main" id="{4D25571A-569E-69D2-16C3-87BFFAB1E854}"/>
                </a:ext>
              </a:extLst>
            </p:cNvPr>
            <p:cNvCxnSpPr>
              <a:cxnSpLocks/>
            </p:cNvCxnSpPr>
            <p:nvPr/>
          </p:nvCxnSpPr>
          <p:spPr bwMode="auto">
            <a:xfrm flipH="1" flipV="1">
              <a:off x="4114800" y="3352800"/>
              <a:ext cx="1219200" cy="304800"/>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grpSp>
    </p:spTree>
    <p:extLst>
      <p:ext uri="{BB962C8B-B14F-4D97-AF65-F5344CB8AC3E}">
        <p14:creationId xmlns:p14="http://schemas.microsoft.com/office/powerpoint/2010/main" val="137264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1" grpId="0" animBg="1"/>
      <p:bldP spid="32" grpId="0" animBg="1"/>
      <p:bldP spid="33" grpId="0" animBg="1"/>
      <p:bldP spid="3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B4F5FA0-0F96-1EB4-61C6-33CB7F52A46A}"/>
              </a:ext>
            </a:extLst>
          </p:cNvPr>
          <p:cNvPicPr>
            <a:picLocks noChangeAspect="1"/>
          </p:cNvPicPr>
          <p:nvPr/>
        </p:nvPicPr>
        <p:blipFill rotWithShape="1">
          <a:blip r:embed="rId2"/>
          <a:srcRect r="49355"/>
          <a:stretch/>
        </p:blipFill>
        <p:spPr>
          <a:xfrm>
            <a:off x="228600" y="152400"/>
            <a:ext cx="4392372" cy="6757982"/>
          </a:xfrm>
          <a:prstGeom prst="rect">
            <a:avLst/>
          </a:prstGeom>
        </p:spPr>
      </p:pic>
      <p:sp>
        <p:nvSpPr>
          <p:cNvPr id="27" name="Text Box 5">
            <a:extLst>
              <a:ext uri="{FF2B5EF4-FFF2-40B4-BE49-F238E27FC236}">
                <a16:creationId xmlns:a16="http://schemas.microsoft.com/office/drawing/2014/main" id="{24659A8F-B38F-E173-4EA4-D058C29D029D}"/>
              </a:ext>
            </a:extLst>
          </p:cNvPr>
          <p:cNvSpPr txBox="1">
            <a:spLocks noChangeArrowheads="1"/>
          </p:cNvSpPr>
          <p:nvPr/>
        </p:nvSpPr>
        <p:spPr bwMode="auto">
          <a:xfrm>
            <a:off x="1390180" y="2411378"/>
            <a:ext cx="581947" cy="408022"/>
          </a:xfrm>
          <a:prstGeom prst="rect">
            <a:avLst/>
          </a:prstGeom>
          <a:noFill/>
          <a:ln w="28575">
            <a:noFill/>
            <a:miter lim="800000"/>
            <a:headEnd/>
            <a:tailEnd/>
          </a:ln>
          <a:effectLst/>
        </p:spPr>
        <p:txBody>
          <a:bodyPr wrap="square" lIns="99276" tIns="49638" rIns="99276" bIns="49638">
            <a:spAutoFit/>
          </a:bodyPr>
          <a:lstStyle/>
          <a:p>
            <a:pPr algn="ctr"/>
            <a:r>
              <a:rPr lang="en-US" b="1" dirty="0">
                <a:solidFill>
                  <a:srgbClr val="2A2A2A"/>
                </a:solidFill>
                <a:latin typeface="Times New Roman" panose="02020603050405020304" pitchFamily="18" charset="0"/>
                <a:cs typeface="Times New Roman" panose="02020603050405020304" pitchFamily="18" charset="0"/>
              </a:rPr>
              <a:t>A</a:t>
            </a:r>
            <a:endParaRPr lang="en-US" sz="1800" b="0" i="0" dirty="0">
              <a:solidFill>
                <a:srgbClr val="2A2A2A"/>
              </a:solidFill>
              <a:effectLst/>
              <a:latin typeface="Times New Roman" panose="02020603050405020304" pitchFamily="18" charset="0"/>
              <a:cs typeface="Times New Roman" panose="02020603050405020304" pitchFamily="18" charset="0"/>
            </a:endParaRPr>
          </a:p>
        </p:txBody>
      </p:sp>
      <p:sp>
        <p:nvSpPr>
          <p:cNvPr id="29" name="Text Box 5">
            <a:extLst>
              <a:ext uri="{FF2B5EF4-FFF2-40B4-BE49-F238E27FC236}">
                <a16:creationId xmlns:a16="http://schemas.microsoft.com/office/drawing/2014/main" id="{3E67ED02-9308-30D0-0B41-10D21A03A3E2}"/>
              </a:ext>
            </a:extLst>
          </p:cNvPr>
          <p:cNvSpPr txBox="1">
            <a:spLocks noChangeArrowheads="1"/>
          </p:cNvSpPr>
          <p:nvPr/>
        </p:nvSpPr>
        <p:spPr bwMode="auto">
          <a:xfrm>
            <a:off x="2571035" y="2411378"/>
            <a:ext cx="581947" cy="408022"/>
          </a:xfrm>
          <a:prstGeom prst="rect">
            <a:avLst/>
          </a:prstGeom>
          <a:noFill/>
          <a:ln w="28575">
            <a:noFill/>
            <a:miter lim="800000"/>
            <a:headEnd/>
            <a:tailEnd/>
          </a:ln>
          <a:effectLst/>
        </p:spPr>
        <p:txBody>
          <a:bodyPr wrap="square" lIns="99276" tIns="49638" rIns="99276" bIns="49638">
            <a:spAutoFit/>
          </a:bodyPr>
          <a:lstStyle/>
          <a:p>
            <a:pPr algn="ctr"/>
            <a:r>
              <a:rPr lang="en-US" b="1" dirty="0">
                <a:solidFill>
                  <a:srgbClr val="2A2A2A"/>
                </a:solidFill>
                <a:latin typeface="Times New Roman" panose="02020603050405020304" pitchFamily="18" charset="0"/>
                <a:cs typeface="Times New Roman" panose="02020603050405020304" pitchFamily="18" charset="0"/>
              </a:rPr>
              <a:t>C</a:t>
            </a:r>
            <a:r>
              <a:rPr lang="en-US" b="1" baseline="30000" dirty="0">
                <a:solidFill>
                  <a:srgbClr val="2A2A2A"/>
                </a:solidFill>
                <a:latin typeface="Times New Roman" panose="02020603050405020304" pitchFamily="18" charset="0"/>
                <a:cs typeface="Times New Roman" panose="02020603050405020304" pitchFamily="18" charset="0"/>
              </a:rPr>
              <a:t>+</a:t>
            </a:r>
            <a:endParaRPr lang="en-US" sz="1800" b="0" i="0" baseline="30000" dirty="0">
              <a:solidFill>
                <a:srgbClr val="2A2A2A"/>
              </a:solidFill>
              <a:effectLst/>
              <a:latin typeface="Times New Roman" panose="02020603050405020304" pitchFamily="18" charset="0"/>
              <a:cs typeface="Times New Roman" panose="02020603050405020304" pitchFamily="18" charset="0"/>
            </a:endParaRPr>
          </a:p>
        </p:txBody>
      </p:sp>
      <p:sp>
        <p:nvSpPr>
          <p:cNvPr id="31" name="Text Box 5">
            <a:extLst>
              <a:ext uri="{FF2B5EF4-FFF2-40B4-BE49-F238E27FC236}">
                <a16:creationId xmlns:a16="http://schemas.microsoft.com/office/drawing/2014/main" id="{63172844-6C45-B208-C6FD-4EDA3F4F82CC}"/>
              </a:ext>
            </a:extLst>
          </p:cNvPr>
          <p:cNvSpPr txBox="1">
            <a:spLocks noChangeArrowheads="1"/>
          </p:cNvSpPr>
          <p:nvPr/>
        </p:nvSpPr>
        <p:spPr bwMode="auto">
          <a:xfrm>
            <a:off x="3837653" y="2411378"/>
            <a:ext cx="581947" cy="408022"/>
          </a:xfrm>
          <a:prstGeom prst="rect">
            <a:avLst/>
          </a:prstGeom>
          <a:noFill/>
          <a:ln w="28575">
            <a:noFill/>
            <a:miter lim="800000"/>
            <a:headEnd/>
            <a:tailEnd/>
          </a:ln>
          <a:effectLst/>
        </p:spPr>
        <p:txBody>
          <a:bodyPr wrap="square" lIns="99276" tIns="49638" rIns="99276" bIns="49638">
            <a:spAutoFit/>
          </a:bodyPr>
          <a:lstStyle/>
          <a:p>
            <a:pPr algn="ctr"/>
            <a:r>
              <a:rPr lang="en-US" b="1" dirty="0">
                <a:solidFill>
                  <a:srgbClr val="2A2A2A"/>
                </a:solidFill>
                <a:latin typeface="Times New Roman" panose="02020603050405020304" pitchFamily="18" charset="0"/>
                <a:cs typeface="Times New Roman" panose="02020603050405020304" pitchFamily="18" charset="0"/>
              </a:rPr>
              <a:t>B+</a:t>
            </a:r>
            <a:endParaRPr lang="en-US" sz="1800" b="0" i="0" baseline="30000" dirty="0">
              <a:solidFill>
                <a:srgbClr val="2A2A2A"/>
              </a:solidFill>
              <a:effectLst/>
              <a:latin typeface="Times New Roman" panose="02020603050405020304" pitchFamily="18" charset="0"/>
              <a:cs typeface="Times New Roman" panose="02020603050405020304" pitchFamily="18" charset="0"/>
            </a:endParaRPr>
          </a:p>
        </p:txBody>
      </p:sp>
      <p:sp>
        <p:nvSpPr>
          <p:cNvPr id="32" name="Text Box 5">
            <a:extLst>
              <a:ext uri="{FF2B5EF4-FFF2-40B4-BE49-F238E27FC236}">
                <a16:creationId xmlns:a16="http://schemas.microsoft.com/office/drawing/2014/main" id="{E30DE16E-B067-EC5D-2FD2-8E960E160229}"/>
              </a:ext>
            </a:extLst>
          </p:cNvPr>
          <p:cNvSpPr txBox="1">
            <a:spLocks noChangeArrowheads="1"/>
          </p:cNvSpPr>
          <p:nvPr/>
        </p:nvSpPr>
        <p:spPr bwMode="auto">
          <a:xfrm>
            <a:off x="3742873" y="1220945"/>
            <a:ext cx="838200" cy="408022"/>
          </a:xfrm>
          <a:prstGeom prst="rect">
            <a:avLst/>
          </a:prstGeom>
          <a:noFill/>
          <a:ln w="28575">
            <a:noFill/>
            <a:miter lim="800000"/>
            <a:headEnd/>
            <a:tailEnd/>
          </a:ln>
          <a:effectLst/>
        </p:spPr>
        <p:txBody>
          <a:bodyPr wrap="square" lIns="99276" tIns="49638" rIns="99276" bIns="49638">
            <a:spAutoFit/>
          </a:bodyPr>
          <a:lstStyle/>
          <a:p>
            <a:pPr algn="ctr"/>
            <a:r>
              <a:rPr lang="en-US" b="1" dirty="0">
                <a:solidFill>
                  <a:srgbClr val="2A2A2A"/>
                </a:solidFill>
                <a:latin typeface="Times New Roman" panose="02020603050405020304" pitchFamily="18" charset="0"/>
                <a:cs typeface="Times New Roman" panose="02020603050405020304" pitchFamily="18" charset="0"/>
              </a:rPr>
              <a:t>50%</a:t>
            </a:r>
            <a:endParaRPr lang="en-US" sz="1800" b="0" i="0" baseline="30000" dirty="0">
              <a:solidFill>
                <a:srgbClr val="2A2A2A"/>
              </a:solidFill>
              <a:effectLst/>
              <a:latin typeface="Times New Roman" panose="02020603050405020304" pitchFamily="18" charset="0"/>
              <a:cs typeface="Times New Roman" panose="02020603050405020304" pitchFamily="18" charset="0"/>
            </a:endParaRPr>
          </a:p>
        </p:txBody>
      </p:sp>
      <p:sp>
        <p:nvSpPr>
          <p:cNvPr id="33" name="Text Box 5">
            <a:extLst>
              <a:ext uri="{FF2B5EF4-FFF2-40B4-BE49-F238E27FC236}">
                <a16:creationId xmlns:a16="http://schemas.microsoft.com/office/drawing/2014/main" id="{010583AF-A100-3B28-A69A-BB17A36F9E7D}"/>
              </a:ext>
            </a:extLst>
          </p:cNvPr>
          <p:cNvSpPr txBox="1">
            <a:spLocks noChangeArrowheads="1"/>
          </p:cNvSpPr>
          <p:nvPr/>
        </p:nvSpPr>
        <p:spPr bwMode="auto">
          <a:xfrm>
            <a:off x="3523592" y="1725578"/>
            <a:ext cx="838200" cy="408022"/>
          </a:xfrm>
          <a:prstGeom prst="rect">
            <a:avLst/>
          </a:prstGeom>
          <a:noFill/>
          <a:ln w="28575">
            <a:noFill/>
            <a:miter lim="800000"/>
            <a:headEnd/>
            <a:tailEnd/>
          </a:ln>
          <a:effectLst/>
        </p:spPr>
        <p:txBody>
          <a:bodyPr wrap="square" lIns="99276" tIns="49638" rIns="99276" bIns="49638">
            <a:spAutoFit/>
          </a:bodyPr>
          <a:lstStyle/>
          <a:p>
            <a:pPr algn="ctr"/>
            <a:r>
              <a:rPr lang="en-US" b="1" dirty="0">
                <a:solidFill>
                  <a:srgbClr val="2A2A2A"/>
                </a:solidFill>
                <a:latin typeface="Times New Roman" panose="02020603050405020304" pitchFamily="18" charset="0"/>
                <a:cs typeface="Times New Roman" panose="02020603050405020304" pitchFamily="18" charset="0"/>
              </a:rPr>
              <a:t>50%</a:t>
            </a:r>
            <a:endParaRPr lang="en-US" sz="1800" b="0" i="0" baseline="30000" dirty="0">
              <a:solidFill>
                <a:srgbClr val="2A2A2A"/>
              </a:solidFill>
              <a:effectLst/>
              <a:latin typeface="Times New Roman" panose="02020603050405020304" pitchFamily="18" charset="0"/>
              <a:cs typeface="Times New Roman" panose="02020603050405020304" pitchFamily="18" charset="0"/>
            </a:endParaRPr>
          </a:p>
        </p:txBody>
      </p:sp>
      <p:sp>
        <p:nvSpPr>
          <p:cNvPr id="10" name="Text Box 5">
            <a:extLst>
              <a:ext uri="{FF2B5EF4-FFF2-40B4-BE49-F238E27FC236}">
                <a16:creationId xmlns:a16="http://schemas.microsoft.com/office/drawing/2014/main" id="{B3F05196-838E-E065-1576-78022BC46172}"/>
              </a:ext>
            </a:extLst>
          </p:cNvPr>
          <p:cNvSpPr txBox="1">
            <a:spLocks noChangeArrowheads="1"/>
          </p:cNvSpPr>
          <p:nvPr/>
        </p:nvSpPr>
        <p:spPr bwMode="auto">
          <a:xfrm>
            <a:off x="457494" y="6653976"/>
            <a:ext cx="9330559" cy="469577"/>
          </a:xfrm>
          <a:prstGeom prst="rect">
            <a:avLst/>
          </a:prstGeom>
          <a:solidFill>
            <a:srgbClr val="FFFF00"/>
          </a:solidFill>
          <a:ln w="28575">
            <a:solidFill>
              <a:srgbClr val="C00000"/>
            </a:solidFill>
            <a:miter lim="800000"/>
            <a:headEnd/>
            <a:tailEnd/>
          </a:ln>
          <a:effectLst/>
        </p:spPr>
        <p:txBody>
          <a:bodyPr wrap="square" lIns="99276" tIns="49638" rIns="99276" bIns="49638">
            <a:spAutoFit/>
          </a:bodyPr>
          <a:lstStyle/>
          <a:p>
            <a:pPr algn="ctr"/>
            <a:r>
              <a:rPr lang="en-US" sz="2400" b="1" dirty="0">
                <a:solidFill>
                  <a:srgbClr val="2A2A2A"/>
                </a:solidFill>
                <a:latin typeface="Times New Roman" panose="02020603050405020304" pitchFamily="18" charset="0"/>
                <a:cs typeface="Times New Roman" panose="02020603050405020304" pitchFamily="18" charset="0"/>
              </a:rPr>
              <a:t>Check ALMA daily – let the teacher know if you have questions.</a:t>
            </a:r>
            <a:endParaRPr lang="en-US" b="0" i="0" baseline="30000" dirty="0">
              <a:solidFill>
                <a:srgbClr val="2A2A2A"/>
              </a:solidFill>
              <a:effectLst/>
              <a:latin typeface="Times New Roman" panose="02020603050405020304" pitchFamily="18" charset="0"/>
              <a:cs typeface="Times New Roman" panose="02020603050405020304" pitchFamily="18" charset="0"/>
            </a:endParaRPr>
          </a:p>
        </p:txBody>
      </p:sp>
      <p:sp>
        <p:nvSpPr>
          <p:cNvPr id="11" name="Text Box 10">
            <a:extLst>
              <a:ext uri="{FF2B5EF4-FFF2-40B4-BE49-F238E27FC236}">
                <a16:creationId xmlns:a16="http://schemas.microsoft.com/office/drawing/2014/main" id="{0C60F552-C88F-E784-9123-974E0DD788AE}"/>
              </a:ext>
            </a:extLst>
          </p:cNvPr>
          <p:cNvSpPr txBox="1">
            <a:spLocks noChangeArrowheads="1"/>
          </p:cNvSpPr>
          <p:nvPr/>
        </p:nvSpPr>
        <p:spPr bwMode="auto">
          <a:xfrm>
            <a:off x="5026399" y="2411378"/>
            <a:ext cx="4803401" cy="4101341"/>
          </a:xfrm>
          <a:prstGeom prst="rect">
            <a:avLst/>
          </a:prstGeom>
          <a:noFill/>
          <a:ln w="9525">
            <a:noFill/>
            <a:miter lim="800000"/>
            <a:headEnd/>
            <a:tailEnd/>
          </a:ln>
          <a:effectLst/>
        </p:spPr>
        <p:txBody>
          <a:bodyPr wrap="square" lIns="99276" tIns="49638" rIns="99276" bIns="49638">
            <a:spAutoFit/>
          </a:bodyPr>
          <a:lstStyle/>
          <a:p>
            <a:pPr algn="l"/>
            <a:r>
              <a:rPr lang="en-US" b="1" i="1" dirty="0">
                <a:solidFill>
                  <a:srgbClr val="2A2A2A"/>
                </a:solidFill>
                <a:effectLst/>
                <a:latin typeface="Arial Narrow" panose="020B0606020202030204" pitchFamily="34" charset="0"/>
              </a:rPr>
              <a:t>How do you earn good grades in science?</a:t>
            </a:r>
          </a:p>
          <a:p>
            <a:pPr algn="l">
              <a:buFont typeface="Arial" panose="020B0604020202020204" pitchFamily="34" charset="0"/>
              <a:buChar char="•"/>
            </a:pPr>
            <a:endParaRPr lang="en-US" b="1" i="1" dirty="0">
              <a:solidFill>
                <a:srgbClr val="2A2A2A"/>
              </a:solidFill>
              <a:latin typeface="Arial Narrow" panose="020B0606020202030204" pitchFamily="34" charset="0"/>
            </a:endParaRPr>
          </a:p>
          <a:p>
            <a:pPr algn="l"/>
            <a:r>
              <a:rPr lang="en-US" b="1" i="1" dirty="0">
                <a:solidFill>
                  <a:srgbClr val="2A2A2A"/>
                </a:solidFill>
                <a:effectLst/>
                <a:latin typeface="Arial Narrow" panose="020B0606020202030204" pitchFamily="34" charset="0"/>
              </a:rPr>
              <a:t>Good attendance</a:t>
            </a:r>
            <a:r>
              <a:rPr lang="en-US" b="0" i="1" dirty="0">
                <a:solidFill>
                  <a:srgbClr val="2A2A2A"/>
                </a:solidFill>
                <a:effectLst/>
                <a:latin typeface="Arial Narrow" panose="020B0606020202030204" pitchFamily="34" charset="0"/>
              </a:rPr>
              <a:t> - Attend class every day so you don't miss what we do in class.  If you do miss class, be sure to get your make-up work done on time!</a:t>
            </a:r>
          </a:p>
          <a:p>
            <a:pPr algn="l"/>
            <a:br>
              <a:rPr lang="en-US" b="0" i="1" dirty="0">
                <a:solidFill>
                  <a:srgbClr val="2A2A2A"/>
                </a:solidFill>
                <a:effectLst/>
                <a:latin typeface="Arial Narrow" panose="020B0606020202030204" pitchFamily="34" charset="0"/>
              </a:rPr>
            </a:br>
            <a:r>
              <a:rPr lang="en-US" b="1" i="1" dirty="0">
                <a:solidFill>
                  <a:srgbClr val="2A2A2A"/>
                </a:solidFill>
                <a:effectLst/>
                <a:latin typeface="Arial Narrow" panose="020B0606020202030204" pitchFamily="34" charset="0"/>
              </a:rPr>
              <a:t>Good participation</a:t>
            </a:r>
            <a:r>
              <a:rPr lang="en-US" b="0" i="1" dirty="0">
                <a:solidFill>
                  <a:srgbClr val="2A2A2A"/>
                </a:solidFill>
                <a:effectLst/>
                <a:latin typeface="Arial Narrow" panose="020B0606020202030204" pitchFamily="34" charset="0"/>
              </a:rPr>
              <a:t> - Participate in class discussions and activities by sharing ideas and asking questions. </a:t>
            </a:r>
          </a:p>
          <a:p>
            <a:pPr algn="l"/>
            <a:endParaRPr lang="en-US" b="0" i="1" dirty="0">
              <a:solidFill>
                <a:srgbClr val="2A2A2A"/>
              </a:solidFill>
              <a:effectLst/>
              <a:latin typeface="Arial Narrow" panose="020B0606020202030204" pitchFamily="34" charset="0"/>
            </a:endParaRPr>
          </a:p>
          <a:p>
            <a:pPr algn="l"/>
            <a:r>
              <a:rPr lang="en-US" b="0" i="1" dirty="0">
                <a:solidFill>
                  <a:srgbClr val="2A2A2A"/>
                </a:solidFill>
                <a:effectLst/>
                <a:latin typeface="Arial Narrow" panose="020B0606020202030204" pitchFamily="34" charset="0"/>
              </a:rPr>
              <a:t>​</a:t>
            </a:r>
            <a:r>
              <a:rPr lang="en-US" b="1" i="1" dirty="0">
                <a:solidFill>
                  <a:srgbClr val="2A2A2A"/>
                </a:solidFill>
                <a:effectLst/>
                <a:latin typeface="Arial Narrow" panose="020B0606020202030204" pitchFamily="34" charset="0"/>
              </a:rPr>
              <a:t>Good effort</a:t>
            </a:r>
            <a:r>
              <a:rPr lang="en-US" b="0" i="1" dirty="0">
                <a:solidFill>
                  <a:srgbClr val="2A2A2A"/>
                </a:solidFill>
                <a:effectLst/>
                <a:latin typeface="Arial Narrow" panose="020B0606020202030204" pitchFamily="34" charset="0"/>
              </a:rPr>
              <a:t> - Do your best on everything! Don’t rush through to just to get it done!</a:t>
            </a:r>
            <a:endParaRPr lang="en-US" sz="2400" i="1" dirty="0">
              <a:latin typeface="Arial Narrow" panose="020B0606020202030204" pitchFamily="34" charset="0"/>
            </a:endParaRPr>
          </a:p>
        </p:txBody>
      </p:sp>
      <p:grpSp>
        <p:nvGrpSpPr>
          <p:cNvPr id="12" name="Group 11">
            <a:extLst>
              <a:ext uri="{FF2B5EF4-FFF2-40B4-BE49-F238E27FC236}">
                <a16:creationId xmlns:a16="http://schemas.microsoft.com/office/drawing/2014/main" id="{38B0649B-73F3-DA3D-E754-5AF924CA681D}"/>
              </a:ext>
            </a:extLst>
          </p:cNvPr>
          <p:cNvGrpSpPr/>
          <p:nvPr/>
        </p:nvGrpSpPr>
        <p:grpSpPr>
          <a:xfrm>
            <a:off x="4898905" y="128464"/>
            <a:ext cx="4930895" cy="1996466"/>
            <a:chOff x="4594105" y="3922152"/>
            <a:chExt cx="4930895" cy="1996466"/>
          </a:xfrm>
        </p:grpSpPr>
        <p:sp>
          <p:nvSpPr>
            <p:cNvPr id="13" name="Text Box 5">
              <a:extLst>
                <a:ext uri="{FF2B5EF4-FFF2-40B4-BE49-F238E27FC236}">
                  <a16:creationId xmlns:a16="http://schemas.microsoft.com/office/drawing/2014/main" id="{F4B3B38C-ACBD-581E-3AFE-82686AE49F0E}"/>
                </a:ext>
              </a:extLst>
            </p:cNvPr>
            <p:cNvSpPr txBox="1">
              <a:spLocks noChangeArrowheads="1"/>
            </p:cNvSpPr>
            <p:nvPr/>
          </p:nvSpPr>
          <p:spPr bwMode="auto">
            <a:xfrm>
              <a:off x="4594105" y="4326121"/>
              <a:ext cx="2676787" cy="1331352"/>
            </a:xfrm>
            <a:prstGeom prst="rect">
              <a:avLst/>
            </a:prstGeom>
            <a:noFill/>
            <a:ln w="28575">
              <a:solidFill>
                <a:srgbClr val="C00000"/>
              </a:solidFill>
              <a:miter lim="800000"/>
              <a:headEnd/>
              <a:tailEnd/>
            </a:ln>
            <a:effectLst/>
          </p:spPr>
          <p:txBody>
            <a:bodyPr wrap="square" lIns="99276" tIns="49638" rIns="99276" bIns="49638">
              <a:spAutoFit/>
            </a:bodyPr>
            <a:lstStyle/>
            <a:p>
              <a:pPr algn="ctr"/>
              <a:r>
                <a:rPr lang="en-US" b="1" dirty="0">
                  <a:solidFill>
                    <a:srgbClr val="2A2A2A"/>
                  </a:solidFill>
                  <a:latin typeface="Times New Roman" panose="02020603050405020304" pitchFamily="18" charset="0"/>
                  <a:cs typeface="Times New Roman" panose="02020603050405020304" pitchFamily="18" charset="0"/>
                </a:rPr>
                <a:t>ZERO GRADES are grade killers!  One zero can cancel out several good grades!</a:t>
              </a:r>
              <a:endParaRPr lang="en-US" sz="1800" b="0" i="0" baseline="30000" dirty="0">
                <a:solidFill>
                  <a:srgbClr val="2A2A2A"/>
                </a:solidFill>
                <a:effectLst/>
                <a:latin typeface="Times New Roman" panose="02020603050405020304" pitchFamily="18" charset="0"/>
                <a:cs typeface="Times New Roman" panose="02020603050405020304" pitchFamily="18" charset="0"/>
              </a:endParaRPr>
            </a:p>
          </p:txBody>
        </p:sp>
        <p:pic>
          <p:nvPicPr>
            <p:cNvPr id="14" name="Picture 2">
              <a:extLst>
                <a:ext uri="{FF2B5EF4-FFF2-40B4-BE49-F238E27FC236}">
                  <a16:creationId xmlns:a16="http://schemas.microsoft.com/office/drawing/2014/main" id="{BF4461CA-CF9E-4614-C7B3-9127A4D131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702" y="3922152"/>
              <a:ext cx="1838027" cy="1905000"/>
            </a:xfrm>
            <a:prstGeom prst="rect">
              <a:avLst/>
            </a:prstGeom>
            <a:noFill/>
            <a:extLst>
              <a:ext uri="{909E8E84-426E-40DD-AFC4-6F175D3DCCD1}">
                <a14:hiddenFill xmlns:a14="http://schemas.microsoft.com/office/drawing/2010/main">
                  <a:solidFill>
                    <a:srgbClr val="FFFFFF"/>
                  </a:solidFill>
                </a14:hiddenFill>
              </a:ext>
            </a:extLst>
          </p:spPr>
        </p:pic>
        <p:sp>
          <p:nvSpPr>
            <p:cNvPr id="15" name="&quot;Not Allowed&quot; Symbol 14">
              <a:extLst>
                <a:ext uri="{FF2B5EF4-FFF2-40B4-BE49-F238E27FC236}">
                  <a16:creationId xmlns:a16="http://schemas.microsoft.com/office/drawing/2014/main" id="{C5DB2F66-4603-8A7C-635B-E1414212B675}"/>
                </a:ext>
              </a:extLst>
            </p:cNvPr>
            <p:cNvSpPr/>
            <p:nvPr/>
          </p:nvSpPr>
          <p:spPr bwMode="auto">
            <a:xfrm>
              <a:off x="7374321" y="3922152"/>
              <a:ext cx="2150679" cy="1996466"/>
            </a:xfrm>
            <a:prstGeom prst="noSmoking">
              <a:avLst>
                <a:gd name="adj" fmla="val 11608"/>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grpSp>
      <p:cxnSp>
        <p:nvCxnSpPr>
          <p:cNvPr id="16" name="Straight Arrow Connector 15">
            <a:extLst>
              <a:ext uri="{FF2B5EF4-FFF2-40B4-BE49-F238E27FC236}">
                <a16:creationId xmlns:a16="http://schemas.microsoft.com/office/drawing/2014/main" id="{CAF54DA5-4177-F58F-EE41-8BA6C182D99E}"/>
              </a:ext>
            </a:extLst>
          </p:cNvPr>
          <p:cNvCxnSpPr>
            <a:cxnSpLocks/>
          </p:cNvCxnSpPr>
          <p:nvPr/>
        </p:nvCxnSpPr>
        <p:spPr bwMode="auto">
          <a:xfrm flipH="1">
            <a:off x="4248927" y="2818602"/>
            <a:ext cx="931725" cy="1296198"/>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
        <p:nvSpPr>
          <p:cNvPr id="18" name="Text Box 5">
            <a:extLst>
              <a:ext uri="{FF2B5EF4-FFF2-40B4-BE49-F238E27FC236}">
                <a16:creationId xmlns:a16="http://schemas.microsoft.com/office/drawing/2014/main" id="{3F89603B-003E-BEC2-6D59-DB197E9ECFD9}"/>
              </a:ext>
            </a:extLst>
          </p:cNvPr>
          <p:cNvSpPr txBox="1">
            <a:spLocks noChangeArrowheads="1"/>
          </p:cNvSpPr>
          <p:nvPr/>
        </p:nvSpPr>
        <p:spPr bwMode="auto">
          <a:xfrm>
            <a:off x="1972127" y="3088417"/>
            <a:ext cx="2548760" cy="469577"/>
          </a:xfrm>
          <a:prstGeom prst="rect">
            <a:avLst/>
          </a:prstGeom>
          <a:noFill/>
          <a:ln w="28575">
            <a:noFill/>
            <a:miter lim="800000"/>
            <a:headEnd/>
            <a:tailEnd/>
          </a:ln>
          <a:effectLst/>
        </p:spPr>
        <p:txBody>
          <a:bodyPr wrap="square" lIns="99276" tIns="49638" rIns="99276" bIns="49638">
            <a:spAutoFit/>
          </a:bodyPr>
          <a:lstStyle/>
          <a:p>
            <a:pPr algn="ctr"/>
            <a:r>
              <a:rPr lang="en-US" sz="1200" b="1" dirty="0">
                <a:latin typeface="Times New Roman" panose="02020603050405020304" pitchFamily="18" charset="0"/>
                <a:cs typeface="Times New Roman" panose="02020603050405020304" pitchFamily="18" charset="0"/>
              </a:rPr>
              <a:t>Daily Agenda (mrstomm.com) </a:t>
            </a:r>
            <a:r>
              <a:rPr lang="en-US" sz="1200" b="1" i="0" dirty="0">
                <a:effectLst/>
                <a:latin typeface="Times New Roman" panose="02020603050405020304" pitchFamily="18" charset="0"/>
                <a:cs typeface="Times New Roman" panose="02020603050405020304" pitchFamily="18" charset="0"/>
              </a:rPr>
              <a:t>&amp;</a:t>
            </a:r>
          </a:p>
          <a:p>
            <a:pPr algn="ctr"/>
            <a:r>
              <a:rPr lang="en-US" sz="1200" b="1" dirty="0">
                <a:latin typeface="Times New Roman" panose="02020603050405020304" pitchFamily="18" charset="0"/>
                <a:cs typeface="Times New Roman" panose="02020603050405020304" pitchFamily="18" charset="0"/>
              </a:rPr>
              <a:t>Google Classroom </a:t>
            </a:r>
            <a:r>
              <a:rPr lang="en-US" sz="1200" b="1" dirty="0">
                <a:latin typeface="Times New Roman" panose="02020603050405020304" pitchFamily="18" charset="0"/>
                <a:cs typeface="Times New Roman" panose="02020603050405020304" pitchFamily="18" charset="0"/>
                <a:sym typeface="Wingdings" panose="05000000000000000000" pitchFamily="2" charset="2"/>
              </a:rPr>
              <a:t> Classwork</a:t>
            </a:r>
            <a:endParaRPr lang="en-US" sz="12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082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B4F5FA0-0F96-1EB4-61C6-33CB7F52A46A}"/>
              </a:ext>
            </a:extLst>
          </p:cNvPr>
          <p:cNvPicPr>
            <a:picLocks noChangeAspect="1"/>
          </p:cNvPicPr>
          <p:nvPr/>
        </p:nvPicPr>
        <p:blipFill rotWithShape="1">
          <a:blip r:embed="rId2"/>
          <a:srcRect r="49355"/>
          <a:stretch/>
        </p:blipFill>
        <p:spPr>
          <a:xfrm>
            <a:off x="228600" y="152400"/>
            <a:ext cx="4392372" cy="6757982"/>
          </a:xfrm>
          <a:prstGeom prst="rect">
            <a:avLst/>
          </a:prstGeom>
        </p:spPr>
      </p:pic>
      <p:sp>
        <p:nvSpPr>
          <p:cNvPr id="27" name="Text Box 5">
            <a:extLst>
              <a:ext uri="{FF2B5EF4-FFF2-40B4-BE49-F238E27FC236}">
                <a16:creationId xmlns:a16="http://schemas.microsoft.com/office/drawing/2014/main" id="{24659A8F-B38F-E173-4EA4-D058C29D029D}"/>
              </a:ext>
            </a:extLst>
          </p:cNvPr>
          <p:cNvSpPr txBox="1">
            <a:spLocks noChangeArrowheads="1"/>
          </p:cNvSpPr>
          <p:nvPr/>
        </p:nvSpPr>
        <p:spPr bwMode="auto">
          <a:xfrm>
            <a:off x="1390180" y="2411378"/>
            <a:ext cx="581947" cy="408022"/>
          </a:xfrm>
          <a:prstGeom prst="rect">
            <a:avLst/>
          </a:prstGeom>
          <a:noFill/>
          <a:ln w="28575">
            <a:noFill/>
            <a:miter lim="800000"/>
            <a:headEnd/>
            <a:tailEnd/>
          </a:ln>
          <a:effectLst/>
        </p:spPr>
        <p:txBody>
          <a:bodyPr wrap="square" lIns="99276" tIns="49638" rIns="99276" bIns="49638">
            <a:spAutoFit/>
          </a:bodyPr>
          <a:lstStyle/>
          <a:p>
            <a:pPr algn="ctr"/>
            <a:r>
              <a:rPr lang="en-US" b="1" dirty="0">
                <a:solidFill>
                  <a:srgbClr val="2A2A2A"/>
                </a:solidFill>
                <a:latin typeface="Times New Roman" panose="02020603050405020304" pitchFamily="18" charset="0"/>
                <a:cs typeface="Times New Roman" panose="02020603050405020304" pitchFamily="18" charset="0"/>
              </a:rPr>
              <a:t>A</a:t>
            </a:r>
            <a:endParaRPr lang="en-US" sz="1800" b="0" i="0" dirty="0">
              <a:solidFill>
                <a:srgbClr val="2A2A2A"/>
              </a:solidFill>
              <a:effectLst/>
              <a:latin typeface="Times New Roman" panose="02020603050405020304" pitchFamily="18" charset="0"/>
              <a:cs typeface="Times New Roman" panose="02020603050405020304" pitchFamily="18" charset="0"/>
            </a:endParaRPr>
          </a:p>
        </p:txBody>
      </p:sp>
      <p:sp>
        <p:nvSpPr>
          <p:cNvPr id="29" name="Text Box 5">
            <a:extLst>
              <a:ext uri="{FF2B5EF4-FFF2-40B4-BE49-F238E27FC236}">
                <a16:creationId xmlns:a16="http://schemas.microsoft.com/office/drawing/2014/main" id="{3E67ED02-9308-30D0-0B41-10D21A03A3E2}"/>
              </a:ext>
            </a:extLst>
          </p:cNvPr>
          <p:cNvSpPr txBox="1">
            <a:spLocks noChangeArrowheads="1"/>
          </p:cNvSpPr>
          <p:nvPr/>
        </p:nvSpPr>
        <p:spPr bwMode="auto">
          <a:xfrm>
            <a:off x="2571035" y="2411378"/>
            <a:ext cx="581947" cy="408022"/>
          </a:xfrm>
          <a:prstGeom prst="rect">
            <a:avLst/>
          </a:prstGeom>
          <a:noFill/>
          <a:ln w="28575">
            <a:noFill/>
            <a:miter lim="800000"/>
            <a:headEnd/>
            <a:tailEnd/>
          </a:ln>
          <a:effectLst/>
        </p:spPr>
        <p:txBody>
          <a:bodyPr wrap="square" lIns="99276" tIns="49638" rIns="99276" bIns="49638">
            <a:spAutoFit/>
          </a:bodyPr>
          <a:lstStyle/>
          <a:p>
            <a:pPr algn="ctr"/>
            <a:r>
              <a:rPr lang="en-US" b="1" dirty="0">
                <a:solidFill>
                  <a:srgbClr val="2A2A2A"/>
                </a:solidFill>
                <a:latin typeface="Times New Roman" panose="02020603050405020304" pitchFamily="18" charset="0"/>
                <a:cs typeface="Times New Roman" panose="02020603050405020304" pitchFamily="18" charset="0"/>
              </a:rPr>
              <a:t>C</a:t>
            </a:r>
            <a:r>
              <a:rPr lang="en-US" b="1" baseline="30000" dirty="0">
                <a:solidFill>
                  <a:srgbClr val="2A2A2A"/>
                </a:solidFill>
                <a:latin typeface="Times New Roman" panose="02020603050405020304" pitchFamily="18" charset="0"/>
                <a:cs typeface="Times New Roman" panose="02020603050405020304" pitchFamily="18" charset="0"/>
              </a:rPr>
              <a:t>+</a:t>
            </a:r>
            <a:endParaRPr lang="en-US" sz="1800" b="0" i="0" baseline="30000" dirty="0">
              <a:solidFill>
                <a:srgbClr val="2A2A2A"/>
              </a:solidFill>
              <a:effectLst/>
              <a:latin typeface="Times New Roman" panose="02020603050405020304" pitchFamily="18" charset="0"/>
              <a:cs typeface="Times New Roman" panose="02020603050405020304" pitchFamily="18" charset="0"/>
            </a:endParaRPr>
          </a:p>
        </p:txBody>
      </p:sp>
      <p:sp>
        <p:nvSpPr>
          <p:cNvPr id="31" name="Text Box 5">
            <a:extLst>
              <a:ext uri="{FF2B5EF4-FFF2-40B4-BE49-F238E27FC236}">
                <a16:creationId xmlns:a16="http://schemas.microsoft.com/office/drawing/2014/main" id="{63172844-6C45-B208-C6FD-4EDA3F4F82CC}"/>
              </a:ext>
            </a:extLst>
          </p:cNvPr>
          <p:cNvSpPr txBox="1">
            <a:spLocks noChangeArrowheads="1"/>
          </p:cNvSpPr>
          <p:nvPr/>
        </p:nvSpPr>
        <p:spPr bwMode="auto">
          <a:xfrm>
            <a:off x="3837653" y="2411378"/>
            <a:ext cx="581947" cy="408022"/>
          </a:xfrm>
          <a:prstGeom prst="rect">
            <a:avLst/>
          </a:prstGeom>
          <a:noFill/>
          <a:ln w="28575">
            <a:noFill/>
            <a:miter lim="800000"/>
            <a:headEnd/>
            <a:tailEnd/>
          </a:ln>
          <a:effectLst/>
        </p:spPr>
        <p:txBody>
          <a:bodyPr wrap="square" lIns="99276" tIns="49638" rIns="99276" bIns="49638">
            <a:spAutoFit/>
          </a:bodyPr>
          <a:lstStyle/>
          <a:p>
            <a:pPr algn="ctr"/>
            <a:r>
              <a:rPr lang="en-US" b="1" dirty="0">
                <a:solidFill>
                  <a:srgbClr val="2A2A2A"/>
                </a:solidFill>
                <a:latin typeface="Times New Roman" panose="02020603050405020304" pitchFamily="18" charset="0"/>
                <a:cs typeface="Times New Roman" panose="02020603050405020304" pitchFamily="18" charset="0"/>
              </a:rPr>
              <a:t>B+</a:t>
            </a:r>
            <a:endParaRPr lang="en-US" sz="1800" b="0" i="0" baseline="30000" dirty="0">
              <a:solidFill>
                <a:srgbClr val="2A2A2A"/>
              </a:solidFill>
              <a:effectLst/>
              <a:latin typeface="Times New Roman" panose="02020603050405020304" pitchFamily="18" charset="0"/>
              <a:cs typeface="Times New Roman" panose="02020603050405020304" pitchFamily="18" charset="0"/>
            </a:endParaRPr>
          </a:p>
        </p:txBody>
      </p:sp>
      <p:sp>
        <p:nvSpPr>
          <p:cNvPr id="32" name="Text Box 5">
            <a:extLst>
              <a:ext uri="{FF2B5EF4-FFF2-40B4-BE49-F238E27FC236}">
                <a16:creationId xmlns:a16="http://schemas.microsoft.com/office/drawing/2014/main" id="{E30DE16E-B067-EC5D-2FD2-8E960E160229}"/>
              </a:ext>
            </a:extLst>
          </p:cNvPr>
          <p:cNvSpPr txBox="1">
            <a:spLocks noChangeArrowheads="1"/>
          </p:cNvSpPr>
          <p:nvPr/>
        </p:nvSpPr>
        <p:spPr bwMode="auto">
          <a:xfrm>
            <a:off x="3742873" y="1220945"/>
            <a:ext cx="838200" cy="408022"/>
          </a:xfrm>
          <a:prstGeom prst="rect">
            <a:avLst/>
          </a:prstGeom>
          <a:noFill/>
          <a:ln w="28575">
            <a:noFill/>
            <a:miter lim="800000"/>
            <a:headEnd/>
            <a:tailEnd/>
          </a:ln>
          <a:effectLst/>
        </p:spPr>
        <p:txBody>
          <a:bodyPr wrap="square" lIns="99276" tIns="49638" rIns="99276" bIns="49638">
            <a:spAutoFit/>
          </a:bodyPr>
          <a:lstStyle/>
          <a:p>
            <a:pPr algn="ctr"/>
            <a:r>
              <a:rPr lang="en-US" b="1" dirty="0">
                <a:solidFill>
                  <a:srgbClr val="2A2A2A"/>
                </a:solidFill>
                <a:latin typeface="Times New Roman" panose="02020603050405020304" pitchFamily="18" charset="0"/>
                <a:cs typeface="Times New Roman" panose="02020603050405020304" pitchFamily="18" charset="0"/>
              </a:rPr>
              <a:t>50%</a:t>
            </a:r>
            <a:endParaRPr lang="en-US" sz="1800" b="0" i="0" baseline="30000" dirty="0">
              <a:solidFill>
                <a:srgbClr val="2A2A2A"/>
              </a:solidFill>
              <a:effectLst/>
              <a:latin typeface="Times New Roman" panose="02020603050405020304" pitchFamily="18" charset="0"/>
              <a:cs typeface="Times New Roman" panose="02020603050405020304" pitchFamily="18" charset="0"/>
            </a:endParaRPr>
          </a:p>
        </p:txBody>
      </p:sp>
      <p:sp>
        <p:nvSpPr>
          <p:cNvPr id="33" name="Text Box 5">
            <a:extLst>
              <a:ext uri="{FF2B5EF4-FFF2-40B4-BE49-F238E27FC236}">
                <a16:creationId xmlns:a16="http://schemas.microsoft.com/office/drawing/2014/main" id="{010583AF-A100-3B28-A69A-BB17A36F9E7D}"/>
              </a:ext>
            </a:extLst>
          </p:cNvPr>
          <p:cNvSpPr txBox="1">
            <a:spLocks noChangeArrowheads="1"/>
          </p:cNvSpPr>
          <p:nvPr/>
        </p:nvSpPr>
        <p:spPr bwMode="auto">
          <a:xfrm>
            <a:off x="3523592" y="1725578"/>
            <a:ext cx="838200" cy="408022"/>
          </a:xfrm>
          <a:prstGeom prst="rect">
            <a:avLst/>
          </a:prstGeom>
          <a:noFill/>
          <a:ln w="28575">
            <a:noFill/>
            <a:miter lim="800000"/>
            <a:headEnd/>
            <a:tailEnd/>
          </a:ln>
          <a:effectLst/>
        </p:spPr>
        <p:txBody>
          <a:bodyPr wrap="square" lIns="99276" tIns="49638" rIns="99276" bIns="49638">
            <a:spAutoFit/>
          </a:bodyPr>
          <a:lstStyle/>
          <a:p>
            <a:pPr algn="ctr"/>
            <a:r>
              <a:rPr lang="en-US" b="1" dirty="0">
                <a:solidFill>
                  <a:srgbClr val="2A2A2A"/>
                </a:solidFill>
                <a:latin typeface="Times New Roman" panose="02020603050405020304" pitchFamily="18" charset="0"/>
                <a:cs typeface="Times New Roman" panose="02020603050405020304" pitchFamily="18" charset="0"/>
              </a:rPr>
              <a:t>50%</a:t>
            </a:r>
            <a:endParaRPr lang="en-US" sz="1800" b="0" i="0" baseline="30000" dirty="0">
              <a:solidFill>
                <a:srgbClr val="2A2A2A"/>
              </a:solidFill>
              <a:effectLst/>
              <a:latin typeface="Times New Roman" panose="02020603050405020304" pitchFamily="18" charset="0"/>
              <a:cs typeface="Times New Roman" panose="02020603050405020304" pitchFamily="18" charset="0"/>
            </a:endParaRPr>
          </a:p>
        </p:txBody>
      </p:sp>
      <p:sp>
        <p:nvSpPr>
          <p:cNvPr id="17" name="Text Box 5">
            <a:extLst>
              <a:ext uri="{FF2B5EF4-FFF2-40B4-BE49-F238E27FC236}">
                <a16:creationId xmlns:a16="http://schemas.microsoft.com/office/drawing/2014/main" id="{5CEED0D9-8F94-AB49-81AB-452FC73E156A}"/>
              </a:ext>
            </a:extLst>
          </p:cNvPr>
          <p:cNvSpPr txBox="1">
            <a:spLocks noChangeArrowheads="1"/>
          </p:cNvSpPr>
          <p:nvPr/>
        </p:nvSpPr>
        <p:spPr bwMode="auto">
          <a:xfrm>
            <a:off x="1972127" y="3088417"/>
            <a:ext cx="2548760" cy="469577"/>
          </a:xfrm>
          <a:prstGeom prst="rect">
            <a:avLst/>
          </a:prstGeom>
          <a:noFill/>
          <a:ln w="28575">
            <a:noFill/>
            <a:miter lim="800000"/>
            <a:headEnd/>
            <a:tailEnd/>
          </a:ln>
          <a:effectLst/>
        </p:spPr>
        <p:txBody>
          <a:bodyPr wrap="square" lIns="99276" tIns="49638" rIns="99276" bIns="49638">
            <a:spAutoFit/>
          </a:bodyPr>
          <a:lstStyle/>
          <a:p>
            <a:pPr algn="ctr"/>
            <a:r>
              <a:rPr lang="en-US" sz="1200" b="1" dirty="0">
                <a:latin typeface="Times New Roman" panose="02020603050405020304" pitchFamily="18" charset="0"/>
                <a:cs typeface="Times New Roman" panose="02020603050405020304" pitchFamily="18" charset="0"/>
              </a:rPr>
              <a:t>Daily Agenda (mrstomm.com) </a:t>
            </a:r>
            <a:r>
              <a:rPr lang="en-US" sz="1200" b="1" i="0" dirty="0">
                <a:effectLst/>
                <a:latin typeface="Times New Roman" panose="02020603050405020304" pitchFamily="18" charset="0"/>
                <a:cs typeface="Times New Roman" panose="02020603050405020304" pitchFamily="18" charset="0"/>
              </a:rPr>
              <a:t>&amp;</a:t>
            </a:r>
          </a:p>
          <a:p>
            <a:pPr algn="ctr"/>
            <a:r>
              <a:rPr lang="en-US" sz="1200" b="1" dirty="0">
                <a:latin typeface="Times New Roman" panose="02020603050405020304" pitchFamily="18" charset="0"/>
                <a:cs typeface="Times New Roman" panose="02020603050405020304" pitchFamily="18" charset="0"/>
              </a:rPr>
              <a:t>Google Classroom </a:t>
            </a:r>
            <a:r>
              <a:rPr lang="en-US" sz="1200" b="1" dirty="0">
                <a:latin typeface="Times New Roman" panose="02020603050405020304" pitchFamily="18" charset="0"/>
                <a:cs typeface="Times New Roman" panose="02020603050405020304" pitchFamily="18" charset="0"/>
                <a:sym typeface="Wingdings" panose="05000000000000000000" pitchFamily="2" charset="2"/>
              </a:rPr>
              <a:t> Classwork</a:t>
            </a:r>
            <a:endParaRPr lang="en-US" sz="1200" b="0" i="0" dirty="0">
              <a:effectLst/>
              <a:latin typeface="Times New Roman" panose="02020603050405020304" pitchFamily="18" charset="0"/>
              <a:cs typeface="Times New Roman" panose="02020603050405020304" pitchFamily="18" charset="0"/>
            </a:endParaRPr>
          </a:p>
        </p:txBody>
      </p:sp>
      <p:sp>
        <p:nvSpPr>
          <p:cNvPr id="18" name="Text Box 5">
            <a:extLst>
              <a:ext uri="{FF2B5EF4-FFF2-40B4-BE49-F238E27FC236}">
                <a16:creationId xmlns:a16="http://schemas.microsoft.com/office/drawing/2014/main" id="{6EBE1446-32C6-E996-4A10-841779FAC9B5}"/>
              </a:ext>
            </a:extLst>
          </p:cNvPr>
          <p:cNvSpPr txBox="1">
            <a:spLocks noChangeArrowheads="1"/>
          </p:cNvSpPr>
          <p:nvPr/>
        </p:nvSpPr>
        <p:spPr bwMode="auto">
          <a:xfrm>
            <a:off x="663647" y="4152713"/>
            <a:ext cx="3657600" cy="284911"/>
          </a:xfrm>
          <a:prstGeom prst="rect">
            <a:avLst/>
          </a:prstGeom>
          <a:noFill/>
          <a:ln w="28575">
            <a:noFill/>
            <a:miter lim="800000"/>
            <a:headEnd/>
            <a:tailEnd/>
          </a:ln>
          <a:effectLst/>
        </p:spPr>
        <p:txBody>
          <a:bodyPr wrap="square" lIns="99276" tIns="49638" rIns="99276" bIns="49638">
            <a:spAutoFit/>
          </a:bodyPr>
          <a:lstStyle/>
          <a:p>
            <a:pPr algn="ctr"/>
            <a:r>
              <a:rPr lang="en-US" sz="1200" b="1" dirty="0">
                <a:latin typeface="Times New Roman" panose="02020603050405020304" pitchFamily="18" charset="0"/>
                <a:cs typeface="Times New Roman" panose="02020603050405020304" pitchFamily="18" charset="0"/>
              </a:rPr>
              <a:t>Good attendance, good participation, &amp; good effort</a:t>
            </a:r>
            <a:endParaRPr lang="en-US" sz="1200" b="0" i="0" dirty="0">
              <a:effectLst/>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00A3D16B-2668-92D6-DDC4-9B550B0EC062}"/>
              </a:ext>
            </a:extLst>
          </p:cNvPr>
          <p:cNvGrpSpPr/>
          <p:nvPr/>
        </p:nvGrpSpPr>
        <p:grpSpPr>
          <a:xfrm>
            <a:off x="4128626" y="4501186"/>
            <a:ext cx="5472573" cy="838909"/>
            <a:chOff x="3143249" y="1328563"/>
            <a:chExt cx="5472573" cy="838909"/>
          </a:xfrm>
        </p:grpSpPr>
        <p:cxnSp>
          <p:nvCxnSpPr>
            <p:cNvPr id="20" name="Straight Arrow Connector 19">
              <a:extLst>
                <a:ext uri="{FF2B5EF4-FFF2-40B4-BE49-F238E27FC236}">
                  <a16:creationId xmlns:a16="http://schemas.microsoft.com/office/drawing/2014/main" id="{C326D910-486B-D8C2-72AC-39AB33045D08}"/>
                </a:ext>
              </a:extLst>
            </p:cNvPr>
            <p:cNvCxnSpPr>
              <a:cxnSpLocks/>
            </p:cNvCxnSpPr>
            <p:nvPr/>
          </p:nvCxnSpPr>
          <p:spPr bwMode="auto">
            <a:xfrm flipH="1">
              <a:off x="3143249" y="1582591"/>
              <a:ext cx="980090" cy="134694"/>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
          <p:nvSpPr>
            <p:cNvPr id="21" name="Text Box 5">
              <a:extLst>
                <a:ext uri="{FF2B5EF4-FFF2-40B4-BE49-F238E27FC236}">
                  <a16:creationId xmlns:a16="http://schemas.microsoft.com/office/drawing/2014/main" id="{06089EF1-F42A-4102-28F8-F70A62E87C55}"/>
                </a:ext>
              </a:extLst>
            </p:cNvPr>
            <p:cNvSpPr txBox="1">
              <a:spLocks noChangeArrowheads="1"/>
            </p:cNvSpPr>
            <p:nvPr/>
          </p:nvSpPr>
          <p:spPr bwMode="auto">
            <a:xfrm>
              <a:off x="3944663" y="1328563"/>
              <a:ext cx="4671159" cy="838909"/>
            </a:xfrm>
            <a:prstGeom prst="rect">
              <a:avLst/>
            </a:prstGeom>
            <a:solidFill>
              <a:schemeClr val="bg1"/>
            </a:solidFill>
            <a:ln w="28575">
              <a:solidFill>
                <a:srgbClr val="C00000"/>
              </a:solidFill>
              <a:miter lim="800000"/>
              <a:headEnd/>
              <a:tailEnd/>
            </a:ln>
            <a:effectLst/>
          </p:spPr>
          <p:txBody>
            <a:bodyPr wrap="square" lIns="99276" tIns="49638" rIns="99276" bIns="49638">
              <a:spAutoFit/>
            </a:bodyPr>
            <a:lstStyle/>
            <a:p>
              <a:pPr>
                <a:spcBef>
                  <a:spcPct val="50000"/>
                </a:spcBef>
              </a:pPr>
              <a:r>
                <a:rPr lang="en-US" sz="2400" b="1" dirty="0">
                  <a:latin typeface="Times New Roman" pitchFamily="18" charset="0"/>
                </a:rPr>
                <a:t>Earn a ZERO (unless you fill out an excuse card and complete it!)</a:t>
              </a:r>
              <a:endParaRPr lang="en-US" sz="1600" b="1" dirty="0">
                <a:latin typeface="Times New Roman" pitchFamily="18" charset="0"/>
              </a:endParaRPr>
            </a:p>
          </p:txBody>
        </p:sp>
      </p:grpSp>
      <p:sp>
        <p:nvSpPr>
          <p:cNvPr id="22" name="Rectangle 1">
            <a:extLst>
              <a:ext uri="{FF2B5EF4-FFF2-40B4-BE49-F238E27FC236}">
                <a16:creationId xmlns:a16="http://schemas.microsoft.com/office/drawing/2014/main" id="{467183BB-DC45-ADA6-058A-3E9656D7D378}"/>
              </a:ext>
            </a:extLst>
          </p:cNvPr>
          <p:cNvSpPr>
            <a:spLocks noChangeArrowheads="1"/>
          </p:cNvSpPr>
          <p:nvPr/>
        </p:nvSpPr>
        <p:spPr bwMode="auto">
          <a:xfrm>
            <a:off x="4800600" y="1223997"/>
            <a:ext cx="5181600" cy="2782785"/>
          </a:xfrm>
          <a:prstGeom prst="rect">
            <a:avLst/>
          </a:prstGeom>
          <a:solidFill>
            <a:srgbClr val="FFFF00"/>
          </a:solidFill>
          <a:ln>
            <a:noFill/>
          </a:ln>
          <a:effectLst/>
        </p:spPr>
        <p:txBody>
          <a:bodyPr vert="horz" wrap="square" lIns="0" tIns="20631" rIns="0" bIns="68241" numCol="1" anchor="ctr" anchorCtr="0" compatLnSpc="1">
            <a:prstTxWarp prst="textNoShape">
              <a:avLst/>
            </a:prstTxWarp>
            <a:spAutoFit/>
          </a:bodyPr>
          <a:lstStyle/>
          <a:p>
            <a:r>
              <a:rPr lang="en-US" b="1" dirty="0"/>
              <a:t>You can earn full credit on a late assignment if you:</a:t>
            </a:r>
          </a:p>
          <a:p>
            <a:pPr marL="457200" indent="-457200">
              <a:spcBef>
                <a:spcPts val="600"/>
              </a:spcBef>
              <a:spcAft>
                <a:spcPts val="600"/>
              </a:spcAft>
              <a:buFont typeface="Arial" panose="020B0604020202020204" pitchFamily="34" charset="0"/>
              <a:buChar char="•"/>
            </a:pPr>
            <a:r>
              <a:rPr lang="en-US" b="1" dirty="0"/>
              <a:t>Fill out an excuse card, </a:t>
            </a:r>
          </a:p>
          <a:p>
            <a:pPr marL="457200" indent="-457200">
              <a:spcBef>
                <a:spcPts val="600"/>
              </a:spcBef>
              <a:spcAft>
                <a:spcPts val="600"/>
              </a:spcAft>
              <a:buFont typeface="Arial" panose="020B0604020202020204" pitchFamily="34" charset="0"/>
              <a:buChar char="•"/>
            </a:pPr>
            <a:r>
              <a:rPr lang="en-US" b="1" dirty="0"/>
              <a:t>Complete the assignment, </a:t>
            </a:r>
          </a:p>
          <a:p>
            <a:pPr marL="457200" indent="-457200">
              <a:spcBef>
                <a:spcPts val="600"/>
              </a:spcBef>
              <a:spcAft>
                <a:spcPts val="600"/>
              </a:spcAft>
              <a:buFont typeface="Arial" panose="020B0604020202020204" pitchFamily="34" charset="0"/>
              <a:buChar char="•"/>
            </a:pPr>
            <a:r>
              <a:rPr lang="en-US" b="1" dirty="0"/>
              <a:t>Submit on Google Classroom, </a:t>
            </a:r>
            <a:r>
              <a:rPr lang="en-US" b="1" u="sng" dirty="0"/>
              <a:t>and </a:t>
            </a:r>
          </a:p>
          <a:p>
            <a:pPr marL="457200" indent="-457200">
              <a:spcBef>
                <a:spcPts val="600"/>
              </a:spcBef>
              <a:spcAft>
                <a:spcPts val="600"/>
              </a:spcAft>
              <a:buFont typeface="Arial" panose="020B0604020202020204" pitchFamily="34" charset="0"/>
              <a:buChar char="•"/>
            </a:pPr>
            <a:r>
              <a:rPr lang="en-US" b="1" dirty="0"/>
              <a:t>E-mail the teacher </a:t>
            </a:r>
            <a:r>
              <a:rPr lang="en-US" b="1" u="sng" dirty="0"/>
              <a:t>within 5 days</a:t>
            </a:r>
            <a:r>
              <a:rPr lang="en-US" b="1" dirty="0"/>
              <a:t> of the assignment's due date.</a:t>
            </a:r>
            <a:endParaRPr kumimoji="0" lang="en-US" altLang="en-US" sz="1800" b="1" i="1" u="none" strike="noStrike" cap="none" normalizeH="0" baseline="0" dirty="0">
              <a:ln>
                <a:noFill/>
              </a:ln>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80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B4F5FA0-0F96-1EB4-61C6-33CB7F52A46A}"/>
              </a:ext>
            </a:extLst>
          </p:cNvPr>
          <p:cNvPicPr>
            <a:picLocks noChangeAspect="1"/>
          </p:cNvPicPr>
          <p:nvPr/>
        </p:nvPicPr>
        <p:blipFill rotWithShape="1">
          <a:blip r:embed="rId2"/>
          <a:srcRect r="49355"/>
          <a:stretch/>
        </p:blipFill>
        <p:spPr>
          <a:xfrm>
            <a:off x="228600" y="152400"/>
            <a:ext cx="4392372" cy="6757982"/>
          </a:xfrm>
          <a:prstGeom prst="rect">
            <a:avLst/>
          </a:prstGeom>
        </p:spPr>
      </p:pic>
      <p:sp>
        <p:nvSpPr>
          <p:cNvPr id="27" name="Text Box 5">
            <a:extLst>
              <a:ext uri="{FF2B5EF4-FFF2-40B4-BE49-F238E27FC236}">
                <a16:creationId xmlns:a16="http://schemas.microsoft.com/office/drawing/2014/main" id="{24659A8F-B38F-E173-4EA4-D058C29D029D}"/>
              </a:ext>
            </a:extLst>
          </p:cNvPr>
          <p:cNvSpPr txBox="1">
            <a:spLocks noChangeArrowheads="1"/>
          </p:cNvSpPr>
          <p:nvPr/>
        </p:nvSpPr>
        <p:spPr bwMode="auto">
          <a:xfrm>
            <a:off x="1390180" y="2411378"/>
            <a:ext cx="581947" cy="408022"/>
          </a:xfrm>
          <a:prstGeom prst="rect">
            <a:avLst/>
          </a:prstGeom>
          <a:noFill/>
          <a:ln w="28575">
            <a:noFill/>
            <a:miter lim="800000"/>
            <a:headEnd/>
            <a:tailEnd/>
          </a:ln>
          <a:effectLst/>
        </p:spPr>
        <p:txBody>
          <a:bodyPr wrap="square" lIns="99276" tIns="49638" rIns="99276" bIns="49638">
            <a:spAutoFit/>
          </a:bodyPr>
          <a:lstStyle/>
          <a:p>
            <a:pPr algn="ctr"/>
            <a:r>
              <a:rPr lang="en-US" b="1" dirty="0">
                <a:solidFill>
                  <a:srgbClr val="2A2A2A"/>
                </a:solidFill>
                <a:latin typeface="Times New Roman" panose="02020603050405020304" pitchFamily="18" charset="0"/>
                <a:cs typeface="Times New Roman" panose="02020603050405020304" pitchFamily="18" charset="0"/>
              </a:rPr>
              <a:t>A</a:t>
            </a:r>
            <a:endParaRPr lang="en-US" sz="1800" b="0" i="0" dirty="0">
              <a:solidFill>
                <a:srgbClr val="2A2A2A"/>
              </a:solidFill>
              <a:effectLst/>
              <a:latin typeface="Times New Roman" panose="02020603050405020304" pitchFamily="18" charset="0"/>
              <a:cs typeface="Times New Roman" panose="02020603050405020304" pitchFamily="18" charset="0"/>
            </a:endParaRPr>
          </a:p>
        </p:txBody>
      </p:sp>
      <p:sp>
        <p:nvSpPr>
          <p:cNvPr id="29" name="Text Box 5">
            <a:extLst>
              <a:ext uri="{FF2B5EF4-FFF2-40B4-BE49-F238E27FC236}">
                <a16:creationId xmlns:a16="http://schemas.microsoft.com/office/drawing/2014/main" id="{3E67ED02-9308-30D0-0B41-10D21A03A3E2}"/>
              </a:ext>
            </a:extLst>
          </p:cNvPr>
          <p:cNvSpPr txBox="1">
            <a:spLocks noChangeArrowheads="1"/>
          </p:cNvSpPr>
          <p:nvPr/>
        </p:nvSpPr>
        <p:spPr bwMode="auto">
          <a:xfrm>
            <a:off x="2571035" y="2411378"/>
            <a:ext cx="581947" cy="408022"/>
          </a:xfrm>
          <a:prstGeom prst="rect">
            <a:avLst/>
          </a:prstGeom>
          <a:noFill/>
          <a:ln w="28575">
            <a:noFill/>
            <a:miter lim="800000"/>
            <a:headEnd/>
            <a:tailEnd/>
          </a:ln>
          <a:effectLst/>
        </p:spPr>
        <p:txBody>
          <a:bodyPr wrap="square" lIns="99276" tIns="49638" rIns="99276" bIns="49638">
            <a:spAutoFit/>
          </a:bodyPr>
          <a:lstStyle/>
          <a:p>
            <a:pPr algn="ctr"/>
            <a:r>
              <a:rPr lang="en-US" b="1" dirty="0">
                <a:solidFill>
                  <a:srgbClr val="2A2A2A"/>
                </a:solidFill>
                <a:latin typeface="Times New Roman" panose="02020603050405020304" pitchFamily="18" charset="0"/>
                <a:cs typeface="Times New Roman" panose="02020603050405020304" pitchFamily="18" charset="0"/>
              </a:rPr>
              <a:t>C</a:t>
            </a:r>
            <a:r>
              <a:rPr lang="en-US" b="1" baseline="30000" dirty="0">
                <a:solidFill>
                  <a:srgbClr val="2A2A2A"/>
                </a:solidFill>
                <a:latin typeface="Times New Roman" panose="02020603050405020304" pitchFamily="18" charset="0"/>
                <a:cs typeface="Times New Roman" panose="02020603050405020304" pitchFamily="18" charset="0"/>
              </a:rPr>
              <a:t>+</a:t>
            </a:r>
            <a:endParaRPr lang="en-US" sz="1800" b="0" i="0" baseline="30000" dirty="0">
              <a:solidFill>
                <a:srgbClr val="2A2A2A"/>
              </a:solidFill>
              <a:effectLst/>
              <a:latin typeface="Times New Roman" panose="02020603050405020304" pitchFamily="18" charset="0"/>
              <a:cs typeface="Times New Roman" panose="02020603050405020304" pitchFamily="18" charset="0"/>
            </a:endParaRPr>
          </a:p>
        </p:txBody>
      </p:sp>
      <p:sp>
        <p:nvSpPr>
          <p:cNvPr id="31" name="Text Box 5">
            <a:extLst>
              <a:ext uri="{FF2B5EF4-FFF2-40B4-BE49-F238E27FC236}">
                <a16:creationId xmlns:a16="http://schemas.microsoft.com/office/drawing/2014/main" id="{63172844-6C45-B208-C6FD-4EDA3F4F82CC}"/>
              </a:ext>
            </a:extLst>
          </p:cNvPr>
          <p:cNvSpPr txBox="1">
            <a:spLocks noChangeArrowheads="1"/>
          </p:cNvSpPr>
          <p:nvPr/>
        </p:nvSpPr>
        <p:spPr bwMode="auto">
          <a:xfrm>
            <a:off x="3837653" y="2411378"/>
            <a:ext cx="581947" cy="408022"/>
          </a:xfrm>
          <a:prstGeom prst="rect">
            <a:avLst/>
          </a:prstGeom>
          <a:noFill/>
          <a:ln w="28575">
            <a:noFill/>
            <a:miter lim="800000"/>
            <a:headEnd/>
            <a:tailEnd/>
          </a:ln>
          <a:effectLst/>
        </p:spPr>
        <p:txBody>
          <a:bodyPr wrap="square" lIns="99276" tIns="49638" rIns="99276" bIns="49638">
            <a:spAutoFit/>
          </a:bodyPr>
          <a:lstStyle/>
          <a:p>
            <a:pPr algn="ctr"/>
            <a:r>
              <a:rPr lang="en-US" b="1" dirty="0">
                <a:solidFill>
                  <a:srgbClr val="2A2A2A"/>
                </a:solidFill>
                <a:latin typeface="Times New Roman" panose="02020603050405020304" pitchFamily="18" charset="0"/>
                <a:cs typeface="Times New Roman" panose="02020603050405020304" pitchFamily="18" charset="0"/>
              </a:rPr>
              <a:t>B+</a:t>
            </a:r>
            <a:endParaRPr lang="en-US" sz="1800" b="0" i="0" baseline="30000" dirty="0">
              <a:solidFill>
                <a:srgbClr val="2A2A2A"/>
              </a:solidFill>
              <a:effectLst/>
              <a:latin typeface="Times New Roman" panose="02020603050405020304" pitchFamily="18" charset="0"/>
              <a:cs typeface="Times New Roman" panose="02020603050405020304" pitchFamily="18" charset="0"/>
            </a:endParaRPr>
          </a:p>
        </p:txBody>
      </p:sp>
      <p:sp>
        <p:nvSpPr>
          <p:cNvPr id="32" name="Text Box 5">
            <a:extLst>
              <a:ext uri="{FF2B5EF4-FFF2-40B4-BE49-F238E27FC236}">
                <a16:creationId xmlns:a16="http://schemas.microsoft.com/office/drawing/2014/main" id="{E30DE16E-B067-EC5D-2FD2-8E960E160229}"/>
              </a:ext>
            </a:extLst>
          </p:cNvPr>
          <p:cNvSpPr txBox="1">
            <a:spLocks noChangeArrowheads="1"/>
          </p:cNvSpPr>
          <p:nvPr/>
        </p:nvSpPr>
        <p:spPr bwMode="auto">
          <a:xfrm>
            <a:off x="3742873" y="1220945"/>
            <a:ext cx="838200" cy="408022"/>
          </a:xfrm>
          <a:prstGeom prst="rect">
            <a:avLst/>
          </a:prstGeom>
          <a:noFill/>
          <a:ln w="28575">
            <a:noFill/>
            <a:miter lim="800000"/>
            <a:headEnd/>
            <a:tailEnd/>
          </a:ln>
          <a:effectLst/>
        </p:spPr>
        <p:txBody>
          <a:bodyPr wrap="square" lIns="99276" tIns="49638" rIns="99276" bIns="49638">
            <a:spAutoFit/>
          </a:bodyPr>
          <a:lstStyle/>
          <a:p>
            <a:pPr algn="ctr"/>
            <a:r>
              <a:rPr lang="en-US" b="1" dirty="0">
                <a:solidFill>
                  <a:srgbClr val="2A2A2A"/>
                </a:solidFill>
                <a:latin typeface="Times New Roman" panose="02020603050405020304" pitchFamily="18" charset="0"/>
                <a:cs typeface="Times New Roman" panose="02020603050405020304" pitchFamily="18" charset="0"/>
              </a:rPr>
              <a:t>50%</a:t>
            </a:r>
            <a:endParaRPr lang="en-US" sz="1800" b="0" i="0" baseline="30000" dirty="0">
              <a:solidFill>
                <a:srgbClr val="2A2A2A"/>
              </a:solidFill>
              <a:effectLst/>
              <a:latin typeface="Times New Roman" panose="02020603050405020304" pitchFamily="18" charset="0"/>
              <a:cs typeface="Times New Roman" panose="02020603050405020304" pitchFamily="18" charset="0"/>
            </a:endParaRPr>
          </a:p>
        </p:txBody>
      </p:sp>
      <p:sp>
        <p:nvSpPr>
          <p:cNvPr id="33" name="Text Box 5">
            <a:extLst>
              <a:ext uri="{FF2B5EF4-FFF2-40B4-BE49-F238E27FC236}">
                <a16:creationId xmlns:a16="http://schemas.microsoft.com/office/drawing/2014/main" id="{010583AF-A100-3B28-A69A-BB17A36F9E7D}"/>
              </a:ext>
            </a:extLst>
          </p:cNvPr>
          <p:cNvSpPr txBox="1">
            <a:spLocks noChangeArrowheads="1"/>
          </p:cNvSpPr>
          <p:nvPr/>
        </p:nvSpPr>
        <p:spPr bwMode="auto">
          <a:xfrm>
            <a:off x="3523592" y="1725578"/>
            <a:ext cx="838200" cy="408022"/>
          </a:xfrm>
          <a:prstGeom prst="rect">
            <a:avLst/>
          </a:prstGeom>
          <a:noFill/>
          <a:ln w="28575">
            <a:noFill/>
            <a:miter lim="800000"/>
            <a:headEnd/>
            <a:tailEnd/>
          </a:ln>
          <a:effectLst/>
        </p:spPr>
        <p:txBody>
          <a:bodyPr wrap="square" lIns="99276" tIns="49638" rIns="99276" bIns="49638">
            <a:spAutoFit/>
          </a:bodyPr>
          <a:lstStyle/>
          <a:p>
            <a:pPr algn="ctr"/>
            <a:r>
              <a:rPr lang="en-US" b="1" dirty="0">
                <a:solidFill>
                  <a:srgbClr val="2A2A2A"/>
                </a:solidFill>
                <a:latin typeface="Times New Roman" panose="02020603050405020304" pitchFamily="18" charset="0"/>
                <a:cs typeface="Times New Roman" panose="02020603050405020304" pitchFamily="18" charset="0"/>
              </a:rPr>
              <a:t>50%</a:t>
            </a:r>
            <a:endParaRPr lang="en-US" sz="1800" b="0" i="0" baseline="30000" dirty="0">
              <a:solidFill>
                <a:srgbClr val="2A2A2A"/>
              </a:solidFill>
              <a:effectLst/>
              <a:latin typeface="Times New Roman" panose="02020603050405020304" pitchFamily="18" charset="0"/>
              <a:cs typeface="Times New Roman" panose="02020603050405020304" pitchFamily="18" charset="0"/>
            </a:endParaRPr>
          </a:p>
        </p:txBody>
      </p:sp>
      <p:sp>
        <p:nvSpPr>
          <p:cNvPr id="17" name="Text Box 5">
            <a:extLst>
              <a:ext uri="{FF2B5EF4-FFF2-40B4-BE49-F238E27FC236}">
                <a16:creationId xmlns:a16="http://schemas.microsoft.com/office/drawing/2014/main" id="{5CEED0D9-8F94-AB49-81AB-452FC73E156A}"/>
              </a:ext>
            </a:extLst>
          </p:cNvPr>
          <p:cNvSpPr txBox="1">
            <a:spLocks noChangeArrowheads="1"/>
          </p:cNvSpPr>
          <p:nvPr/>
        </p:nvSpPr>
        <p:spPr bwMode="auto">
          <a:xfrm>
            <a:off x="1972127" y="3088417"/>
            <a:ext cx="2548760" cy="469577"/>
          </a:xfrm>
          <a:prstGeom prst="rect">
            <a:avLst/>
          </a:prstGeom>
          <a:noFill/>
          <a:ln w="28575">
            <a:noFill/>
            <a:miter lim="800000"/>
            <a:headEnd/>
            <a:tailEnd/>
          </a:ln>
          <a:effectLst/>
        </p:spPr>
        <p:txBody>
          <a:bodyPr wrap="square" lIns="99276" tIns="49638" rIns="99276" bIns="49638">
            <a:spAutoFit/>
          </a:bodyPr>
          <a:lstStyle/>
          <a:p>
            <a:pPr algn="ctr"/>
            <a:r>
              <a:rPr lang="en-US" sz="1200" b="1" dirty="0">
                <a:latin typeface="Times New Roman" panose="02020603050405020304" pitchFamily="18" charset="0"/>
                <a:cs typeface="Times New Roman" panose="02020603050405020304" pitchFamily="18" charset="0"/>
              </a:rPr>
              <a:t>Daily Agenda (mrstomm.com) </a:t>
            </a:r>
            <a:r>
              <a:rPr lang="en-US" sz="1200" b="1" i="0" dirty="0">
                <a:effectLst/>
                <a:latin typeface="Times New Roman" panose="02020603050405020304" pitchFamily="18" charset="0"/>
                <a:cs typeface="Times New Roman" panose="02020603050405020304" pitchFamily="18" charset="0"/>
              </a:rPr>
              <a:t>&amp;</a:t>
            </a:r>
          </a:p>
          <a:p>
            <a:pPr algn="ctr"/>
            <a:r>
              <a:rPr lang="en-US" sz="1200" b="1" dirty="0">
                <a:latin typeface="Times New Roman" panose="02020603050405020304" pitchFamily="18" charset="0"/>
                <a:cs typeface="Times New Roman" panose="02020603050405020304" pitchFamily="18" charset="0"/>
              </a:rPr>
              <a:t>Google Classroom </a:t>
            </a:r>
            <a:r>
              <a:rPr lang="en-US" sz="1200" b="1" dirty="0">
                <a:latin typeface="Times New Roman" panose="02020603050405020304" pitchFamily="18" charset="0"/>
                <a:cs typeface="Times New Roman" panose="02020603050405020304" pitchFamily="18" charset="0"/>
                <a:sym typeface="Wingdings" panose="05000000000000000000" pitchFamily="2" charset="2"/>
              </a:rPr>
              <a:t> Classwork</a:t>
            </a:r>
            <a:endParaRPr lang="en-US" sz="1200" b="0" i="0" dirty="0">
              <a:effectLst/>
              <a:latin typeface="Times New Roman" panose="02020603050405020304" pitchFamily="18" charset="0"/>
              <a:cs typeface="Times New Roman" panose="02020603050405020304" pitchFamily="18" charset="0"/>
            </a:endParaRPr>
          </a:p>
        </p:txBody>
      </p:sp>
      <p:sp>
        <p:nvSpPr>
          <p:cNvPr id="18" name="Text Box 5">
            <a:extLst>
              <a:ext uri="{FF2B5EF4-FFF2-40B4-BE49-F238E27FC236}">
                <a16:creationId xmlns:a16="http://schemas.microsoft.com/office/drawing/2014/main" id="{6EBE1446-32C6-E996-4A10-841779FAC9B5}"/>
              </a:ext>
            </a:extLst>
          </p:cNvPr>
          <p:cNvSpPr txBox="1">
            <a:spLocks noChangeArrowheads="1"/>
          </p:cNvSpPr>
          <p:nvPr/>
        </p:nvSpPr>
        <p:spPr bwMode="auto">
          <a:xfrm>
            <a:off x="663647" y="4152713"/>
            <a:ext cx="3657600" cy="284911"/>
          </a:xfrm>
          <a:prstGeom prst="rect">
            <a:avLst/>
          </a:prstGeom>
          <a:noFill/>
          <a:ln w="28575">
            <a:noFill/>
            <a:miter lim="800000"/>
            <a:headEnd/>
            <a:tailEnd/>
          </a:ln>
          <a:effectLst/>
        </p:spPr>
        <p:txBody>
          <a:bodyPr wrap="square" lIns="99276" tIns="49638" rIns="99276" bIns="49638">
            <a:spAutoFit/>
          </a:bodyPr>
          <a:lstStyle/>
          <a:p>
            <a:pPr algn="ctr"/>
            <a:r>
              <a:rPr lang="en-US" sz="1200" b="1" dirty="0">
                <a:latin typeface="Times New Roman" panose="02020603050405020304" pitchFamily="18" charset="0"/>
                <a:cs typeface="Times New Roman" panose="02020603050405020304" pitchFamily="18" charset="0"/>
              </a:rPr>
              <a:t>Good attendance, good participation, &amp; good effort</a:t>
            </a:r>
            <a:endParaRPr lang="en-US" sz="1200" b="0" i="0" dirty="0">
              <a:effectLst/>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00A3D16B-2668-92D6-DDC4-9B550B0EC062}"/>
              </a:ext>
            </a:extLst>
          </p:cNvPr>
          <p:cNvGrpSpPr/>
          <p:nvPr/>
        </p:nvGrpSpPr>
        <p:grpSpPr>
          <a:xfrm>
            <a:off x="4165847" y="5148143"/>
            <a:ext cx="5539090" cy="1762239"/>
            <a:chOff x="3112319" y="1379848"/>
            <a:chExt cx="5687008" cy="1762239"/>
          </a:xfrm>
        </p:grpSpPr>
        <p:cxnSp>
          <p:nvCxnSpPr>
            <p:cNvPr id="20" name="Straight Arrow Connector 19">
              <a:extLst>
                <a:ext uri="{FF2B5EF4-FFF2-40B4-BE49-F238E27FC236}">
                  <a16:creationId xmlns:a16="http://schemas.microsoft.com/office/drawing/2014/main" id="{C326D910-486B-D8C2-72AC-39AB33045D08}"/>
                </a:ext>
              </a:extLst>
            </p:cNvPr>
            <p:cNvCxnSpPr>
              <a:cxnSpLocks/>
            </p:cNvCxnSpPr>
            <p:nvPr/>
          </p:nvCxnSpPr>
          <p:spPr bwMode="auto">
            <a:xfrm flipH="1" flipV="1">
              <a:off x="3112319" y="1821327"/>
              <a:ext cx="1005915" cy="431046"/>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
          <p:nvSpPr>
            <p:cNvPr id="21" name="Text Box 5">
              <a:extLst>
                <a:ext uri="{FF2B5EF4-FFF2-40B4-BE49-F238E27FC236}">
                  <a16:creationId xmlns:a16="http://schemas.microsoft.com/office/drawing/2014/main" id="{06089EF1-F42A-4102-28F8-F70A62E87C55}"/>
                </a:ext>
              </a:extLst>
            </p:cNvPr>
            <p:cNvSpPr txBox="1">
              <a:spLocks noChangeArrowheads="1"/>
            </p:cNvSpPr>
            <p:nvPr/>
          </p:nvSpPr>
          <p:spPr bwMode="auto">
            <a:xfrm>
              <a:off x="3998727" y="1379848"/>
              <a:ext cx="4800600" cy="1762239"/>
            </a:xfrm>
            <a:prstGeom prst="rect">
              <a:avLst/>
            </a:prstGeom>
            <a:solidFill>
              <a:schemeClr val="bg1"/>
            </a:solidFill>
            <a:ln w="28575">
              <a:solidFill>
                <a:srgbClr val="C00000"/>
              </a:solidFill>
              <a:miter lim="800000"/>
              <a:headEnd/>
              <a:tailEnd/>
            </a:ln>
            <a:effectLst/>
          </p:spPr>
          <p:txBody>
            <a:bodyPr wrap="square" lIns="99276" tIns="49638" rIns="99276" bIns="49638">
              <a:spAutoFit/>
            </a:bodyPr>
            <a:lstStyle/>
            <a:p>
              <a:pPr>
                <a:spcBef>
                  <a:spcPct val="50000"/>
                </a:spcBef>
              </a:pPr>
              <a:r>
                <a:rPr lang="en-US" sz="2400" b="1" dirty="0">
                  <a:latin typeface="Times New Roman" pitchFamily="18" charset="0"/>
                </a:rPr>
                <a:t>Check the Daily Agenda to see what you need to make up.</a:t>
              </a:r>
            </a:p>
            <a:p>
              <a:pPr>
                <a:spcBef>
                  <a:spcPct val="50000"/>
                </a:spcBef>
              </a:pPr>
              <a:r>
                <a:rPr lang="en-US" sz="2400" b="1" dirty="0">
                  <a:latin typeface="Times New Roman" pitchFamily="18" charset="0"/>
                </a:rPr>
                <a:t>Complete the work, turn it in, &amp; email the teacher.</a:t>
              </a:r>
              <a:endParaRPr lang="en-US" sz="1600" b="1" dirty="0">
                <a:latin typeface="Times New Roman" pitchFamily="18" charset="0"/>
              </a:endParaRPr>
            </a:p>
          </p:txBody>
        </p:sp>
      </p:grpSp>
      <p:sp>
        <p:nvSpPr>
          <p:cNvPr id="14" name="Text Box 5">
            <a:extLst>
              <a:ext uri="{FF2B5EF4-FFF2-40B4-BE49-F238E27FC236}">
                <a16:creationId xmlns:a16="http://schemas.microsoft.com/office/drawing/2014/main" id="{202AE2EF-1DCD-2017-5910-8B2DF8B3392E}"/>
              </a:ext>
            </a:extLst>
          </p:cNvPr>
          <p:cNvSpPr txBox="1">
            <a:spLocks noChangeArrowheads="1"/>
          </p:cNvSpPr>
          <p:nvPr/>
        </p:nvSpPr>
        <p:spPr bwMode="auto">
          <a:xfrm>
            <a:off x="533400" y="4853318"/>
            <a:ext cx="3657600" cy="284911"/>
          </a:xfrm>
          <a:prstGeom prst="rect">
            <a:avLst/>
          </a:prstGeom>
          <a:noFill/>
          <a:ln w="28575">
            <a:noFill/>
            <a:miter lim="800000"/>
            <a:headEnd/>
            <a:tailEnd/>
          </a:ln>
          <a:effectLst/>
        </p:spPr>
        <p:txBody>
          <a:bodyPr wrap="square" lIns="99276" tIns="49638" rIns="99276" bIns="49638">
            <a:spAutoFit/>
          </a:bodyPr>
          <a:lstStyle/>
          <a:p>
            <a:pPr algn="ctr"/>
            <a:r>
              <a:rPr lang="en-US" sz="1200" b="1" dirty="0">
                <a:latin typeface="Times New Roman" panose="02020603050405020304" pitchFamily="18" charset="0"/>
                <a:cs typeface="Times New Roman" panose="02020603050405020304" pitchFamily="18" charset="0"/>
              </a:rPr>
              <a:t>Earn a zero </a:t>
            </a:r>
            <a:r>
              <a:rPr lang="en-US" sz="1200" b="1" dirty="0">
                <a:latin typeface="Times New Roman" panose="02020603050405020304" pitchFamily="18" charset="0"/>
                <a:cs typeface="Times New Roman" panose="02020603050405020304" pitchFamily="18" charset="0"/>
                <a:sym typeface="Wingdings" panose="05000000000000000000" pitchFamily="2" charset="2"/>
              </a:rPr>
              <a:t> Excuse care for credit</a:t>
            </a:r>
            <a:endParaRPr lang="en-US" sz="1200" b="0" i="0" dirty="0">
              <a:effectLst/>
              <a:latin typeface="Times New Roman" panose="02020603050405020304" pitchFamily="18" charset="0"/>
              <a:cs typeface="Times New Roman" panose="02020603050405020304" pitchFamily="18" charset="0"/>
            </a:endParaRPr>
          </a:p>
        </p:txBody>
      </p:sp>
      <p:sp>
        <p:nvSpPr>
          <p:cNvPr id="15" name="Text Box 5">
            <a:extLst>
              <a:ext uri="{FF2B5EF4-FFF2-40B4-BE49-F238E27FC236}">
                <a16:creationId xmlns:a16="http://schemas.microsoft.com/office/drawing/2014/main" id="{883B9A74-A334-5971-D5A2-128C2B58BFB8}"/>
              </a:ext>
            </a:extLst>
          </p:cNvPr>
          <p:cNvSpPr txBox="1">
            <a:spLocks noChangeArrowheads="1"/>
          </p:cNvSpPr>
          <p:nvPr/>
        </p:nvSpPr>
        <p:spPr bwMode="auto">
          <a:xfrm>
            <a:off x="4697663" y="361337"/>
            <a:ext cx="5132137" cy="469577"/>
          </a:xfrm>
          <a:prstGeom prst="rect">
            <a:avLst/>
          </a:prstGeom>
          <a:solidFill>
            <a:schemeClr val="bg1"/>
          </a:solidFill>
          <a:ln w="28575">
            <a:noFill/>
            <a:miter lim="800000"/>
            <a:headEnd/>
            <a:tailEnd/>
          </a:ln>
          <a:effectLst/>
        </p:spPr>
        <p:txBody>
          <a:bodyPr wrap="square" lIns="99276" tIns="49638" rIns="99276" bIns="49638">
            <a:spAutoFit/>
          </a:bodyPr>
          <a:lstStyle/>
          <a:p>
            <a:pPr algn="ctr">
              <a:spcBef>
                <a:spcPct val="50000"/>
              </a:spcBef>
            </a:pPr>
            <a:r>
              <a:rPr lang="en-US" sz="2400" b="1" i="1" dirty="0">
                <a:highlight>
                  <a:srgbClr val="FFFF00"/>
                </a:highlight>
                <a:latin typeface="Times New Roman" pitchFamily="18" charset="0"/>
              </a:rPr>
              <a:t>What does “not cumulative” mean?  </a:t>
            </a:r>
          </a:p>
        </p:txBody>
      </p:sp>
      <p:sp>
        <p:nvSpPr>
          <p:cNvPr id="16" name="Rectangle 15">
            <a:extLst>
              <a:ext uri="{FF2B5EF4-FFF2-40B4-BE49-F238E27FC236}">
                <a16:creationId xmlns:a16="http://schemas.microsoft.com/office/drawing/2014/main" id="{24CDB2B1-4557-48F1-AF67-B74F0A4FDBB4}"/>
              </a:ext>
            </a:extLst>
          </p:cNvPr>
          <p:cNvSpPr/>
          <p:nvPr/>
        </p:nvSpPr>
        <p:spPr>
          <a:xfrm>
            <a:off x="4697663" y="848741"/>
            <a:ext cx="4927438" cy="923330"/>
          </a:xfrm>
          <a:prstGeom prst="rect">
            <a:avLst/>
          </a:prstGeom>
          <a:noFill/>
          <a:ln>
            <a:noFill/>
          </a:ln>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Amasis MT Pro Black" panose="02040A04050005020304" pitchFamily="18" charset="0"/>
              </a:rPr>
              <a:t>M  T  W  Th F</a:t>
            </a:r>
          </a:p>
        </p:txBody>
      </p:sp>
      <p:grpSp>
        <p:nvGrpSpPr>
          <p:cNvPr id="23" name="Group 22">
            <a:extLst>
              <a:ext uri="{FF2B5EF4-FFF2-40B4-BE49-F238E27FC236}">
                <a16:creationId xmlns:a16="http://schemas.microsoft.com/office/drawing/2014/main" id="{185AA930-13AD-5BCF-DEFF-CDBBF061DB0C}"/>
              </a:ext>
            </a:extLst>
          </p:cNvPr>
          <p:cNvGrpSpPr/>
          <p:nvPr/>
        </p:nvGrpSpPr>
        <p:grpSpPr>
          <a:xfrm>
            <a:off x="4722809" y="1680693"/>
            <a:ext cx="3019080" cy="374590"/>
            <a:chOff x="459776" y="5714072"/>
            <a:chExt cx="2534766" cy="380580"/>
          </a:xfrm>
        </p:grpSpPr>
        <p:sp>
          <p:nvSpPr>
            <p:cNvPr id="24" name="Rectangle 23">
              <a:extLst>
                <a:ext uri="{FF2B5EF4-FFF2-40B4-BE49-F238E27FC236}">
                  <a16:creationId xmlns:a16="http://schemas.microsoft.com/office/drawing/2014/main" id="{5F002F85-62A1-F4E2-8568-4F7165D9C761}"/>
                </a:ext>
              </a:extLst>
            </p:cNvPr>
            <p:cNvSpPr/>
            <p:nvPr/>
          </p:nvSpPr>
          <p:spPr>
            <a:xfrm rot="21161767" flipH="1">
              <a:off x="459776" y="5714072"/>
              <a:ext cx="789566" cy="375238"/>
            </a:xfrm>
            <a:prstGeom prst="rect">
              <a:avLst/>
            </a:prstGeom>
            <a:solidFill>
              <a:srgbClr val="FFFF00"/>
            </a:solidFill>
          </p:spPr>
          <p:txBody>
            <a:bodyPr wrap="square" lIns="91440" tIns="45720" rIns="91440" bIns="45720">
              <a:spAutoFit/>
            </a:bodyPr>
            <a:lstStyle/>
            <a:p>
              <a:pPr algn="ctr"/>
              <a:r>
                <a:rPr lang="en-US" sz="1800" b="0" cap="none" spc="0" dirty="0">
                  <a:ln w="0"/>
                  <a:solidFill>
                    <a:schemeClr val="tx1"/>
                  </a:solidFill>
                  <a:effectLst>
                    <a:outerShdw blurRad="38100" dist="19050" dir="2700000" algn="tl" rotWithShape="0">
                      <a:schemeClr val="dk1">
                        <a:alpha val="40000"/>
                      </a:schemeClr>
                    </a:outerShdw>
                  </a:effectLst>
                </a:rPr>
                <a:t>Absent</a:t>
              </a:r>
            </a:p>
          </p:txBody>
        </p:sp>
        <p:sp>
          <p:nvSpPr>
            <p:cNvPr id="26" name="Rectangle 25">
              <a:extLst>
                <a:ext uri="{FF2B5EF4-FFF2-40B4-BE49-F238E27FC236}">
                  <a16:creationId xmlns:a16="http://schemas.microsoft.com/office/drawing/2014/main" id="{41B2761D-7512-EA3F-2685-5876169F1E4B}"/>
                </a:ext>
              </a:extLst>
            </p:cNvPr>
            <p:cNvSpPr/>
            <p:nvPr/>
          </p:nvSpPr>
          <p:spPr>
            <a:xfrm rot="21161767" flipH="1">
              <a:off x="1349476" y="5719414"/>
              <a:ext cx="789566" cy="375238"/>
            </a:xfrm>
            <a:prstGeom prst="rect">
              <a:avLst/>
            </a:prstGeom>
            <a:solidFill>
              <a:srgbClr val="FFFF00"/>
            </a:solidFill>
          </p:spPr>
          <p:txBody>
            <a:bodyPr wrap="square" lIns="91440" tIns="45720" rIns="91440" bIns="45720">
              <a:spAutoFit/>
            </a:bodyPr>
            <a:lstStyle/>
            <a:p>
              <a:pPr algn="ctr"/>
              <a:r>
                <a:rPr lang="en-US" sz="1800" b="0" cap="none" spc="0" dirty="0">
                  <a:ln w="0"/>
                  <a:solidFill>
                    <a:schemeClr val="tx1"/>
                  </a:solidFill>
                  <a:effectLst>
                    <a:outerShdw blurRad="38100" dist="19050" dir="2700000" algn="tl" rotWithShape="0">
                      <a:schemeClr val="dk1">
                        <a:alpha val="40000"/>
                      </a:schemeClr>
                    </a:outerShdw>
                  </a:effectLst>
                </a:rPr>
                <a:t>Day 1</a:t>
              </a:r>
            </a:p>
          </p:txBody>
        </p:sp>
        <p:sp>
          <p:nvSpPr>
            <p:cNvPr id="28" name="Rectangle 27">
              <a:extLst>
                <a:ext uri="{FF2B5EF4-FFF2-40B4-BE49-F238E27FC236}">
                  <a16:creationId xmlns:a16="http://schemas.microsoft.com/office/drawing/2014/main" id="{42292EB4-82BD-AF62-4BDB-08CABB9C586A}"/>
                </a:ext>
              </a:extLst>
            </p:cNvPr>
            <p:cNvSpPr/>
            <p:nvPr/>
          </p:nvSpPr>
          <p:spPr>
            <a:xfrm rot="21161767" flipH="1">
              <a:off x="2204976" y="5719414"/>
              <a:ext cx="789566" cy="375238"/>
            </a:xfrm>
            <a:prstGeom prst="rect">
              <a:avLst/>
            </a:prstGeom>
            <a:solidFill>
              <a:srgbClr val="FFFF00"/>
            </a:solidFill>
          </p:spPr>
          <p:txBody>
            <a:bodyPr wrap="square" lIns="91440" tIns="45720" rIns="91440" bIns="45720">
              <a:spAutoFit/>
            </a:bodyPr>
            <a:lstStyle/>
            <a:p>
              <a:pPr algn="ctr"/>
              <a:r>
                <a:rPr lang="en-US" sz="1800" b="0" cap="none" spc="0" dirty="0">
                  <a:ln w="0"/>
                  <a:solidFill>
                    <a:schemeClr val="tx1"/>
                  </a:solidFill>
                  <a:effectLst>
                    <a:outerShdw blurRad="38100" dist="19050" dir="2700000" algn="tl" rotWithShape="0">
                      <a:schemeClr val="dk1">
                        <a:alpha val="40000"/>
                      </a:schemeClr>
                    </a:outerShdw>
                  </a:effectLst>
                </a:rPr>
                <a:t>Day 2</a:t>
              </a:r>
            </a:p>
          </p:txBody>
        </p:sp>
      </p:grpSp>
      <p:grpSp>
        <p:nvGrpSpPr>
          <p:cNvPr id="30" name="Group 29">
            <a:extLst>
              <a:ext uri="{FF2B5EF4-FFF2-40B4-BE49-F238E27FC236}">
                <a16:creationId xmlns:a16="http://schemas.microsoft.com/office/drawing/2014/main" id="{DC9DE4C4-5F2A-E034-03C3-04F7BEAC3536}"/>
              </a:ext>
            </a:extLst>
          </p:cNvPr>
          <p:cNvGrpSpPr/>
          <p:nvPr/>
        </p:nvGrpSpPr>
        <p:grpSpPr>
          <a:xfrm>
            <a:off x="5682110" y="2133364"/>
            <a:ext cx="3202779" cy="369332"/>
            <a:chOff x="333159" y="5719414"/>
            <a:chExt cx="2688996" cy="375238"/>
          </a:xfrm>
          <a:solidFill>
            <a:srgbClr val="00B0F0"/>
          </a:solidFill>
        </p:grpSpPr>
        <p:sp>
          <p:nvSpPr>
            <p:cNvPr id="34" name="Rectangle 33">
              <a:extLst>
                <a:ext uri="{FF2B5EF4-FFF2-40B4-BE49-F238E27FC236}">
                  <a16:creationId xmlns:a16="http://schemas.microsoft.com/office/drawing/2014/main" id="{8998BA77-FF8C-9627-649E-2C83FD8EE0B8}"/>
                </a:ext>
              </a:extLst>
            </p:cNvPr>
            <p:cNvSpPr/>
            <p:nvPr/>
          </p:nvSpPr>
          <p:spPr>
            <a:xfrm rot="21161767" flipH="1">
              <a:off x="333159" y="5719414"/>
              <a:ext cx="789566" cy="375238"/>
            </a:xfrm>
            <a:prstGeom prst="rect">
              <a:avLst/>
            </a:prstGeom>
            <a:grpFill/>
          </p:spPr>
          <p:txBody>
            <a:bodyPr wrap="square" lIns="91440" tIns="45720" rIns="91440" bIns="45720">
              <a:spAutoFit/>
            </a:bodyPr>
            <a:lstStyle/>
            <a:p>
              <a:pPr algn="ctr"/>
              <a:r>
                <a:rPr lang="en-US" sz="1800" b="0" cap="none" spc="0" dirty="0">
                  <a:ln w="0"/>
                  <a:solidFill>
                    <a:schemeClr val="tx1"/>
                  </a:solidFill>
                  <a:effectLst>
                    <a:outerShdw blurRad="38100" dist="19050" dir="2700000" algn="tl" rotWithShape="0">
                      <a:schemeClr val="dk1">
                        <a:alpha val="40000"/>
                      </a:schemeClr>
                    </a:outerShdw>
                  </a:effectLst>
                </a:rPr>
                <a:t>Absent</a:t>
              </a:r>
            </a:p>
          </p:txBody>
        </p:sp>
        <p:sp>
          <p:nvSpPr>
            <p:cNvPr id="35" name="Rectangle 34">
              <a:extLst>
                <a:ext uri="{FF2B5EF4-FFF2-40B4-BE49-F238E27FC236}">
                  <a16:creationId xmlns:a16="http://schemas.microsoft.com/office/drawing/2014/main" id="{3C0C86AE-8110-52F6-02E2-629C7074F0CF}"/>
                </a:ext>
              </a:extLst>
            </p:cNvPr>
            <p:cNvSpPr/>
            <p:nvPr/>
          </p:nvSpPr>
          <p:spPr>
            <a:xfrm rot="21161767" flipH="1">
              <a:off x="1353431" y="5719414"/>
              <a:ext cx="789566" cy="375238"/>
            </a:xfrm>
            <a:prstGeom prst="rect">
              <a:avLst/>
            </a:prstGeom>
            <a:grpFill/>
          </p:spPr>
          <p:txBody>
            <a:bodyPr wrap="square" lIns="91440" tIns="45720" rIns="91440" bIns="45720">
              <a:spAutoFit/>
            </a:bodyPr>
            <a:lstStyle/>
            <a:p>
              <a:pPr algn="ctr"/>
              <a:r>
                <a:rPr lang="en-US" sz="1800" b="0" cap="none" spc="0" dirty="0">
                  <a:ln w="0"/>
                  <a:solidFill>
                    <a:schemeClr val="tx1"/>
                  </a:solidFill>
                  <a:effectLst>
                    <a:outerShdw blurRad="38100" dist="19050" dir="2700000" algn="tl" rotWithShape="0">
                      <a:schemeClr val="dk1">
                        <a:alpha val="40000"/>
                      </a:schemeClr>
                    </a:outerShdw>
                  </a:effectLst>
                </a:rPr>
                <a:t>Day 1</a:t>
              </a:r>
            </a:p>
          </p:txBody>
        </p:sp>
        <p:sp>
          <p:nvSpPr>
            <p:cNvPr id="36" name="Rectangle 35">
              <a:extLst>
                <a:ext uri="{FF2B5EF4-FFF2-40B4-BE49-F238E27FC236}">
                  <a16:creationId xmlns:a16="http://schemas.microsoft.com/office/drawing/2014/main" id="{3414E39D-E812-EF6A-0CDF-3E1B09488978}"/>
                </a:ext>
              </a:extLst>
            </p:cNvPr>
            <p:cNvSpPr/>
            <p:nvPr/>
          </p:nvSpPr>
          <p:spPr>
            <a:xfrm rot="21161767" flipH="1">
              <a:off x="2232589" y="5719414"/>
              <a:ext cx="789566" cy="375238"/>
            </a:xfrm>
            <a:prstGeom prst="rect">
              <a:avLst/>
            </a:prstGeom>
            <a:grpFill/>
          </p:spPr>
          <p:txBody>
            <a:bodyPr wrap="square" lIns="91440" tIns="45720" rIns="91440" bIns="45720">
              <a:spAutoFit/>
            </a:bodyPr>
            <a:lstStyle/>
            <a:p>
              <a:pPr algn="ctr"/>
              <a:r>
                <a:rPr lang="en-US" sz="1800" b="0" cap="none" spc="0" dirty="0">
                  <a:ln w="0"/>
                  <a:solidFill>
                    <a:schemeClr val="tx1"/>
                  </a:solidFill>
                  <a:effectLst>
                    <a:outerShdw blurRad="38100" dist="19050" dir="2700000" algn="tl" rotWithShape="0">
                      <a:schemeClr val="dk1">
                        <a:alpha val="40000"/>
                      </a:schemeClr>
                    </a:outerShdw>
                  </a:effectLst>
                </a:rPr>
                <a:t>Day 2</a:t>
              </a:r>
            </a:p>
          </p:txBody>
        </p:sp>
      </p:grpSp>
      <p:grpSp>
        <p:nvGrpSpPr>
          <p:cNvPr id="37" name="Group 36">
            <a:extLst>
              <a:ext uri="{FF2B5EF4-FFF2-40B4-BE49-F238E27FC236}">
                <a16:creationId xmlns:a16="http://schemas.microsoft.com/office/drawing/2014/main" id="{49044100-C6D4-562F-5247-BE0269F27D5A}"/>
              </a:ext>
            </a:extLst>
          </p:cNvPr>
          <p:cNvGrpSpPr/>
          <p:nvPr/>
        </p:nvGrpSpPr>
        <p:grpSpPr>
          <a:xfrm>
            <a:off x="6877662" y="2634734"/>
            <a:ext cx="3008676" cy="369332"/>
            <a:chOff x="333159" y="5719414"/>
            <a:chExt cx="2526032" cy="375238"/>
          </a:xfrm>
          <a:solidFill>
            <a:srgbClr val="00FF00"/>
          </a:solidFill>
        </p:grpSpPr>
        <p:sp>
          <p:nvSpPr>
            <p:cNvPr id="38" name="Rectangle 37">
              <a:extLst>
                <a:ext uri="{FF2B5EF4-FFF2-40B4-BE49-F238E27FC236}">
                  <a16:creationId xmlns:a16="http://schemas.microsoft.com/office/drawing/2014/main" id="{DAFBA1BB-6C49-B8DA-A4C4-1150E680DB27}"/>
                </a:ext>
              </a:extLst>
            </p:cNvPr>
            <p:cNvSpPr/>
            <p:nvPr/>
          </p:nvSpPr>
          <p:spPr>
            <a:xfrm rot="21161767" flipH="1">
              <a:off x="333159" y="5719414"/>
              <a:ext cx="789566" cy="375238"/>
            </a:xfrm>
            <a:prstGeom prst="rect">
              <a:avLst/>
            </a:prstGeom>
            <a:grpFill/>
          </p:spPr>
          <p:txBody>
            <a:bodyPr wrap="square" lIns="91440" tIns="45720" rIns="91440" bIns="45720">
              <a:spAutoFit/>
            </a:bodyPr>
            <a:lstStyle/>
            <a:p>
              <a:pPr algn="ctr"/>
              <a:r>
                <a:rPr lang="en-US" sz="1800" b="0" cap="none" spc="0" dirty="0">
                  <a:ln w="0"/>
                  <a:solidFill>
                    <a:schemeClr val="tx1"/>
                  </a:solidFill>
                  <a:effectLst>
                    <a:outerShdw blurRad="38100" dist="19050" dir="2700000" algn="tl" rotWithShape="0">
                      <a:schemeClr val="dk1">
                        <a:alpha val="40000"/>
                      </a:schemeClr>
                    </a:outerShdw>
                  </a:effectLst>
                </a:rPr>
                <a:t>Absent</a:t>
              </a:r>
            </a:p>
          </p:txBody>
        </p:sp>
        <p:sp>
          <p:nvSpPr>
            <p:cNvPr id="39" name="Rectangle 38">
              <a:extLst>
                <a:ext uri="{FF2B5EF4-FFF2-40B4-BE49-F238E27FC236}">
                  <a16:creationId xmlns:a16="http://schemas.microsoft.com/office/drawing/2014/main" id="{D9057F00-1D07-9CF5-10B5-B0467401F38E}"/>
                </a:ext>
              </a:extLst>
            </p:cNvPr>
            <p:cNvSpPr/>
            <p:nvPr/>
          </p:nvSpPr>
          <p:spPr>
            <a:xfrm rot="21161767" flipH="1">
              <a:off x="1228825" y="5719414"/>
              <a:ext cx="789566" cy="375238"/>
            </a:xfrm>
            <a:prstGeom prst="rect">
              <a:avLst/>
            </a:prstGeom>
            <a:grpFill/>
          </p:spPr>
          <p:txBody>
            <a:bodyPr wrap="square" lIns="91440" tIns="45720" rIns="91440" bIns="45720">
              <a:spAutoFit/>
            </a:bodyPr>
            <a:lstStyle/>
            <a:p>
              <a:pPr algn="ctr"/>
              <a:r>
                <a:rPr lang="en-US" sz="1800" b="0" cap="none" spc="0" dirty="0">
                  <a:ln w="0"/>
                  <a:solidFill>
                    <a:schemeClr val="tx1"/>
                  </a:solidFill>
                  <a:effectLst>
                    <a:outerShdw blurRad="38100" dist="19050" dir="2700000" algn="tl" rotWithShape="0">
                      <a:schemeClr val="dk1">
                        <a:alpha val="40000"/>
                      </a:schemeClr>
                    </a:outerShdw>
                  </a:effectLst>
                </a:rPr>
                <a:t>Day 1</a:t>
              </a:r>
            </a:p>
          </p:txBody>
        </p:sp>
        <p:sp>
          <p:nvSpPr>
            <p:cNvPr id="40" name="Rectangle 39">
              <a:extLst>
                <a:ext uri="{FF2B5EF4-FFF2-40B4-BE49-F238E27FC236}">
                  <a16:creationId xmlns:a16="http://schemas.microsoft.com/office/drawing/2014/main" id="{DD2E10A2-69E9-4B65-3679-E81E1BE970A9}"/>
                </a:ext>
              </a:extLst>
            </p:cNvPr>
            <p:cNvSpPr/>
            <p:nvPr/>
          </p:nvSpPr>
          <p:spPr>
            <a:xfrm rot="21161767" flipH="1">
              <a:off x="2069625" y="5719414"/>
              <a:ext cx="789566" cy="375238"/>
            </a:xfrm>
            <a:prstGeom prst="rect">
              <a:avLst/>
            </a:prstGeom>
            <a:grpFill/>
          </p:spPr>
          <p:txBody>
            <a:bodyPr wrap="square" lIns="91440" tIns="45720" rIns="91440" bIns="45720">
              <a:spAutoFit/>
            </a:bodyPr>
            <a:lstStyle/>
            <a:p>
              <a:pPr algn="ctr"/>
              <a:r>
                <a:rPr lang="en-US" sz="1800" b="0" cap="none" spc="0" dirty="0">
                  <a:ln w="0"/>
                  <a:solidFill>
                    <a:schemeClr val="tx1"/>
                  </a:solidFill>
                  <a:effectLst>
                    <a:outerShdw blurRad="38100" dist="19050" dir="2700000" algn="tl" rotWithShape="0">
                      <a:schemeClr val="dk1">
                        <a:alpha val="40000"/>
                      </a:schemeClr>
                    </a:outerShdw>
                  </a:effectLst>
                </a:rPr>
                <a:t>Day 2</a:t>
              </a:r>
            </a:p>
          </p:txBody>
        </p:sp>
      </p:grpSp>
      <p:grpSp>
        <p:nvGrpSpPr>
          <p:cNvPr id="41" name="Group 40">
            <a:extLst>
              <a:ext uri="{FF2B5EF4-FFF2-40B4-BE49-F238E27FC236}">
                <a16:creationId xmlns:a16="http://schemas.microsoft.com/office/drawing/2014/main" id="{562A2B78-ADDB-DC0B-56FC-7BE47F0D728E}"/>
              </a:ext>
            </a:extLst>
          </p:cNvPr>
          <p:cNvGrpSpPr/>
          <p:nvPr/>
        </p:nvGrpSpPr>
        <p:grpSpPr>
          <a:xfrm>
            <a:off x="4960072" y="3293972"/>
            <a:ext cx="4813991" cy="1531935"/>
            <a:chOff x="6145043" y="4069415"/>
            <a:chExt cx="3356552" cy="1531935"/>
          </a:xfrm>
        </p:grpSpPr>
        <p:sp>
          <p:nvSpPr>
            <p:cNvPr id="42" name="Text Box 5">
              <a:extLst>
                <a:ext uri="{FF2B5EF4-FFF2-40B4-BE49-F238E27FC236}">
                  <a16:creationId xmlns:a16="http://schemas.microsoft.com/office/drawing/2014/main" id="{513D4106-3686-B377-A8A3-DFA11D59409F}"/>
                </a:ext>
              </a:extLst>
            </p:cNvPr>
            <p:cNvSpPr txBox="1">
              <a:spLocks noChangeArrowheads="1"/>
            </p:cNvSpPr>
            <p:nvPr/>
          </p:nvSpPr>
          <p:spPr bwMode="auto">
            <a:xfrm>
              <a:off x="6169816" y="4069415"/>
              <a:ext cx="3331779" cy="531133"/>
            </a:xfrm>
            <a:prstGeom prst="rect">
              <a:avLst/>
            </a:prstGeom>
            <a:solidFill>
              <a:schemeClr val="bg1"/>
            </a:solidFill>
            <a:ln w="28575">
              <a:noFill/>
              <a:miter lim="800000"/>
              <a:headEnd/>
              <a:tailEnd/>
            </a:ln>
            <a:effectLst/>
          </p:spPr>
          <p:txBody>
            <a:bodyPr wrap="square" lIns="99276" tIns="49638" rIns="99276" bIns="49638">
              <a:spAutoFit/>
            </a:bodyPr>
            <a:lstStyle/>
            <a:p>
              <a:pPr algn="ctr">
                <a:spcBef>
                  <a:spcPct val="50000"/>
                </a:spcBef>
              </a:pPr>
              <a:r>
                <a:rPr lang="en-US" sz="2800" b="1" i="1" dirty="0">
                  <a:highlight>
                    <a:srgbClr val="FF6600"/>
                  </a:highlight>
                  <a:latin typeface="Times New Roman" pitchFamily="18" charset="0"/>
                </a:rPr>
                <a:t>NOT # of days absent x 2</a:t>
              </a:r>
            </a:p>
          </p:txBody>
        </p:sp>
        <p:sp>
          <p:nvSpPr>
            <p:cNvPr id="43" name="Text Box 5">
              <a:extLst>
                <a:ext uri="{FF2B5EF4-FFF2-40B4-BE49-F238E27FC236}">
                  <a16:creationId xmlns:a16="http://schemas.microsoft.com/office/drawing/2014/main" id="{760F6F70-C36B-7155-6A9B-F181EDC9746A}"/>
                </a:ext>
              </a:extLst>
            </p:cNvPr>
            <p:cNvSpPr txBox="1">
              <a:spLocks noChangeArrowheads="1"/>
            </p:cNvSpPr>
            <p:nvPr/>
          </p:nvSpPr>
          <p:spPr bwMode="auto">
            <a:xfrm>
              <a:off x="6145043" y="4639330"/>
              <a:ext cx="3331779" cy="962020"/>
            </a:xfrm>
            <a:prstGeom prst="rect">
              <a:avLst/>
            </a:prstGeom>
            <a:solidFill>
              <a:schemeClr val="bg1"/>
            </a:solidFill>
            <a:ln w="28575">
              <a:noFill/>
              <a:miter lim="800000"/>
              <a:headEnd/>
              <a:tailEnd/>
            </a:ln>
            <a:effectLst/>
          </p:spPr>
          <p:txBody>
            <a:bodyPr wrap="square" lIns="99276" tIns="49638" rIns="99276" bIns="49638">
              <a:spAutoFit/>
            </a:bodyPr>
            <a:lstStyle/>
            <a:p>
              <a:pPr algn="ctr">
                <a:spcBef>
                  <a:spcPct val="50000"/>
                </a:spcBef>
              </a:pPr>
              <a:r>
                <a:rPr lang="en-US" sz="2800" b="1" i="1" dirty="0">
                  <a:latin typeface="Times New Roman" pitchFamily="18" charset="0"/>
                </a:rPr>
                <a:t>Makeup Time =</a:t>
              </a:r>
              <a:br>
                <a:rPr lang="en-US" sz="2800" b="1" i="1" dirty="0">
                  <a:latin typeface="Times New Roman" pitchFamily="18" charset="0"/>
                </a:rPr>
              </a:br>
              <a:r>
                <a:rPr lang="en-US" sz="2800" b="1" i="1" dirty="0">
                  <a:latin typeface="Times New Roman" pitchFamily="18" charset="0"/>
                </a:rPr>
                <a:t># of days absent + 1</a:t>
              </a:r>
            </a:p>
          </p:txBody>
        </p:sp>
      </p:grpSp>
    </p:spTree>
    <p:extLst>
      <p:ext uri="{BB962C8B-B14F-4D97-AF65-F5344CB8AC3E}">
        <p14:creationId xmlns:p14="http://schemas.microsoft.com/office/powerpoint/2010/main" val="417677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B4F5FA0-0F96-1EB4-61C6-33CB7F52A46A}"/>
              </a:ext>
            </a:extLst>
          </p:cNvPr>
          <p:cNvPicPr>
            <a:picLocks noChangeAspect="1"/>
          </p:cNvPicPr>
          <p:nvPr/>
        </p:nvPicPr>
        <p:blipFill rotWithShape="1">
          <a:blip r:embed="rId3"/>
          <a:srcRect r="49355"/>
          <a:stretch/>
        </p:blipFill>
        <p:spPr>
          <a:xfrm>
            <a:off x="228600" y="152400"/>
            <a:ext cx="4392372" cy="6757982"/>
          </a:xfrm>
          <a:prstGeom prst="rect">
            <a:avLst/>
          </a:prstGeom>
        </p:spPr>
      </p:pic>
      <p:sp>
        <p:nvSpPr>
          <p:cNvPr id="27" name="Text Box 5">
            <a:extLst>
              <a:ext uri="{FF2B5EF4-FFF2-40B4-BE49-F238E27FC236}">
                <a16:creationId xmlns:a16="http://schemas.microsoft.com/office/drawing/2014/main" id="{24659A8F-B38F-E173-4EA4-D058C29D029D}"/>
              </a:ext>
            </a:extLst>
          </p:cNvPr>
          <p:cNvSpPr txBox="1">
            <a:spLocks noChangeArrowheads="1"/>
          </p:cNvSpPr>
          <p:nvPr/>
        </p:nvSpPr>
        <p:spPr bwMode="auto">
          <a:xfrm>
            <a:off x="1390180" y="2411378"/>
            <a:ext cx="581947" cy="408022"/>
          </a:xfrm>
          <a:prstGeom prst="rect">
            <a:avLst/>
          </a:prstGeom>
          <a:noFill/>
          <a:ln w="28575">
            <a:noFill/>
            <a:miter lim="800000"/>
            <a:headEnd/>
            <a:tailEnd/>
          </a:ln>
          <a:effectLst/>
        </p:spPr>
        <p:txBody>
          <a:bodyPr wrap="square" lIns="99276" tIns="49638" rIns="99276" bIns="49638">
            <a:spAutoFit/>
          </a:bodyPr>
          <a:lstStyle/>
          <a:p>
            <a:pPr algn="ctr"/>
            <a:r>
              <a:rPr lang="en-US" b="1" dirty="0">
                <a:solidFill>
                  <a:srgbClr val="2A2A2A"/>
                </a:solidFill>
                <a:latin typeface="Times New Roman" panose="02020603050405020304" pitchFamily="18" charset="0"/>
                <a:cs typeface="Times New Roman" panose="02020603050405020304" pitchFamily="18" charset="0"/>
              </a:rPr>
              <a:t>A</a:t>
            </a:r>
            <a:endParaRPr lang="en-US" sz="1800" b="0" i="0" dirty="0">
              <a:solidFill>
                <a:srgbClr val="2A2A2A"/>
              </a:solidFill>
              <a:effectLst/>
              <a:latin typeface="Times New Roman" panose="02020603050405020304" pitchFamily="18" charset="0"/>
              <a:cs typeface="Times New Roman" panose="02020603050405020304" pitchFamily="18" charset="0"/>
            </a:endParaRPr>
          </a:p>
        </p:txBody>
      </p:sp>
      <p:sp>
        <p:nvSpPr>
          <p:cNvPr id="29" name="Text Box 5">
            <a:extLst>
              <a:ext uri="{FF2B5EF4-FFF2-40B4-BE49-F238E27FC236}">
                <a16:creationId xmlns:a16="http://schemas.microsoft.com/office/drawing/2014/main" id="{3E67ED02-9308-30D0-0B41-10D21A03A3E2}"/>
              </a:ext>
            </a:extLst>
          </p:cNvPr>
          <p:cNvSpPr txBox="1">
            <a:spLocks noChangeArrowheads="1"/>
          </p:cNvSpPr>
          <p:nvPr/>
        </p:nvSpPr>
        <p:spPr bwMode="auto">
          <a:xfrm>
            <a:off x="2571035" y="2411378"/>
            <a:ext cx="581947" cy="408022"/>
          </a:xfrm>
          <a:prstGeom prst="rect">
            <a:avLst/>
          </a:prstGeom>
          <a:noFill/>
          <a:ln w="28575">
            <a:noFill/>
            <a:miter lim="800000"/>
            <a:headEnd/>
            <a:tailEnd/>
          </a:ln>
          <a:effectLst/>
        </p:spPr>
        <p:txBody>
          <a:bodyPr wrap="square" lIns="99276" tIns="49638" rIns="99276" bIns="49638">
            <a:spAutoFit/>
          </a:bodyPr>
          <a:lstStyle/>
          <a:p>
            <a:pPr algn="ctr"/>
            <a:r>
              <a:rPr lang="en-US" b="1" dirty="0">
                <a:solidFill>
                  <a:srgbClr val="2A2A2A"/>
                </a:solidFill>
                <a:latin typeface="Times New Roman" panose="02020603050405020304" pitchFamily="18" charset="0"/>
                <a:cs typeface="Times New Roman" panose="02020603050405020304" pitchFamily="18" charset="0"/>
              </a:rPr>
              <a:t>C</a:t>
            </a:r>
            <a:r>
              <a:rPr lang="en-US" b="1" baseline="30000" dirty="0">
                <a:solidFill>
                  <a:srgbClr val="2A2A2A"/>
                </a:solidFill>
                <a:latin typeface="Times New Roman" panose="02020603050405020304" pitchFamily="18" charset="0"/>
                <a:cs typeface="Times New Roman" panose="02020603050405020304" pitchFamily="18" charset="0"/>
              </a:rPr>
              <a:t>+</a:t>
            </a:r>
            <a:endParaRPr lang="en-US" sz="1800" b="0" i="0" baseline="30000" dirty="0">
              <a:solidFill>
                <a:srgbClr val="2A2A2A"/>
              </a:solidFill>
              <a:effectLst/>
              <a:latin typeface="Times New Roman" panose="02020603050405020304" pitchFamily="18" charset="0"/>
              <a:cs typeface="Times New Roman" panose="02020603050405020304" pitchFamily="18" charset="0"/>
            </a:endParaRPr>
          </a:p>
        </p:txBody>
      </p:sp>
      <p:sp>
        <p:nvSpPr>
          <p:cNvPr id="31" name="Text Box 5">
            <a:extLst>
              <a:ext uri="{FF2B5EF4-FFF2-40B4-BE49-F238E27FC236}">
                <a16:creationId xmlns:a16="http://schemas.microsoft.com/office/drawing/2014/main" id="{63172844-6C45-B208-C6FD-4EDA3F4F82CC}"/>
              </a:ext>
            </a:extLst>
          </p:cNvPr>
          <p:cNvSpPr txBox="1">
            <a:spLocks noChangeArrowheads="1"/>
          </p:cNvSpPr>
          <p:nvPr/>
        </p:nvSpPr>
        <p:spPr bwMode="auto">
          <a:xfrm>
            <a:off x="3837653" y="2411378"/>
            <a:ext cx="581947" cy="408022"/>
          </a:xfrm>
          <a:prstGeom prst="rect">
            <a:avLst/>
          </a:prstGeom>
          <a:noFill/>
          <a:ln w="28575">
            <a:noFill/>
            <a:miter lim="800000"/>
            <a:headEnd/>
            <a:tailEnd/>
          </a:ln>
          <a:effectLst/>
        </p:spPr>
        <p:txBody>
          <a:bodyPr wrap="square" lIns="99276" tIns="49638" rIns="99276" bIns="49638">
            <a:spAutoFit/>
          </a:bodyPr>
          <a:lstStyle/>
          <a:p>
            <a:pPr algn="ctr"/>
            <a:r>
              <a:rPr lang="en-US" b="1" dirty="0">
                <a:solidFill>
                  <a:srgbClr val="2A2A2A"/>
                </a:solidFill>
                <a:latin typeface="Times New Roman" panose="02020603050405020304" pitchFamily="18" charset="0"/>
                <a:cs typeface="Times New Roman" panose="02020603050405020304" pitchFamily="18" charset="0"/>
              </a:rPr>
              <a:t>B+</a:t>
            </a:r>
            <a:endParaRPr lang="en-US" sz="1800" b="0" i="0" baseline="30000" dirty="0">
              <a:solidFill>
                <a:srgbClr val="2A2A2A"/>
              </a:solidFill>
              <a:effectLst/>
              <a:latin typeface="Times New Roman" panose="02020603050405020304" pitchFamily="18" charset="0"/>
              <a:cs typeface="Times New Roman" panose="02020603050405020304" pitchFamily="18" charset="0"/>
            </a:endParaRPr>
          </a:p>
        </p:txBody>
      </p:sp>
      <p:sp>
        <p:nvSpPr>
          <p:cNvPr id="32" name="Text Box 5">
            <a:extLst>
              <a:ext uri="{FF2B5EF4-FFF2-40B4-BE49-F238E27FC236}">
                <a16:creationId xmlns:a16="http://schemas.microsoft.com/office/drawing/2014/main" id="{E30DE16E-B067-EC5D-2FD2-8E960E160229}"/>
              </a:ext>
            </a:extLst>
          </p:cNvPr>
          <p:cNvSpPr txBox="1">
            <a:spLocks noChangeArrowheads="1"/>
          </p:cNvSpPr>
          <p:nvPr/>
        </p:nvSpPr>
        <p:spPr bwMode="auto">
          <a:xfrm>
            <a:off x="3742873" y="1220945"/>
            <a:ext cx="838200" cy="408022"/>
          </a:xfrm>
          <a:prstGeom prst="rect">
            <a:avLst/>
          </a:prstGeom>
          <a:noFill/>
          <a:ln w="28575">
            <a:noFill/>
            <a:miter lim="800000"/>
            <a:headEnd/>
            <a:tailEnd/>
          </a:ln>
          <a:effectLst/>
        </p:spPr>
        <p:txBody>
          <a:bodyPr wrap="square" lIns="99276" tIns="49638" rIns="99276" bIns="49638">
            <a:spAutoFit/>
          </a:bodyPr>
          <a:lstStyle/>
          <a:p>
            <a:pPr algn="ctr"/>
            <a:r>
              <a:rPr lang="en-US" b="1" dirty="0">
                <a:solidFill>
                  <a:srgbClr val="2A2A2A"/>
                </a:solidFill>
                <a:latin typeface="Times New Roman" panose="02020603050405020304" pitchFamily="18" charset="0"/>
                <a:cs typeface="Times New Roman" panose="02020603050405020304" pitchFamily="18" charset="0"/>
              </a:rPr>
              <a:t>50%</a:t>
            </a:r>
            <a:endParaRPr lang="en-US" sz="1800" b="0" i="0" baseline="30000" dirty="0">
              <a:solidFill>
                <a:srgbClr val="2A2A2A"/>
              </a:solidFill>
              <a:effectLst/>
              <a:latin typeface="Times New Roman" panose="02020603050405020304" pitchFamily="18" charset="0"/>
              <a:cs typeface="Times New Roman" panose="02020603050405020304" pitchFamily="18" charset="0"/>
            </a:endParaRPr>
          </a:p>
        </p:txBody>
      </p:sp>
      <p:sp>
        <p:nvSpPr>
          <p:cNvPr id="33" name="Text Box 5">
            <a:extLst>
              <a:ext uri="{FF2B5EF4-FFF2-40B4-BE49-F238E27FC236}">
                <a16:creationId xmlns:a16="http://schemas.microsoft.com/office/drawing/2014/main" id="{010583AF-A100-3B28-A69A-BB17A36F9E7D}"/>
              </a:ext>
            </a:extLst>
          </p:cNvPr>
          <p:cNvSpPr txBox="1">
            <a:spLocks noChangeArrowheads="1"/>
          </p:cNvSpPr>
          <p:nvPr/>
        </p:nvSpPr>
        <p:spPr bwMode="auto">
          <a:xfrm>
            <a:off x="3523592" y="1725578"/>
            <a:ext cx="838200" cy="408022"/>
          </a:xfrm>
          <a:prstGeom prst="rect">
            <a:avLst/>
          </a:prstGeom>
          <a:noFill/>
          <a:ln w="28575">
            <a:noFill/>
            <a:miter lim="800000"/>
            <a:headEnd/>
            <a:tailEnd/>
          </a:ln>
          <a:effectLst/>
        </p:spPr>
        <p:txBody>
          <a:bodyPr wrap="square" lIns="99276" tIns="49638" rIns="99276" bIns="49638">
            <a:spAutoFit/>
          </a:bodyPr>
          <a:lstStyle/>
          <a:p>
            <a:pPr algn="ctr"/>
            <a:r>
              <a:rPr lang="en-US" b="1" dirty="0">
                <a:solidFill>
                  <a:srgbClr val="2A2A2A"/>
                </a:solidFill>
                <a:latin typeface="Times New Roman" panose="02020603050405020304" pitchFamily="18" charset="0"/>
                <a:cs typeface="Times New Roman" panose="02020603050405020304" pitchFamily="18" charset="0"/>
              </a:rPr>
              <a:t>50%</a:t>
            </a:r>
            <a:endParaRPr lang="en-US" sz="1800" b="0" i="0" baseline="30000" dirty="0">
              <a:solidFill>
                <a:srgbClr val="2A2A2A"/>
              </a:solidFill>
              <a:effectLst/>
              <a:latin typeface="Times New Roman" panose="02020603050405020304" pitchFamily="18" charset="0"/>
              <a:cs typeface="Times New Roman" panose="02020603050405020304" pitchFamily="18" charset="0"/>
            </a:endParaRPr>
          </a:p>
        </p:txBody>
      </p:sp>
      <p:sp>
        <p:nvSpPr>
          <p:cNvPr id="17" name="Text Box 5">
            <a:extLst>
              <a:ext uri="{FF2B5EF4-FFF2-40B4-BE49-F238E27FC236}">
                <a16:creationId xmlns:a16="http://schemas.microsoft.com/office/drawing/2014/main" id="{5CEED0D9-8F94-AB49-81AB-452FC73E156A}"/>
              </a:ext>
            </a:extLst>
          </p:cNvPr>
          <p:cNvSpPr txBox="1">
            <a:spLocks noChangeArrowheads="1"/>
          </p:cNvSpPr>
          <p:nvPr/>
        </p:nvSpPr>
        <p:spPr bwMode="auto">
          <a:xfrm>
            <a:off x="1972127" y="3088417"/>
            <a:ext cx="2548760" cy="469577"/>
          </a:xfrm>
          <a:prstGeom prst="rect">
            <a:avLst/>
          </a:prstGeom>
          <a:noFill/>
          <a:ln w="28575">
            <a:noFill/>
            <a:miter lim="800000"/>
            <a:headEnd/>
            <a:tailEnd/>
          </a:ln>
          <a:effectLst/>
        </p:spPr>
        <p:txBody>
          <a:bodyPr wrap="square" lIns="99276" tIns="49638" rIns="99276" bIns="49638">
            <a:spAutoFit/>
          </a:bodyPr>
          <a:lstStyle/>
          <a:p>
            <a:pPr algn="ctr"/>
            <a:r>
              <a:rPr lang="en-US" sz="1200" b="1" dirty="0">
                <a:latin typeface="Times New Roman" panose="02020603050405020304" pitchFamily="18" charset="0"/>
                <a:cs typeface="Times New Roman" panose="02020603050405020304" pitchFamily="18" charset="0"/>
              </a:rPr>
              <a:t>Daily Agenda (mrstomm.com) </a:t>
            </a:r>
            <a:r>
              <a:rPr lang="en-US" sz="1200" b="1" i="0" dirty="0">
                <a:effectLst/>
                <a:latin typeface="Times New Roman" panose="02020603050405020304" pitchFamily="18" charset="0"/>
                <a:cs typeface="Times New Roman" panose="02020603050405020304" pitchFamily="18" charset="0"/>
              </a:rPr>
              <a:t>&amp;</a:t>
            </a:r>
          </a:p>
          <a:p>
            <a:pPr algn="ctr"/>
            <a:r>
              <a:rPr lang="en-US" sz="1200" b="1" dirty="0">
                <a:latin typeface="Times New Roman" panose="02020603050405020304" pitchFamily="18" charset="0"/>
                <a:cs typeface="Times New Roman" panose="02020603050405020304" pitchFamily="18" charset="0"/>
              </a:rPr>
              <a:t>Google Classroom </a:t>
            </a:r>
            <a:r>
              <a:rPr lang="en-US" sz="1200" b="1" dirty="0">
                <a:latin typeface="Times New Roman" panose="02020603050405020304" pitchFamily="18" charset="0"/>
                <a:cs typeface="Times New Roman" panose="02020603050405020304" pitchFamily="18" charset="0"/>
                <a:sym typeface="Wingdings" panose="05000000000000000000" pitchFamily="2" charset="2"/>
              </a:rPr>
              <a:t> Classwork</a:t>
            </a:r>
            <a:endParaRPr lang="en-US" sz="1200" b="0" i="0" dirty="0">
              <a:effectLst/>
              <a:latin typeface="Times New Roman" panose="02020603050405020304" pitchFamily="18" charset="0"/>
              <a:cs typeface="Times New Roman" panose="02020603050405020304" pitchFamily="18" charset="0"/>
            </a:endParaRPr>
          </a:p>
        </p:txBody>
      </p:sp>
      <p:sp>
        <p:nvSpPr>
          <p:cNvPr id="18" name="Text Box 5">
            <a:extLst>
              <a:ext uri="{FF2B5EF4-FFF2-40B4-BE49-F238E27FC236}">
                <a16:creationId xmlns:a16="http://schemas.microsoft.com/office/drawing/2014/main" id="{6EBE1446-32C6-E996-4A10-841779FAC9B5}"/>
              </a:ext>
            </a:extLst>
          </p:cNvPr>
          <p:cNvSpPr txBox="1">
            <a:spLocks noChangeArrowheads="1"/>
          </p:cNvSpPr>
          <p:nvPr/>
        </p:nvSpPr>
        <p:spPr bwMode="auto">
          <a:xfrm>
            <a:off x="663647" y="4152713"/>
            <a:ext cx="3657600" cy="284911"/>
          </a:xfrm>
          <a:prstGeom prst="rect">
            <a:avLst/>
          </a:prstGeom>
          <a:noFill/>
          <a:ln w="28575">
            <a:noFill/>
            <a:miter lim="800000"/>
            <a:headEnd/>
            <a:tailEnd/>
          </a:ln>
          <a:effectLst/>
        </p:spPr>
        <p:txBody>
          <a:bodyPr wrap="square" lIns="99276" tIns="49638" rIns="99276" bIns="49638">
            <a:spAutoFit/>
          </a:bodyPr>
          <a:lstStyle/>
          <a:p>
            <a:pPr algn="ctr"/>
            <a:r>
              <a:rPr lang="en-US" sz="1200" b="1" dirty="0">
                <a:latin typeface="Times New Roman" panose="02020603050405020304" pitchFamily="18" charset="0"/>
                <a:cs typeface="Times New Roman" panose="02020603050405020304" pitchFamily="18" charset="0"/>
              </a:rPr>
              <a:t>Good attendance, good participation, &amp; good effort</a:t>
            </a:r>
            <a:endParaRPr lang="en-US" sz="1200" b="0" i="0" dirty="0">
              <a:effectLst/>
              <a:latin typeface="Times New Roman" panose="02020603050405020304" pitchFamily="18" charset="0"/>
              <a:cs typeface="Times New Roman" panose="02020603050405020304" pitchFamily="18" charset="0"/>
            </a:endParaRPr>
          </a:p>
        </p:txBody>
      </p:sp>
      <p:sp>
        <p:nvSpPr>
          <p:cNvPr id="21" name="Text Box 5">
            <a:extLst>
              <a:ext uri="{FF2B5EF4-FFF2-40B4-BE49-F238E27FC236}">
                <a16:creationId xmlns:a16="http://schemas.microsoft.com/office/drawing/2014/main" id="{06089EF1-F42A-4102-28F8-F70A62E87C55}"/>
              </a:ext>
            </a:extLst>
          </p:cNvPr>
          <p:cNvSpPr txBox="1">
            <a:spLocks noChangeArrowheads="1"/>
          </p:cNvSpPr>
          <p:nvPr/>
        </p:nvSpPr>
        <p:spPr bwMode="auto">
          <a:xfrm>
            <a:off x="5181600" y="6045803"/>
            <a:ext cx="3981091" cy="715799"/>
          </a:xfrm>
          <a:prstGeom prst="rect">
            <a:avLst/>
          </a:prstGeom>
          <a:noFill/>
          <a:ln w="28575">
            <a:noFill/>
            <a:miter lim="800000"/>
            <a:headEnd/>
            <a:tailEnd/>
          </a:ln>
          <a:effectLst/>
        </p:spPr>
        <p:txBody>
          <a:bodyPr wrap="square" lIns="99276" tIns="49638" rIns="99276" bIns="49638">
            <a:spAutoFit/>
          </a:bodyPr>
          <a:lstStyle/>
          <a:p>
            <a:pPr>
              <a:spcBef>
                <a:spcPct val="50000"/>
              </a:spcBef>
            </a:pPr>
            <a:r>
              <a:rPr lang="en-US" b="1" dirty="0">
                <a:solidFill>
                  <a:srgbClr val="FF0000"/>
                </a:solidFill>
              </a:rPr>
              <a:t>Yes, you can correct ALL regular quizzes and tests.  </a:t>
            </a:r>
          </a:p>
        </p:txBody>
      </p:sp>
      <p:sp>
        <p:nvSpPr>
          <p:cNvPr id="14" name="Text Box 5">
            <a:extLst>
              <a:ext uri="{FF2B5EF4-FFF2-40B4-BE49-F238E27FC236}">
                <a16:creationId xmlns:a16="http://schemas.microsoft.com/office/drawing/2014/main" id="{202AE2EF-1DCD-2017-5910-8B2DF8B3392E}"/>
              </a:ext>
            </a:extLst>
          </p:cNvPr>
          <p:cNvSpPr txBox="1">
            <a:spLocks noChangeArrowheads="1"/>
          </p:cNvSpPr>
          <p:nvPr/>
        </p:nvSpPr>
        <p:spPr bwMode="auto">
          <a:xfrm>
            <a:off x="533400" y="4853318"/>
            <a:ext cx="3657600" cy="284911"/>
          </a:xfrm>
          <a:prstGeom prst="rect">
            <a:avLst/>
          </a:prstGeom>
          <a:noFill/>
          <a:ln w="28575">
            <a:noFill/>
            <a:miter lim="800000"/>
            <a:headEnd/>
            <a:tailEnd/>
          </a:ln>
          <a:effectLst/>
        </p:spPr>
        <p:txBody>
          <a:bodyPr wrap="square" lIns="99276" tIns="49638" rIns="99276" bIns="49638">
            <a:spAutoFit/>
          </a:bodyPr>
          <a:lstStyle/>
          <a:p>
            <a:pPr algn="ctr"/>
            <a:r>
              <a:rPr lang="en-US" sz="1200" b="1" dirty="0">
                <a:latin typeface="Times New Roman" panose="02020603050405020304" pitchFamily="18" charset="0"/>
                <a:cs typeface="Times New Roman" panose="02020603050405020304" pitchFamily="18" charset="0"/>
              </a:rPr>
              <a:t>Earn a zero </a:t>
            </a:r>
            <a:r>
              <a:rPr lang="en-US" sz="1200" b="1" dirty="0">
                <a:latin typeface="Times New Roman" panose="02020603050405020304" pitchFamily="18" charset="0"/>
                <a:cs typeface="Times New Roman" panose="02020603050405020304" pitchFamily="18" charset="0"/>
                <a:sym typeface="Wingdings" panose="05000000000000000000" pitchFamily="2" charset="2"/>
              </a:rPr>
              <a:t> Excuse care for credit</a:t>
            </a:r>
            <a:endParaRPr lang="en-US" sz="1200" b="0" i="0" dirty="0">
              <a:effectLst/>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EE61FCB7-6506-3749-D552-854860EE3EFC}"/>
              </a:ext>
            </a:extLst>
          </p:cNvPr>
          <p:cNvSpPr txBox="1"/>
          <p:nvPr/>
        </p:nvSpPr>
        <p:spPr>
          <a:xfrm>
            <a:off x="4920155" y="224762"/>
            <a:ext cx="4767076" cy="5632311"/>
          </a:xfrm>
          <a:prstGeom prst="rect">
            <a:avLst/>
          </a:prstGeom>
          <a:noFill/>
        </p:spPr>
        <p:txBody>
          <a:bodyPr wrap="square">
            <a:spAutoFit/>
          </a:bodyPr>
          <a:lstStyle/>
          <a:p>
            <a:r>
              <a:rPr lang="en-US" b="1" i="1" dirty="0">
                <a:effectLst/>
                <a:highlight>
                  <a:srgbClr val="FFFF00"/>
                </a:highlight>
                <a:latin typeface="Arial Narrow" panose="020B0606020202030204" pitchFamily="34" charset="0"/>
              </a:rPr>
              <a:t>Corrections (Half Credit)</a:t>
            </a:r>
            <a:r>
              <a:rPr lang="en-US" b="0" i="1" dirty="0">
                <a:effectLst/>
                <a:highlight>
                  <a:srgbClr val="FFFF00"/>
                </a:highlight>
                <a:latin typeface="Arial Narrow" panose="020B0606020202030204" pitchFamily="34" charset="0"/>
              </a:rPr>
              <a:t>: </a:t>
            </a:r>
            <a:br>
              <a:rPr lang="en-US" b="0" i="1" dirty="0">
                <a:effectLst/>
                <a:highlight>
                  <a:srgbClr val="FFFF00"/>
                </a:highlight>
                <a:latin typeface="Arial Narrow" panose="020B0606020202030204" pitchFamily="34" charset="0"/>
              </a:rPr>
            </a:br>
            <a:r>
              <a:rPr lang="en-US" b="0" i="1" dirty="0">
                <a:effectLst/>
                <a:highlight>
                  <a:srgbClr val="FFFF00"/>
                </a:highlight>
                <a:latin typeface="Arial Narrow" panose="020B0606020202030204" pitchFamily="34" charset="0"/>
              </a:rPr>
              <a:t>​</a:t>
            </a:r>
          </a:p>
          <a:p>
            <a:r>
              <a:rPr lang="en-US" b="1" i="1" dirty="0">
                <a:effectLst/>
                <a:latin typeface="Arial Narrow" panose="020B0606020202030204" pitchFamily="34" charset="0"/>
              </a:rPr>
              <a:t>Regular quizzes &amp; tests</a:t>
            </a:r>
            <a:r>
              <a:rPr lang="en-US" b="0" i="1" dirty="0">
                <a:effectLst/>
                <a:latin typeface="Arial Narrow" panose="020B0606020202030204" pitchFamily="34" charset="0"/>
              </a:rPr>
              <a:t>:</a:t>
            </a:r>
            <a:br>
              <a:rPr lang="en-US" b="0" i="1" dirty="0">
                <a:effectLst/>
                <a:latin typeface="Arial Narrow" panose="020B0606020202030204" pitchFamily="34" charset="0"/>
              </a:rPr>
            </a:br>
            <a:r>
              <a:rPr lang="en-US" b="0" i="1" dirty="0">
                <a:effectLst/>
                <a:latin typeface="Arial Narrow" panose="020B0606020202030204" pitchFamily="34" charset="0"/>
              </a:rPr>
              <a:t>Corrections may be made using the form provided by the teacher.  All corrections must be turned in within </a:t>
            </a:r>
            <a:r>
              <a:rPr lang="en-US" b="0" i="1" u="sng" dirty="0">
                <a:effectLst/>
                <a:latin typeface="Arial Narrow" panose="020B0606020202030204" pitchFamily="34" charset="0"/>
              </a:rPr>
              <a:t>five school days</a:t>
            </a:r>
            <a:r>
              <a:rPr lang="en-US" b="0" i="1" dirty="0">
                <a:effectLst/>
                <a:latin typeface="Arial Narrow" panose="020B0606020202030204" pitchFamily="34" charset="0"/>
              </a:rPr>
              <a:t> of the quiz/test date.</a:t>
            </a:r>
            <a:br>
              <a:rPr lang="en-US" b="0" i="1" dirty="0">
                <a:effectLst/>
                <a:latin typeface="Arial Narrow" panose="020B0606020202030204" pitchFamily="34" charset="0"/>
              </a:rPr>
            </a:br>
            <a:br>
              <a:rPr lang="en-US" b="0" i="1" dirty="0">
                <a:effectLst/>
                <a:latin typeface="Arial Narrow" panose="020B0606020202030204" pitchFamily="34" charset="0"/>
              </a:rPr>
            </a:br>
            <a:r>
              <a:rPr lang="en-US" b="1" i="1" dirty="0">
                <a:effectLst/>
                <a:latin typeface="Arial Narrow" panose="020B0606020202030204" pitchFamily="34" charset="0"/>
              </a:rPr>
              <a:t>Note Quizzes/Tests:</a:t>
            </a:r>
            <a:br>
              <a:rPr lang="en-US" b="0" i="1" dirty="0">
                <a:effectLst/>
                <a:latin typeface="Arial Narrow" panose="020B0606020202030204" pitchFamily="34" charset="0"/>
              </a:rPr>
            </a:br>
            <a:r>
              <a:rPr lang="en-US" b="0" i="1" dirty="0">
                <a:effectLst/>
                <a:latin typeface="Arial Narrow" panose="020B0606020202030204" pitchFamily="34" charset="0"/>
              </a:rPr>
              <a:t>No options for corrections will be available as you should have been prepared for the quiz/test.</a:t>
            </a:r>
            <a:br>
              <a:rPr lang="en-US" b="0" i="1" dirty="0">
                <a:effectLst/>
                <a:latin typeface="Arial Narrow" panose="020B0606020202030204" pitchFamily="34" charset="0"/>
              </a:rPr>
            </a:br>
            <a:br>
              <a:rPr lang="en-US" b="0" i="1" dirty="0">
                <a:effectLst/>
                <a:latin typeface="Arial Narrow" panose="020B0606020202030204" pitchFamily="34" charset="0"/>
              </a:rPr>
            </a:br>
            <a:r>
              <a:rPr lang="en-US" b="1" i="1" dirty="0">
                <a:effectLst/>
                <a:latin typeface="Arial Narrow" panose="020B0606020202030204" pitchFamily="34" charset="0"/>
              </a:rPr>
              <a:t>Homework:</a:t>
            </a:r>
            <a:br>
              <a:rPr lang="en-US" b="1" i="1" dirty="0">
                <a:effectLst/>
                <a:latin typeface="Arial Narrow" panose="020B0606020202030204" pitchFamily="34" charset="0"/>
              </a:rPr>
            </a:br>
            <a:r>
              <a:rPr lang="en-US" b="1" i="1" dirty="0">
                <a:effectLst/>
                <a:latin typeface="Arial Narrow" panose="020B0606020202030204" pitchFamily="34" charset="0"/>
              </a:rPr>
              <a:t>​</a:t>
            </a:r>
            <a:r>
              <a:rPr lang="en-US" b="0" i="1" dirty="0">
                <a:effectLst/>
                <a:latin typeface="Arial Narrow" panose="020B0606020202030204" pitchFamily="34" charset="0"/>
              </a:rPr>
              <a:t>Corrections may be allowed if sufficient effort has been shown on the first attempt, class notes and activities are completed, and I feel you deserve another chance to show me what you have learned.</a:t>
            </a:r>
          </a:p>
        </p:txBody>
      </p:sp>
      <p:cxnSp>
        <p:nvCxnSpPr>
          <p:cNvPr id="45" name="Straight Arrow Connector 44">
            <a:extLst>
              <a:ext uri="{FF2B5EF4-FFF2-40B4-BE49-F238E27FC236}">
                <a16:creationId xmlns:a16="http://schemas.microsoft.com/office/drawing/2014/main" id="{6B5E6C85-23A6-C712-629A-C3442B1454AC}"/>
              </a:ext>
            </a:extLst>
          </p:cNvPr>
          <p:cNvCxnSpPr>
            <a:cxnSpLocks/>
          </p:cNvCxnSpPr>
          <p:nvPr/>
        </p:nvCxnSpPr>
        <p:spPr bwMode="auto">
          <a:xfrm flipH="1" flipV="1">
            <a:off x="4191000" y="6324600"/>
            <a:ext cx="911454" cy="5285"/>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
        <p:nvSpPr>
          <p:cNvPr id="46" name="Text Box 5">
            <a:extLst>
              <a:ext uri="{FF2B5EF4-FFF2-40B4-BE49-F238E27FC236}">
                <a16:creationId xmlns:a16="http://schemas.microsoft.com/office/drawing/2014/main" id="{3D9AF49E-0AE6-0448-B9E5-E917AB9FDCE6}"/>
              </a:ext>
            </a:extLst>
          </p:cNvPr>
          <p:cNvSpPr txBox="1">
            <a:spLocks noChangeArrowheads="1"/>
          </p:cNvSpPr>
          <p:nvPr/>
        </p:nvSpPr>
        <p:spPr bwMode="auto">
          <a:xfrm>
            <a:off x="609600" y="5464460"/>
            <a:ext cx="3981091" cy="482680"/>
          </a:xfrm>
          <a:prstGeom prst="rect">
            <a:avLst/>
          </a:prstGeom>
          <a:noFill/>
          <a:ln w="28575">
            <a:noFill/>
            <a:miter lim="800000"/>
            <a:headEnd/>
            <a:tailEnd/>
          </a:ln>
          <a:effectLst/>
        </p:spPr>
        <p:txBody>
          <a:bodyPr wrap="square" lIns="99276" tIns="49638" rIns="99276" bIns="49638">
            <a:spAutoFit/>
          </a:bodyPr>
          <a:lstStyle/>
          <a:p>
            <a:pPr>
              <a:spcBef>
                <a:spcPct val="50000"/>
              </a:spcBef>
            </a:pPr>
            <a:r>
              <a:rPr lang="en-US" sz="1100" dirty="0"/>
              <a:t>Check the Daily Agenda to see what you need to make up. Complete the work, turn it in, &amp; email the teacher.</a:t>
            </a:r>
          </a:p>
        </p:txBody>
      </p:sp>
    </p:spTree>
    <p:extLst>
      <p:ext uri="{BB962C8B-B14F-4D97-AF65-F5344CB8AC3E}">
        <p14:creationId xmlns:p14="http://schemas.microsoft.com/office/powerpoint/2010/main" val="172455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D9F68A3-AECF-16DE-42A0-E1405EDC6D34}"/>
              </a:ext>
            </a:extLst>
          </p:cNvPr>
          <p:cNvPicPr>
            <a:picLocks noChangeAspect="1"/>
          </p:cNvPicPr>
          <p:nvPr/>
        </p:nvPicPr>
        <p:blipFill rotWithShape="1">
          <a:blip r:embed="rId2"/>
          <a:srcRect l="49202" r="-1918"/>
          <a:stretch/>
        </p:blipFill>
        <p:spPr>
          <a:xfrm>
            <a:off x="5452623" y="223408"/>
            <a:ext cx="4571999" cy="6757982"/>
          </a:xfrm>
          <a:prstGeom prst="rect">
            <a:avLst/>
          </a:prstGeom>
        </p:spPr>
      </p:pic>
      <p:grpSp>
        <p:nvGrpSpPr>
          <p:cNvPr id="20" name="Group 19">
            <a:extLst>
              <a:ext uri="{FF2B5EF4-FFF2-40B4-BE49-F238E27FC236}">
                <a16:creationId xmlns:a16="http://schemas.microsoft.com/office/drawing/2014/main" id="{C56EC14C-CFF2-4200-A9CE-73FCC9270E28}"/>
              </a:ext>
            </a:extLst>
          </p:cNvPr>
          <p:cNvGrpSpPr/>
          <p:nvPr/>
        </p:nvGrpSpPr>
        <p:grpSpPr>
          <a:xfrm>
            <a:off x="304800" y="609600"/>
            <a:ext cx="5410199" cy="1295400"/>
            <a:chOff x="4741419" y="4075440"/>
            <a:chExt cx="5077265" cy="1294590"/>
          </a:xfrm>
        </p:grpSpPr>
        <p:cxnSp>
          <p:nvCxnSpPr>
            <p:cNvPr id="30" name="Straight Arrow Connector 29">
              <a:extLst>
                <a:ext uri="{FF2B5EF4-FFF2-40B4-BE49-F238E27FC236}">
                  <a16:creationId xmlns:a16="http://schemas.microsoft.com/office/drawing/2014/main" id="{41D05C73-CB64-44F8-9EE7-0B945E1B1A32}"/>
                </a:ext>
              </a:extLst>
            </p:cNvPr>
            <p:cNvCxnSpPr>
              <a:cxnSpLocks/>
              <a:stCxn id="22" idx="3"/>
            </p:cNvCxnSpPr>
            <p:nvPr/>
          </p:nvCxnSpPr>
          <p:spPr bwMode="auto">
            <a:xfrm>
              <a:off x="8719756" y="4679561"/>
              <a:ext cx="1098928" cy="690469"/>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
          <p:nvSpPr>
            <p:cNvPr id="22" name="Text Box 5">
              <a:extLst>
                <a:ext uri="{FF2B5EF4-FFF2-40B4-BE49-F238E27FC236}">
                  <a16:creationId xmlns:a16="http://schemas.microsoft.com/office/drawing/2014/main" id="{5F9FB5B2-8367-4302-BBDB-768B28448E51}"/>
                </a:ext>
              </a:extLst>
            </p:cNvPr>
            <p:cNvSpPr txBox="1">
              <a:spLocks noChangeArrowheads="1"/>
            </p:cNvSpPr>
            <p:nvPr/>
          </p:nvSpPr>
          <p:spPr bwMode="auto">
            <a:xfrm>
              <a:off x="4741419" y="4075440"/>
              <a:ext cx="3978337" cy="1208241"/>
            </a:xfrm>
            <a:prstGeom prst="rect">
              <a:avLst/>
            </a:prstGeom>
            <a:solidFill>
              <a:schemeClr val="bg1"/>
            </a:solidFill>
            <a:ln w="28575">
              <a:solidFill>
                <a:srgbClr val="C00000"/>
              </a:solidFill>
              <a:miter lim="800000"/>
              <a:headEnd/>
              <a:tailEnd/>
            </a:ln>
            <a:effectLst/>
          </p:spPr>
          <p:txBody>
            <a:bodyPr wrap="square" lIns="99276" tIns="49638" rIns="99276" bIns="49638">
              <a:spAutoFit/>
            </a:bodyPr>
            <a:lstStyle/>
            <a:p>
              <a:pPr algn="ctr"/>
              <a:r>
                <a:rPr lang="en-US" sz="2400" b="1" i="0" dirty="0">
                  <a:solidFill>
                    <a:srgbClr val="2A2A2A"/>
                  </a:solidFill>
                  <a:effectLst/>
                  <a:latin typeface="Times New Roman" panose="02020603050405020304" pitchFamily="18" charset="0"/>
                  <a:cs typeface="Times New Roman" panose="02020603050405020304" pitchFamily="18" charset="0"/>
                </a:rPr>
                <a:t>Under your table (or chair)</a:t>
              </a:r>
            </a:p>
            <a:p>
              <a:pPr algn="ctr"/>
              <a:endParaRPr lang="en-US" sz="2400" b="1" dirty="0">
                <a:solidFill>
                  <a:srgbClr val="2A2A2A"/>
                </a:solidFill>
                <a:latin typeface="Times New Roman" panose="02020603050405020304" pitchFamily="18" charset="0"/>
                <a:cs typeface="Times New Roman" panose="02020603050405020304" pitchFamily="18" charset="0"/>
              </a:endParaRPr>
            </a:p>
            <a:p>
              <a:pPr algn="ctr"/>
              <a:r>
                <a:rPr lang="en-US" sz="2400" b="1" dirty="0">
                  <a:solidFill>
                    <a:srgbClr val="2A2A2A"/>
                  </a:solidFill>
                  <a:latin typeface="Times New Roman" panose="02020603050405020304" pitchFamily="18" charset="0"/>
                  <a:cs typeface="Times New Roman" panose="02020603050405020304" pitchFamily="18" charset="0"/>
                </a:rPr>
                <a:t>No old lady trip hazards!</a:t>
              </a:r>
              <a:endParaRPr lang="en-US" sz="1800" b="1" dirty="0">
                <a:solidFill>
                  <a:srgbClr val="FF0000"/>
                </a:solidFill>
                <a:latin typeface="Times New Roman" panose="020206030504050203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4C59A62E-8788-D9F3-5A80-1FF1C66D17A9}"/>
              </a:ext>
            </a:extLst>
          </p:cNvPr>
          <p:cNvGrpSpPr/>
          <p:nvPr/>
        </p:nvGrpSpPr>
        <p:grpSpPr>
          <a:xfrm>
            <a:off x="304800" y="2235667"/>
            <a:ext cx="5641675" cy="715799"/>
            <a:chOff x="2108784" y="223408"/>
            <a:chExt cx="5641675" cy="715799"/>
          </a:xfrm>
        </p:grpSpPr>
        <p:cxnSp>
          <p:nvCxnSpPr>
            <p:cNvPr id="26" name="Straight Arrow Connector 25">
              <a:extLst>
                <a:ext uri="{FF2B5EF4-FFF2-40B4-BE49-F238E27FC236}">
                  <a16:creationId xmlns:a16="http://schemas.microsoft.com/office/drawing/2014/main" id="{D167C40E-8ABA-31FB-09A6-B0E988BBE573}"/>
                </a:ext>
              </a:extLst>
            </p:cNvPr>
            <p:cNvCxnSpPr>
              <a:cxnSpLocks/>
              <a:stCxn id="27" idx="3"/>
            </p:cNvCxnSpPr>
            <p:nvPr/>
          </p:nvCxnSpPr>
          <p:spPr bwMode="auto">
            <a:xfrm flipV="1">
              <a:off x="6680783" y="528208"/>
              <a:ext cx="1069676" cy="53100"/>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
          <p:nvSpPr>
            <p:cNvPr id="27" name="Text Box 5">
              <a:extLst>
                <a:ext uri="{FF2B5EF4-FFF2-40B4-BE49-F238E27FC236}">
                  <a16:creationId xmlns:a16="http://schemas.microsoft.com/office/drawing/2014/main" id="{CA6DD965-E93A-4B7A-715E-47772030BFDC}"/>
                </a:ext>
              </a:extLst>
            </p:cNvPr>
            <p:cNvSpPr txBox="1">
              <a:spLocks noChangeArrowheads="1"/>
            </p:cNvSpPr>
            <p:nvPr/>
          </p:nvSpPr>
          <p:spPr bwMode="auto">
            <a:xfrm>
              <a:off x="2108784" y="223408"/>
              <a:ext cx="4571999" cy="715799"/>
            </a:xfrm>
            <a:prstGeom prst="rect">
              <a:avLst/>
            </a:prstGeom>
            <a:solidFill>
              <a:schemeClr val="bg1"/>
            </a:solidFill>
            <a:ln w="28575">
              <a:solidFill>
                <a:srgbClr val="C00000"/>
              </a:solidFill>
              <a:miter lim="800000"/>
              <a:headEnd/>
              <a:tailEnd/>
            </a:ln>
            <a:effectLst/>
          </p:spPr>
          <p:txBody>
            <a:bodyPr wrap="square" lIns="99276" tIns="49638" rIns="99276" bIns="49638">
              <a:spAutoFit/>
            </a:bodyPr>
            <a:lstStyle/>
            <a:p>
              <a:pPr fontAlgn="t">
                <a:buFont typeface="Arial" panose="020B0604020202020204" pitchFamily="34" charset="0"/>
                <a:buNone/>
              </a:pPr>
              <a:r>
                <a:rPr lang="en-US" b="0" i="0" dirty="0">
                  <a:solidFill>
                    <a:srgbClr val="2A2A2A"/>
                  </a:solidFill>
                  <a:effectLst/>
                  <a:latin typeface="Arial" panose="020B0604020202020204" pitchFamily="34" charset="0"/>
                </a:rPr>
                <a:t>You need to </a:t>
              </a:r>
              <a:r>
                <a:rPr lang="en-US" b="1" i="0" dirty="0">
                  <a:solidFill>
                    <a:srgbClr val="2A2A2A"/>
                  </a:solidFill>
                  <a:effectLst/>
                  <a:latin typeface="Arial" panose="020B0604020202020204" pitchFamily="34" charset="0"/>
                </a:rPr>
                <a:t>ask permission</a:t>
              </a:r>
              <a:r>
                <a:rPr lang="en-US" b="0" i="0" dirty="0">
                  <a:solidFill>
                    <a:srgbClr val="2A2A2A"/>
                  </a:solidFill>
                  <a:effectLst/>
                  <a:latin typeface="Arial" panose="020B0604020202020204" pitchFamily="34" charset="0"/>
                </a:rPr>
                <a:t> &amp; f</a:t>
              </a:r>
              <a:r>
                <a:rPr lang="en-US" b="1" i="0" dirty="0">
                  <a:solidFill>
                    <a:srgbClr val="626262"/>
                  </a:solidFill>
                  <a:effectLst/>
                  <a:latin typeface="Arial" panose="020B0604020202020204" pitchFamily="34" charset="0"/>
                </a:rPr>
                <a:t>ill out the form</a:t>
              </a:r>
              <a:r>
                <a:rPr lang="en-US" b="0" i="0" dirty="0">
                  <a:solidFill>
                    <a:srgbClr val="626262"/>
                  </a:solidFill>
                  <a:effectLst/>
                  <a:latin typeface="Arial" panose="020B0604020202020204" pitchFamily="34" charset="0"/>
                </a:rPr>
                <a:t> and </a:t>
              </a:r>
              <a:r>
                <a:rPr lang="en-US" b="1" i="0" dirty="0">
                  <a:solidFill>
                    <a:srgbClr val="626262"/>
                  </a:solidFill>
                  <a:effectLst/>
                  <a:latin typeface="Arial" panose="020B0604020202020204" pitchFamily="34" charset="0"/>
                </a:rPr>
                <a:t>submit </a:t>
              </a:r>
              <a:r>
                <a:rPr lang="en-US" b="0" i="0" dirty="0">
                  <a:solidFill>
                    <a:srgbClr val="626262"/>
                  </a:solidFill>
                  <a:effectLst/>
                  <a:latin typeface="Arial" panose="020B0604020202020204" pitchFamily="34" charset="0"/>
                </a:rPr>
                <a:t>it</a:t>
              </a:r>
              <a:r>
                <a:rPr lang="en-US" sz="1600" b="0" i="0" dirty="0">
                  <a:solidFill>
                    <a:srgbClr val="FF0000"/>
                  </a:solidFill>
                  <a:effectLst/>
                  <a:latin typeface="Times New Roman" pitchFamily="18" charset="0"/>
                </a:rPr>
                <a:t>.</a:t>
              </a:r>
              <a:endParaRPr lang="en-US" b="0" i="0" dirty="0">
                <a:solidFill>
                  <a:srgbClr val="626262"/>
                </a:solidFill>
                <a:effectLst/>
                <a:latin typeface="Arial" panose="020B0604020202020204" pitchFamily="34" charset="0"/>
              </a:endParaRPr>
            </a:p>
          </p:txBody>
        </p:sp>
      </p:grpSp>
      <p:graphicFrame>
        <p:nvGraphicFramePr>
          <p:cNvPr id="9" name="Table 8">
            <a:extLst>
              <a:ext uri="{FF2B5EF4-FFF2-40B4-BE49-F238E27FC236}">
                <a16:creationId xmlns:a16="http://schemas.microsoft.com/office/drawing/2014/main" id="{4B598572-8B50-1EEE-D853-AD64E482A03D}"/>
              </a:ext>
            </a:extLst>
          </p:cNvPr>
          <p:cNvGraphicFramePr>
            <a:graphicFrameLocks noGrp="1"/>
          </p:cNvGraphicFramePr>
          <p:nvPr/>
        </p:nvGraphicFramePr>
        <p:xfrm>
          <a:off x="307676" y="3505200"/>
          <a:ext cx="4955874" cy="16993381"/>
        </p:xfrm>
        <a:graphic>
          <a:graphicData uri="http://schemas.openxmlformats.org/drawingml/2006/table">
            <a:tbl>
              <a:tblPr/>
              <a:tblGrid>
                <a:gridCol w="4955874">
                  <a:extLst>
                    <a:ext uri="{9D8B030D-6E8A-4147-A177-3AD203B41FA5}">
                      <a16:colId xmlns:a16="http://schemas.microsoft.com/office/drawing/2014/main" val="4146851282"/>
                    </a:ext>
                  </a:extLst>
                </a:gridCol>
              </a:tblGrid>
              <a:tr h="16993381">
                <a:tc>
                  <a:txBody>
                    <a:bodyPr/>
                    <a:lstStyle/>
                    <a:p>
                      <a:pPr fontAlgn="t">
                        <a:buFont typeface="Arial" panose="020B0604020202020204" pitchFamily="34" charset="0"/>
                        <a:buNone/>
                      </a:pPr>
                      <a:r>
                        <a:rPr lang="en-US" sz="1600" b="1" i="0" dirty="0">
                          <a:solidFill>
                            <a:srgbClr val="2A2A2A"/>
                          </a:solidFill>
                          <a:effectLst/>
                          <a:latin typeface="Arial" panose="020B0604020202020204" pitchFamily="34" charset="0"/>
                        </a:rPr>
                        <a:t>​</a:t>
                      </a:r>
                      <a:endParaRPr lang="en-US" sz="1600" b="0" i="0" dirty="0">
                        <a:solidFill>
                          <a:srgbClr val="2A2A2A"/>
                        </a:solidFill>
                        <a:effectLst/>
                        <a:latin typeface="Arial" panose="020B0604020202020204" pitchFamily="34" charset="0"/>
                      </a:endParaRPr>
                    </a:p>
                  </a:txBody>
                  <a:tcPr marL="28358" marR="28358" marT="18149" marB="18149">
                    <a:lnL>
                      <a:noFill/>
                    </a:lnL>
                    <a:lnR>
                      <a:noFill/>
                    </a:lnR>
                    <a:lnT>
                      <a:noFill/>
                    </a:lnT>
                    <a:lnB>
                      <a:noFill/>
                    </a:lnB>
                  </a:tcPr>
                </a:tc>
                <a:extLst>
                  <a:ext uri="{0D108BD9-81ED-4DB2-BD59-A6C34878D82A}">
                    <a16:rowId xmlns:a16="http://schemas.microsoft.com/office/drawing/2014/main" val="2251902214"/>
                  </a:ext>
                </a:extLst>
              </a:tr>
            </a:tbl>
          </a:graphicData>
        </a:graphic>
      </p:graphicFrame>
      <p:sp>
        <p:nvSpPr>
          <p:cNvPr id="34" name="TextBox 33">
            <a:extLst>
              <a:ext uri="{FF2B5EF4-FFF2-40B4-BE49-F238E27FC236}">
                <a16:creationId xmlns:a16="http://schemas.microsoft.com/office/drawing/2014/main" id="{F3AFBD4A-C396-052E-6BC5-E106EDE91DE2}"/>
              </a:ext>
            </a:extLst>
          </p:cNvPr>
          <p:cNvSpPr txBox="1"/>
          <p:nvPr/>
        </p:nvSpPr>
        <p:spPr>
          <a:xfrm>
            <a:off x="304800" y="3229034"/>
            <a:ext cx="5029200" cy="3447098"/>
          </a:xfrm>
          <a:prstGeom prst="rect">
            <a:avLst/>
          </a:prstGeom>
          <a:noFill/>
        </p:spPr>
        <p:txBody>
          <a:bodyPr wrap="square">
            <a:spAutoFit/>
          </a:bodyPr>
          <a:lstStyle/>
          <a:p>
            <a:pPr fontAlgn="t"/>
            <a:r>
              <a:rPr lang="en-US" sz="2000" b="1" i="1" dirty="0">
                <a:solidFill>
                  <a:srgbClr val="626262"/>
                </a:solidFill>
                <a:effectLst/>
                <a:latin typeface="Arial" panose="020B0604020202020204" pitchFamily="34" charset="0"/>
              </a:rPr>
              <a:t>NOTES:</a:t>
            </a:r>
          </a:p>
          <a:p>
            <a:pPr marL="342900" indent="-342900" fontAlgn="t">
              <a:buFont typeface="Arial" panose="020B0604020202020204" pitchFamily="34" charset="0"/>
              <a:buChar char="•"/>
            </a:pPr>
            <a:r>
              <a:rPr lang="en-US" sz="1800" b="0" i="0" dirty="0">
                <a:solidFill>
                  <a:srgbClr val="2A2A2A"/>
                </a:solidFill>
                <a:effectLst/>
                <a:latin typeface="Arial" panose="020B0604020202020204" pitchFamily="34" charset="0"/>
              </a:rPr>
              <a:t>You should not ask to use a pass during a class activity </a:t>
            </a:r>
            <a:r>
              <a:rPr lang="en-US" sz="1800" b="0" i="0" u="sng" dirty="0">
                <a:solidFill>
                  <a:srgbClr val="2A2A2A"/>
                </a:solidFill>
                <a:effectLst/>
                <a:latin typeface="Arial" panose="020B0604020202020204" pitchFamily="34" charset="0"/>
              </a:rPr>
              <a:t>UNLESS it is an emergency</a:t>
            </a:r>
            <a:r>
              <a:rPr lang="en-US" sz="1800" b="0" i="0" dirty="0">
                <a:solidFill>
                  <a:srgbClr val="2A2A2A"/>
                </a:solidFill>
                <a:effectLst/>
                <a:latin typeface="Arial" panose="020B0604020202020204" pitchFamily="34" charset="0"/>
              </a:rPr>
              <a:t>. </a:t>
            </a:r>
          </a:p>
          <a:p>
            <a:pPr marL="342900" indent="-342900" fontAlgn="t">
              <a:buFont typeface="Arial" panose="020B0604020202020204" pitchFamily="34" charset="0"/>
              <a:buChar char="•"/>
            </a:pPr>
            <a:r>
              <a:rPr lang="en-US" sz="1800" b="0" i="0" dirty="0">
                <a:solidFill>
                  <a:srgbClr val="2A2A2A"/>
                </a:solidFill>
                <a:effectLst/>
                <a:latin typeface="Arial" panose="020B0604020202020204" pitchFamily="34" charset="0"/>
              </a:rPr>
              <a:t>One person at a time.</a:t>
            </a:r>
          </a:p>
          <a:p>
            <a:pPr marL="342900" indent="-342900" fontAlgn="t">
              <a:buFont typeface="Arial" panose="020B0604020202020204" pitchFamily="34" charset="0"/>
              <a:buChar char="•"/>
            </a:pPr>
            <a:r>
              <a:rPr lang="en-US" sz="1800" b="0" i="0" dirty="0">
                <a:solidFill>
                  <a:srgbClr val="2A2A2A"/>
                </a:solidFill>
                <a:effectLst/>
                <a:latin typeface="Arial" panose="020B0604020202020204" pitchFamily="34" charset="0"/>
              </a:rPr>
              <a:t>Do not waste time or roam around to places you should not be during the day.  </a:t>
            </a:r>
          </a:p>
          <a:p>
            <a:pPr marL="342900" indent="-342900" fontAlgn="t">
              <a:buFont typeface="Arial" panose="020B0604020202020204" pitchFamily="34" charset="0"/>
              <a:buChar char="•"/>
            </a:pPr>
            <a:r>
              <a:rPr lang="en-US" sz="1800" b="0" i="0" dirty="0">
                <a:solidFill>
                  <a:srgbClr val="2A2A2A"/>
                </a:solidFill>
                <a:effectLst/>
                <a:latin typeface="Arial" panose="020B0604020202020204" pitchFamily="34" charset="0"/>
              </a:rPr>
              <a:t>I will not limit you to a specific number of passes as long as you do not make it a daily habit.  If you abuse the privilege, you will lose it!</a:t>
            </a:r>
          </a:p>
          <a:p>
            <a:pPr marL="342900" indent="-342900" fontAlgn="t">
              <a:buFont typeface="Arial" panose="020B0604020202020204" pitchFamily="34" charset="0"/>
              <a:buChar char="•"/>
            </a:pPr>
            <a:r>
              <a:rPr lang="en-US" sz="1800" b="0" i="0" dirty="0">
                <a:solidFill>
                  <a:srgbClr val="2A2A2A"/>
                </a:solidFill>
                <a:effectLst/>
                <a:latin typeface="Arial" panose="020B0604020202020204" pitchFamily="34" charset="0"/>
              </a:rPr>
              <a:t>If you do not submit a pass, you will be assigned a excuse card. </a:t>
            </a:r>
          </a:p>
        </p:txBody>
      </p:sp>
    </p:spTree>
    <p:extLst>
      <p:ext uri="{BB962C8B-B14F-4D97-AF65-F5344CB8AC3E}">
        <p14:creationId xmlns:p14="http://schemas.microsoft.com/office/powerpoint/2010/main" val="234947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D9F68A3-AECF-16DE-42A0-E1405EDC6D34}"/>
              </a:ext>
            </a:extLst>
          </p:cNvPr>
          <p:cNvPicPr>
            <a:picLocks noChangeAspect="1"/>
          </p:cNvPicPr>
          <p:nvPr/>
        </p:nvPicPr>
        <p:blipFill rotWithShape="1">
          <a:blip r:embed="rId2"/>
          <a:srcRect l="49202" r="-1918"/>
          <a:stretch/>
        </p:blipFill>
        <p:spPr>
          <a:xfrm>
            <a:off x="5452623" y="223408"/>
            <a:ext cx="4571999" cy="6757982"/>
          </a:xfrm>
          <a:prstGeom prst="rect">
            <a:avLst/>
          </a:prstGeom>
        </p:spPr>
      </p:pic>
      <p:sp>
        <p:nvSpPr>
          <p:cNvPr id="22" name="Text Box 5">
            <a:extLst>
              <a:ext uri="{FF2B5EF4-FFF2-40B4-BE49-F238E27FC236}">
                <a16:creationId xmlns:a16="http://schemas.microsoft.com/office/drawing/2014/main" id="{5F9FB5B2-8367-4302-BBDB-768B28448E51}"/>
              </a:ext>
            </a:extLst>
          </p:cNvPr>
          <p:cNvSpPr txBox="1">
            <a:spLocks noChangeArrowheads="1"/>
          </p:cNvSpPr>
          <p:nvPr/>
        </p:nvSpPr>
        <p:spPr bwMode="auto">
          <a:xfrm>
            <a:off x="5562599" y="1710933"/>
            <a:ext cx="4239210" cy="346467"/>
          </a:xfrm>
          <a:prstGeom prst="rect">
            <a:avLst/>
          </a:prstGeom>
          <a:noFill/>
          <a:ln w="28575">
            <a:noFill/>
            <a:miter lim="800000"/>
            <a:headEnd/>
            <a:tailEnd/>
          </a:ln>
          <a:effectLst/>
        </p:spPr>
        <p:txBody>
          <a:bodyPr wrap="square" lIns="99276" tIns="49638" rIns="99276" bIns="49638">
            <a:spAutoFit/>
          </a:bodyPr>
          <a:lstStyle/>
          <a:p>
            <a:pPr algn="ctr"/>
            <a:r>
              <a:rPr lang="en-US" sz="1600" b="1" i="0" dirty="0">
                <a:solidFill>
                  <a:srgbClr val="2A2A2A"/>
                </a:solidFill>
                <a:effectLst/>
                <a:latin typeface="Times New Roman" panose="02020603050405020304" pitchFamily="18" charset="0"/>
                <a:cs typeface="Times New Roman" panose="02020603050405020304" pitchFamily="18" charset="0"/>
              </a:rPr>
              <a:t>Under your table (or chair)</a:t>
            </a:r>
            <a:endParaRPr lang="en-US" sz="1600" b="1" dirty="0">
              <a:solidFill>
                <a:srgbClr val="2A2A2A"/>
              </a:solidFill>
              <a:latin typeface="Times New Roman" panose="02020603050405020304" pitchFamily="18" charset="0"/>
              <a:cs typeface="Times New Roman" panose="02020603050405020304" pitchFamily="18" charset="0"/>
            </a:endParaRPr>
          </a:p>
        </p:txBody>
      </p:sp>
      <p:sp>
        <p:nvSpPr>
          <p:cNvPr id="27" name="Text Box 5">
            <a:extLst>
              <a:ext uri="{FF2B5EF4-FFF2-40B4-BE49-F238E27FC236}">
                <a16:creationId xmlns:a16="http://schemas.microsoft.com/office/drawing/2014/main" id="{CA6DD965-E93A-4B7A-715E-47772030BFDC}"/>
              </a:ext>
            </a:extLst>
          </p:cNvPr>
          <p:cNvSpPr txBox="1">
            <a:spLocks noChangeArrowheads="1"/>
          </p:cNvSpPr>
          <p:nvPr/>
        </p:nvSpPr>
        <p:spPr bwMode="auto">
          <a:xfrm>
            <a:off x="9220200" y="2726122"/>
            <a:ext cx="457199" cy="408022"/>
          </a:xfrm>
          <a:prstGeom prst="rect">
            <a:avLst/>
          </a:prstGeom>
          <a:solidFill>
            <a:schemeClr val="bg1"/>
          </a:solidFill>
          <a:ln w="28575">
            <a:solidFill>
              <a:srgbClr val="C00000"/>
            </a:solidFill>
            <a:miter lim="800000"/>
            <a:headEnd/>
            <a:tailEnd/>
          </a:ln>
          <a:effectLst/>
        </p:spPr>
        <p:txBody>
          <a:bodyPr wrap="square" lIns="99276" tIns="49638" rIns="99276" bIns="49638">
            <a:spAutoFit/>
          </a:bodyPr>
          <a:lstStyle/>
          <a:p>
            <a:pPr algn="ctr" fontAlgn="t">
              <a:buFont typeface="Arial" panose="020B0604020202020204" pitchFamily="34" charset="0"/>
              <a:buNone/>
            </a:pPr>
            <a:r>
              <a:rPr lang="en-US" b="0" i="0" dirty="0">
                <a:solidFill>
                  <a:srgbClr val="2A2A2A"/>
                </a:solidFill>
                <a:effectLst/>
                <a:latin typeface="Arial" panose="020B0604020202020204" pitchFamily="34" charset="0"/>
              </a:rPr>
              <a:t>5</a:t>
            </a:r>
            <a:endParaRPr lang="en-US" b="0" i="0" dirty="0">
              <a:solidFill>
                <a:srgbClr val="626262"/>
              </a:solidFill>
              <a:effectLst/>
              <a:latin typeface="Arial" panose="020B0604020202020204" pitchFamily="34" charset="0"/>
            </a:endParaRPr>
          </a:p>
        </p:txBody>
      </p:sp>
      <p:graphicFrame>
        <p:nvGraphicFramePr>
          <p:cNvPr id="9" name="Table 8">
            <a:extLst>
              <a:ext uri="{FF2B5EF4-FFF2-40B4-BE49-F238E27FC236}">
                <a16:creationId xmlns:a16="http://schemas.microsoft.com/office/drawing/2014/main" id="{4B598572-8B50-1EEE-D853-AD64E482A03D}"/>
              </a:ext>
            </a:extLst>
          </p:cNvPr>
          <p:cNvGraphicFramePr>
            <a:graphicFrameLocks noGrp="1"/>
          </p:cNvGraphicFramePr>
          <p:nvPr/>
        </p:nvGraphicFramePr>
        <p:xfrm>
          <a:off x="307676" y="3505200"/>
          <a:ext cx="4955874" cy="16993381"/>
        </p:xfrm>
        <a:graphic>
          <a:graphicData uri="http://schemas.openxmlformats.org/drawingml/2006/table">
            <a:tbl>
              <a:tblPr/>
              <a:tblGrid>
                <a:gridCol w="4955874">
                  <a:extLst>
                    <a:ext uri="{9D8B030D-6E8A-4147-A177-3AD203B41FA5}">
                      <a16:colId xmlns:a16="http://schemas.microsoft.com/office/drawing/2014/main" val="4146851282"/>
                    </a:ext>
                  </a:extLst>
                </a:gridCol>
              </a:tblGrid>
              <a:tr h="16993381">
                <a:tc>
                  <a:txBody>
                    <a:bodyPr/>
                    <a:lstStyle/>
                    <a:p>
                      <a:pPr fontAlgn="t">
                        <a:buFont typeface="Arial" panose="020B0604020202020204" pitchFamily="34" charset="0"/>
                        <a:buNone/>
                      </a:pPr>
                      <a:r>
                        <a:rPr lang="en-US" sz="1600" b="1" i="0" dirty="0">
                          <a:solidFill>
                            <a:srgbClr val="2A2A2A"/>
                          </a:solidFill>
                          <a:effectLst/>
                          <a:latin typeface="Arial" panose="020B0604020202020204" pitchFamily="34" charset="0"/>
                        </a:rPr>
                        <a:t>​</a:t>
                      </a:r>
                      <a:endParaRPr lang="en-US" sz="1600" b="0" i="0" dirty="0">
                        <a:solidFill>
                          <a:srgbClr val="2A2A2A"/>
                        </a:solidFill>
                        <a:effectLst/>
                        <a:latin typeface="Arial" panose="020B0604020202020204" pitchFamily="34" charset="0"/>
                      </a:endParaRPr>
                    </a:p>
                  </a:txBody>
                  <a:tcPr marL="28358" marR="28358" marT="18149" marB="18149">
                    <a:lnL>
                      <a:noFill/>
                    </a:lnL>
                    <a:lnR>
                      <a:noFill/>
                    </a:lnR>
                    <a:lnT>
                      <a:noFill/>
                    </a:lnT>
                    <a:lnB>
                      <a:noFill/>
                    </a:lnB>
                  </a:tcPr>
                </a:tc>
                <a:extLst>
                  <a:ext uri="{0D108BD9-81ED-4DB2-BD59-A6C34878D82A}">
                    <a16:rowId xmlns:a16="http://schemas.microsoft.com/office/drawing/2014/main" val="2251902214"/>
                  </a:ext>
                </a:extLst>
              </a:tr>
            </a:tbl>
          </a:graphicData>
        </a:graphic>
      </p:graphicFrame>
      <p:sp>
        <p:nvSpPr>
          <p:cNvPr id="34" name="TextBox 33">
            <a:extLst>
              <a:ext uri="{FF2B5EF4-FFF2-40B4-BE49-F238E27FC236}">
                <a16:creationId xmlns:a16="http://schemas.microsoft.com/office/drawing/2014/main" id="{F3AFBD4A-C396-052E-6BC5-E106EDE91DE2}"/>
              </a:ext>
            </a:extLst>
          </p:cNvPr>
          <p:cNvSpPr txBox="1"/>
          <p:nvPr/>
        </p:nvSpPr>
        <p:spPr>
          <a:xfrm>
            <a:off x="234350" y="76200"/>
            <a:ext cx="5029200" cy="7263527"/>
          </a:xfrm>
          <a:prstGeom prst="rect">
            <a:avLst/>
          </a:prstGeom>
          <a:noFill/>
        </p:spPr>
        <p:txBody>
          <a:bodyPr wrap="square">
            <a:spAutoFit/>
          </a:bodyPr>
          <a:lstStyle/>
          <a:p>
            <a:pPr algn="l"/>
            <a:r>
              <a:rPr lang="en-US" b="1" i="0" dirty="0">
                <a:solidFill>
                  <a:srgbClr val="2A2A2A"/>
                </a:solidFill>
                <a:effectLst/>
                <a:latin typeface="Arial" panose="020B0604020202020204" pitchFamily="34" charset="0"/>
              </a:rPr>
              <a:t>Reasons for an excuse card:</a:t>
            </a:r>
            <a:br>
              <a:rPr lang="en-US" b="1" i="0" dirty="0">
                <a:solidFill>
                  <a:srgbClr val="2A2A2A"/>
                </a:solidFill>
                <a:effectLst/>
                <a:latin typeface="Arial" panose="020B0604020202020204" pitchFamily="34" charset="0"/>
              </a:rPr>
            </a:br>
            <a:r>
              <a:rPr lang="en-US" b="0" i="0" dirty="0">
                <a:solidFill>
                  <a:srgbClr val="2A2A2A"/>
                </a:solidFill>
                <a:effectLst/>
                <a:latin typeface="Arial" panose="020B0604020202020204" pitchFamily="34" charset="0"/>
              </a:rPr>
              <a:t>Late to class without a pass.</a:t>
            </a:r>
            <a:endParaRPr lang="en-US" b="0" i="0" dirty="0">
              <a:solidFill>
                <a:srgbClr val="626262"/>
              </a:solidFill>
              <a:effectLst/>
              <a:latin typeface="Arial" panose="020B0604020202020204" pitchFamily="34" charset="0"/>
            </a:endParaRPr>
          </a:p>
          <a:p>
            <a:pPr algn="l"/>
            <a:r>
              <a:rPr lang="en-US" b="0" i="0" dirty="0">
                <a:solidFill>
                  <a:srgbClr val="2A2A2A"/>
                </a:solidFill>
                <a:effectLst/>
                <a:latin typeface="Arial" panose="020B0604020202020204" pitchFamily="34" charset="0"/>
              </a:rPr>
              <a:t>Need to charge your laptop.</a:t>
            </a:r>
            <a:endParaRPr lang="en-US" b="0" i="0" dirty="0">
              <a:solidFill>
                <a:srgbClr val="626262"/>
              </a:solidFill>
              <a:effectLst/>
              <a:latin typeface="Arial" panose="020B0604020202020204" pitchFamily="34" charset="0"/>
            </a:endParaRPr>
          </a:p>
          <a:p>
            <a:pPr algn="l"/>
            <a:r>
              <a:rPr lang="en-US" b="0" i="0" dirty="0">
                <a:solidFill>
                  <a:srgbClr val="2A2A2A"/>
                </a:solidFill>
                <a:effectLst/>
                <a:latin typeface="Arial" panose="020B0604020202020204" pitchFamily="34" charset="0"/>
              </a:rPr>
              <a:t>Forget to submit a pass slip.</a:t>
            </a:r>
            <a:endParaRPr lang="en-US" b="0" i="0" dirty="0">
              <a:solidFill>
                <a:srgbClr val="626262"/>
              </a:solidFill>
              <a:effectLst/>
              <a:latin typeface="Arial" panose="020B0604020202020204" pitchFamily="34" charset="0"/>
            </a:endParaRPr>
          </a:p>
          <a:p>
            <a:pPr algn="l"/>
            <a:r>
              <a:rPr lang="en-US" b="0" i="0" dirty="0">
                <a:solidFill>
                  <a:srgbClr val="626262"/>
                </a:solidFill>
                <a:effectLst/>
                <a:latin typeface="Arial" panose="020B0604020202020204" pitchFamily="34" charset="0"/>
              </a:rPr>
              <a:t>Not making smart choices.</a:t>
            </a:r>
          </a:p>
          <a:p>
            <a:pPr algn="l"/>
            <a:r>
              <a:rPr lang="en-US" b="0" i="0" dirty="0">
                <a:solidFill>
                  <a:srgbClr val="2A2A2A"/>
                </a:solidFill>
                <a:effectLst/>
                <a:latin typeface="Arial" panose="020B0604020202020204" pitchFamily="34" charset="0"/>
              </a:rPr>
              <a:t>Did not complete an assignment on time.</a:t>
            </a:r>
            <a:endParaRPr lang="en-US" b="0" i="0" dirty="0">
              <a:solidFill>
                <a:srgbClr val="626262"/>
              </a:solidFill>
              <a:effectLst/>
              <a:latin typeface="Arial" panose="020B0604020202020204" pitchFamily="34" charset="0"/>
            </a:endParaRPr>
          </a:p>
          <a:p>
            <a:br>
              <a:rPr lang="en-US" dirty="0"/>
            </a:br>
            <a:r>
              <a:rPr lang="en-US" b="1" i="0" dirty="0">
                <a:solidFill>
                  <a:srgbClr val="626262"/>
                </a:solidFill>
                <a:effectLst/>
                <a:latin typeface="Arial" panose="020B0604020202020204" pitchFamily="34" charset="0"/>
              </a:rPr>
              <a:t>What are the consequences for excuse cards?  </a:t>
            </a:r>
            <a:r>
              <a:rPr lang="en-US" b="0" i="0" dirty="0">
                <a:effectLst/>
                <a:latin typeface="Arial" panose="020B0604020202020204" pitchFamily="34" charset="0"/>
              </a:rPr>
              <a:t>Four or less excuse cards will not result in consequences.  The fifth excuse card will earn  you an after-school detention (30 min) with the teacher.</a:t>
            </a:r>
            <a:br>
              <a:rPr lang="en-US" dirty="0"/>
            </a:br>
            <a:br>
              <a:rPr lang="en-US" dirty="0"/>
            </a:br>
            <a:r>
              <a:rPr lang="en-US" b="1" i="0" dirty="0">
                <a:effectLst/>
                <a:latin typeface="Arial" panose="020B0604020202020204" pitchFamily="34" charset="0"/>
              </a:rPr>
              <a:t>Examples:  </a:t>
            </a:r>
            <a:br>
              <a:rPr lang="en-US" b="0" i="0" dirty="0">
                <a:effectLst/>
                <a:latin typeface="Arial" panose="020B0604020202020204" pitchFamily="34" charset="0"/>
              </a:rPr>
            </a:br>
            <a:br>
              <a:rPr lang="en-US" sz="1400" b="0" i="0" dirty="0">
                <a:effectLst/>
                <a:latin typeface="Arial" panose="020B0604020202020204" pitchFamily="34" charset="0"/>
              </a:rPr>
            </a:br>
            <a:r>
              <a:rPr lang="en-US" sz="1400" b="0" i="0" dirty="0">
                <a:effectLst/>
                <a:latin typeface="Arial" panose="020B0604020202020204" pitchFamily="34" charset="0"/>
              </a:rPr>
              <a:t>#1 - 4 = No Consequence</a:t>
            </a:r>
            <a:br>
              <a:rPr lang="en-US" sz="1400" b="0" i="0" dirty="0">
                <a:effectLst/>
                <a:latin typeface="Arial" panose="020B0604020202020204" pitchFamily="34" charset="0"/>
              </a:rPr>
            </a:br>
            <a:r>
              <a:rPr lang="en-US" sz="1400" b="0" i="0" u="sng" dirty="0">
                <a:effectLst/>
                <a:latin typeface="Arial" panose="020B0604020202020204" pitchFamily="34" charset="0"/>
              </a:rPr>
              <a:t>#5 = After-school Detention</a:t>
            </a:r>
            <a:br>
              <a:rPr lang="en-US" sz="1400" dirty="0"/>
            </a:br>
            <a:br>
              <a:rPr lang="en-US" sz="1400" dirty="0"/>
            </a:br>
            <a:r>
              <a:rPr lang="en-US" sz="1400" b="0" i="0" dirty="0">
                <a:solidFill>
                  <a:srgbClr val="626262"/>
                </a:solidFill>
                <a:effectLst/>
                <a:latin typeface="Arial" panose="020B0604020202020204" pitchFamily="34" charset="0"/>
              </a:rPr>
              <a:t>#6-9 = No Consequence</a:t>
            </a:r>
            <a:br>
              <a:rPr lang="en-US" sz="1400" dirty="0"/>
            </a:br>
            <a:r>
              <a:rPr lang="en-US" sz="1400" b="0" i="0" u="sng" dirty="0">
                <a:solidFill>
                  <a:srgbClr val="2A2A2A"/>
                </a:solidFill>
                <a:effectLst/>
                <a:latin typeface="Arial" panose="020B0604020202020204" pitchFamily="34" charset="0"/>
              </a:rPr>
              <a:t>#10 = After-school Detention</a:t>
            </a:r>
            <a:br>
              <a:rPr lang="en-US" sz="1400" b="0" i="0" dirty="0">
                <a:solidFill>
                  <a:srgbClr val="2A2A2A"/>
                </a:solidFill>
                <a:effectLst/>
                <a:latin typeface="Arial" panose="020B0604020202020204" pitchFamily="34" charset="0"/>
              </a:rPr>
            </a:br>
            <a:br>
              <a:rPr lang="en-US" sz="1400" b="0" i="0" dirty="0">
                <a:solidFill>
                  <a:srgbClr val="2A2A2A"/>
                </a:solidFill>
                <a:effectLst/>
                <a:latin typeface="Arial" panose="020B0604020202020204" pitchFamily="34" charset="0"/>
              </a:rPr>
            </a:br>
            <a:r>
              <a:rPr lang="en-US" sz="1400" b="0" i="0" dirty="0">
                <a:solidFill>
                  <a:srgbClr val="2A2A2A"/>
                </a:solidFill>
                <a:effectLst/>
                <a:latin typeface="Arial" panose="020B0604020202020204" pitchFamily="34" charset="0"/>
              </a:rPr>
              <a:t>#11 - 14 = No Consequence</a:t>
            </a:r>
            <a:br>
              <a:rPr lang="en-US" sz="1400" dirty="0"/>
            </a:br>
            <a:r>
              <a:rPr lang="en-US" sz="1400" b="0" i="0" u="sng" dirty="0">
                <a:solidFill>
                  <a:srgbClr val="2A2A2A"/>
                </a:solidFill>
                <a:effectLst/>
                <a:latin typeface="Arial" panose="020B0604020202020204" pitchFamily="34" charset="0"/>
              </a:rPr>
              <a:t>#15 = After-school Detention</a:t>
            </a:r>
            <a:br>
              <a:rPr lang="en-US" sz="1400" b="0" i="0" dirty="0">
                <a:solidFill>
                  <a:srgbClr val="2A2A2A"/>
                </a:solidFill>
                <a:effectLst/>
                <a:latin typeface="Arial" panose="020B0604020202020204" pitchFamily="34" charset="0"/>
              </a:rPr>
            </a:br>
            <a:br>
              <a:rPr lang="en-US" sz="1400" b="0" i="0" dirty="0">
                <a:solidFill>
                  <a:srgbClr val="2A2A2A"/>
                </a:solidFill>
                <a:effectLst/>
                <a:latin typeface="Arial" panose="020B0604020202020204" pitchFamily="34" charset="0"/>
              </a:rPr>
            </a:br>
            <a:r>
              <a:rPr lang="en-US" sz="1400" b="0" i="0" dirty="0">
                <a:solidFill>
                  <a:srgbClr val="2A2A2A"/>
                </a:solidFill>
                <a:effectLst/>
                <a:latin typeface="Arial" panose="020B0604020202020204" pitchFamily="34" charset="0"/>
              </a:rPr>
              <a:t>#16 - 19 = No Consequence</a:t>
            </a:r>
            <a:br>
              <a:rPr lang="en-US" sz="1400" dirty="0"/>
            </a:br>
            <a:r>
              <a:rPr lang="en-US" sz="1400" b="0" i="0" u="sng" dirty="0">
                <a:solidFill>
                  <a:srgbClr val="626262"/>
                </a:solidFill>
                <a:effectLst/>
                <a:latin typeface="Arial" panose="020B0604020202020204" pitchFamily="34" charset="0"/>
              </a:rPr>
              <a:t>#20 = After-school Detention</a:t>
            </a:r>
            <a:endParaRPr lang="en-US" sz="1800" b="0" i="0" dirty="0">
              <a:solidFill>
                <a:srgbClr val="2A2A2A"/>
              </a:solidFill>
              <a:effectLst/>
              <a:latin typeface="Arial" panose="020B0604020202020204" pitchFamily="34" charset="0"/>
            </a:endParaRPr>
          </a:p>
        </p:txBody>
      </p:sp>
      <p:sp>
        <p:nvSpPr>
          <p:cNvPr id="12" name="Text Box 5">
            <a:extLst>
              <a:ext uri="{FF2B5EF4-FFF2-40B4-BE49-F238E27FC236}">
                <a16:creationId xmlns:a16="http://schemas.microsoft.com/office/drawing/2014/main" id="{C0B515D2-38BD-ED27-EEC6-A467583F4EF1}"/>
              </a:ext>
            </a:extLst>
          </p:cNvPr>
          <p:cNvSpPr txBox="1">
            <a:spLocks noChangeArrowheads="1"/>
          </p:cNvSpPr>
          <p:nvPr/>
        </p:nvSpPr>
        <p:spPr bwMode="auto">
          <a:xfrm>
            <a:off x="5602855" y="2320533"/>
            <a:ext cx="4239210" cy="346467"/>
          </a:xfrm>
          <a:prstGeom prst="rect">
            <a:avLst/>
          </a:prstGeom>
          <a:noFill/>
          <a:ln w="28575">
            <a:noFill/>
            <a:miter lim="800000"/>
            <a:headEnd/>
            <a:tailEnd/>
          </a:ln>
          <a:effectLst/>
        </p:spPr>
        <p:txBody>
          <a:bodyPr wrap="square" lIns="99276" tIns="49638" rIns="99276" bIns="49638">
            <a:spAutoFit/>
          </a:bodyPr>
          <a:lstStyle/>
          <a:p>
            <a:pPr algn="ctr"/>
            <a:r>
              <a:rPr lang="en-US" sz="1600" b="1" i="0" dirty="0">
                <a:solidFill>
                  <a:srgbClr val="2A2A2A"/>
                </a:solidFill>
                <a:effectLst/>
                <a:latin typeface="Times New Roman" panose="02020603050405020304" pitchFamily="18" charset="0"/>
                <a:cs typeface="Times New Roman" panose="02020603050405020304" pitchFamily="18" charset="0"/>
              </a:rPr>
              <a:t>Ask permission, fill out form</a:t>
            </a:r>
            <a:endParaRPr lang="en-US" sz="1600" b="1" dirty="0">
              <a:solidFill>
                <a:srgbClr val="2A2A2A"/>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6604F9D-22E9-50FE-11A4-30413CCF2CFF}"/>
              </a:ext>
            </a:extLst>
          </p:cNvPr>
          <p:cNvSpPr txBox="1"/>
          <p:nvPr/>
        </p:nvSpPr>
        <p:spPr>
          <a:xfrm>
            <a:off x="3657600" y="5588168"/>
            <a:ext cx="5029200" cy="1015663"/>
          </a:xfrm>
          <a:prstGeom prst="rect">
            <a:avLst/>
          </a:prstGeom>
          <a:solidFill>
            <a:srgbClr val="FFFF00"/>
          </a:solidFill>
        </p:spPr>
        <p:txBody>
          <a:bodyPr wrap="square">
            <a:spAutoFit/>
          </a:bodyPr>
          <a:lstStyle/>
          <a:p>
            <a:r>
              <a:rPr lang="en-US" b="1" i="1" dirty="0">
                <a:solidFill>
                  <a:srgbClr val="626262"/>
                </a:solidFill>
                <a:effectLst/>
                <a:latin typeface="Arial" panose="020B0604020202020204" pitchFamily="34" charset="0"/>
              </a:rPr>
              <a:t>NOTE: Excuse cards do not disappear at the end of the quarter!​ ​  They will disappear at the end of the school year!</a:t>
            </a:r>
            <a:endParaRPr lang="en-US" b="1" dirty="0"/>
          </a:p>
        </p:txBody>
      </p:sp>
    </p:spTree>
    <p:extLst>
      <p:ext uri="{BB962C8B-B14F-4D97-AF65-F5344CB8AC3E}">
        <p14:creationId xmlns:p14="http://schemas.microsoft.com/office/powerpoint/2010/main" val="238836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D9F68A3-AECF-16DE-42A0-E1405EDC6D34}"/>
              </a:ext>
            </a:extLst>
          </p:cNvPr>
          <p:cNvPicPr>
            <a:picLocks noChangeAspect="1"/>
          </p:cNvPicPr>
          <p:nvPr/>
        </p:nvPicPr>
        <p:blipFill rotWithShape="1">
          <a:blip r:embed="rId2"/>
          <a:srcRect l="49202" r="-1918"/>
          <a:stretch/>
        </p:blipFill>
        <p:spPr>
          <a:xfrm>
            <a:off x="5452623" y="223408"/>
            <a:ext cx="4571999" cy="6757982"/>
          </a:xfrm>
          <a:prstGeom prst="rect">
            <a:avLst/>
          </a:prstGeom>
        </p:spPr>
      </p:pic>
      <p:grpSp>
        <p:nvGrpSpPr>
          <p:cNvPr id="36" name="Group 35">
            <a:extLst>
              <a:ext uri="{FF2B5EF4-FFF2-40B4-BE49-F238E27FC236}">
                <a16:creationId xmlns:a16="http://schemas.microsoft.com/office/drawing/2014/main" id="{86FD8AA9-05EC-4A1B-BF78-501C3476519A}"/>
              </a:ext>
            </a:extLst>
          </p:cNvPr>
          <p:cNvGrpSpPr/>
          <p:nvPr/>
        </p:nvGrpSpPr>
        <p:grpSpPr>
          <a:xfrm>
            <a:off x="368754" y="3286664"/>
            <a:ext cx="5574847" cy="3163309"/>
            <a:chOff x="1600163" y="408170"/>
            <a:chExt cx="5574847" cy="3163309"/>
          </a:xfrm>
        </p:grpSpPr>
        <p:grpSp>
          <p:nvGrpSpPr>
            <p:cNvPr id="14" name="Group 13">
              <a:extLst>
                <a:ext uri="{FF2B5EF4-FFF2-40B4-BE49-F238E27FC236}">
                  <a16:creationId xmlns:a16="http://schemas.microsoft.com/office/drawing/2014/main" id="{717A2D83-61F4-4415-9C96-6F32D6D2E1A9}"/>
                </a:ext>
              </a:extLst>
            </p:cNvPr>
            <p:cNvGrpSpPr/>
            <p:nvPr/>
          </p:nvGrpSpPr>
          <p:grpSpPr>
            <a:xfrm>
              <a:off x="1624655" y="408170"/>
              <a:ext cx="5550355" cy="1392907"/>
              <a:chOff x="1821144" y="-2352634"/>
              <a:chExt cx="5553502" cy="1415758"/>
            </a:xfrm>
          </p:grpSpPr>
          <p:sp>
            <p:nvSpPr>
              <p:cNvPr id="15" name="Text Box 5">
                <a:extLst>
                  <a:ext uri="{FF2B5EF4-FFF2-40B4-BE49-F238E27FC236}">
                    <a16:creationId xmlns:a16="http://schemas.microsoft.com/office/drawing/2014/main" id="{4C4A4580-3747-4EAC-80F0-13721E828863}"/>
                  </a:ext>
                </a:extLst>
              </p:cNvPr>
              <p:cNvSpPr txBox="1">
                <a:spLocks noChangeArrowheads="1"/>
              </p:cNvSpPr>
              <p:nvPr/>
            </p:nvSpPr>
            <p:spPr bwMode="auto">
              <a:xfrm>
                <a:off x="1821144" y="-2352634"/>
                <a:ext cx="4574590" cy="1415758"/>
              </a:xfrm>
              <a:prstGeom prst="rect">
                <a:avLst/>
              </a:prstGeom>
              <a:solidFill>
                <a:schemeClr val="bg1"/>
              </a:solidFill>
              <a:ln w="28575">
                <a:solidFill>
                  <a:srgbClr val="C00000"/>
                </a:solidFill>
                <a:miter lim="800000"/>
                <a:headEnd/>
                <a:tailEnd/>
              </a:ln>
              <a:effectLst/>
            </p:spPr>
            <p:txBody>
              <a:bodyPr wrap="square" lIns="99276" tIns="49638" rIns="99276" bIns="49638">
                <a:spAutoFit/>
              </a:bodyPr>
              <a:lstStyle/>
              <a:p>
                <a:pPr algn="l"/>
                <a:r>
                  <a:rPr lang="en-US" sz="2400" b="1" dirty="0">
                    <a:solidFill>
                      <a:srgbClr val="2A2A2A"/>
                    </a:solidFill>
                    <a:latin typeface="Times New Roman" panose="02020603050405020304" pitchFamily="18" charset="0"/>
                    <a:cs typeface="Times New Roman" panose="02020603050405020304" pitchFamily="18" charset="0"/>
                  </a:rPr>
                  <a:t>Goes to the office!</a:t>
                </a:r>
              </a:p>
              <a:p>
                <a:pPr algn="l"/>
                <a:r>
                  <a:rPr lang="en-US" b="1" dirty="0">
                    <a:solidFill>
                      <a:srgbClr val="FF0000"/>
                    </a:solidFill>
                    <a:latin typeface="Times New Roman" panose="02020603050405020304" pitchFamily="18" charset="0"/>
                    <a:cs typeface="Times New Roman" panose="02020603050405020304" pitchFamily="18" charset="0"/>
                  </a:rPr>
                  <a:t>Phones should be turned off and put away in your bookbag during class time and in the hallways.  </a:t>
                </a:r>
                <a:endParaRPr lang="en-US" b="0" i="0" dirty="0">
                  <a:solidFill>
                    <a:srgbClr val="FF0000"/>
                  </a:solidFill>
                  <a:effectLst/>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1B291FDB-06B4-429E-9D18-3CD2DCF1D590}"/>
                  </a:ext>
                </a:extLst>
              </p:cNvPr>
              <p:cNvCxnSpPr>
                <a:cxnSpLocks/>
                <a:stCxn id="15" idx="3"/>
              </p:cNvCxnSpPr>
              <p:nvPr/>
            </p:nvCxnSpPr>
            <p:spPr bwMode="auto">
              <a:xfrm>
                <a:off x="6395734" y="-1644754"/>
                <a:ext cx="978912" cy="443644"/>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grpSp>
        <p:pic>
          <p:nvPicPr>
            <p:cNvPr id="35" name="Picture 34">
              <a:extLst>
                <a:ext uri="{FF2B5EF4-FFF2-40B4-BE49-F238E27FC236}">
                  <a16:creationId xmlns:a16="http://schemas.microsoft.com/office/drawing/2014/main" id="{D8796873-B6A9-40F4-B7D7-268310FB51D0}"/>
                </a:ext>
              </a:extLst>
            </p:cNvPr>
            <p:cNvPicPr>
              <a:picLocks noChangeAspect="1"/>
            </p:cNvPicPr>
            <p:nvPr/>
          </p:nvPicPr>
          <p:blipFill>
            <a:blip r:embed="rId3"/>
            <a:stretch>
              <a:fillRect/>
            </a:stretch>
          </p:blipFill>
          <p:spPr>
            <a:xfrm>
              <a:off x="1600163" y="2142971"/>
              <a:ext cx="4596490" cy="1428508"/>
            </a:xfrm>
            <a:prstGeom prst="rect">
              <a:avLst/>
            </a:prstGeom>
            <a:ln>
              <a:noFill/>
            </a:ln>
            <a:effectLst>
              <a:outerShdw blurRad="292100" dist="139700" dir="2700000" algn="tl" rotWithShape="0">
                <a:srgbClr val="333333">
                  <a:alpha val="65000"/>
                </a:srgbClr>
              </a:outerShdw>
            </a:effectLst>
          </p:spPr>
        </p:pic>
      </p:grpSp>
      <p:grpSp>
        <p:nvGrpSpPr>
          <p:cNvPr id="17" name="Group 16">
            <a:extLst>
              <a:ext uri="{FF2B5EF4-FFF2-40B4-BE49-F238E27FC236}">
                <a16:creationId xmlns:a16="http://schemas.microsoft.com/office/drawing/2014/main" id="{532E18F0-B862-5CEC-C401-F64D9814B942}"/>
              </a:ext>
            </a:extLst>
          </p:cNvPr>
          <p:cNvGrpSpPr/>
          <p:nvPr/>
        </p:nvGrpSpPr>
        <p:grpSpPr>
          <a:xfrm>
            <a:off x="393245" y="567870"/>
            <a:ext cx="5297342" cy="2708730"/>
            <a:chOff x="2479752" y="-1448220"/>
            <a:chExt cx="5297342" cy="2708730"/>
          </a:xfrm>
        </p:grpSpPr>
        <p:cxnSp>
          <p:nvCxnSpPr>
            <p:cNvPr id="18" name="Straight Arrow Connector 17">
              <a:extLst>
                <a:ext uri="{FF2B5EF4-FFF2-40B4-BE49-F238E27FC236}">
                  <a16:creationId xmlns:a16="http://schemas.microsoft.com/office/drawing/2014/main" id="{E69E7A40-B927-0B33-89C4-A9F2036B6417}"/>
                </a:ext>
              </a:extLst>
            </p:cNvPr>
            <p:cNvCxnSpPr>
              <a:cxnSpLocks/>
            </p:cNvCxnSpPr>
            <p:nvPr/>
          </p:nvCxnSpPr>
          <p:spPr bwMode="auto">
            <a:xfrm>
              <a:off x="6721041" y="382767"/>
              <a:ext cx="1056053" cy="877743"/>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
          <p:nvSpPr>
            <p:cNvPr id="21" name="Text Box 5">
              <a:extLst>
                <a:ext uri="{FF2B5EF4-FFF2-40B4-BE49-F238E27FC236}">
                  <a16:creationId xmlns:a16="http://schemas.microsoft.com/office/drawing/2014/main" id="{171E7EBA-A0EC-7D1C-A315-32760873721E}"/>
                </a:ext>
              </a:extLst>
            </p:cNvPr>
            <p:cNvSpPr txBox="1">
              <a:spLocks noChangeArrowheads="1"/>
            </p:cNvSpPr>
            <p:nvPr/>
          </p:nvSpPr>
          <p:spPr bwMode="auto">
            <a:xfrm>
              <a:off x="2479752" y="-1448220"/>
              <a:ext cx="4571999" cy="1839183"/>
            </a:xfrm>
            <a:prstGeom prst="rect">
              <a:avLst/>
            </a:prstGeom>
            <a:solidFill>
              <a:schemeClr val="bg1"/>
            </a:solidFill>
            <a:ln w="28575">
              <a:solidFill>
                <a:srgbClr val="C00000"/>
              </a:solidFill>
              <a:miter lim="800000"/>
              <a:headEnd/>
              <a:tailEnd/>
            </a:ln>
            <a:effectLst/>
          </p:spPr>
          <p:txBody>
            <a:bodyPr wrap="square" lIns="99276" tIns="49638" rIns="99276" bIns="49638">
              <a:spAutoFit/>
            </a:bodyPr>
            <a:lstStyle/>
            <a:p>
              <a:pPr>
                <a:spcBef>
                  <a:spcPct val="50000"/>
                </a:spcBef>
              </a:pPr>
              <a:r>
                <a:rPr lang="en-US" sz="2400" b="1" dirty="0">
                  <a:latin typeface="Times New Roman" pitchFamily="18" charset="0"/>
                </a:rPr>
                <a:t>Yes </a:t>
              </a:r>
              <a:r>
                <a:rPr lang="en-US" sz="2400" b="1" dirty="0">
                  <a:latin typeface="Times New Roman" pitchFamily="18" charset="0"/>
                  <a:sym typeface="Wingdings" panose="05000000000000000000" pitchFamily="2" charset="2"/>
                </a:rPr>
                <a:t> </a:t>
              </a:r>
              <a:r>
                <a:rPr lang="en-US" sz="2400" b="1" dirty="0">
                  <a:latin typeface="Times New Roman" pitchFamily="18" charset="0"/>
                </a:rPr>
                <a:t>Water &amp; Gum</a:t>
              </a:r>
            </a:p>
            <a:p>
              <a:pPr>
                <a:spcBef>
                  <a:spcPct val="50000"/>
                </a:spcBef>
              </a:pPr>
              <a:r>
                <a:rPr lang="en-US" sz="2400" b="1" dirty="0">
                  <a:latin typeface="Times New Roman" pitchFamily="18" charset="0"/>
                </a:rPr>
                <a:t>No </a:t>
              </a:r>
              <a:r>
                <a:rPr lang="en-US" sz="2400" b="1" dirty="0">
                  <a:latin typeface="Times New Roman" pitchFamily="18" charset="0"/>
                  <a:sym typeface="Wingdings" panose="05000000000000000000" pitchFamily="2" charset="2"/>
                </a:rPr>
                <a:t> </a:t>
              </a:r>
              <a:r>
                <a:rPr lang="en-US" sz="2400" b="1" dirty="0">
                  <a:latin typeface="Times New Roman" pitchFamily="18" charset="0"/>
                </a:rPr>
                <a:t>Soda, snacks &amp; candy </a:t>
              </a:r>
            </a:p>
            <a:p>
              <a:pPr>
                <a:spcBef>
                  <a:spcPts val="600"/>
                </a:spcBef>
              </a:pPr>
              <a:r>
                <a:rPr lang="en-US" sz="2400" dirty="0">
                  <a:solidFill>
                    <a:srgbClr val="FF0000"/>
                  </a:solidFill>
                  <a:latin typeface="Times New Roman" pitchFamily="18" charset="0"/>
                </a:rPr>
                <a:t>(Only on reward days or as a prize from another teacher.) </a:t>
              </a:r>
              <a:endParaRPr lang="en-US" sz="1600" dirty="0">
                <a:solidFill>
                  <a:srgbClr val="FF0000"/>
                </a:solidFill>
                <a:latin typeface="Times New Roman" pitchFamily="18" charset="0"/>
              </a:endParaRPr>
            </a:p>
          </p:txBody>
        </p:sp>
      </p:grpSp>
      <p:sp>
        <p:nvSpPr>
          <p:cNvPr id="23" name="Text Box 5">
            <a:extLst>
              <a:ext uri="{FF2B5EF4-FFF2-40B4-BE49-F238E27FC236}">
                <a16:creationId xmlns:a16="http://schemas.microsoft.com/office/drawing/2014/main" id="{94E78C2F-0EBC-886B-552C-C9F52474FB59}"/>
              </a:ext>
            </a:extLst>
          </p:cNvPr>
          <p:cNvSpPr txBox="1">
            <a:spLocks noChangeArrowheads="1"/>
          </p:cNvSpPr>
          <p:nvPr/>
        </p:nvSpPr>
        <p:spPr bwMode="auto">
          <a:xfrm>
            <a:off x="9260455" y="2743200"/>
            <a:ext cx="457199" cy="408022"/>
          </a:xfrm>
          <a:prstGeom prst="rect">
            <a:avLst/>
          </a:prstGeom>
          <a:noFill/>
          <a:ln w="28575">
            <a:noFill/>
            <a:miter lim="800000"/>
            <a:headEnd/>
            <a:tailEnd/>
          </a:ln>
          <a:effectLst/>
        </p:spPr>
        <p:txBody>
          <a:bodyPr wrap="square" lIns="99276" tIns="49638" rIns="99276" bIns="49638">
            <a:spAutoFit/>
          </a:bodyPr>
          <a:lstStyle/>
          <a:p>
            <a:pPr algn="ctr" fontAlgn="t">
              <a:buFont typeface="Arial" panose="020B0604020202020204" pitchFamily="34" charset="0"/>
              <a:buNone/>
            </a:pPr>
            <a:r>
              <a:rPr lang="en-US" b="0" i="0" dirty="0">
                <a:solidFill>
                  <a:srgbClr val="2A2A2A"/>
                </a:solidFill>
                <a:effectLst/>
                <a:latin typeface="Arial" panose="020B0604020202020204" pitchFamily="34" charset="0"/>
              </a:rPr>
              <a:t>5</a:t>
            </a:r>
            <a:endParaRPr lang="en-US" b="0" i="0" dirty="0">
              <a:solidFill>
                <a:srgbClr val="626262"/>
              </a:solidFill>
              <a:effectLst/>
              <a:latin typeface="Arial" panose="020B0604020202020204" pitchFamily="34" charset="0"/>
            </a:endParaRPr>
          </a:p>
        </p:txBody>
      </p:sp>
      <p:sp>
        <p:nvSpPr>
          <p:cNvPr id="24" name="Text Box 5">
            <a:extLst>
              <a:ext uri="{FF2B5EF4-FFF2-40B4-BE49-F238E27FC236}">
                <a16:creationId xmlns:a16="http://schemas.microsoft.com/office/drawing/2014/main" id="{21A4AA79-B686-4780-FB7D-6FC74EB15E2F}"/>
              </a:ext>
            </a:extLst>
          </p:cNvPr>
          <p:cNvSpPr txBox="1">
            <a:spLocks noChangeArrowheads="1"/>
          </p:cNvSpPr>
          <p:nvPr/>
        </p:nvSpPr>
        <p:spPr bwMode="auto">
          <a:xfrm>
            <a:off x="5602855" y="2320533"/>
            <a:ext cx="4239210" cy="346467"/>
          </a:xfrm>
          <a:prstGeom prst="rect">
            <a:avLst/>
          </a:prstGeom>
          <a:noFill/>
          <a:ln w="28575">
            <a:noFill/>
            <a:miter lim="800000"/>
            <a:headEnd/>
            <a:tailEnd/>
          </a:ln>
          <a:effectLst/>
        </p:spPr>
        <p:txBody>
          <a:bodyPr wrap="square" lIns="99276" tIns="49638" rIns="99276" bIns="49638">
            <a:spAutoFit/>
          </a:bodyPr>
          <a:lstStyle/>
          <a:p>
            <a:pPr algn="ctr"/>
            <a:r>
              <a:rPr lang="en-US" sz="1600" b="1" i="0" dirty="0">
                <a:solidFill>
                  <a:srgbClr val="2A2A2A"/>
                </a:solidFill>
                <a:effectLst/>
                <a:latin typeface="Times New Roman" panose="02020603050405020304" pitchFamily="18" charset="0"/>
                <a:cs typeface="Times New Roman" panose="02020603050405020304" pitchFamily="18" charset="0"/>
              </a:rPr>
              <a:t>Ask permission, fill out form</a:t>
            </a:r>
            <a:endParaRPr lang="en-US" sz="1600" b="1" dirty="0">
              <a:solidFill>
                <a:srgbClr val="2A2A2A"/>
              </a:solidFill>
              <a:latin typeface="Times New Roman" panose="02020603050405020304" pitchFamily="18" charset="0"/>
              <a:cs typeface="Times New Roman" panose="02020603050405020304" pitchFamily="18" charset="0"/>
            </a:endParaRPr>
          </a:p>
        </p:txBody>
      </p:sp>
      <p:sp>
        <p:nvSpPr>
          <p:cNvPr id="25" name="Text Box 5">
            <a:extLst>
              <a:ext uri="{FF2B5EF4-FFF2-40B4-BE49-F238E27FC236}">
                <a16:creationId xmlns:a16="http://schemas.microsoft.com/office/drawing/2014/main" id="{CFC5FCA9-8401-16B7-2F65-B78CA9891F2C}"/>
              </a:ext>
            </a:extLst>
          </p:cNvPr>
          <p:cNvSpPr txBox="1">
            <a:spLocks noChangeArrowheads="1"/>
          </p:cNvSpPr>
          <p:nvPr/>
        </p:nvSpPr>
        <p:spPr bwMode="auto">
          <a:xfrm>
            <a:off x="5562599" y="1710933"/>
            <a:ext cx="4239210" cy="346467"/>
          </a:xfrm>
          <a:prstGeom prst="rect">
            <a:avLst/>
          </a:prstGeom>
          <a:noFill/>
          <a:ln w="28575">
            <a:noFill/>
            <a:miter lim="800000"/>
            <a:headEnd/>
            <a:tailEnd/>
          </a:ln>
          <a:effectLst/>
        </p:spPr>
        <p:txBody>
          <a:bodyPr wrap="square" lIns="99276" tIns="49638" rIns="99276" bIns="49638">
            <a:spAutoFit/>
          </a:bodyPr>
          <a:lstStyle/>
          <a:p>
            <a:pPr algn="ctr"/>
            <a:r>
              <a:rPr lang="en-US" sz="1600" b="1" i="0" dirty="0">
                <a:solidFill>
                  <a:srgbClr val="2A2A2A"/>
                </a:solidFill>
                <a:effectLst/>
                <a:latin typeface="Times New Roman" panose="02020603050405020304" pitchFamily="18" charset="0"/>
                <a:cs typeface="Times New Roman" panose="02020603050405020304" pitchFamily="18" charset="0"/>
              </a:rPr>
              <a:t>Under your table (or chair)</a:t>
            </a:r>
            <a:endParaRPr lang="en-US" sz="1600" b="1" dirty="0">
              <a:solidFill>
                <a:srgbClr val="2A2A2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636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D9F68A3-AECF-16DE-42A0-E1405EDC6D34}"/>
              </a:ext>
            </a:extLst>
          </p:cNvPr>
          <p:cNvPicPr>
            <a:picLocks noChangeAspect="1"/>
          </p:cNvPicPr>
          <p:nvPr/>
        </p:nvPicPr>
        <p:blipFill rotWithShape="1">
          <a:blip r:embed="rId2"/>
          <a:srcRect l="49202" r="-1918"/>
          <a:stretch/>
        </p:blipFill>
        <p:spPr>
          <a:xfrm>
            <a:off x="5452623" y="223408"/>
            <a:ext cx="4571999" cy="6757982"/>
          </a:xfrm>
          <a:prstGeom prst="rect">
            <a:avLst/>
          </a:prstGeom>
        </p:spPr>
      </p:pic>
      <p:grpSp>
        <p:nvGrpSpPr>
          <p:cNvPr id="17" name="Group 16">
            <a:extLst>
              <a:ext uri="{FF2B5EF4-FFF2-40B4-BE49-F238E27FC236}">
                <a16:creationId xmlns:a16="http://schemas.microsoft.com/office/drawing/2014/main" id="{532E18F0-B862-5CEC-C401-F64D9814B942}"/>
              </a:ext>
            </a:extLst>
          </p:cNvPr>
          <p:cNvGrpSpPr/>
          <p:nvPr/>
        </p:nvGrpSpPr>
        <p:grpSpPr>
          <a:xfrm>
            <a:off x="1066089" y="3630656"/>
            <a:ext cx="4571999" cy="1571840"/>
            <a:chOff x="3205095" y="-311330"/>
            <a:chExt cx="4571999" cy="1571840"/>
          </a:xfrm>
        </p:grpSpPr>
        <p:cxnSp>
          <p:nvCxnSpPr>
            <p:cNvPr id="18" name="Straight Arrow Connector 17">
              <a:extLst>
                <a:ext uri="{FF2B5EF4-FFF2-40B4-BE49-F238E27FC236}">
                  <a16:creationId xmlns:a16="http://schemas.microsoft.com/office/drawing/2014/main" id="{E69E7A40-B927-0B33-89C4-A9F2036B6417}"/>
                </a:ext>
              </a:extLst>
            </p:cNvPr>
            <p:cNvCxnSpPr>
              <a:cxnSpLocks/>
            </p:cNvCxnSpPr>
            <p:nvPr/>
          </p:nvCxnSpPr>
          <p:spPr bwMode="auto">
            <a:xfrm>
              <a:off x="6721041" y="382767"/>
              <a:ext cx="1056053" cy="877743"/>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
          <p:nvSpPr>
            <p:cNvPr id="21" name="Text Box 5">
              <a:extLst>
                <a:ext uri="{FF2B5EF4-FFF2-40B4-BE49-F238E27FC236}">
                  <a16:creationId xmlns:a16="http://schemas.microsoft.com/office/drawing/2014/main" id="{171E7EBA-A0EC-7D1C-A315-32760873721E}"/>
                </a:ext>
              </a:extLst>
            </p:cNvPr>
            <p:cNvSpPr txBox="1">
              <a:spLocks noChangeArrowheads="1"/>
            </p:cNvSpPr>
            <p:nvPr/>
          </p:nvSpPr>
          <p:spPr bwMode="auto">
            <a:xfrm>
              <a:off x="3205095" y="-311330"/>
              <a:ext cx="3810000" cy="838909"/>
            </a:xfrm>
            <a:prstGeom prst="rect">
              <a:avLst/>
            </a:prstGeom>
            <a:solidFill>
              <a:schemeClr val="bg1"/>
            </a:solidFill>
            <a:ln w="28575">
              <a:solidFill>
                <a:srgbClr val="C00000"/>
              </a:solidFill>
              <a:miter lim="800000"/>
              <a:headEnd/>
              <a:tailEnd/>
            </a:ln>
            <a:effectLst/>
          </p:spPr>
          <p:txBody>
            <a:bodyPr wrap="square" lIns="99276" tIns="49638" rIns="99276" bIns="49638">
              <a:spAutoFit/>
            </a:bodyPr>
            <a:lstStyle/>
            <a:p>
              <a:pPr algn="ctr">
                <a:spcBef>
                  <a:spcPct val="50000"/>
                </a:spcBef>
              </a:pPr>
              <a:r>
                <a:rPr lang="en-US" sz="2400" b="1" dirty="0">
                  <a:latin typeface="Times New Roman" pitchFamily="18" charset="0"/>
                </a:rPr>
                <a:t>Only with your teacher’s permission EACH TIME!</a:t>
              </a:r>
              <a:endParaRPr lang="en-US" sz="1600" dirty="0">
                <a:solidFill>
                  <a:srgbClr val="FF0000"/>
                </a:solidFill>
                <a:latin typeface="Times New Roman" pitchFamily="18" charset="0"/>
              </a:endParaRPr>
            </a:p>
          </p:txBody>
        </p:sp>
      </p:grpSp>
      <p:sp>
        <p:nvSpPr>
          <p:cNvPr id="23" name="Text Box 5">
            <a:extLst>
              <a:ext uri="{FF2B5EF4-FFF2-40B4-BE49-F238E27FC236}">
                <a16:creationId xmlns:a16="http://schemas.microsoft.com/office/drawing/2014/main" id="{94E78C2F-0EBC-886B-552C-C9F52474FB59}"/>
              </a:ext>
            </a:extLst>
          </p:cNvPr>
          <p:cNvSpPr txBox="1">
            <a:spLocks noChangeArrowheads="1"/>
          </p:cNvSpPr>
          <p:nvPr/>
        </p:nvSpPr>
        <p:spPr bwMode="auto">
          <a:xfrm>
            <a:off x="9260455" y="2743200"/>
            <a:ext cx="457199" cy="408022"/>
          </a:xfrm>
          <a:prstGeom prst="rect">
            <a:avLst/>
          </a:prstGeom>
          <a:noFill/>
          <a:ln w="28575">
            <a:noFill/>
            <a:miter lim="800000"/>
            <a:headEnd/>
            <a:tailEnd/>
          </a:ln>
          <a:effectLst/>
        </p:spPr>
        <p:txBody>
          <a:bodyPr wrap="square" lIns="99276" tIns="49638" rIns="99276" bIns="49638">
            <a:spAutoFit/>
          </a:bodyPr>
          <a:lstStyle/>
          <a:p>
            <a:pPr algn="ctr" fontAlgn="t">
              <a:buFont typeface="Arial" panose="020B0604020202020204" pitchFamily="34" charset="0"/>
              <a:buNone/>
            </a:pPr>
            <a:r>
              <a:rPr lang="en-US" b="0" i="0" dirty="0">
                <a:solidFill>
                  <a:srgbClr val="2A2A2A"/>
                </a:solidFill>
                <a:effectLst/>
                <a:latin typeface="Arial" panose="020B0604020202020204" pitchFamily="34" charset="0"/>
              </a:rPr>
              <a:t>5</a:t>
            </a:r>
            <a:endParaRPr lang="en-US" b="0" i="0" dirty="0">
              <a:solidFill>
                <a:srgbClr val="626262"/>
              </a:solidFill>
              <a:effectLst/>
              <a:latin typeface="Arial" panose="020B0604020202020204" pitchFamily="34" charset="0"/>
            </a:endParaRPr>
          </a:p>
        </p:txBody>
      </p:sp>
      <p:sp>
        <p:nvSpPr>
          <p:cNvPr id="24" name="Text Box 5">
            <a:extLst>
              <a:ext uri="{FF2B5EF4-FFF2-40B4-BE49-F238E27FC236}">
                <a16:creationId xmlns:a16="http://schemas.microsoft.com/office/drawing/2014/main" id="{21A4AA79-B686-4780-FB7D-6FC74EB15E2F}"/>
              </a:ext>
            </a:extLst>
          </p:cNvPr>
          <p:cNvSpPr txBox="1">
            <a:spLocks noChangeArrowheads="1"/>
          </p:cNvSpPr>
          <p:nvPr/>
        </p:nvSpPr>
        <p:spPr bwMode="auto">
          <a:xfrm>
            <a:off x="5602855" y="2320533"/>
            <a:ext cx="4239210" cy="346467"/>
          </a:xfrm>
          <a:prstGeom prst="rect">
            <a:avLst/>
          </a:prstGeom>
          <a:noFill/>
          <a:ln w="28575">
            <a:noFill/>
            <a:miter lim="800000"/>
            <a:headEnd/>
            <a:tailEnd/>
          </a:ln>
          <a:effectLst/>
        </p:spPr>
        <p:txBody>
          <a:bodyPr wrap="square" lIns="99276" tIns="49638" rIns="99276" bIns="49638">
            <a:spAutoFit/>
          </a:bodyPr>
          <a:lstStyle/>
          <a:p>
            <a:pPr algn="ctr"/>
            <a:r>
              <a:rPr lang="en-US" sz="1600" b="1" i="0" dirty="0">
                <a:solidFill>
                  <a:srgbClr val="2A2A2A"/>
                </a:solidFill>
                <a:effectLst/>
                <a:latin typeface="Times New Roman" panose="02020603050405020304" pitchFamily="18" charset="0"/>
                <a:cs typeface="Times New Roman" panose="02020603050405020304" pitchFamily="18" charset="0"/>
              </a:rPr>
              <a:t>Ask permission, fill out form</a:t>
            </a:r>
            <a:endParaRPr lang="en-US" sz="1600" b="1" dirty="0">
              <a:solidFill>
                <a:srgbClr val="2A2A2A"/>
              </a:solidFill>
              <a:latin typeface="Times New Roman" panose="02020603050405020304" pitchFamily="18" charset="0"/>
              <a:cs typeface="Times New Roman" panose="02020603050405020304" pitchFamily="18" charset="0"/>
            </a:endParaRPr>
          </a:p>
        </p:txBody>
      </p:sp>
      <p:sp>
        <p:nvSpPr>
          <p:cNvPr id="25" name="Text Box 5">
            <a:extLst>
              <a:ext uri="{FF2B5EF4-FFF2-40B4-BE49-F238E27FC236}">
                <a16:creationId xmlns:a16="http://schemas.microsoft.com/office/drawing/2014/main" id="{CFC5FCA9-8401-16B7-2F65-B78CA9891F2C}"/>
              </a:ext>
            </a:extLst>
          </p:cNvPr>
          <p:cNvSpPr txBox="1">
            <a:spLocks noChangeArrowheads="1"/>
          </p:cNvSpPr>
          <p:nvPr/>
        </p:nvSpPr>
        <p:spPr bwMode="auto">
          <a:xfrm>
            <a:off x="5562599" y="1710933"/>
            <a:ext cx="4239210" cy="346467"/>
          </a:xfrm>
          <a:prstGeom prst="rect">
            <a:avLst/>
          </a:prstGeom>
          <a:noFill/>
          <a:ln w="28575">
            <a:noFill/>
            <a:miter lim="800000"/>
            <a:headEnd/>
            <a:tailEnd/>
          </a:ln>
          <a:effectLst/>
        </p:spPr>
        <p:txBody>
          <a:bodyPr wrap="square" lIns="99276" tIns="49638" rIns="99276" bIns="49638">
            <a:spAutoFit/>
          </a:bodyPr>
          <a:lstStyle/>
          <a:p>
            <a:pPr algn="ctr"/>
            <a:r>
              <a:rPr lang="en-US" sz="1600" b="1" i="0" dirty="0">
                <a:solidFill>
                  <a:srgbClr val="2A2A2A"/>
                </a:solidFill>
                <a:effectLst/>
                <a:latin typeface="Times New Roman" panose="02020603050405020304" pitchFamily="18" charset="0"/>
                <a:cs typeface="Times New Roman" panose="02020603050405020304" pitchFamily="18" charset="0"/>
              </a:rPr>
              <a:t>Under your table (or chair)</a:t>
            </a:r>
            <a:endParaRPr lang="en-US" sz="1600" b="1" dirty="0">
              <a:solidFill>
                <a:srgbClr val="2A2A2A"/>
              </a:solidFill>
              <a:latin typeface="Times New Roman" panose="02020603050405020304" pitchFamily="18" charset="0"/>
              <a:cs typeface="Times New Roman" panose="02020603050405020304" pitchFamily="18" charset="0"/>
            </a:endParaRPr>
          </a:p>
        </p:txBody>
      </p:sp>
      <p:sp>
        <p:nvSpPr>
          <p:cNvPr id="20" name="Text Box 5">
            <a:extLst>
              <a:ext uri="{FF2B5EF4-FFF2-40B4-BE49-F238E27FC236}">
                <a16:creationId xmlns:a16="http://schemas.microsoft.com/office/drawing/2014/main" id="{2B7DB454-5B5E-6914-A23F-B08DBD78FE1B}"/>
              </a:ext>
            </a:extLst>
          </p:cNvPr>
          <p:cNvSpPr txBox="1">
            <a:spLocks noChangeArrowheads="1"/>
          </p:cNvSpPr>
          <p:nvPr/>
        </p:nvSpPr>
        <p:spPr bwMode="auto">
          <a:xfrm>
            <a:off x="5602856" y="4038600"/>
            <a:ext cx="4239210" cy="346467"/>
          </a:xfrm>
          <a:prstGeom prst="rect">
            <a:avLst/>
          </a:prstGeom>
          <a:noFill/>
          <a:ln w="28575">
            <a:noFill/>
            <a:miter lim="800000"/>
            <a:headEnd/>
            <a:tailEnd/>
          </a:ln>
          <a:effectLst/>
        </p:spPr>
        <p:txBody>
          <a:bodyPr wrap="square" lIns="99276" tIns="49638" rIns="99276" bIns="49638">
            <a:spAutoFit/>
          </a:bodyPr>
          <a:lstStyle/>
          <a:p>
            <a:pPr algn="ctr"/>
            <a:r>
              <a:rPr lang="en-US" sz="1600" b="1" i="0" dirty="0">
                <a:solidFill>
                  <a:srgbClr val="2A2A2A"/>
                </a:solidFill>
                <a:effectLst/>
                <a:latin typeface="Times New Roman" panose="02020603050405020304" pitchFamily="18" charset="0"/>
                <a:cs typeface="Times New Roman" panose="02020603050405020304" pitchFamily="18" charset="0"/>
              </a:rPr>
              <a:t>Goes to the office</a:t>
            </a:r>
            <a:endParaRPr lang="en-US" sz="1600" b="1" dirty="0">
              <a:solidFill>
                <a:srgbClr val="2A2A2A"/>
              </a:solidFill>
              <a:latin typeface="Times New Roman" panose="02020603050405020304" pitchFamily="18" charset="0"/>
              <a:cs typeface="Times New Roman" panose="02020603050405020304" pitchFamily="18" charset="0"/>
            </a:endParaRPr>
          </a:p>
        </p:txBody>
      </p:sp>
      <p:sp>
        <p:nvSpPr>
          <p:cNvPr id="22" name="Text Box 5">
            <a:extLst>
              <a:ext uri="{FF2B5EF4-FFF2-40B4-BE49-F238E27FC236}">
                <a16:creationId xmlns:a16="http://schemas.microsoft.com/office/drawing/2014/main" id="{AABCAE53-9A6C-A5F5-0C1F-F203B2C37BBD}"/>
              </a:ext>
            </a:extLst>
          </p:cNvPr>
          <p:cNvSpPr txBox="1">
            <a:spLocks noChangeArrowheads="1"/>
          </p:cNvSpPr>
          <p:nvPr/>
        </p:nvSpPr>
        <p:spPr bwMode="auto">
          <a:xfrm>
            <a:off x="5562600" y="3429000"/>
            <a:ext cx="4239210" cy="346467"/>
          </a:xfrm>
          <a:prstGeom prst="rect">
            <a:avLst/>
          </a:prstGeom>
          <a:noFill/>
          <a:ln w="28575">
            <a:noFill/>
            <a:miter lim="800000"/>
            <a:headEnd/>
            <a:tailEnd/>
          </a:ln>
          <a:effectLst/>
        </p:spPr>
        <p:txBody>
          <a:bodyPr wrap="square" lIns="99276" tIns="49638" rIns="99276" bIns="49638">
            <a:spAutoFit/>
          </a:bodyPr>
          <a:lstStyle/>
          <a:p>
            <a:pPr algn="ctr"/>
            <a:r>
              <a:rPr lang="en-US" sz="1600" b="1" i="0" dirty="0">
                <a:solidFill>
                  <a:srgbClr val="2A2A2A"/>
                </a:solidFill>
                <a:effectLst/>
                <a:latin typeface="Times New Roman" panose="02020603050405020304" pitchFamily="18" charset="0"/>
                <a:cs typeface="Times New Roman" panose="02020603050405020304" pitchFamily="18" charset="0"/>
              </a:rPr>
              <a:t>Water &amp; gum only</a:t>
            </a:r>
            <a:endParaRPr lang="en-US" sz="1600" b="1" dirty="0">
              <a:solidFill>
                <a:srgbClr val="2A2A2A"/>
              </a:solidFill>
              <a:latin typeface="Times New Roman" panose="02020603050405020304" pitchFamily="18" charset="0"/>
              <a:cs typeface="Times New Roman" panose="02020603050405020304" pitchFamily="18" charset="0"/>
            </a:endParaRPr>
          </a:p>
        </p:txBody>
      </p:sp>
      <p:sp>
        <p:nvSpPr>
          <p:cNvPr id="26" name="Text Box 5">
            <a:extLst>
              <a:ext uri="{FF2B5EF4-FFF2-40B4-BE49-F238E27FC236}">
                <a16:creationId xmlns:a16="http://schemas.microsoft.com/office/drawing/2014/main" id="{2D371847-3BD5-E00C-8CDC-E4EE2214733B}"/>
              </a:ext>
            </a:extLst>
          </p:cNvPr>
          <p:cNvSpPr txBox="1">
            <a:spLocks noChangeArrowheads="1"/>
          </p:cNvSpPr>
          <p:nvPr/>
        </p:nvSpPr>
        <p:spPr bwMode="auto">
          <a:xfrm>
            <a:off x="609600" y="5239994"/>
            <a:ext cx="4571999" cy="1023575"/>
          </a:xfrm>
          <a:prstGeom prst="rect">
            <a:avLst/>
          </a:prstGeom>
          <a:noFill/>
          <a:ln w="28575">
            <a:noFill/>
            <a:miter lim="800000"/>
            <a:headEnd/>
            <a:tailEnd/>
          </a:ln>
          <a:effectLst/>
        </p:spPr>
        <p:txBody>
          <a:bodyPr wrap="square" lIns="99276" tIns="49638" rIns="99276" bIns="49638">
            <a:spAutoFit/>
          </a:bodyPr>
          <a:lstStyle/>
          <a:p>
            <a:pPr algn="ctr">
              <a:spcBef>
                <a:spcPct val="50000"/>
              </a:spcBef>
            </a:pPr>
            <a:r>
              <a:rPr lang="en-US" sz="2400" b="1" dirty="0">
                <a:latin typeface="Times New Roman" pitchFamily="18" charset="0"/>
              </a:rPr>
              <a:t>Class time is for classwork!</a:t>
            </a:r>
          </a:p>
          <a:p>
            <a:pPr algn="ctr">
              <a:spcBef>
                <a:spcPct val="50000"/>
              </a:spcBef>
            </a:pPr>
            <a:r>
              <a:rPr lang="en-US" sz="2400" b="1" dirty="0">
                <a:solidFill>
                  <a:srgbClr val="FF0000"/>
                </a:solidFill>
                <a:latin typeface="Times New Roman" pitchFamily="18" charset="0"/>
              </a:rPr>
              <a:t>(This also applies to study hall!)</a:t>
            </a:r>
            <a:endParaRPr lang="en-US" sz="1600" dirty="0">
              <a:solidFill>
                <a:srgbClr val="FF0000"/>
              </a:solidFill>
              <a:latin typeface="Times New Roman" pitchFamily="18" charset="0"/>
            </a:endParaRPr>
          </a:p>
        </p:txBody>
      </p:sp>
    </p:spTree>
    <p:extLst>
      <p:ext uri="{BB962C8B-B14F-4D97-AF65-F5344CB8AC3E}">
        <p14:creationId xmlns:p14="http://schemas.microsoft.com/office/powerpoint/2010/main" val="428593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D21BBCD-5136-8245-0624-B9E466C35F73}"/>
              </a:ext>
            </a:extLst>
          </p:cNvPr>
          <p:cNvPicPr>
            <a:picLocks noChangeAspect="1"/>
          </p:cNvPicPr>
          <p:nvPr/>
        </p:nvPicPr>
        <p:blipFill rotWithShape="1">
          <a:blip r:embed="rId2"/>
          <a:srcRect l="49202" t="76751" r="-1918"/>
          <a:stretch/>
        </p:blipFill>
        <p:spPr>
          <a:xfrm>
            <a:off x="5451895" y="312232"/>
            <a:ext cx="4571999" cy="1571190"/>
          </a:xfrm>
          <a:prstGeom prst="rect">
            <a:avLst/>
          </a:prstGeom>
        </p:spPr>
      </p:pic>
      <p:grpSp>
        <p:nvGrpSpPr>
          <p:cNvPr id="28" name="Group 27">
            <a:extLst>
              <a:ext uri="{FF2B5EF4-FFF2-40B4-BE49-F238E27FC236}">
                <a16:creationId xmlns:a16="http://schemas.microsoft.com/office/drawing/2014/main" id="{AD09E7FD-8EBD-4DCB-AEB5-78AB8522F85F}"/>
              </a:ext>
            </a:extLst>
          </p:cNvPr>
          <p:cNvGrpSpPr/>
          <p:nvPr/>
        </p:nvGrpSpPr>
        <p:grpSpPr>
          <a:xfrm>
            <a:off x="228601" y="228600"/>
            <a:ext cx="5459783" cy="1946905"/>
            <a:chOff x="6355549" y="1282153"/>
            <a:chExt cx="5459783" cy="1946905"/>
          </a:xfrm>
        </p:grpSpPr>
        <p:cxnSp>
          <p:nvCxnSpPr>
            <p:cNvPr id="34" name="Straight Arrow Connector 33">
              <a:extLst>
                <a:ext uri="{FF2B5EF4-FFF2-40B4-BE49-F238E27FC236}">
                  <a16:creationId xmlns:a16="http://schemas.microsoft.com/office/drawing/2014/main" id="{EA30EE3A-FB49-4067-A79E-38BD1849DFE9}"/>
                </a:ext>
              </a:extLst>
            </p:cNvPr>
            <p:cNvCxnSpPr>
              <a:cxnSpLocks/>
            </p:cNvCxnSpPr>
            <p:nvPr/>
          </p:nvCxnSpPr>
          <p:spPr bwMode="auto">
            <a:xfrm flipV="1">
              <a:off x="10775149" y="2272753"/>
              <a:ext cx="1040183" cy="24069"/>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
          <p:nvSpPr>
            <p:cNvPr id="35" name="Text Box 5">
              <a:extLst>
                <a:ext uri="{FF2B5EF4-FFF2-40B4-BE49-F238E27FC236}">
                  <a16:creationId xmlns:a16="http://schemas.microsoft.com/office/drawing/2014/main" id="{8D7E8911-A1DA-481B-9B2B-5ED5E4B97D6B}"/>
                </a:ext>
              </a:extLst>
            </p:cNvPr>
            <p:cNvSpPr txBox="1">
              <a:spLocks noChangeArrowheads="1"/>
            </p:cNvSpPr>
            <p:nvPr/>
          </p:nvSpPr>
          <p:spPr bwMode="auto">
            <a:xfrm>
              <a:off x="6355549" y="1282153"/>
              <a:ext cx="4419600" cy="1946905"/>
            </a:xfrm>
            <a:prstGeom prst="rect">
              <a:avLst/>
            </a:prstGeom>
            <a:solidFill>
              <a:schemeClr val="bg1"/>
            </a:solidFill>
            <a:ln w="28575">
              <a:solidFill>
                <a:srgbClr val="C00000"/>
              </a:solidFill>
              <a:miter lim="800000"/>
              <a:headEnd/>
              <a:tailEnd/>
            </a:ln>
            <a:effectLst/>
          </p:spPr>
          <p:txBody>
            <a:bodyPr wrap="square" lIns="99276" tIns="49638" rIns="99276" bIns="49638">
              <a:spAutoFit/>
            </a:bodyPr>
            <a:lstStyle/>
            <a:p>
              <a:pPr>
                <a:spcBef>
                  <a:spcPct val="50000"/>
                </a:spcBef>
              </a:pPr>
              <a:r>
                <a:rPr lang="en-US" sz="2400" b="1" dirty="0">
                  <a:latin typeface="Times New Roman" pitchFamily="18" charset="0"/>
                </a:rPr>
                <a:t>Each class has a chance to earn 12 points every 3 weeks.  The points you earn will determine the rewards you get to enjoy on Fun Fridays.</a:t>
              </a:r>
              <a:endParaRPr lang="en-US" sz="1600" b="1" dirty="0">
                <a:latin typeface="Times New Roman" pitchFamily="18" charset="0"/>
              </a:endParaRPr>
            </a:p>
          </p:txBody>
        </p:sp>
      </p:grpSp>
      <p:pic>
        <p:nvPicPr>
          <p:cNvPr id="5" name="Picture 4" descr="A picture containing diagram&#10;&#10;Description automatically generated">
            <a:extLst>
              <a:ext uri="{FF2B5EF4-FFF2-40B4-BE49-F238E27FC236}">
                <a16:creationId xmlns:a16="http://schemas.microsoft.com/office/drawing/2014/main" id="{BE1EE844-3445-4235-B244-BCE88CA369F8}"/>
              </a:ext>
            </a:extLst>
          </p:cNvPr>
          <p:cNvPicPr>
            <a:picLocks noChangeAspect="1"/>
          </p:cNvPicPr>
          <p:nvPr/>
        </p:nvPicPr>
        <p:blipFill>
          <a:blip r:embed="rId3"/>
          <a:stretch>
            <a:fillRect/>
          </a:stretch>
        </p:blipFill>
        <p:spPr>
          <a:xfrm>
            <a:off x="4119312" y="2438399"/>
            <a:ext cx="5727741" cy="4347562"/>
          </a:xfrm>
          <a:prstGeom prst="rect">
            <a:avLst/>
          </a:prstGeom>
          <a:ln>
            <a:noFill/>
          </a:ln>
          <a:effectLst>
            <a:outerShdw blurRad="292100" dist="139700" dir="2700000" algn="tl" rotWithShape="0">
              <a:srgbClr val="333333">
                <a:alpha val="65000"/>
              </a:srgbClr>
            </a:outerShdw>
          </a:effectLst>
        </p:spPr>
      </p:pic>
      <p:sp>
        <p:nvSpPr>
          <p:cNvPr id="19" name="Text Box 5">
            <a:extLst>
              <a:ext uri="{FF2B5EF4-FFF2-40B4-BE49-F238E27FC236}">
                <a16:creationId xmlns:a16="http://schemas.microsoft.com/office/drawing/2014/main" id="{6D1CF2AD-6C4C-82FA-3BB8-7426E972EEB8}"/>
              </a:ext>
            </a:extLst>
          </p:cNvPr>
          <p:cNvSpPr txBox="1">
            <a:spLocks noChangeArrowheads="1"/>
          </p:cNvSpPr>
          <p:nvPr/>
        </p:nvSpPr>
        <p:spPr bwMode="auto">
          <a:xfrm>
            <a:off x="228600" y="2561510"/>
            <a:ext cx="3783383" cy="4101341"/>
          </a:xfrm>
          <a:prstGeom prst="rect">
            <a:avLst/>
          </a:prstGeom>
          <a:solidFill>
            <a:schemeClr val="bg1"/>
          </a:solidFill>
          <a:ln w="28575">
            <a:noFill/>
            <a:miter lim="800000"/>
            <a:headEnd/>
            <a:tailEnd/>
          </a:ln>
          <a:effectLst/>
        </p:spPr>
        <p:txBody>
          <a:bodyPr wrap="square" lIns="99276" tIns="49638" rIns="99276" bIns="49638">
            <a:spAutoFit/>
          </a:bodyPr>
          <a:lstStyle/>
          <a:p>
            <a:pPr>
              <a:spcBef>
                <a:spcPct val="50000"/>
              </a:spcBef>
            </a:pPr>
            <a:r>
              <a:rPr lang="en-US" b="1" i="0" dirty="0">
                <a:effectLst/>
                <a:latin typeface="Arial Narrow" panose="020B0606020202030204" pitchFamily="34" charset="0"/>
                <a:cs typeface="Times New Roman" panose="02020603050405020304" pitchFamily="18" charset="0"/>
              </a:rPr>
              <a:t>Your class will LOSE points for not making smart choices, such as:</a:t>
            </a:r>
            <a:endParaRPr lang="en-US" b="1" dirty="0">
              <a:latin typeface="Arial Narrow" panose="020B0606020202030204" pitchFamily="34" charset="0"/>
              <a:cs typeface="Times New Roman" panose="02020603050405020304" pitchFamily="18" charset="0"/>
            </a:endParaRPr>
          </a:p>
          <a:p>
            <a:pPr>
              <a:spcBef>
                <a:spcPct val="50000"/>
              </a:spcBef>
            </a:pPr>
            <a:r>
              <a:rPr lang="en-US" b="0" i="0" dirty="0">
                <a:effectLst/>
                <a:latin typeface="Arial Narrow" panose="020B0606020202030204" pitchFamily="34" charset="0"/>
                <a:cs typeface="Times New Roman" panose="02020603050405020304" pitchFamily="18" charset="0"/>
              </a:rPr>
              <a:t>Not completing homework, </a:t>
            </a:r>
          </a:p>
          <a:p>
            <a:pPr>
              <a:spcBef>
                <a:spcPct val="50000"/>
              </a:spcBef>
            </a:pPr>
            <a:r>
              <a:rPr lang="en-US" b="0" i="0" dirty="0">
                <a:effectLst/>
                <a:latin typeface="Arial Narrow" panose="020B0606020202030204" pitchFamily="34" charset="0"/>
                <a:cs typeface="Times New Roman" panose="02020603050405020304" pitchFamily="18" charset="0"/>
              </a:rPr>
              <a:t>Being late to class,</a:t>
            </a:r>
          </a:p>
          <a:p>
            <a:pPr>
              <a:spcBef>
                <a:spcPct val="50000"/>
              </a:spcBef>
            </a:pPr>
            <a:r>
              <a:rPr lang="en-US" b="0" i="0" dirty="0">
                <a:effectLst/>
                <a:latin typeface="Arial Narrow" panose="020B0606020202030204" pitchFamily="34" charset="0"/>
                <a:cs typeface="Times New Roman" panose="02020603050405020304" pitchFamily="18" charset="0"/>
              </a:rPr>
              <a:t>Wasting class time, </a:t>
            </a:r>
          </a:p>
          <a:p>
            <a:pPr>
              <a:spcBef>
                <a:spcPct val="50000"/>
              </a:spcBef>
            </a:pPr>
            <a:r>
              <a:rPr lang="en-US" b="0" i="0" dirty="0">
                <a:effectLst/>
                <a:latin typeface="Arial Narrow" panose="020B0606020202030204" pitchFamily="34" charset="0"/>
                <a:cs typeface="Times New Roman" panose="02020603050405020304" pitchFamily="18" charset="0"/>
              </a:rPr>
              <a:t>Being too loud or off task with non-class chatter, </a:t>
            </a:r>
          </a:p>
          <a:p>
            <a:pPr>
              <a:spcBef>
                <a:spcPct val="50000"/>
              </a:spcBef>
            </a:pPr>
            <a:r>
              <a:rPr lang="en-US" dirty="0">
                <a:latin typeface="Arial Narrow" panose="020B0606020202030204" pitchFamily="34" charset="0"/>
                <a:cs typeface="Times New Roman" panose="02020603050405020304" pitchFamily="18" charset="0"/>
              </a:rPr>
              <a:t>B</a:t>
            </a:r>
            <a:r>
              <a:rPr lang="en-US" b="0" i="0" dirty="0">
                <a:effectLst/>
                <a:latin typeface="Arial Narrow" panose="020B0606020202030204" pitchFamily="34" charset="0"/>
                <a:cs typeface="Times New Roman" panose="02020603050405020304" pitchFamily="18" charset="0"/>
              </a:rPr>
              <a:t>eing disrespectful, and </a:t>
            </a:r>
          </a:p>
          <a:p>
            <a:pPr>
              <a:spcBef>
                <a:spcPct val="50000"/>
              </a:spcBef>
            </a:pPr>
            <a:r>
              <a:rPr lang="en-US" dirty="0">
                <a:latin typeface="Arial Narrow" panose="020B0606020202030204" pitchFamily="34" charset="0"/>
                <a:cs typeface="Times New Roman" panose="02020603050405020304" pitchFamily="18" charset="0"/>
              </a:rPr>
              <a:t>O</a:t>
            </a:r>
            <a:r>
              <a:rPr lang="en-US" b="0" i="0" dirty="0">
                <a:effectLst/>
                <a:latin typeface="Arial Narrow" panose="020B0606020202030204" pitchFamily="34" charset="0"/>
                <a:cs typeface="Times New Roman" panose="02020603050405020304" pitchFamily="18" charset="0"/>
              </a:rPr>
              <a:t>verall behavior problems that makes learning difficult.   </a:t>
            </a:r>
            <a:endParaRPr lang="en-US" sz="1600" b="1" dirty="0">
              <a:latin typeface="Arial Narrow" panose="020B0606020202030204" pitchFamily="34" charset="0"/>
              <a:cs typeface="Times New Roman" panose="02020603050405020304" pitchFamily="18" charset="0"/>
            </a:endParaRPr>
          </a:p>
        </p:txBody>
      </p:sp>
    </p:spTree>
    <p:extLst>
      <p:ext uri="{BB962C8B-B14F-4D97-AF65-F5344CB8AC3E}">
        <p14:creationId xmlns:p14="http://schemas.microsoft.com/office/powerpoint/2010/main" val="332304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F30B21-5EF8-4FEA-B617-5F6DA5EA50BD}"/>
              </a:ext>
            </a:extLst>
          </p:cNvPr>
          <p:cNvSpPr txBox="1"/>
          <p:nvPr/>
        </p:nvSpPr>
        <p:spPr>
          <a:xfrm>
            <a:off x="0" y="22813"/>
            <a:ext cx="9525000" cy="584775"/>
          </a:xfrm>
          <a:prstGeom prst="rect">
            <a:avLst/>
          </a:prstGeom>
          <a:noFill/>
        </p:spPr>
        <p:txBody>
          <a:bodyPr wrap="square" rtlCol="0">
            <a:spAutoFit/>
          </a:bodyPr>
          <a:lstStyle/>
          <a:p>
            <a:r>
              <a:rPr lang="en-US" sz="3200" b="1" dirty="0">
                <a:highlight>
                  <a:srgbClr val="FFFF00"/>
                </a:highlight>
              </a:rPr>
              <a:t>Google Classroom</a:t>
            </a:r>
          </a:p>
        </p:txBody>
      </p:sp>
      <p:sp>
        <p:nvSpPr>
          <p:cNvPr id="3" name="TextBox 2">
            <a:extLst>
              <a:ext uri="{FF2B5EF4-FFF2-40B4-BE49-F238E27FC236}">
                <a16:creationId xmlns:a16="http://schemas.microsoft.com/office/drawing/2014/main" id="{9090E468-E643-45BF-97A7-7CEAE33D0169}"/>
              </a:ext>
            </a:extLst>
          </p:cNvPr>
          <p:cNvSpPr txBox="1"/>
          <p:nvPr/>
        </p:nvSpPr>
        <p:spPr>
          <a:xfrm>
            <a:off x="212834" y="1000170"/>
            <a:ext cx="9525000" cy="4154984"/>
          </a:xfrm>
          <a:prstGeom prst="rect">
            <a:avLst/>
          </a:prstGeom>
          <a:noFill/>
        </p:spPr>
        <p:txBody>
          <a:bodyPr wrap="square" rtlCol="0">
            <a:spAutoFit/>
          </a:bodyPr>
          <a:lstStyle/>
          <a:p>
            <a:r>
              <a:rPr lang="en-US" sz="2400" b="1" dirty="0"/>
              <a:t>Click the + to open a new browser tab </a:t>
            </a:r>
            <a:br>
              <a:rPr lang="en-US" sz="2400" b="1" dirty="0"/>
            </a:br>
            <a:r>
              <a:rPr lang="en-US" sz="2400" b="1" dirty="0"/>
              <a:t>and enter google.com in the address bar.</a:t>
            </a:r>
          </a:p>
          <a:p>
            <a:endParaRPr lang="en-US" sz="2400" b="1" dirty="0"/>
          </a:p>
          <a:p>
            <a:r>
              <a:rPr lang="en-US" sz="2400" b="1" dirty="0"/>
              <a:t>Click the “waffle” button</a:t>
            </a:r>
          </a:p>
          <a:p>
            <a:endParaRPr lang="en-US" sz="2400" b="1" dirty="0"/>
          </a:p>
          <a:p>
            <a:r>
              <a:rPr lang="en-US" sz="2400" b="1" dirty="0"/>
              <a:t>Choose CLASSROOM.</a:t>
            </a:r>
          </a:p>
          <a:p>
            <a:endParaRPr lang="en-US" sz="2400" b="1" dirty="0"/>
          </a:p>
          <a:p>
            <a:r>
              <a:rPr lang="en-US" sz="2400" b="1" dirty="0"/>
              <a:t>Look for your SCIENCE CLASS PERIOD </a:t>
            </a:r>
            <a:br>
              <a:rPr lang="en-US" sz="2400" b="1" dirty="0"/>
            </a:br>
            <a:r>
              <a:rPr lang="en-US" sz="2400" b="1" dirty="0"/>
              <a:t>and click the + or JOIN.</a:t>
            </a:r>
            <a:br>
              <a:rPr lang="en-US" sz="2400" b="1" dirty="0"/>
            </a:br>
            <a:endParaRPr lang="en-US" sz="2400" b="1" dirty="0"/>
          </a:p>
          <a:p>
            <a:endParaRPr lang="en-US" sz="2400" b="1" dirty="0"/>
          </a:p>
        </p:txBody>
      </p:sp>
      <p:pic>
        <p:nvPicPr>
          <p:cNvPr id="1026" name="Picture 2" descr="Wait Sign Png - Stop Hand | Transparent PNG Download #2138380 - Vippng">
            <a:extLst>
              <a:ext uri="{FF2B5EF4-FFF2-40B4-BE49-F238E27FC236}">
                <a16:creationId xmlns:a16="http://schemas.microsoft.com/office/drawing/2014/main" id="{2D7B91A4-1840-4264-9AED-574D5ECA06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50" y="5334000"/>
            <a:ext cx="2039007" cy="21276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B95F9D4-A912-40C5-89BD-84F3A2D6CAB1}"/>
              </a:ext>
            </a:extLst>
          </p:cNvPr>
          <p:cNvSpPr txBox="1"/>
          <p:nvPr/>
        </p:nvSpPr>
        <p:spPr>
          <a:xfrm>
            <a:off x="2228193" y="6017966"/>
            <a:ext cx="7296807" cy="954107"/>
          </a:xfrm>
          <a:prstGeom prst="rect">
            <a:avLst/>
          </a:prstGeom>
          <a:noFill/>
        </p:spPr>
        <p:txBody>
          <a:bodyPr wrap="square" rtlCol="0">
            <a:spAutoFit/>
          </a:bodyPr>
          <a:lstStyle/>
          <a:p>
            <a:r>
              <a:rPr lang="en-US" sz="2800" b="1" dirty="0"/>
              <a:t>WAIT for everyone to join the class!</a:t>
            </a:r>
          </a:p>
          <a:p>
            <a:r>
              <a:rPr lang="en-US" sz="2800" b="1" dirty="0"/>
              <a:t>Help someone at your table if needed.</a:t>
            </a:r>
          </a:p>
        </p:txBody>
      </p:sp>
      <p:pic>
        <p:nvPicPr>
          <p:cNvPr id="6" name="Picture 5">
            <a:extLst>
              <a:ext uri="{FF2B5EF4-FFF2-40B4-BE49-F238E27FC236}">
                <a16:creationId xmlns:a16="http://schemas.microsoft.com/office/drawing/2014/main" id="{DA1898F3-F328-4150-AB07-1AA11DE55F59}"/>
              </a:ext>
            </a:extLst>
          </p:cNvPr>
          <p:cNvPicPr>
            <a:picLocks noChangeAspect="1"/>
          </p:cNvPicPr>
          <p:nvPr/>
        </p:nvPicPr>
        <p:blipFill rotWithShape="1">
          <a:blip r:embed="rId3"/>
          <a:srcRect l="22388" t="19909" r="17911" b="21163"/>
          <a:stretch/>
        </p:blipFill>
        <p:spPr>
          <a:xfrm>
            <a:off x="8193474" y="1226196"/>
            <a:ext cx="609600" cy="701992"/>
          </a:xfrm>
          <a:prstGeom prst="rect">
            <a:avLst/>
          </a:prstGeom>
        </p:spPr>
      </p:pic>
      <p:pic>
        <p:nvPicPr>
          <p:cNvPr id="1028" name="Picture 4">
            <a:extLst>
              <a:ext uri="{FF2B5EF4-FFF2-40B4-BE49-F238E27FC236}">
                <a16:creationId xmlns:a16="http://schemas.microsoft.com/office/drawing/2014/main" id="{8D1B282C-09CD-4C2F-B31A-F7A9F9D8F2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3244" y="2053485"/>
            <a:ext cx="1120701" cy="8628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9F6E0B-43DC-4713-AF78-E8912E1241CC}"/>
              </a:ext>
            </a:extLst>
          </p:cNvPr>
          <p:cNvPicPr>
            <a:picLocks noChangeAspect="1"/>
          </p:cNvPicPr>
          <p:nvPr/>
        </p:nvPicPr>
        <p:blipFill>
          <a:blip r:embed="rId5"/>
          <a:stretch>
            <a:fillRect/>
          </a:stretch>
        </p:blipFill>
        <p:spPr>
          <a:xfrm>
            <a:off x="6903286" y="399916"/>
            <a:ext cx="2240714" cy="578646"/>
          </a:xfrm>
          <a:prstGeom prst="rect">
            <a:avLst/>
          </a:prstGeom>
        </p:spPr>
      </p:pic>
      <p:sp>
        <p:nvSpPr>
          <p:cNvPr id="11" name="TextBox 10">
            <a:extLst>
              <a:ext uri="{FF2B5EF4-FFF2-40B4-BE49-F238E27FC236}">
                <a16:creationId xmlns:a16="http://schemas.microsoft.com/office/drawing/2014/main" id="{32A9B228-0295-44C2-8C8C-21A454838365}"/>
              </a:ext>
            </a:extLst>
          </p:cNvPr>
          <p:cNvSpPr txBox="1"/>
          <p:nvPr/>
        </p:nvSpPr>
        <p:spPr>
          <a:xfrm>
            <a:off x="203782" y="4496475"/>
            <a:ext cx="6090746" cy="1015663"/>
          </a:xfrm>
          <a:prstGeom prst="rect">
            <a:avLst/>
          </a:prstGeom>
          <a:noFill/>
        </p:spPr>
        <p:txBody>
          <a:bodyPr wrap="square">
            <a:spAutoFit/>
          </a:bodyPr>
          <a:lstStyle/>
          <a:p>
            <a:r>
              <a:rPr lang="en-US" sz="2000" i="1" dirty="0">
                <a:solidFill>
                  <a:srgbClr val="FF0000"/>
                </a:solidFill>
              </a:rPr>
              <a:t>If you do not see a science class listed, raise your hand to let the teacher know you need to be added.</a:t>
            </a:r>
          </a:p>
          <a:p>
            <a:endParaRPr lang="en-US" sz="2000" b="1" dirty="0"/>
          </a:p>
        </p:txBody>
      </p:sp>
      <p:sp>
        <p:nvSpPr>
          <p:cNvPr id="9" name="Oval 8">
            <a:extLst>
              <a:ext uri="{FF2B5EF4-FFF2-40B4-BE49-F238E27FC236}">
                <a16:creationId xmlns:a16="http://schemas.microsoft.com/office/drawing/2014/main" id="{8B1558AD-E055-4D10-8059-5D24B644C463}"/>
              </a:ext>
            </a:extLst>
          </p:cNvPr>
          <p:cNvSpPr/>
          <p:nvPr/>
        </p:nvSpPr>
        <p:spPr bwMode="auto">
          <a:xfrm>
            <a:off x="8544640" y="381000"/>
            <a:ext cx="515252" cy="57223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8" name="Picture 7" descr="Graphical user interface, application&#10;&#10;Description automatically generated">
            <a:extLst>
              <a:ext uri="{FF2B5EF4-FFF2-40B4-BE49-F238E27FC236}">
                <a16:creationId xmlns:a16="http://schemas.microsoft.com/office/drawing/2014/main" id="{AC506A75-2609-4746-9E2F-46A9FA93C71D}"/>
              </a:ext>
            </a:extLst>
          </p:cNvPr>
          <p:cNvPicPr>
            <a:picLocks noChangeAspect="1"/>
          </p:cNvPicPr>
          <p:nvPr/>
        </p:nvPicPr>
        <p:blipFill>
          <a:blip r:embed="rId6"/>
          <a:stretch>
            <a:fillRect/>
          </a:stretch>
        </p:blipFill>
        <p:spPr>
          <a:xfrm>
            <a:off x="6607324" y="3236058"/>
            <a:ext cx="2694141" cy="2633065"/>
          </a:xfrm>
          <a:prstGeom prst="rect">
            <a:avLst/>
          </a:prstGeom>
        </p:spPr>
      </p:pic>
      <p:cxnSp>
        <p:nvCxnSpPr>
          <p:cNvPr id="12" name="Straight Arrow Connector 11">
            <a:extLst>
              <a:ext uri="{FF2B5EF4-FFF2-40B4-BE49-F238E27FC236}">
                <a16:creationId xmlns:a16="http://schemas.microsoft.com/office/drawing/2014/main" id="{A48A18EF-EEAF-4DB0-B972-FB5A8B0BD405}"/>
              </a:ext>
            </a:extLst>
          </p:cNvPr>
          <p:cNvCxnSpPr>
            <a:cxnSpLocks/>
            <a:stCxn id="9" idx="3"/>
            <a:endCxn id="6" idx="0"/>
          </p:cNvCxnSpPr>
          <p:nvPr/>
        </p:nvCxnSpPr>
        <p:spPr bwMode="auto">
          <a:xfrm flipH="1">
            <a:off x="8498274" y="869434"/>
            <a:ext cx="121823" cy="356762"/>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F1E92581-B13C-4A6E-8E89-5AF119C17675}"/>
              </a:ext>
            </a:extLst>
          </p:cNvPr>
          <p:cNvCxnSpPr>
            <a:cxnSpLocks/>
          </p:cNvCxnSpPr>
          <p:nvPr/>
        </p:nvCxnSpPr>
        <p:spPr bwMode="auto">
          <a:xfrm flipH="1">
            <a:off x="7873594" y="1693080"/>
            <a:ext cx="354724" cy="338797"/>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40D29448-BE2E-4453-BD8D-948D9BDDEA71}"/>
              </a:ext>
            </a:extLst>
          </p:cNvPr>
          <p:cNvCxnSpPr>
            <a:cxnSpLocks/>
          </p:cNvCxnSpPr>
          <p:nvPr/>
        </p:nvCxnSpPr>
        <p:spPr bwMode="auto">
          <a:xfrm>
            <a:off x="7873594" y="2916297"/>
            <a:ext cx="928672" cy="2360733"/>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8612862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9F53A70-C682-447F-9A8B-5057AFF00F59}"/>
              </a:ext>
            </a:extLst>
          </p:cNvPr>
          <p:cNvGrpSpPr/>
          <p:nvPr/>
        </p:nvGrpSpPr>
        <p:grpSpPr>
          <a:xfrm>
            <a:off x="182243" y="304800"/>
            <a:ext cx="9693913" cy="6629400"/>
            <a:chOff x="182242" y="3505200"/>
            <a:chExt cx="9693913" cy="6629400"/>
          </a:xfrm>
        </p:grpSpPr>
        <p:sp>
          <p:nvSpPr>
            <p:cNvPr id="22" name="TextBox 21">
              <a:extLst>
                <a:ext uri="{FF2B5EF4-FFF2-40B4-BE49-F238E27FC236}">
                  <a16:creationId xmlns:a16="http://schemas.microsoft.com/office/drawing/2014/main" id="{CC3E419E-D787-4726-A814-0CA801D43E8E}"/>
                </a:ext>
              </a:extLst>
            </p:cNvPr>
            <p:cNvSpPr txBox="1"/>
            <p:nvPr/>
          </p:nvSpPr>
          <p:spPr>
            <a:xfrm>
              <a:off x="182242" y="3505200"/>
              <a:ext cx="9693913" cy="6124754"/>
            </a:xfrm>
            <a:prstGeom prst="rect">
              <a:avLst/>
            </a:prstGeom>
            <a:noFill/>
          </p:spPr>
          <p:txBody>
            <a:bodyPr wrap="square">
              <a:spAutoFit/>
            </a:bodyPr>
            <a:lstStyle/>
            <a:p>
              <a:r>
                <a:rPr lang="en-US" sz="2800" b="1" i="1" dirty="0">
                  <a:effectLst/>
                  <a:latin typeface="Times New Roman" panose="02020603050405020304" pitchFamily="18" charset="0"/>
                  <a:cs typeface="Times New Roman" panose="02020603050405020304" pitchFamily="18" charset="0"/>
                </a:rPr>
                <a:t>NOTE:  The THREE STRIKES will apply to homework </a:t>
              </a:r>
              <a:br>
                <a:rPr lang="en-US" sz="2800" b="1" i="1" dirty="0">
                  <a:effectLst/>
                  <a:latin typeface="Times New Roman" panose="02020603050405020304" pitchFamily="18" charset="0"/>
                  <a:cs typeface="Times New Roman" panose="02020603050405020304" pitchFamily="18" charset="0"/>
                </a:rPr>
              </a:br>
              <a:r>
                <a:rPr lang="en-US" sz="2800" b="1" i="1" dirty="0">
                  <a:effectLst/>
                  <a:latin typeface="Times New Roman" panose="02020603050405020304" pitchFamily="18" charset="0"/>
                  <a:cs typeface="Times New Roman" panose="02020603050405020304" pitchFamily="18" charset="0"/>
                </a:rPr>
                <a:t>completion, science starters, </a:t>
              </a:r>
              <a:r>
                <a:rPr lang="en-US" sz="2800" b="1" i="1" dirty="0" err="1">
                  <a:effectLst/>
                  <a:latin typeface="Times New Roman" panose="02020603050405020304" pitchFamily="18" charset="0"/>
                  <a:cs typeface="Times New Roman" panose="02020603050405020304" pitchFamily="18" charset="0"/>
                </a:rPr>
                <a:t>tardies</a:t>
              </a:r>
              <a:r>
                <a:rPr lang="en-US" sz="2800" b="1" i="1" dirty="0">
                  <a:effectLst/>
                  <a:latin typeface="Times New Roman" panose="02020603050405020304" pitchFamily="18" charset="0"/>
                  <a:cs typeface="Times New Roman" panose="02020603050405020304" pitchFamily="18" charset="0"/>
                </a:rPr>
                <a:t>, etc.  </a:t>
              </a:r>
            </a:p>
            <a:p>
              <a:endParaRPr lang="en-US" sz="2800" i="1" dirty="0">
                <a:latin typeface="Times New Roman" panose="02020603050405020304" pitchFamily="18" charset="0"/>
                <a:cs typeface="Times New Roman" panose="02020603050405020304" pitchFamily="18" charset="0"/>
              </a:endParaRPr>
            </a:p>
            <a:p>
              <a:r>
                <a:rPr lang="en-US" sz="2800" b="0" i="1" dirty="0">
                  <a:effectLst/>
                  <a:latin typeface="Times New Roman" panose="02020603050405020304" pitchFamily="18" charset="0"/>
                  <a:cs typeface="Times New Roman" panose="02020603050405020304" pitchFamily="18" charset="0"/>
                </a:rPr>
                <a:t>Examples include:</a:t>
              </a:r>
            </a:p>
            <a:p>
              <a:br>
                <a:rPr lang="en-US" sz="2800" b="0" i="1" dirty="0">
                  <a:effectLst/>
                  <a:latin typeface="Times New Roman" panose="02020603050405020304" pitchFamily="18" charset="0"/>
                  <a:cs typeface="Times New Roman" panose="02020603050405020304" pitchFamily="18" charset="0"/>
                </a:rPr>
              </a:br>
              <a:r>
                <a:rPr lang="en-US" sz="2800" b="0" i="1" dirty="0">
                  <a:effectLst/>
                  <a:latin typeface="Times New Roman" panose="02020603050405020304" pitchFamily="18" charset="0"/>
                  <a:cs typeface="Times New Roman" panose="02020603050405020304" pitchFamily="18" charset="0"/>
                </a:rPr>
                <a:t>Three people not completing/turning in an assignment on time will result in the loss of a point.</a:t>
              </a:r>
            </a:p>
            <a:p>
              <a:br>
                <a:rPr lang="en-US" sz="2800" b="0" i="1" dirty="0">
                  <a:effectLst/>
                  <a:latin typeface="Times New Roman" panose="02020603050405020304" pitchFamily="18" charset="0"/>
                  <a:cs typeface="Times New Roman" panose="02020603050405020304" pitchFamily="18" charset="0"/>
                </a:rPr>
              </a:br>
              <a:r>
                <a:rPr lang="en-US" sz="2800" b="0" i="1" dirty="0">
                  <a:effectLst/>
                  <a:latin typeface="Times New Roman" panose="02020603050405020304" pitchFamily="18" charset="0"/>
                  <a:cs typeface="Times New Roman" panose="02020603050405020304" pitchFamily="18" charset="0"/>
                </a:rPr>
                <a:t>Three people not being to class on time will result in the loss of a point.</a:t>
              </a:r>
            </a:p>
            <a:p>
              <a:br>
                <a:rPr lang="en-US" sz="2800" b="0" i="1" dirty="0">
                  <a:effectLst/>
                  <a:latin typeface="Times New Roman" panose="02020603050405020304" pitchFamily="18" charset="0"/>
                  <a:cs typeface="Times New Roman" panose="02020603050405020304" pitchFamily="18" charset="0"/>
                </a:rPr>
              </a:br>
              <a:r>
                <a:rPr lang="en-US" sz="2800" b="0" i="1" dirty="0">
                  <a:effectLst/>
                  <a:latin typeface="Times New Roman" panose="02020603050405020304" pitchFamily="18" charset="0"/>
                  <a:cs typeface="Times New Roman" panose="02020603050405020304" pitchFamily="18" charset="0"/>
                </a:rPr>
                <a:t>The third time I have to remind the class to </a:t>
              </a:r>
              <a:br>
                <a:rPr lang="en-US" sz="2800" b="0" i="1" dirty="0">
                  <a:effectLst/>
                  <a:latin typeface="Times New Roman" panose="02020603050405020304" pitchFamily="18" charset="0"/>
                  <a:cs typeface="Times New Roman" panose="02020603050405020304" pitchFamily="18" charset="0"/>
                </a:rPr>
              </a:br>
              <a:r>
                <a:rPr lang="en-US" sz="2800" b="0" i="1" dirty="0">
                  <a:effectLst/>
                  <a:latin typeface="Times New Roman" panose="02020603050405020304" pitchFamily="18" charset="0"/>
                  <a:cs typeface="Times New Roman" panose="02020603050405020304" pitchFamily="18" charset="0"/>
                </a:rPr>
                <a:t>make smart choices will result in the loss of </a:t>
              </a:r>
              <a:br>
                <a:rPr lang="en-US" sz="2800" b="0" i="1" dirty="0">
                  <a:effectLst/>
                  <a:latin typeface="Times New Roman" panose="02020603050405020304" pitchFamily="18" charset="0"/>
                  <a:cs typeface="Times New Roman" panose="02020603050405020304" pitchFamily="18" charset="0"/>
                </a:rPr>
              </a:br>
              <a:r>
                <a:rPr lang="en-US" sz="2800" b="0" i="1" dirty="0">
                  <a:effectLst/>
                  <a:latin typeface="Times New Roman" panose="02020603050405020304" pitchFamily="18" charset="0"/>
                  <a:cs typeface="Times New Roman" panose="02020603050405020304" pitchFamily="18" charset="0"/>
                </a:rPr>
                <a:t>a point.</a:t>
              </a:r>
            </a:p>
          </p:txBody>
        </p:sp>
        <p:pic>
          <p:nvPicPr>
            <p:cNvPr id="12" name="Picture 11" descr="A picture containing diagram&#10;&#10;Description automatically generated">
              <a:extLst>
                <a:ext uri="{FF2B5EF4-FFF2-40B4-BE49-F238E27FC236}">
                  <a16:creationId xmlns:a16="http://schemas.microsoft.com/office/drawing/2014/main" id="{E78442FD-FB68-4880-826E-99926D15BB3E}"/>
                </a:ext>
              </a:extLst>
            </p:cNvPr>
            <p:cNvPicPr>
              <a:picLocks noChangeAspect="1"/>
            </p:cNvPicPr>
            <p:nvPr/>
          </p:nvPicPr>
          <p:blipFill rotWithShape="1">
            <a:blip r:embed="rId2"/>
            <a:srcRect t="26926" r="76226" b="50697"/>
            <a:stretch/>
          </p:blipFill>
          <p:spPr>
            <a:xfrm>
              <a:off x="6585845" y="7848600"/>
              <a:ext cx="3199834" cy="228600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809376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CC3E419E-D787-4726-A814-0CA801D43E8E}"/>
              </a:ext>
            </a:extLst>
          </p:cNvPr>
          <p:cNvSpPr txBox="1"/>
          <p:nvPr/>
        </p:nvSpPr>
        <p:spPr>
          <a:xfrm>
            <a:off x="182242" y="438626"/>
            <a:ext cx="9693913" cy="3970318"/>
          </a:xfrm>
          <a:prstGeom prst="rect">
            <a:avLst/>
          </a:prstGeom>
          <a:noFill/>
        </p:spPr>
        <p:txBody>
          <a:bodyPr wrap="square">
            <a:spAutoFit/>
          </a:bodyPr>
          <a:lstStyle/>
          <a:p>
            <a:r>
              <a:rPr lang="en-US" sz="3600" b="1" i="1" dirty="0">
                <a:solidFill>
                  <a:srgbClr val="2A2A2A"/>
                </a:solidFill>
                <a:effectLst/>
                <a:latin typeface="Arial" panose="020B0604020202020204" pitchFamily="34" charset="0"/>
              </a:rPr>
              <a:t>MINION CHALLENGE BONUS: </a:t>
            </a:r>
          </a:p>
          <a:p>
            <a:endParaRPr lang="en-US" sz="3600" b="1" i="1" dirty="0">
              <a:solidFill>
                <a:srgbClr val="2A2A2A"/>
              </a:solidFill>
              <a:latin typeface="Arial" panose="020B0604020202020204" pitchFamily="34" charset="0"/>
            </a:endParaRPr>
          </a:p>
          <a:p>
            <a:pPr algn="ctr"/>
            <a:r>
              <a:rPr lang="en-US" sz="3600" b="0" i="1" dirty="0">
                <a:solidFill>
                  <a:srgbClr val="2A2A2A"/>
                </a:solidFill>
                <a:effectLst/>
                <a:latin typeface="Arial" panose="020B0604020202020204" pitchFamily="34" charset="0"/>
              </a:rPr>
              <a:t>At the end of the semester, the class with the</a:t>
            </a:r>
            <a:br>
              <a:rPr lang="en-US" sz="3600" b="0" i="1" dirty="0">
                <a:solidFill>
                  <a:srgbClr val="2A2A2A"/>
                </a:solidFill>
                <a:effectLst/>
                <a:latin typeface="Arial" panose="020B0604020202020204" pitchFamily="34" charset="0"/>
              </a:rPr>
            </a:br>
            <a:r>
              <a:rPr lang="en-US" sz="3600" b="0" i="1" dirty="0">
                <a:solidFill>
                  <a:srgbClr val="2A2A2A"/>
                </a:solidFill>
                <a:effectLst/>
                <a:latin typeface="Arial" panose="020B0604020202020204" pitchFamily="34" charset="0"/>
              </a:rPr>
              <a:t> </a:t>
            </a:r>
            <a:r>
              <a:rPr lang="en-US" sz="3600" b="1" i="1" dirty="0">
                <a:solidFill>
                  <a:srgbClr val="2A2A2A"/>
                </a:solidFill>
                <a:effectLst/>
                <a:latin typeface="Arial" panose="020B0604020202020204" pitchFamily="34" charset="0"/>
              </a:rPr>
              <a:t>MOST POINTS OVERALL </a:t>
            </a:r>
            <a:r>
              <a:rPr lang="en-US" sz="3600" b="0" i="1" dirty="0">
                <a:solidFill>
                  <a:srgbClr val="2A2A2A"/>
                </a:solidFill>
                <a:effectLst/>
                <a:latin typeface="Arial" panose="020B0604020202020204" pitchFamily="34" charset="0"/>
              </a:rPr>
              <a:t>will earn all rewards, brownies &amp; a </a:t>
            </a:r>
            <a:br>
              <a:rPr lang="en-US" sz="3600" b="0" i="1" dirty="0">
                <a:solidFill>
                  <a:srgbClr val="2A2A2A"/>
                </a:solidFill>
                <a:effectLst/>
                <a:latin typeface="Arial" panose="020B0604020202020204" pitchFamily="34" charset="0"/>
              </a:rPr>
            </a:br>
            <a:r>
              <a:rPr lang="en-US" sz="3600" b="0" i="1" dirty="0">
                <a:solidFill>
                  <a:srgbClr val="2A2A2A"/>
                </a:solidFill>
                <a:effectLst/>
                <a:latin typeface="Arial" panose="020B0604020202020204" pitchFamily="34" charset="0"/>
              </a:rPr>
              <a:t>110% on the Science Starter quiz</a:t>
            </a:r>
            <a:br>
              <a:rPr lang="en-US" sz="3600" b="0" i="1" dirty="0">
                <a:solidFill>
                  <a:srgbClr val="2A2A2A"/>
                </a:solidFill>
                <a:effectLst/>
                <a:latin typeface="Arial" panose="020B0604020202020204" pitchFamily="34" charset="0"/>
              </a:rPr>
            </a:br>
            <a:r>
              <a:rPr lang="en-US" sz="2800" b="0" i="1" dirty="0">
                <a:solidFill>
                  <a:srgbClr val="2A2A2A"/>
                </a:solidFill>
                <a:effectLst/>
                <a:latin typeface="Arial" panose="020B0604020202020204" pitchFamily="34" charset="0"/>
              </a:rPr>
              <a:t>(without having to take the quiz!)  </a:t>
            </a:r>
            <a:endParaRPr lang="en-US" sz="4000" dirty="0">
              <a:latin typeface="Times New Roman" panose="02020603050405020304" pitchFamily="18" charset="0"/>
              <a:cs typeface="Times New Roman" panose="02020603050405020304" pitchFamily="18" charset="0"/>
            </a:endParaRPr>
          </a:p>
        </p:txBody>
      </p:sp>
      <p:pic>
        <p:nvPicPr>
          <p:cNvPr id="4" name="Picture 3" descr="A picture containing clipart, doll, automaton&#10;&#10;Description automatically generated">
            <a:extLst>
              <a:ext uri="{FF2B5EF4-FFF2-40B4-BE49-F238E27FC236}">
                <a16:creationId xmlns:a16="http://schemas.microsoft.com/office/drawing/2014/main" id="{D58A0377-BCCC-500D-E78C-DA5B89C6CE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98" y="4285774"/>
            <a:ext cx="6477000" cy="2590800"/>
          </a:xfrm>
          <a:prstGeom prst="rect">
            <a:avLst/>
          </a:prstGeom>
        </p:spPr>
      </p:pic>
    </p:spTree>
    <p:extLst>
      <p:ext uri="{BB962C8B-B14F-4D97-AF65-F5344CB8AC3E}">
        <p14:creationId xmlns:p14="http://schemas.microsoft.com/office/powerpoint/2010/main" val="31883052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8EAD9BE-4CA3-460F-B040-FDD6EC3CA6ED}"/>
              </a:ext>
            </a:extLst>
          </p:cNvPr>
          <p:cNvSpPr txBox="1"/>
          <p:nvPr/>
        </p:nvSpPr>
        <p:spPr>
          <a:xfrm>
            <a:off x="0" y="0"/>
            <a:ext cx="10058400" cy="584775"/>
          </a:xfrm>
          <a:prstGeom prst="rect">
            <a:avLst/>
          </a:prstGeom>
          <a:solidFill>
            <a:srgbClr val="FFFF00"/>
          </a:solidFill>
        </p:spPr>
        <p:txBody>
          <a:bodyPr wrap="square" rtlCol="0">
            <a:spAutoFit/>
          </a:bodyPr>
          <a:lstStyle/>
          <a:p>
            <a:r>
              <a:rPr lang="en-US" sz="3200" b="1" dirty="0">
                <a:latin typeface="Arial Black" panose="020B0A04020102020204" pitchFamily="34" charset="0"/>
              </a:rPr>
              <a:t>What’s your fortune?</a:t>
            </a:r>
          </a:p>
        </p:txBody>
      </p:sp>
      <p:sp>
        <p:nvSpPr>
          <p:cNvPr id="21" name="TextBox 20">
            <a:extLst>
              <a:ext uri="{FF2B5EF4-FFF2-40B4-BE49-F238E27FC236}">
                <a16:creationId xmlns:a16="http://schemas.microsoft.com/office/drawing/2014/main" id="{AE7A5849-9F39-40C1-AFC3-5446D21972C8}"/>
              </a:ext>
            </a:extLst>
          </p:cNvPr>
          <p:cNvSpPr txBox="1"/>
          <p:nvPr/>
        </p:nvSpPr>
        <p:spPr>
          <a:xfrm>
            <a:off x="109487" y="838200"/>
            <a:ext cx="7434313" cy="2554545"/>
          </a:xfrm>
          <a:prstGeom prst="rect">
            <a:avLst/>
          </a:prstGeom>
          <a:noFill/>
        </p:spPr>
        <p:txBody>
          <a:bodyPr wrap="square" rtlCol="0">
            <a:spAutoFit/>
          </a:bodyPr>
          <a:lstStyle/>
          <a:p>
            <a:r>
              <a:rPr lang="en-US" dirty="0">
                <a:latin typeface="Arial Black" panose="020B0A04020102020204" pitchFamily="34" charset="0"/>
              </a:rPr>
              <a:t>Get a “miracle fish” from your teacher.</a:t>
            </a:r>
          </a:p>
          <a:p>
            <a:endParaRPr lang="en-US" dirty="0">
              <a:latin typeface="Arial Black" panose="020B0A04020102020204" pitchFamily="34" charset="0"/>
            </a:endParaRPr>
          </a:p>
          <a:p>
            <a:r>
              <a:rPr lang="en-US" dirty="0">
                <a:latin typeface="Arial Black" panose="020B0A04020102020204" pitchFamily="34" charset="0"/>
              </a:rPr>
              <a:t>Find the open end of the package and take out the fish CAREFULLY.</a:t>
            </a:r>
          </a:p>
          <a:p>
            <a:endParaRPr lang="en-US" dirty="0">
              <a:latin typeface="Arial Black" panose="020B0A04020102020204" pitchFamily="34" charset="0"/>
            </a:endParaRPr>
          </a:p>
          <a:p>
            <a:r>
              <a:rPr lang="en-US" dirty="0">
                <a:latin typeface="Arial Black" panose="020B0A04020102020204" pitchFamily="34" charset="0"/>
              </a:rPr>
              <a:t>Place the fish (longways) in the palm of your RIGHT hand &amp; make observations.</a:t>
            </a:r>
          </a:p>
          <a:p>
            <a:endParaRPr lang="en-US" dirty="0">
              <a:latin typeface="Arial Black" panose="020B0A04020102020204" pitchFamily="34" charset="0"/>
            </a:endParaRPr>
          </a:p>
        </p:txBody>
      </p:sp>
      <p:grpSp>
        <p:nvGrpSpPr>
          <p:cNvPr id="4" name="Group 3">
            <a:extLst>
              <a:ext uri="{FF2B5EF4-FFF2-40B4-BE49-F238E27FC236}">
                <a16:creationId xmlns:a16="http://schemas.microsoft.com/office/drawing/2014/main" id="{35264E5A-7557-4E0F-A52F-A222B1C040CA}"/>
              </a:ext>
            </a:extLst>
          </p:cNvPr>
          <p:cNvGrpSpPr/>
          <p:nvPr/>
        </p:nvGrpSpPr>
        <p:grpSpPr>
          <a:xfrm>
            <a:off x="112115" y="3309491"/>
            <a:ext cx="9610109" cy="3710868"/>
            <a:chOff x="112115" y="3309491"/>
            <a:chExt cx="9610109" cy="3710868"/>
          </a:xfrm>
        </p:grpSpPr>
        <p:sp>
          <p:nvSpPr>
            <p:cNvPr id="7" name="TextBox 6">
              <a:extLst>
                <a:ext uri="{FF2B5EF4-FFF2-40B4-BE49-F238E27FC236}">
                  <a16:creationId xmlns:a16="http://schemas.microsoft.com/office/drawing/2014/main" id="{FAE68663-3BBC-4148-A5DC-D3B523CEDD90}"/>
                </a:ext>
              </a:extLst>
            </p:cNvPr>
            <p:cNvSpPr txBox="1"/>
            <p:nvPr/>
          </p:nvSpPr>
          <p:spPr>
            <a:xfrm>
              <a:off x="112115" y="4038600"/>
              <a:ext cx="2783485" cy="2246769"/>
            </a:xfrm>
            <a:prstGeom prst="rect">
              <a:avLst/>
            </a:prstGeom>
            <a:noFill/>
          </p:spPr>
          <p:txBody>
            <a:bodyPr wrap="square">
              <a:spAutoFit/>
            </a:bodyPr>
            <a:lstStyle/>
            <a:p>
              <a:pPr algn="ctr"/>
              <a:r>
                <a:rPr lang="en-US" dirty="0">
                  <a:latin typeface="Arial Black" panose="020B0A04020102020204" pitchFamily="34" charset="0"/>
                </a:rPr>
                <a:t>Use the chart on the package to interpret the movements.</a:t>
              </a:r>
            </a:p>
            <a:p>
              <a:pPr algn="ctr"/>
              <a:endParaRPr lang="en-US" dirty="0">
                <a:latin typeface="Arial Black" panose="020B0A04020102020204" pitchFamily="34" charset="0"/>
              </a:endParaRPr>
            </a:p>
            <a:p>
              <a:pPr algn="ctr"/>
              <a:r>
                <a:rPr lang="en-US" dirty="0">
                  <a:latin typeface="Arial Black" panose="020B0A04020102020204" pitchFamily="34" charset="0"/>
                </a:rPr>
                <a:t>What does your </a:t>
              </a:r>
              <a:br>
                <a:rPr lang="en-US" dirty="0">
                  <a:latin typeface="Arial Black" panose="020B0A04020102020204" pitchFamily="34" charset="0"/>
                </a:rPr>
              </a:br>
              <a:r>
                <a:rPr lang="en-US" dirty="0">
                  <a:latin typeface="Arial Black" panose="020B0A04020102020204" pitchFamily="34" charset="0"/>
                </a:rPr>
                <a:t>fish say?  </a:t>
              </a:r>
            </a:p>
          </p:txBody>
        </p:sp>
        <p:pic>
          <p:nvPicPr>
            <p:cNvPr id="3" name="Picture 2" descr="Diagram&#10;&#10;Description automatically generated">
              <a:extLst>
                <a:ext uri="{FF2B5EF4-FFF2-40B4-BE49-F238E27FC236}">
                  <a16:creationId xmlns:a16="http://schemas.microsoft.com/office/drawing/2014/main" id="{C449591A-6478-431E-8E8D-2A6AD26FA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3309491"/>
              <a:ext cx="6674224" cy="3710868"/>
            </a:xfrm>
            <a:prstGeom prst="rect">
              <a:avLst/>
            </a:prstGeom>
            <a:ln>
              <a:noFill/>
            </a:ln>
            <a:effectLst>
              <a:outerShdw blurRad="292100" dist="139700" dir="2700000" algn="tl" rotWithShape="0">
                <a:srgbClr val="333333">
                  <a:alpha val="65000"/>
                </a:srgbClr>
              </a:outerShdw>
            </a:effectLst>
          </p:spPr>
        </p:pic>
      </p:grpSp>
      <p:pic>
        <p:nvPicPr>
          <p:cNvPr id="5" name="Picture 4" descr="A picture containing person, hand, dark&#10;&#10;Description automatically generated">
            <a:extLst>
              <a:ext uri="{FF2B5EF4-FFF2-40B4-BE49-F238E27FC236}">
                <a16:creationId xmlns:a16="http://schemas.microsoft.com/office/drawing/2014/main" id="{A6A47838-C5FE-4AB6-867C-375E5BC9D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0"/>
            <a:ext cx="3200400" cy="2933700"/>
          </a:xfrm>
          <a:prstGeom prst="rect">
            <a:avLst/>
          </a:prstGeom>
        </p:spPr>
      </p:pic>
      <p:cxnSp>
        <p:nvCxnSpPr>
          <p:cNvPr id="11" name="Straight Arrow Connector 10">
            <a:extLst>
              <a:ext uri="{FF2B5EF4-FFF2-40B4-BE49-F238E27FC236}">
                <a16:creationId xmlns:a16="http://schemas.microsoft.com/office/drawing/2014/main" id="{FDAD2726-B97A-433B-ABBD-E44A8FA10544}"/>
              </a:ext>
            </a:extLst>
          </p:cNvPr>
          <p:cNvCxnSpPr>
            <a:cxnSpLocks/>
          </p:cNvCxnSpPr>
          <p:nvPr/>
        </p:nvCxnSpPr>
        <p:spPr bwMode="auto">
          <a:xfrm>
            <a:off x="8665702" y="676420"/>
            <a:ext cx="0" cy="1353472"/>
          </a:xfrm>
          <a:prstGeom prst="straightConnector1">
            <a:avLst/>
          </a:prstGeom>
          <a:solidFill>
            <a:schemeClr val="accent1"/>
          </a:solidFill>
          <a:ln w="146050" cap="flat" cmpd="sng" algn="ctr">
            <a:solidFill>
              <a:srgbClr val="FF0000"/>
            </a:solidFill>
            <a:prstDash val="solid"/>
            <a:round/>
            <a:headEnd type="triangle"/>
            <a:tailEnd type="triangle"/>
          </a:ln>
          <a:effectLst/>
        </p:spPr>
      </p:cxnSp>
    </p:spTree>
    <p:extLst>
      <p:ext uri="{BB962C8B-B14F-4D97-AF65-F5344CB8AC3E}">
        <p14:creationId xmlns:p14="http://schemas.microsoft.com/office/powerpoint/2010/main" val="262249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8EAD9BE-4CA3-460F-B040-FDD6EC3CA6ED}"/>
              </a:ext>
            </a:extLst>
          </p:cNvPr>
          <p:cNvSpPr txBox="1"/>
          <p:nvPr/>
        </p:nvSpPr>
        <p:spPr>
          <a:xfrm>
            <a:off x="0" y="0"/>
            <a:ext cx="10058400" cy="584775"/>
          </a:xfrm>
          <a:prstGeom prst="rect">
            <a:avLst/>
          </a:prstGeom>
          <a:solidFill>
            <a:srgbClr val="FFFF00"/>
          </a:solidFill>
        </p:spPr>
        <p:txBody>
          <a:bodyPr wrap="square" rtlCol="0">
            <a:spAutoFit/>
          </a:bodyPr>
          <a:lstStyle/>
          <a:p>
            <a:r>
              <a:rPr lang="en-US" sz="3200" b="1" dirty="0">
                <a:latin typeface="Arial Black" panose="020B0A04020102020204" pitchFamily="34" charset="0"/>
              </a:rPr>
              <a:t>How does your fish “read” your mind?</a:t>
            </a:r>
          </a:p>
        </p:txBody>
      </p:sp>
      <p:sp>
        <p:nvSpPr>
          <p:cNvPr id="10" name="TextBox 9">
            <a:extLst>
              <a:ext uri="{FF2B5EF4-FFF2-40B4-BE49-F238E27FC236}">
                <a16:creationId xmlns:a16="http://schemas.microsoft.com/office/drawing/2014/main" id="{F6F0C03C-A3DA-4F10-AF3C-C601F9AC108C}"/>
              </a:ext>
            </a:extLst>
          </p:cNvPr>
          <p:cNvSpPr txBox="1"/>
          <p:nvPr/>
        </p:nvSpPr>
        <p:spPr>
          <a:xfrm>
            <a:off x="183191" y="810904"/>
            <a:ext cx="9692018" cy="3077766"/>
          </a:xfrm>
          <a:prstGeom prst="rect">
            <a:avLst/>
          </a:prstGeom>
          <a:noFill/>
        </p:spPr>
        <p:txBody>
          <a:bodyPr wrap="square">
            <a:spAutoFit/>
          </a:bodyPr>
          <a:lstStyle/>
          <a:p>
            <a:pPr>
              <a:spcBef>
                <a:spcPts val="600"/>
              </a:spcBef>
              <a:spcAft>
                <a:spcPts val="600"/>
              </a:spcAft>
            </a:pPr>
            <a:r>
              <a:rPr lang="en-US" sz="2400" b="1" i="1" dirty="0">
                <a:latin typeface="Arial Narrow" panose="020B0606020202030204" pitchFamily="34" charset="0"/>
              </a:rPr>
              <a:t>Can you get your fish to say something different? Do some experimentation!</a:t>
            </a:r>
          </a:p>
          <a:p>
            <a:pPr>
              <a:spcBef>
                <a:spcPts val="600"/>
              </a:spcBef>
              <a:spcAft>
                <a:spcPts val="600"/>
              </a:spcAft>
            </a:pPr>
            <a:r>
              <a:rPr lang="en-US" sz="2400" b="1" i="1" dirty="0">
                <a:latin typeface="Arial Narrow" panose="020B0606020202030204" pitchFamily="34" charset="0"/>
              </a:rPr>
              <a:t>Try placing it on the palm of your left hand.</a:t>
            </a:r>
          </a:p>
          <a:p>
            <a:pPr>
              <a:spcBef>
                <a:spcPts val="600"/>
              </a:spcBef>
              <a:spcAft>
                <a:spcPts val="600"/>
              </a:spcAft>
            </a:pPr>
            <a:r>
              <a:rPr lang="en-US" sz="2400" b="1" i="1" dirty="0">
                <a:latin typeface="Arial Narrow" panose="020B0606020202030204" pitchFamily="34" charset="0"/>
              </a:rPr>
              <a:t>Try placing it on your arm.</a:t>
            </a:r>
          </a:p>
          <a:p>
            <a:pPr>
              <a:spcBef>
                <a:spcPts val="600"/>
              </a:spcBef>
              <a:spcAft>
                <a:spcPts val="600"/>
              </a:spcAft>
            </a:pPr>
            <a:r>
              <a:rPr lang="en-US" sz="2400" b="1" i="1" dirty="0">
                <a:latin typeface="Arial Narrow" panose="020B0606020202030204" pitchFamily="34" charset="0"/>
              </a:rPr>
              <a:t>Try placing it on your pants or clothing.</a:t>
            </a:r>
          </a:p>
          <a:p>
            <a:pPr>
              <a:spcBef>
                <a:spcPts val="600"/>
              </a:spcBef>
              <a:spcAft>
                <a:spcPts val="600"/>
              </a:spcAft>
            </a:pPr>
            <a:r>
              <a:rPr lang="en-US" sz="2400" b="1" i="1" dirty="0">
                <a:latin typeface="Arial Narrow" panose="020B0606020202030204" pitchFamily="34" charset="0"/>
              </a:rPr>
              <a:t>Try placing it on the table.</a:t>
            </a:r>
          </a:p>
          <a:p>
            <a:pPr>
              <a:spcBef>
                <a:spcPts val="600"/>
              </a:spcBef>
              <a:spcAft>
                <a:spcPts val="600"/>
              </a:spcAft>
            </a:pPr>
            <a:r>
              <a:rPr lang="en-US" sz="2400" b="1" i="1" dirty="0">
                <a:latin typeface="Arial Narrow" panose="020B0606020202030204" pitchFamily="34" charset="0"/>
              </a:rPr>
              <a:t>Try laying it flat and placing it under your laptop. </a:t>
            </a:r>
          </a:p>
        </p:txBody>
      </p:sp>
      <p:pic>
        <p:nvPicPr>
          <p:cNvPr id="13" name="Picture 12" descr="A picture containing indoor, fish, spiny-finned fish&#10;&#10;Description automatically generated">
            <a:extLst>
              <a:ext uri="{FF2B5EF4-FFF2-40B4-BE49-F238E27FC236}">
                <a16:creationId xmlns:a16="http://schemas.microsoft.com/office/drawing/2014/main" id="{680956C9-C7EC-4E38-B4D2-3B007D4F7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776382" y="4114800"/>
            <a:ext cx="3048000" cy="3048000"/>
          </a:xfrm>
          <a:prstGeom prst="rect">
            <a:avLst/>
          </a:prstGeom>
        </p:spPr>
      </p:pic>
      <p:sp>
        <p:nvSpPr>
          <p:cNvPr id="9" name="TextBox 8">
            <a:extLst>
              <a:ext uri="{FF2B5EF4-FFF2-40B4-BE49-F238E27FC236}">
                <a16:creationId xmlns:a16="http://schemas.microsoft.com/office/drawing/2014/main" id="{68543E33-EEC6-431A-BC25-2FAE8FC8101E}"/>
              </a:ext>
            </a:extLst>
          </p:cNvPr>
          <p:cNvSpPr txBox="1"/>
          <p:nvPr/>
        </p:nvSpPr>
        <p:spPr>
          <a:xfrm>
            <a:off x="6895" y="4419600"/>
            <a:ext cx="6550247" cy="707886"/>
          </a:xfrm>
          <a:prstGeom prst="rect">
            <a:avLst/>
          </a:prstGeom>
          <a:noFill/>
        </p:spPr>
        <p:txBody>
          <a:bodyPr wrap="square" rtlCol="0">
            <a:spAutoFit/>
          </a:bodyPr>
          <a:lstStyle/>
          <a:p>
            <a:r>
              <a:rPr lang="en-US" dirty="0">
                <a:latin typeface="Arial Black" panose="020B0A04020102020204" pitchFamily="34" charset="0"/>
              </a:rPr>
              <a:t>What would be different about your hand compared to other surfaces?</a:t>
            </a:r>
          </a:p>
        </p:txBody>
      </p:sp>
    </p:spTree>
    <p:extLst>
      <p:ext uri="{BB962C8B-B14F-4D97-AF65-F5344CB8AC3E}">
        <p14:creationId xmlns:p14="http://schemas.microsoft.com/office/powerpoint/2010/main" val="86398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8EAD9BE-4CA3-460F-B040-FDD6EC3CA6ED}"/>
              </a:ext>
            </a:extLst>
          </p:cNvPr>
          <p:cNvSpPr txBox="1"/>
          <p:nvPr/>
        </p:nvSpPr>
        <p:spPr>
          <a:xfrm>
            <a:off x="0" y="0"/>
            <a:ext cx="10058400" cy="584775"/>
          </a:xfrm>
          <a:prstGeom prst="rect">
            <a:avLst/>
          </a:prstGeom>
          <a:solidFill>
            <a:srgbClr val="FFFF00"/>
          </a:solidFill>
        </p:spPr>
        <p:txBody>
          <a:bodyPr wrap="square" rtlCol="0">
            <a:spAutoFit/>
          </a:bodyPr>
          <a:lstStyle/>
          <a:p>
            <a:r>
              <a:rPr lang="en-US" sz="3200" b="1" dirty="0">
                <a:latin typeface="Arial Black" panose="020B0A04020102020204" pitchFamily="34" charset="0"/>
              </a:rPr>
              <a:t>What’s the science?</a:t>
            </a:r>
          </a:p>
        </p:txBody>
      </p:sp>
      <p:pic>
        <p:nvPicPr>
          <p:cNvPr id="12" name="Picture 11" descr="Graphical user interface, text, application&#10;&#10;Description automatically generated">
            <a:extLst>
              <a:ext uri="{FF2B5EF4-FFF2-40B4-BE49-F238E27FC236}">
                <a16:creationId xmlns:a16="http://schemas.microsoft.com/office/drawing/2014/main" id="{CC42C9DA-0062-4C6D-BB9D-8A48215CDAAF}"/>
              </a:ext>
            </a:extLst>
          </p:cNvPr>
          <p:cNvPicPr>
            <a:picLocks noChangeAspect="1"/>
          </p:cNvPicPr>
          <p:nvPr/>
        </p:nvPicPr>
        <p:blipFill>
          <a:blip r:embed="rId2"/>
          <a:stretch>
            <a:fillRect/>
          </a:stretch>
        </p:blipFill>
        <p:spPr>
          <a:xfrm>
            <a:off x="333770" y="2035226"/>
            <a:ext cx="3772227" cy="126503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CD76D769-0F48-4C3E-9D87-DB34842D14F3}"/>
              </a:ext>
            </a:extLst>
          </p:cNvPr>
          <p:cNvSpPr txBox="1"/>
          <p:nvPr/>
        </p:nvSpPr>
        <p:spPr>
          <a:xfrm>
            <a:off x="152400" y="760735"/>
            <a:ext cx="8686801" cy="1015663"/>
          </a:xfrm>
          <a:prstGeom prst="rect">
            <a:avLst/>
          </a:prstGeom>
          <a:noFill/>
        </p:spPr>
        <p:txBody>
          <a:bodyPr wrap="square" rtlCol="0">
            <a:spAutoFit/>
          </a:bodyPr>
          <a:lstStyle/>
          <a:p>
            <a:r>
              <a:rPr lang="en-US" dirty="0">
                <a:latin typeface="Arial Black" panose="020B0A04020102020204" pitchFamily="34" charset="0"/>
              </a:rPr>
              <a:t>What happens to a sponge when it is near water?</a:t>
            </a:r>
          </a:p>
          <a:p>
            <a:endParaRPr lang="en-US" dirty="0">
              <a:latin typeface="Arial Black" panose="020B0A04020102020204" pitchFamily="34" charset="0"/>
            </a:endParaRPr>
          </a:p>
          <a:p>
            <a:r>
              <a:rPr lang="en-US" dirty="0">
                <a:latin typeface="Arial Black" panose="020B0A04020102020204" pitchFamily="34" charset="0"/>
              </a:rPr>
              <a:t>What if only part of the sponge is in water? </a:t>
            </a:r>
          </a:p>
        </p:txBody>
      </p:sp>
      <p:pic>
        <p:nvPicPr>
          <p:cNvPr id="16" name="Picture 15" descr="Diagram&#10;&#10;Description automatically generated">
            <a:extLst>
              <a:ext uri="{FF2B5EF4-FFF2-40B4-BE49-F238E27FC236}">
                <a16:creationId xmlns:a16="http://schemas.microsoft.com/office/drawing/2014/main" id="{487C94EF-F49F-4E14-A70B-4EA541A3C398}"/>
              </a:ext>
            </a:extLst>
          </p:cNvPr>
          <p:cNvPicPr>
            <a:picLocks noChangeAspect="1"/>
          </p:cNvPicPr>
          <p:nvPr/>
        </p:nvPicPr>
        <p:blipFill rotWithShape="1">
          <a:blip r:embed="rId3">
            <a:extLst>
              <a:ext uri="{28A0092B-C50C-407E-A947-70E740481C1C}">
                <a14:useLocalDpi xmlns:a14="http://schemas.microsoft.com/office/drawing/2010/main" val="0"/>
              </a:ext>
            </a:extLst>
          </a:blip>
          <a:srcRect l="22060" t="49742" r="25376" b="20282"/>
          <a:stretch/>
        </p:blipFill>
        <p:spPr>
          <a:xfrm rot="20687970">
            <a:off x="6239636" y="3510226"/>
            <a:ext cx="2484490" cy="787765"/>
          </a:xfrm>
          <a:prstGeom prst="rect">
            <a:avLst/>
          </a:prstGeom>
        </p:spPr>
      </p:pic>
      <p:sp>
        <p:nvSpPr>
          <p:cNvPr id="9" name="TextBox 8">
            <a:extLst>
              <a:ext uri="{FF2B5EF4-FFF2-40B4-BE49-F238E27FC236}">
                <a16:creationId xmlns:a16="http://schemas.microsoft.com/office/drawing/2014/main" id="{1746EBBD-6A31-86F5-E0FD-ECBFDDE874CB}"/>
              </a:ext>
            </a:extLst>
          </p:cNvPr>
          <p:cNvSpPr txBox="1"/>
          <p:nvPr/>
        </p:nvSpPr>
        <p:spPr>
          <a:xfrm>
            <a:off x="762000" y="3810000"/>
            <a:ext cx="3124200" cy="707886"/>
          </a:xfrm>
          <a:prstGeom prst="rect">
            <a:avLst/>
          </a:prstGeom>
          <a:noFill/>
        </p:spPr>
        <p:txBody>
          <a:bodyPr wrap="square" rtlCol="0">
            <a:spAutoFit/>
          </a:bodyPr>
          <a:lstStyle/>
          <a:p>
            <a:r>
              <a:rPr lang="en-US" dirty="0">
                <a:solidFill>
                  <a:srgbClr val="FF0000"/>
                </a:solidFill>
                <a:latin typeface="Arial Black" panose="020B0A04020102020204" pitchFamily="34" charset="0"/>
              </a:rPr>
              <a:t>Add answers to the box on Slide 1.</a:t>
            </a:r>
          </a:p>
        </p:txBody>
      </p:sp>
      <p:pic>
        <p:nvPicPr>
          <p:cNvPr id="3" name="Picture 2">
            <a:extLst>
              <a:ext uri="{FF2B5EF4-FFF2-40B4-BE49-F238E27FC236}">
                <a16:creationId xmlns:a16="http://schemas.microsoft.com/office/drawing/2014/main" id="{192646BF-82D0-D8C5-D421-6DDBB9D91E21}"/>
              </a:ext>
            </a:extLst>
          </p:cNvPr>
          <p:cNvPicPr>
            <a:picLocks noChangeAspect="1"/>
          </p:cNvPicPr>
          <p:nvPr/>
        </p:nvPicPr>
        <p:blipFill>
          <a:blip r:embed="rId4"/>
          <a:stretch>
            <a:fillRect/>
          </a:stretch>
        </p:blipFill>
        <p:spPr>
          <a:xfrm>
            <a:off x="72427" y="4701963"/>
            <a:ext cx="6061285" cy="2521362"/>
          </a:xfrm>
          <a:prstGeom prst="rect">
            <a:avLst/>
          </a:prstGeom>
        </p:spPr>
      </p:pic>
      <p:cxnSp>
        <p:nvCxnSpPr>
          <p:cNvPr id="11" name="Straight Arrow Connector 10">
            <a:extLst>
              <a:ext uri="{FF2B5EF4-FFF2-40B4-BE49-F238E27FC236}">
                <a16:creationId xmlns:a16="http://schemas.microsoft.com/office/drawing/2014/main" id="{EB3F11E8-48F3-7FD3-37DA-2C1312E45380}"/>
              </a:ext>
            </a:extLst>
          </p:cNvPr>
          <p:cNvCxnSpPr>
            <a:cxnSpLocks/>
            <a:stCxn id="9" idx="2"/>
          </p:cNvCxnSpPr>
          <p:nvPr/>
        </p:nvCxnSpPr>
        <p:spPr bwMode="auto">
          <a:xfrm>
            <a:off x="2324100" y="4517886"/>
            <a:ext cx="394546" cy="501040"/>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
        <p:nvSpPr>
          <p:cNvPr id="2" name="TextBox 1">
            <a:extLst>
              <a:ext uri="{FF2B5EF4-FFF2-40B4-BE49-F238E27FC236}">
                <a16:creationId xmlns:a16="http://schemas.microsoft.com/office/drawing/2014/main" id="{59A42A09-8855-9263-B083-F395AD05D980}"/>
              </a:ext>
            </a:extLst>
          </p:cNvPr>
          <p:cNvSpPr txBox="1"/>
          <p:nvPr/>
        </p:nvSpPr>
        <p:spPr>
          <a:xfrm>
            <a:off x="4270623" y="2161960"/>
            <a:ext cx="5635377" cy="1323439"/>
          </a:xfrm>
          <a:prstGeom prst="rect">
            <a:avLst/>
          </a:prstGeom>
          <a:noFill/>
        </p:spPr>
        <p:txBody>
          <a:bodyPr wrap="square" rtlCol="0">
            <a:spAutoFit/>
          </a:bodyPr>
          <a:lstStyle/>
          <a:p>
            <a:r>
              <a:rPr lang="en-US" dirty="0">
                <a:latin typeface="Arial Black" panose="020B0A04020102020204" pitchFamily="34" charset="0"/>
              </a:rPr>
              <a:t>Only the parts of the fish that touch water absorb it, causing those parts to expand.  This causes the fish to “move”.  </a:t>
            </a:r>
          </a:p>
        </p:txBody>
      </p:sp>
      <p:pic>
        <p:nvPicPr>
          <p:cNvPr id="4" name="Picture 3" descr="A picture containing text, clipart&#10;&#10;Description automatically generated">
            <a:hlinkClick r:id="rId5"/>
            <a:extLst>
              <a:ext uri="{FF2B5EF4-FFF2-40B4-BE49-F238E27FC236}">
                <a16:creationId xmlns:a16="http://schemas.microsoft.com/office/drawing/2014/main" id="{150193A7-46FE-6899-F47D-24A83E85F1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6239" y="152220"/>
            <a:ext cx="1721645" cy="1263558"/>
          </a:xfrm>
          <a:prstGeom prst="rect">
            <a:avLst/>
          </a:prstGeom>
        </p:spPr>
      </p:pic>
      <p:sp>
        <p:nvSpPr>
          <p:cNvPr id="13" name="TextBox 12">
            <a:extLst>
              <a:ext uri="{FF2B5EF4-FFF2-40B4-BE49-F238E27FC236}">
                <a16:creationId xmlns:a16="http://schemas.microsoft.com/office/drawing/2014/main" id="{7C5DBF46-EC13-7691-DB74-74C9944C8770}"/>
              </a:ext>
            </a:extLst>
          </p:cNvPr>
          <p:cNvSpPr txBox="1"/>
          <p:nvPr/>
        </p:nvSpPr>
        <p:spPr>
          <a:xfrm>
            <a:off x="6210286" y="5062584"/>
            <a:ext cx="3568548" cy="1631216"/>
          </a:xfrm>
          <a:prstGeom prst="rect">
            <a:avLst/>
          </a:prstGeom>
          <a:noFill/>
        </p:spPr>
        <p:txBody>
          <a:bodyPr wrap="square">
            <a:spAutoFit/>
          </a:bodyPr>
          <a:lstStyle/>
          <a:p>
            <a:pPr algn="ctr"/>
            <a:r>
              <a:rPr lang="en-US" dirty="0">
                <a:latin typeface="Arial Black" panose="020B0A04020102020204" pitchFamily="34" charset="0"/>
              </a:rPr>
              <a:t>CHALLENGE:  Find other items that are hygroscopic.  How do they compare to the Fortune Fish?</a:t>
            </a:r>
          </a:p>
        </p:txBody>
      </p:sp>
    </p:spTree>
    <p:extLst>
      <p:ext uri="{BB962C8B-B14F-4D97-AF65-F5344CB8AC3E}">
        <p14:creationId xmlns:p14="http://schemas.microsoft.com/office/powerpoint/2010/main" val="146792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8EAD9BE-4CA3-460F-B040-FDD6EC3CA6ED}"/>
              </a:ext>
            </a:extLst>
          </p:cNvPr>
          <p:cNvSpPr txBox="1"/>
          <p:nvPr/>
        </p:nvSpPr>
        <p:spPr>
          <a:xfrm>
            <a:off x="0" y="347169"/>
            <a:ext cx="10058400" cy="584775"/>
          </a:xfrm>
          <a:prstGeom prst="rect">
            <a:avLst/>
          </a:prstGeom>
          <a:solidFill>
            <a:srgbClr val="FFFF00"/>
          </a:solidFill>
        </p:spPr>
        <p:txBody>
          <a:bodyPr wrap="square" rtlCol="0">
            <a:spAutoFit/>
          </a:bodyPr>
          <a:lstStyle/>
          <a:p>
            <a:pPr algn="ctr"/>
            <a:r>
              <a:rPr lang="en-US" sz="3200" b="1" dirty="0">
                <a:latin typeface="Arial Black" panose="020B0A04020102020204" pitchFamily="34" charset="0"/>
              </a:rPr>
              <a:t>What should the fish really be telling you?</a:t>
            </a:r>
          </a:p>
        </p:txBody>
      </p:sp>
      <p:grpSp>
        <p:nvGrpSpPr>
          <p:cNvPr id="14" name="Group 13">
            <a:extLst>
              <a:ext uri="{FF2B5EF4-FFF2-40B4-BE49-F238E27FC236}">
                <a16:creationId xmlns:a16="http://schemas.microsoft.com/office/drawing/2014/main" id="{C5BE1CDB-B10C-40EE-A888-C262EE09D07B}"/>
              </a:ext>
            </a:extLst>
          </p:cNvPr>
          <p:cNvGrpSpPr/>
          <p:nvPr/>
        </p:nvGrpSpPr>
        <p:grpSpPr>
          <a:xfrm>
            <a:off x="304800" y="1337440"/>
            <a:ext cx="9353322" cy="3414895"/>
            <a:chOff x="314439" y="3019827"/>
            <a:chExt cx="9353322" cy="3414895"/>
          </a:xfrm>
        </p:grpSpPr>
        <p:sp>
          <p:nvSpPr>
            <p:cNvPr id="15" name="TextBox 14">
              <a:extLst>
                <a:ext uri="{FF2B5EF4-FFF2-40B4-BE49-F238E27FC236}">
                  <a16:creationId xmlns:a16="http://schemas.microsoft.com/office/drawing/2014/main" id="{A45CC8C2-EE67-4598-8278-2DA5065B57AE}"/>
                </a:ext>
              </a:extLst>
            </p:cNvPr>
            <p:cNvSpPr txBox="1"/>
            <p:nvPr/>
          </p:nvSpPr>
          <p:spPr>
            <a:xfrm>
              <a:off x="314439" y="3019827"/>
              <a:ext cx="9353322" cy="584775"/>
            </a:xfrm>
            <a:prstGeom prst="rect">
              <a:avLst/>
            </a:prstGeom>
            <a:noFill/>
          </p:spPr>
          <p:txBody>
            <a:bodyPr wrap="square">
              <a:spAutoFit/>
            </a:bodyPr>
            <a:lstStyle/>
            <a:p>
              <a:r>
                <a:rPr lang="en-US" sz="3200" dirty="0">
                  <a:latin typeface="Arial Black" panose="020B0A04020102020204" pitchFamily="34" charset="0"/>
                </a:rPr>
                <a:t>I think these would be better options …</a:t>
              </a:r>
            </a:p>
          </p:txBody>
        </p:sp>
        <p:pic>
          <p:nvPicPr>
            <p:cNvPr id="16" name="Picture 15" descr="Diagram&#10;&#10;Description automatically generated">
              <a:extLst>
                <a:ext uri="{FF2B5EF4-FFF2-40B4-BE49-F238E27FC236}">
                  <a16:creationId xmlns:a16="http://schemas.microsoft.com/office/drawing/2014/main" id="{BF54CDC5-C6EF-4DEC-B134-C06D0B3FA36C}"/>
                </a:ext>
              </a:extLst>
            </p:cNvPr>
            <p:cNvPicPr>
              <a:picLocks noChangeAspect="1"/>
            </p:cNvPicPr>
            <p:nvPr/>
          </p:nvPicPr>
          <p:blipFill rotWithShape="1">
            <a:blip r:embed="rId2">
              <a:extLst>
                <a:ext uri="{28A0092B-C50C-407E-A947-70E740481C1C}">
                  <a14:useLocalDpi xmlns:a14="http://schemas.microsoft.com/office/drawing/2010/main" val="0"/>
                </a:ext>
              </a:extLst>
            </a:blip>
            <a:srcRect t="31295"/>
            <a:stretch/>
          </p:blipFill>
          <p:spPr>
            <a:xfrm>
              <a:off x="1938289" y="4164274"/>
              <a:ext cx="5943600" cy="2270448"/>
            </a:xfrm>
            <a:prstGeom prst="rect">
              <a:avLst/>
            </a:prstGeom>
          </p:spPr>
        </p:pic>
      </p:grpSp>
      <p:grpSp>
        <p:nvGrpSpPr>
          <p:cNvPr id="5" name="Group 4">
            <a:extLst>
              <a:ext uri="{FF2B5EF4-FFF2-40B4-BE49-F238E27FC236}">
                <a16:creationId xmlns:a16="http://schemas.microsoft.com/office/drawing/2014/main" id="{CE4F27C9-83DD-4E0E-A2BF-5B71B8B92601}"/>
              </a:ext>
            </a:extLst>
          </p:cNvPr>
          <p:cNvGrpSpPr/>
          <p:nvPr/>
        </p:nvGrpSpPr>
        <p:grpSpPr>
          <a:xfrm>
            <a:off x="3767089" y="4410875"/>
            <a:ext cx="2157683" cy="846925"/>
            <a:chOff x="3176758" y="2895600"/>
            <a:chExt cx="1533639" cy="846925"/>
          </a:xfrm>
        </p:grpSpPr>
        <p:sp>
          <p:nvSpPr>
            <p:cNvPr id="17" name="TextBox 16">
              <a:extLst>
                <a:ext uri="{FF2B5EF4-FFF2-40B4-BE49-F238E27FC236}">
                  <a16:creationId xmlns:a16="http://schemas.microsoft.com/office/drawing/2014/main" id="{6FDBDC61-16A1-47F5-B7D0-41B7ECCDC265}"/>
                </a:ext>
              </a:extLst>
            </p:cNvPr>
            <p:cNvSpPr txBox="1"/>
            <p:nvPr/>
          </p:nvSpPr>
          <p:spPr>
            <a:xfrm>
              <a:off x="3176758" y="3034639"/>
              <a:ext cx="1533639" cy="707886"/>
            </a:xfrm>
            <a:prstGeom prst="rect">
              <a:avLst/>
            </a:prstGeom>
            <a:noFill/>
          </p:spPr>
          <p:txBody>
            <a:bodyPr wrap="square">
              <a:spAutoFit/>
            </a:bodyPr>
            <a:lstStyle/>
            <a:p>
              <a:pPr algn="ctr"/>
              <a:r>
                <a:rPr lang="en-US" dirty="0">
                  <a:latin typeface="Arial Black" panose="020B0A04020102020204" pitchFamily="34" charset="0"/>
                </a:rPr>
                <a:t>Needs candy</a:t>
              </a:r>
            </a:p>
          </p:txBody>
        </p:sp>
        <p:cxnSp>
          <p:nvCxnSpPr>
            <p:cNvPr id="3" name="Straight Connector 2">
              <a:extLst>
                <a:ext uri="{FF2B5EF4-FFF2-40B4-BE49-F238E27FC236}">
                  <a16:creationId xmlns:a16="http://schemas.microsoft.com/office/drawing/2014/main" id="{3A9D63FE-C082-4B1D-BE60-46ADB7A1F946}"/>
                </a:ext>
              </a:extLst>
            </p:cNvPr>
            <p:cNvCxnSpPr/>
            <p:nvPr/>
          </p:nvCxnSpPr>
          <p:spPr bwMode="auto">
            <a:xfrm>
              <a:off x="3657600" y="2895600"/>
              <a:ext cx="5334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pSp>
        <p:nvGrpSpPr>
          <p:cNvPr id="18" name="Group 17">
            <a:extLst>
              <a:ext uri="{FF2B5EF4-FFF2-40B4-BE49-F238E27FC236}">
                <a16:creationId xmlns:a16="http://schemas.microsoft.com/office/drawing/2014/main" id="{21BFF392-868D-431C-B906-06A7C5A5BDB1}"/>
              </a:ext>
            </a:extLst>
          </p:cNvPr>
          <p:cNvGrpSpPr/>
          <p:nvPr/>
        </p:nvGrpSpPr>
        <p:grpSpPr>
          <a:xfrm>
            <a:off x="838200" y="3049437"/>
            <a:ext cx="2157241" cy="707886"/>
            <a:chOff x="2033759" y="2491701"/>
            <a:chExt cx="2157241" cy="707886"/>
          </a:xfrm>
        </p:grpSpPr>
        <p:sp>
          <p:nvSpPr>
            <p:cNvPr id="20" name="TextBox 19">
              <a:extLst>
                <a:ext uri="{FF2B5EF4-FFF2-40B4-BE49-F238E27FC236}">
                  <a16:creationId xmlns:a16="http://schemas.microsoft.com/office/drawing/2014/main" id="{F6140B0B-E8A0-460F-861C-665BF26EC7A7}"/>
                </a:ext>
              </a:extLst>
            </p:cNvPr>
            <p:cNvSpPr txBox="1"/>
            <p:nvPr/>
          </p:nvSpPr>
          <p:spPr>
            <a:xfrm>
              <a:off x="2033759" y="2491701"/>
              <a:ext cx="1590561" cy="707886"/>
            </a:xfrm>
            <a:prstGeom prst="rect">
              <a:avLst/>
            </a:prstGeom>
            <a:noFill/>
          </p:spPr>
          <p:txBody>
            <a:bodyPr wrap="square">
              <a:spAutoFit/>
            </a:bodyPr>
            <a:lstStyle/>
            <a:p>
              <a:r>
                <a:rPr lang="en-US" dirty="0">
                  <a:latin typeface="Arial Black" panose="020B0A04020102020204" pitchFamily="34" charset="0"/>
                </a:rPr>
                <a:t>Needs to wake up</a:t>
              </a:r>
            </a:p>
          </p:txBody>
        </p:sp>
        <p:cxnSp>
          <p:nvCxnSpPr>
            <p:cNvPr id="21" name="Straight Connector 20">
              <a:extLst>
                <a:ext uri="{FF2B5EF4-FFF2-40B4-BE49-F238E27FC236}">
                  <a16:creationId xmlns:a16="http://schemas.microsoft.com/office/drawing/2014/main" id="{B4587862-1412-4080-8968-A29B15BC98D8}"/>
                </a:ext>
              </a:extLst>
            </p:cNvPr>
            <p:cNvCxnSpPr/>
            <p:nvPr/>
          </p:nvCxnSpPr>
          <p:spPr bwMode="auto">
            <a:xfrm>
              <a:off x="3657600" y="2895600"/>
              <a:ext cx="5334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pSp>
        <p:nvGrpSpPr>
          <p:cNvPr id="22" name="Group 21">
            <a:extLst>
              <a:ext uri="{FF2B5EF4-FFF2-40B4-BE49-F238E27FC236}">
                <a16:creationId xmlns:a16="http://schemas.microsoft.com/office/drawing/2014/main" id="{BF8782CE-012E-4A6F-93A0-079CBA8A1FEF}"/>
              </a:ext>
            </a:extLst>
          </p:cNvPr>
          <p:cNvGrpSpPr/>
          <p:nvPr/>
        </p:nvGrpSpPr>
        <p:grpSpPr>
          <a:xfrm>
            <a:off x="990600" y="4131018"/>
            <a:ext cx="2852680" cy="400110"/>
            <a:chOff x="1338320" y="2615743"/>
            <a:chExt cx="2852680" cy="400110"/>
          </a:xfrm>
        </p:grpSpPr>
        <p:sp>
          <p:nvSpPr>
            <p:cNvPr id="23" name="TextBox 22">
              <a:extLst>
                <a:ext uri="{FF2B5EF4-FFF2-40B4-BE49-F238E27FC236}">
                  <a16:creationId xmlns:a16="http://schemas.microsoft.com/office/drawing/2014/main" id="{736F46F9-B2C6-4E0D-8779-F774AC4DEC78}"/>
                </a:ext>
              </a:extLst>
            </p:cNvPr>
            <p:cNvSpPr txBox="1"/>
            <p:nvPr/>
          </p:nvSpPr>
          <p:spPr>
            <a:xfrm>
              <a:off x="1338320" y="2615743"/>
              <a:ext cx="2157683" cy="400110"/>
            </a:xfrm>
            <a:prstGeom prst="rect">
              <a:avLst/>
            </a:prstGeom>
            <a:noFill/>
          </p:spPr>
          <p:txBody>
            <a:bodyPr wrap="square">
              <a:spAutoFit/>
            </a:bodyPr>
            <a:lstStyle/>
            <a:p>
              <a:pPr algn="ctr"/>
              <a:r>
                <a:rPr lang="en-US" dirty="0">
                  <a:latin typeface="Arial Black" panose="020B0A04020102020204" pitchFamily="34" charset="0"/>
                </a:rPr>
                <a:t>Needs candy</a:t>
              </a:r>
            </a:p>
          </p:txBody>
        </p:sp>
        <p:cxnSp>
          <p:nvCxnSpPr>
            <p:cNvPr id="24" name="Straight Connector 23">
              <a:extLst>
                <a:ext uri="{FF2B5EF4-FFF2-40B4-BE49-F238E27FC236}">
                  <a16:creationId xmlns:a16="http://schemas.microsoft.com/office/drawing/2014/main" id="{FAC4478B-0004-4B74-99EA-022BA751953A}"/>
                </a:ext>
              </a:extLst>
            </p:cNvPr>
            <p:cNvCxnSpPr/>
            <p:nvPr/>
          </p:nvCxnSpPr>
          <p:spPr bwMode="auto">
            <a:xfrm>
              <a:off x="3657600" y="2895600"/>
              <a:ext cx="5334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pSp>
        <p:nvGrpSpPr>
          <p:cNvPr id="25" name="Group 24">
            <a:extLst>
              <a:ext uri="{FF2B5EF4-FFF2-40B4-BE49-F238E27FC236}">
                <a16:creationId xmlns:a16="http://schemas.microsoft.com/office/drawing/2014/main" id="{580524B3-EBF4-45B7-A601-043A6A447ECC}"/>
              </a:ext>
            </a:extLst>
          </p:cNvPr>
          <p:cNvGrpSpPr/>
          <p:nvPr/>
        </p:nvGrpSpPr>
        <p:grpSpPr>
          <a:xfrm>
            <a:off x="5533686" y="2071706"/>
            <a:ext cx="2438400" cy="759272"/>
            <a:chOff x="404645" y="2540976"/>
            <a:chExt cx="2438400" cy="759272"/>
          </a:xfrm>
        </p:grpSpPr>
        <p:sp>
          <p:nvSpPr>
            <p:cNvPr id="26" name="TextBox 25">
              <a:extLst>
                <a:ext uri="{FF2B5EF4-FFF2-40B4-BE49-F238E27FC236}">
                  <a16:creationId xmlns:a16="http://schemas.microsoft.com/office/drawing/2014/main" id="{0220BBE6-A109-4733-B1AF-980606A894ED}"/>
                </a:ext>
              </a:extLst>
            </p:cNvPr>
            <p:cNvSpPr txBox="1"/>
            <p:nvPr/>
          </p:nvSpPr>
          <p:spPr>
            <a:xfrm>
              <a:off x="404645" y="2540976"/>
              <a:ext cx="2438400" cy="400110"/>
            </a:xfrm>
            <a:prstGeom prst="rect">
              <a:avLst/>
            </a:prstGeom>
            <a:noFill/>
          </p:spPr>
          <p:txBody>
            <a:bodyPr wrap="square">
              <a:spAutoFit/>
            </a:bodyPr>
            <a:lstStyle/>
            <a:p>
              <a:r>
                <a:rPr lang="en-US" dirty="0">
                  <a:latin typeface="Arial Black" panose="020B0A04020102020204" pitchFamily="34" charset="0"/>
                </a:rPr>
                <a:t>Needs candy</a:t>
              </a:r>
            </a:p>
          </p:txBody>
        </p:sp>
        <p:cxnSp>
          <p:nvCxnSpPr>
            <p:cNvPr id="27" name="Straight Connector 26">
              <a:extLst>
                <a:ext uri="{FF2B5EF4-FFF2-40B4-BE49-F238E27FC236}">
                  <a16:creationId xmlns:a16="http://schemas.microsoft.com/office/drawing/2014/main" id="{FD42733E-DDA5-42E7-B05D-736BF348A364}"/>
                </a:ext>
              </a:extLst>
            </p:cNvPr>
            <p:cNvCxnSpPr/>
            <p:nvPr/>
          </p:nvCxnSpPr>
          <p:spPr bwMode="auto">
            <a:xfrm>
              <a:off x="543039" y="3300248"/>
              <a:ext cx="5334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pSp>
        <p:nvGrpSpPr>
          <p:cNvPr id="28" name="Group 27">
            <a:extLst>
              <a:ext uri="{FF2B5EF4-FFF2-40B4-BE49-F238E27FC236}">
                <a16:creationId xmlns:a16="http://schemas.microsoft.com/office/drawing/2014/main" id="{5A98882D-414C-45FB-9A81-FFA4B649A07E}"/>
              </a:ext>
            </a:extLst>
          </p:cNvPr>
          <p:cNvGrpSpPr/>
          <p:nvPr/>
        </p:nvGrpSpPr>
        <p:grpSpPr>
          <a:xfrm>
            <a:off x="6967480" y="3017922"/>
            <a:ext cx="2971800" cy="447274"/>
            <a:chOff x="1305039" y="1836815"/>
            <a:chExt cx="2971800" cy="447274"/>
          </a:xfrm>
        </p:grpSpPr>
        <p:sp>
          <p:nvSpPr>
            <p:cNvPr id="29" name="TextBox 28">
              <a:extLst>
                <a:ext uri="{FF2B5EF4-FFF2-40B4-BE49-F238E27FC236}">
                  <a16:creationId xmlns:a16="http://schemas.microsoft.com/office/drawing/2014/main" id="{63538491-F0FB-4D83-99C7-49E64B336FB4}"/>
                </a:ext>
              </a:extLst>
            </p:cNvPr>
            <p:cNvSpPr txBox="1"/>
            <p:nvPr/>
          </p:nvSpPr>
          <p:spPr>
            <a:xfrm>
              <a:off x="1838439" y="1836815"/>
              <a:ext cx="2438400" cy="400110"/>
            </a:xfrm>
            <a:prstGeom prst="rect">
              <a:avLst/>
            </a:prstGeom>
            <a:noFill/>
          </p:spPr>
          <p:txBody>
            <a:bodyPr wrap="square">
              <a:spAutoFit/>
            </a:bodyPr>
            <a:lstStyle/>
            <a:p>
              <a:r>
                <a:rPr lang="en-US" dirty="0">
                  <a:latin typeface="Arial Black" panose="020B0A04020102020204" pitchFamily="34" charset="0"/>
                </a:rPr>
                <a:t>Needs candy</a:t>
              </a:r>
            </a:p>
          </p:txBody>
        </p:sp>
        <p:cxnSp>
          <p:nvCxnSpPr>
            <p:cNvPr id="30" name="Straight Connector 29">
              <a:extLst>
                <a:ext uri="{FF2B5EF4-FFF2-40B4-BE49-F238E27FC236}">
                  <a16:creationId xmlns:a16="http://schemas.microsoft.com/office/drawing/2014/main" id="{753A6DF0-AF32-4EB7-9E1A-2DCCE5EA06A9}"/>
                </a:ext>
              </a:extLst>
            </p:cNvPr>
            <p:cNvCxnSpPr/>
            <p:nvPr/>
          </p:nvCxnSpPr>
          <p:spPr bwMode="auto">
            <a:xfrm>
              <a:off x="1305039" y="2284089"/>
              <a:ext cx="5334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pSp>
        <p:nvGrpSpPr>
          <p:cNvPr id="31" name="Group 30">
            <a:extLst>
              <a:ext uri="{FF2B5EF4-FFF2-40B4-BE49-F238E27FC236}">
                <a16:creationId xmlns:a16="http://schemas.microsoft.com/office/drawing/2014/main" id="{34E8D4C4-B19D-4DB2-A42C-D0594CFFB870}"/>
              </a:ext>
            </a:extLst>
          </p:cNvPr>
          <p:cNvGrpSpPr/>
          <p:nvPr/>
        </p:nvGrpSpPr>
        <p:grpSpPr>
          <a:xfrm>
            <a:off x="5834119" y="4131018"/>
            <a:ext cx="2841079" cy="400110"/>
            <a:chOff x="1305039" y="1997528"/>
            <a:chExt cx="2841079" cy="400110"/>
          </a:xfrm>
        </p:grpSpPr>
        <p:sp>
          <p:nvSpPr>
            <p:cNvPr id="32" name="TextBox 31">
              <a:extLst>
                <a:ext uri="{FF2B5EF4-FFF2-40B4-BE49-F238E27FC236}">
                  <a16:creationId xmlns:a16="http://schemas.microsoft.com/office/drawing/2014/main" id="{56FA6D32-A5F7-467E-88D1-86B03821B75E}"/>
                </a:ext>
              </a:extLst>
            </p:cNvPr>
            <p:cNvSpPr txBox="1"/>
            <p:nvPr/>
          </p:nvSpPr>
          <p:spPr>
            <a:xfrm>
              <a:off x="1879396" y="1997528"/>
              <a:ext cx="2266722" cy="400110"/>
            </a:xfrm>
            <a:prstGeom prst="rect">
              <a:avLst/>
            </a:prstGeom>
            <a:noFill/>
          </p:spPr>
          <p:txBody>
            <a:bodyPr wrap="square">
              <a:spAutoFit/>
            </a:bodyPr>
            <a:lstStyle/>
            <a:p>
              <a:r>
                <a:rPr lang="en-US" dirty="0">
                  <a:latin typeface="Arial Black" panose="020B0A04020102020204" pitchFamily="34" charset="0"/>
                </a:rPr>
                <a:t>Needs candy</a:t>
              </a:r>
            </a:p>
          </p:txBody>
        </p:sp>
        <p:cxnSp>
          <p:nvCxnSpPr>
            <p:cNvPr id="33" name="Straight Connector 32">
              <a:extLst>
                <a:ext uri="{FF2B5EF4-FFF2-40B4-BE49-F238E27FC236}">
                  <a16:creationId xmlns:a16="http://schemas.microsoft.com/office/drawing/2014/main" id="{E269F4F0-415D-43C0-93AD-035963042CB5}"/>
                </a:ext>
              </a:extLst>
            </p:cNvPr>
            <p:cNvCxnSpPr/>
            <p:nvPr/>
          </p:nvCxnSpPr>
          <p:spPr bwMode="auto">
            <a:xfrm>
              <a:off x="1305039" y="2284089"/>
              <a:ext cx="5334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pSp>
        <p:nvGrpSpPr>
          <p:cNvPr id="34" name="Group 33">
            <a:extLst>
              <a:ext uri="{FF2B5EF4-FFF2-40B4-BE49-F238E27FC236}">
                <a16:creationId xmlns:a16="http://schemas.microsoft.com/office/drawing/2014/main" id="{22CA20C5-CAAF-438F-A0E7-268AC1FF1768}"/>
              </a:ext>
            </a:extLst>
          </p:cNvPr>
          <p:cNvGrpSpPr/>
          <p:nvPr/>
        </p:nvGrpSpPr>
        <p:grpSpPr>
          <a:xfrm>
            <a:off x="2133599" y="2058923"/>
            <a:ext cx="2000477" cy="783216"/>
            <a:chOff x="2488775" y="2112384"/>
            <a:chExt cx="2000477" cy="783216"/>
          </a:xfrm>
        </p:grpSpPr>
        <p:sp>
          <p:nvSpPr>
            <p:cNvPr id="35" name="TextBox 34">
              <a:extLst>
                <a:ext uri="{FF2B5EF4-FFF2-40B4-BE49-F238E27FC236}">
                  <a16:creationId xmlns:a16="http://schemas.microsoft.com/office/drawing/2014/main" id="{3FC4A6C8-517C-4C4F-ADB9-ACFB2C562C9A}"/>
                </a:ext>
              </a:extLst>
            </p:cNvPr>
            <p:cNvSpPr txBox="1"/>
            <p:nvPr/>
          </p:nvSpPr>
          <p:spPr>
            <a:xfrm>
              <a:off x="2488775" y="2112384"/>
              <a:ext cx="2000477" cy="400110"/>
            </a:xfrm>
            <a:prstGeom prst="rect">
              <a:avLst/>
            </a:prstGeom>
            <a:noFill/>
          </p:spPr>
          <p:txBody>
            <a:bodyPr wrap="square">
              <a:spAutoFit/>
            </a:bodyPr>
            <a:lstStyle/>
            <a:p>
              <a:r>
                <a:rPr lang="en-US" dirty="0">
                  <a:latin typeface="Arial Black" panose="020B0A04020102020204" pitchFamily="34" charset="0"/>
                </a:rPr>
                <a:t>Needs candy</a:t>
              </a:r>
            </a:p>
          </p:txBody>
        </p:sp>
        <p:cxnSp>
          <p:nvCxnSpPr>
            <p:cNvPr id="36" name="Straight Connector 35">
              <a:extLst>
                <a:ext uri="{FF2B5EF4-FFF2-40B4-BE49-F238E27FC236}">
                  <a16:creationId xmlns:a16="http://schemas.microsoft.com/office/drawing/2014/main" id="{0628E3A5-08AB-4F6A-A1B9-50C7D99460D4}"/>
                </a:ext>
              </a:extLst>
            </p:cNvPr>
            <p:cNvCxnSpPr/>
            <p:nvPr/>
          </p:nvCxnSpPr>
          <p:spPr bwMode="auto">
            <a:xfrm>
              <a:off x="3657600" y="2895600"/>
              <a:ext cx="5334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124537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92A691-C243-41F8-96D4-6E07CA5665A0}"/>
              </a:ext>
            </a:extLst>
          </p:cNvPr>
          <p:cNvSpPr txBox="1"/>
          <p:nvPr/>
        </p:nvSpPr>
        <p:spPr>
          <a:xfrm>
            <a:off x="86710" y="152400"/>
            <a:ext cx="9895538" cy="1015663"/>
          </a:xfrm>
          <a:prstGeom prst="rect">
            <a:avLst/>
          </a:prstGeom>
          <a:solidFill>
            <a:srgbClr val="FFFF00"/>
          </a:solidFill>
        </p:spPr>
        <p:txBody>
          <a:bodyPr wrap="square" rtlCol="0">
            <a:spAutoFit/>
          </a:bodyPr>
          <a:lstStyle/>
          <a:p>
            <a:pPr>
              <a:spcBef>
                <a:spcPts val="600"/>
              </a:spcBef>
              <a:spcAft>
                <a:spcPts val="600"/>
              </a:spcAft>
            </a:pPr>
            <a:r>
              <a:rPr lang="en-US" b="1" dirty="0">
                <a:latin typeface="Arial Black" panose="020B0A04020102020204" pitchFamily="34" charset="0"/>
              </a:rPr>
              <a:t>Assignment:  Decorate your cover by adding at least 5 images related of things you did this summer.  Add textboxes to explain how each of them relates to science.</a:t>
            </a:r>
          </a:p>
        </p:txBody>
      </p:sp>
      <p:pic>
        <p:nvPicPr>
          <p:cNvPr id="8" name="Picture 7">
            <a:hlinkClick r:id="rId2"/>
            <a:extLst>
              <a:ext uri="{FF2B5EF4-FFF2-40B4-BE49-F238E27FC236}">
                <a16:creationId xmlns:a16="http://schemas.microsoft.com/office/drawing/2014/main" id="{11B1F848-519D-6B92-E2ED-AC43116B8A75}"/>
              </a:ext>
            </a:extLst>
          </p:cNvPr>
          <p:cNvPicPr>
            <a:picLocks noChangeAspect="1"/>
          </p:cNvPicPr>
          <p:nvPr/>
        </p:nvPicPr>
        <p:blipFill>
          <a:blip r:embed="rId3"/>
          <a:stretch>
            <a:fillRect/>
          </a:stretch>
        </p:blipFill>
        <p:spPr>
          <a:xfrm>
            <a:off x="381000" y="1371558"/>
            <a:ext cx="3933854" cy="5791242"/>
          </a:xfrm>
          <a:prstGeom prst="rect">
            <a:avLst/>
          </a:prstGeom>
        </p:spPr>
      </p:pic>
      <p:pic>
        <p:nvPicPr>
          <p:cNvPr id="11" name="Picture 10">
            <a:extLst>
              <a:ext uri="{FF2B5EF4-FFF2-40B4-BE49-F238E27FC236}">
                <a16:creationId xmlns:a16="http://schemas.microsoft.com/office/drawing/2014/main" id="{18EA2AED-1EFE-60FF-064D-79076B486B19}"/>
              </a:ext>
            </a:extLst>
          </p:cNvPr>
          <p:cNvPicPr>
            <a:picLocks noChangeAspect="1"/>
          </p:cNvPicPr>
          <p:nvPr/>
        </p:nvPicPr>
        <p:blipFill>
          <a:blip r:embed="rId4"/>
          <a:stretch>
            <a:fillRect/>
          </a:stretch>
        </p:blipFill>
        <p:spPr>
          <a:xfrm>
            <a:off x="4419600" y="1301299"/>
            <a:ext cx="5181638" cy="4933986"/>
          </a:xfrm>
          <a:prstGeom prst="rect">
            <a:avLst/>
          </a:prstGeom>
        </p:spPr>
      </p:pic>
      <p:sp>
        <p:nvSpPr>
          <p:cNvPr id="13" name="TextBox 12">
            <a:extLst>
              <a:ext uri="{FF2B5EF4-FFF2-40B4-BE49-F238E27FC236}">
                <a16:creationId xmlns:a16="http://schemas.microsoft.com/office/drawing/2014/main" id="{67032A10-84FD-09A1-18B0-BA4F5E01B816}"/>
              </a:ext>
            </a:extLst>
          </p:cNvPr>
          <p:cNvSpPr txBox="1"/>
          <p:nvPr/>
        </p:nvSpPr>
        <p:spPr>
          <a:xfrm>
            <a:off x="4574498" y="6624977"/>
            <a:ext cx="5049846" cy="461665"/>
          </a:xfrm>
          <a:prstGeom prst="rect">
            <a:avLst/>
          </a:prstGeom>
          <a:noFill/>
        </p:spPr>
        <p:txBody>
          <a:bodyPr wrap="square">
            <a:spAutoFit/>
          </a:bodyPr>
          <a:lstStyle/>
          <a:p>
            <a:r>
              <a:rPr lang="en-US" sz="1200" dirty="0">
                <a:hlinkClick r:id="rId2"/>
              </a:rPr>
              <a:t>https://docs.google.com/presentation/d/1HMqtxR1F0efo1vjc4zPT-POzODzeyD6eLlZdEb_MVYk/edit?usp=sharing</a:t>
            </a:r>
            <a:r>
              <a:rPr lang="en-US" sz="1200" dirty="0"/>
              <a:t> </a:t>
            </a:r>
          </a:p>
        </p:txBody>
      </p:sp>
    </p:spTree>
    <p:extLst>
      <p:ext uri="{BB962C8B-B14F-4D97-AF65-F5344CB8AC3E}">
        <p14:creationId xmlns:p14="http://schemas.microsoft.com/office/powerpoint/2010/main" val="25243878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20053" y="186614"/>
            <a:ext cx="6389686" cy="592688"/>
          </a:xfrm>
          <a:prstGeom prst="rect">
            <a:avLst/>
          </a:prstGeom>
          <a:solidFill>
            <a:srgbClr val="FFFF00"/>
          </a:solidFill>
          <a:ln w="9525">
            <a:noFill/>
            <a:miter lim="800000"/>
            <a:headEnd/>
            <a:tailEnd/>
          </a:ln>
        </p:spPr>
        <p:txBody>
          <a:bodyPr wrap="none" lIns="99276" tIns="49638" rIns="99276" bIns="49638" anchor="ctr">
            <a:spAutoFit/>
          </a:bodyPr>
          <a:lstStyle/>
          <a:p>
            <a:pPr defTabSz="992188"/>
            <a:r>
              <a:rPr lang="en-US" sz="3200" b="1" dirty="0">
                <a:latin typeface="Times New Roman" pitchFamily="18" charset="0"/>
              </a:rPr>
              <a:t>At the end of each class, you will… </a:t>
            </a:r>
          </a:p>
        </p:txBody>
      </p:sp>
      <p:sp>
        <p:nvSpPr>
          <p:cNvPr id="8" name="Rectangle 3"/>
          <p:cNvSpPr>
            <a:spLocks noChangeArrowheads="1"/>
          </p:cNvSpPr>
          <p:nvPr/>
        </p:nvSpPr>
        <p:spPr bwMode="auto">
          <a:xfrm>
            <a:off x="266700" y="914400"/>
            <a:ext cx="9525000" cy="4963115"/>
          </a:xfrm>
          <a:prstGeom prst="rect">
            <a:avLst/>
          </a:prstGeom>
          <a:noFill/>
          <a:ln w="9525">
            <a:noFill/>
            <a:miter lim="800000"/>
            <a:headEnd/>
            <a:tailEnd/>
          </a:ln>
        </p:spPr>
        <p:txBody>
          <a:bodyPr wrap="square" lIns="99276" tIns="49638" rIns="99276" bIns="49638" anchor="t" anchorCtr="0">
            <a:spAutoFit/>
          </a:bodyPr>
          <a:lstStyle/>
          <a:p>
            <a:pPr indent="-457200" defTabSz="992188">
              <a:spcBef>
                <a:spcPts val="1800"/>
              </a:spcBef>
              <a:spcAft>
                <a:spcPts val="1800"/>
              </a:spcAft>
              <a:buAutoNum type="arabicParenR"/>
            </a:pPr>
            <a:r>
              <a:rPr lang="en-US" sz="2800" dirty="0">
                <a:latin typeface="Times New Roman" pitchFamily="18" charset="0"/>
              </a:rPr>
              <a:t>Work on the class activity or assignment (or other homework) </a:t>
            </a:r>
            <a:r>
              <a:rPr lang="en-US" sz="2800" u="sng" dirty="0">
                <a:latin typeface="Times New Roman" pitchFamily="18" charset="0"/>
              </a:rPr>
              <a:t>UNTIL I tell the class to pack up</a:t>
            </a:r>
            <a:r>
              <a:rPr lang="en-US" sz="2800" dirty="0">
                <a:latin typeface="Times New Roman" pitchFamily="18" charset="0"/>
              </a:rPr>
              <a:t>. </a:t>
            </a:r>
          </a:p>
          <a:p>
            <a:pPr indent="-457200" defTabSz="992188">
              <a:spcBef>
                <a:spcPts val="1800"/>
              </a:spcBef>
              <a:spcAft>
                <a:spcPts val="1800"/>
              </a:spcAft>
              <a:buAutoNum type="arabicParenR"/>
            </a:pPr>
            <a:r>
              <a:rPr lang="en-US" sz="2800" dirty="0">
                <a:latin typeface="Times New Roman" pitchFamily="18" charset="0"/>
              </a:rPr>
              <a:t>Stay in </a:t>
            </a:r>
            <a:r>
              <a:rPr lang="en-US" sz="2800" u="sng" dirty="0">
                <a:latin typeface="Times New Roman" pitchFamily="18" charset="0"/>
              </a:rPr>
              <a:t>your chair </a:t>
            </a:r>
            <a:r>
              <a:rPr lang="en-US" sz="2800" dirty="0">
                <a:latin typeface="Times New Roman" pitchFamily="18" charset="0"/>
              </a:rPr>
              <a:t>until the bell rings.  </a:t>
            </a:r>
          </a:p>
          <a:p>
            <a:pPr indent="-457200" defTabSz="992188">
              <a:spcBef>
                <a:spcPts val="1800"/>
              </a:spcBef>
              <a:spcAft>
                <a:spcPts val="1800"/>
              </a:spcAft>
              <a:buAutoNum type="arabicParenR"/>
            </a:pPr>
            <a:r>
              <a:rPr lang="en-US" sz="2800" dirty="0">
                <a:latin typeface="Times New Roman" pitchFamily="18" charset="0"/>
              </a:rPr>
              <a:t>Push in your chair.</a:t>
            </a:r>
          </a:p>
          <a:p>
            <a:pPr indent="-457200" defTabSz="992188">
              <a:spcBef>
                <a:spcPts val="1800"/>
              </a:spcBef>
              <a:spcAft>
                <a:spcPts val="1800"/>
              </a:spcAft>
              <a:buAutoNum type="arabicParenR"/>
            </a:pPr>
            <a:r>
              <a:rPr lang="en-US" sz="2800" dirty="0">
                <a:latin typeface="Times New Roman" pitchFamily="18" charset="0"/>
              </a:rPr>
              <a:t>Leave the room in an </a:t>
            </a:r>
            <a:r>
              <a:rPr lang="en-US" sz="2800" u="sng" dirty="0">
                <a:latin typeface="Times New Roman" pitchFamily="18" charset="0"/>
              </a:rPr>
              <a:t>orderly</a:t>
            </a:r>
            <a:r>
              <a:rPr lang="en-US" sz="2800" dirty="0">
                <a:latin typeface="Times New Roman" pitchFamily="18" charset="0"/>
              </a:rPr>
              <a:t> manner.</a:t>
            </a:r>
          </a:p>
          <a:p>
            <a:pPr defTabSz="992188">
              <a:spcBef>
                <a:spcPts val="1800"/>
              </a:spcBef>
              <a:spcAft>
                <a:spcPts val="1800"/>
              </a:spcAft>
            </a:pPr>
            <a:r>
              <a:rPr lang="en-US" sz="2800" i="1" dirty="0">
                <a:latin typeface="Times New Roman" pitchFamily="18" charset="0"/>
              </a:rPr>
              <a:t>NOTE: If you have a question about an assignment, you should come up to my desk before you leave class.</a:t>
            </a:r>
          </a:p>
        </p:txBody>
      </p:sp>
      <p:sp>
        <p:nvSpPr>
          <p:cNvPr id="4" name="Rectangle 2">
            <a:extLst>
              <a:ext uri="{FF2B5EF4-FFF2-40B4-BE49-F238E27FC236}">
                <a16:creationId xmlns:a16="http://schemas.microsoft.com/office/drawing/2014/main" id="{1A2AC6AC-0527-478B-BBB2-054C9DDB2574}"/>
              </a:ext>
            </a:extLst>
          </p:cNvPr>
          <p:cNvSpPr>
            <a:spLocks noChangeArrowheads="1"/>
          </p:cNvSpPr>
          <p:nvPr/>
        </p:nvSpPr>
        <p:spPr bwMode="auto">
          <a:xfrm>
            <a:off x="9989" y="6230070"/>
            <a:ext cx="10058400" cy="1085130"/>
          </a:xfrm>
          <a:prstGeom prst="rect">
            <a:avLst/>
          </a:prstGeom>
          <a:solidFill>
            <a:srgbClr val="FF0000"/>
          </a:solidFill>
          <a:ln w="9525">
            <a:noFill/>
            <a:miter lim="800000"/>
            <a:headEnd/>
            <a:tailEnd/>
          </a:ln>
        </p:spPr>
        <p:txBody>
          <a:bodyPr wrap="square" lIns="99276" tIns="49638" rIns="99276" bIns="49638" anchor="ctr">
            <a:spAutoFit/>
          </a:bodyPr>
          <a:lstStyle/>
          <a:p>
            <a:pPr defTabSz="992188"/>
            <a:r>
              <a:rPr lang="en-US" sz="3200" b="1" dirty="0">
                <a:latin typeface="Times New Roman" pitchFamily="18" charset="0"/>
              </a:rPr>
              <a:t>Waiting to enter?  Stand with a shoulder along the wall so you don’t crowd the hallway.</a:t>
            </a:r>
          </a:p>
        </p:txBody>
      </p:sp>
    </p:spTree>
    <p:extLst>
      <p:ext uri="{BB962C8B-B14F-4D97-AF65-F5344CB8AC3E}">
        <p14:creationId xmlns:p14="http://schemas.microsoft.com/office/powerpoint/2010/main" val="98067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4A3DFC64-72F9-9988-0110-199EEE74ECE3}"/>
              </a:ext>
            </a:extLst>
          </p:cNvPr>
          <p:cNvPicPr>
            <a:picLocks noChangeAspect="1"/>
          </p:cNvPicPr>
          <p:nvPr/>
        </p:nvPicPr>
        <p:blipFill>
          <a:blip r:embed="rId2"/>
          <a:stretch>
            <a:fillRect/>
          </a:stretch>
        </p:blipFill>
        <p:spPr>
          <a:xfrm>
            <a:off x="170587" y="884747"/>
            <a:ext cx="4241853" cy="4029096"/>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35F30B21-5EF8-4FEA-B617-5F6DA5EA50BD}"/>
              </a:ext>
            </a:extLst>
          </p:cNvPr>
          <p:cNvSpPr txBox="1"/>
          <p:nvPr/>
        </p:nvSpPr>
        <p:spPr>
          <a:xfrm>
            <a:off x="0" y="2584"/>
            <a:ext cx="9982200" cy="569836"/>
          </a:xfrm>
          <a:prstGeom prst="rect">
            <a:avLst/>
          </a:prstGeom>
          <a:solidFill>
            <a:srgbClr val="FFFF00"/>
          </a:solidFill>
        </p:spPr>
        <p:txBody>
          <a:bodyPr wrap="square" rtlCol="0">
            <a:spAutoFit/>
          </a:bodyPr>
          <a:lstStyle/>
          <a:p>
            <a:r>
              <a:rPr lang="en-US" sz="3103" b="1" dirty="0">
                <a:latin typeface="Arial Black" panose="020B0A04020102020204" pitchFamily="34" charset="0"/>
              </a:rPr>
              <a:t>Your first assignment …</a:t>
            </a:r>
          </a:p>
        </p:txBody>
      </p:sp>
      <p:grpSp>
        <p:nvGrpSpPr>
          <p:cNvPr id="28" name="Group 27">
            <a:extLst>
              <a:ext uri="{FF2B5EF4-FFF2-40B4-BE49-F238E27FC236}">
                <a16:creationId xmlns:a16="http://schemas.microsoft.com/office/drawing/2014/main" id="{2FAA9069-5255-C073-A1A8-53C49B8B4D0F}"/>
              </a:ext>
            </a:extLst>
          </p:cNvPr>
          <p:cNvGrpSpPr/>
          <p:nvPr/>
        </p:nvGrpSpPr>
        <p:grpSpPr>
          <a:xfrm>
            <a:off x="1055525" y="5165795"/>
            <a:ext cx="6583896" cy="2029185"/>
            <a:chOff x="197904" y="5257800"/>
            <a:chExt cx="6583896" cy="2029185"/>
          </a:xfrm>
        </p:grpSpPr>
        <p:pic>
          <p:nvPicPr>
            <p:cNvPr id="5" name="Picture 4">
              <a:extLst>
                <a:ext uri="{FF2B5EF4-FFF2-40B4-BE49-F238E27FC236}">
                  <a16:creationId xmlns:a16="http://schemas.microsoft.com/office/drawing/2014/main" id="{F148E884-2295-C8D5-EAEB-903177E767BC}"/>
                </a:ext>
              </a:extLst>
            </p:cNvPr>
            <p:cNvPicPr>
              <a:picLocks noChangeAspect="1"/>
            </p:cNvPicPr>
            <p:nvPr/>
          </p:nvPicPr>
          <p:blipFill rotWithShape="1">
            <a:blip r:embed="rId3"/>
            <a:srcRect l="12202" t="17706"/>
            <a:stretch/>
          </p:blipFill>
          <p:spPr>
            <a:xfrm>
              <a:off x="197904" y="5257800"/>
              <a:ext cx="1630896" cy="1889187"/>
            </a:xfrm>
            <a:prstGeom prst="rect">
              <a:avLst/>
            </a:prstGeom>
          </p:spPr>
        </p:pic>
        <p:sp>
          <p:nvSpPr>
            <p:cNvPr id="9" name="TextBox 8">
              <a:extLst>
                <a:ext uri="{FF2B5EF4-FFF2-40B4-BE49-F238E27FC236}">
                  <a16:creationId xmlns:a16="http://schemas.microsoft.com/office/drawing/2014/main" id="{4734EC3C-EA05-93C0-6438-B0632D2C8E18}"/>
                </a:ext>
              </a:extLst>
            </p:cNvPr>
            <p:cNvSpPr txBox="1"/>
            <p:nvPr/>
          </p:nvSpPr>
          <p:spPr>
            <a:xfrm>
              <a:off x="1489952" y="6579099"/>
              <a:ext cx="5291848" cy="707886"/>
            </a:xfrm>
            <a:prstGeom prst="rect">
              <a:avLst/>
            </a:prstGeom>
            <a:noFill/>
          </p:spPr>
          <p:txBody>
            <a:bodyPr wrap="square" rtlCol="0">
              <a:spAutoFit/>
            </a:bodyPr>
            <a:lstStyle/>
            <a:p>
              <a:r>
                <a:rPr lang="en-US" b="1" dirty="0">
                  <a:sym typeface="Wingdings" panose="05000000000000000000" pitchFamily="2" charset="2"/>
                </a:rPr>
                <a:t> New Option - Click the arrow to minimize the left side of the slide.</a:t>
              </a:r>
              <a:endParaRPr lang="en-US" b="1" dirty="0"/>
            </a:p>
          </p:txBody>
        </p:sp>
      </p:grpSp>
      <p:pic>
        <p:nvPicPr>
          <p:cNvPr id="17" name="Picture 16">
            <a:extLst>
              <a:ext uri="{FF2B5EF4-FFF2-40B4-BE49-F238E27FC236}">
                <a16:creationId xmlns:a16="http://schemas.microsoft.com/office/drawing/2014/main" id="{C5126ABB-2E33-10C4-EB67-AB904658145D}"/>
              </a:ext>
            </a:extLst>
          </p:cNvPr>
          <p:cNvPicPr>
            <a:picLocks noChangeAspect="1"/>
          </p:cNvPicPr>
          <p:nvPr/>
        </p:nvPicPr>
        <p:blipFill>
          <a:blip r:embed="rId4"/>
          <a:stretch>
            <a:fillRect/>
          </a:stretch>
        </p:blipFill>
        <p:spPr>
          <a:xfrm>
            <a:off x="5611456" y="3095374"/>
            <a:ext cx="4000529" cy="1943114"/>
          </a:xfrm>
          <a:prstGeom prst="rect">
            <a:avLst/>
          </a:prstGeom>
          <a:ln>
            <a:noFill/>
          </a:ln>
          <a:effectLst>
            <a:outerShdw blurRad="292100" dist="139700" dir="2700000" algn="tl" rotWithShape="0">
              <a:srgbClr val="333333">
                <a:alpha val="65000"/>
              </a:srgbClr>
            </a:outerShdw>
          </a:effectLst>
        </p:spPr>
      </p:pic>
      <p:grpSp>
        <p:nvGrpSpPr>
          <p:cNvPr id="25" name="Group 24">
            <a:extLst>
              <a:ext uri="{FF2B5EF4-FFF2-40B4-BE49-F238E27FC236}">
                <a16:creationId xmlns:a16="http://schemas.microsoft.com/office/drawing/2014/main" id="{A8AFE7C9-A6A8-7165-AE7B-A0EFE95A658F}"/>
              </a:ext>
            </a:extLst>
          </p:cNvPr>
          <p:cNvGrpSpPr/>
          <p:nvPr/>
        </p:nvGrpSpPr>
        <p:grpSpPr>
          <a:xfrm rot="5400000">
            <a:off x="4155234" y="-94899"/>
            <a:ext cx="732582" cy="2337450"/>
            <a:chOff x="5201374" y="1487962"/>
            <a:chExt cx="732582" cy="2337450"/>
          </a:xfrm>
        </p:grpSpPr>
        <p:sp>
          <p:nvSpPr>
            <p:cNvPr id="18" name="Arrow: Down 17">
              <a:extLst>
                <a:ext uri="{FF2B5EF4-FFF2-40B4-BE49-F238E27FC236}">
                  <a16:creationId xmlns:a16="http://schemas.microsoft.com/office/drawing/2014/main" id="{24A67BC1-C677-62D7-FA0C-27B0ADBBB531}"/>
                </a:ext>
              </a:extLst>
            </p:cNvPr>
            <p:cNvSpPr/>
            <p:nvPr/>
          </p:nvSpPr>
          <p:spPr bwMode="auto">
            <a:xfrm rot="21029420">
              <a:off x="5248156" y="3252712"/>
              <a:ext cx="685800" cy="572700"/>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1" name="TextBox 20">
              <a:extLst>
                <a:ext uri="{FF2B5EF4-FFF2-40B4-BE49-F238E27FC236}">
                  <a16:creationId xmlns:a16="http://schemas.microsoft.com/office/drawing/2014/main" id="{C5EF0058-DE9D-F362-72AD-4B57C550621F}"/>
                </a:ext>
              </a:extLst>
            </p:cNvPr>
            <p:cNvSpPr txBox="1"/>
            <p:nvPr/>
          </p:nvSpPr>
          <p:spPr>
            <a:xfrm rot="16042937">
              <a:off x="4620204" y="2069132"/>
              <a:ext cx="1808672" cy="646331"/>
            </a:xfrm>
            <a:prstGeom prst="rect">
              <a:avLst/>
            </a:prstGeom>
            <a:solidFill>
              <a:srgbClr val="FFFF00"/>
            </a:solidFill>
            <a:ln>
              <a:solidFill>
                <a:schemeClr val="tx1"/>
              </a:solidFill>
            </a:ln>
          </p:spPr>
          <p:txBody>
            <a:bodyPr wrap="square" rtlCol="0">
              <a:spAutoFit/>
            </a:bodyPr>
            <a:lstStyle/>
            <a:p>
              <a:pPr algn="ctr"/>
              <a:r>
                <a:rPr lang="en-US" sz="1800" b="1" dirty="0">
                  <a:sym typeface="Wingdings" panose="05000000000000000000" pitchFamily="2" charset="2"/>
                </a:rPr>
                <a:t>Click CLASSWORK</a:t>
              </a:r>
              <a:endParaRPr lang="en-US" sz="1800" b="1" dirty="0"/>
            </a:p>
          </p:txBody>
        </p:sp>
      </p:grpSp>
      <p:grpSp>
        <p:nvGrpSpPr>
          <p:cNvPr id="26" name="Group 25">
            <a:extLst>
              <a:ext uri="{FF2B5EF4-FFF2-40B4-BE49-F238E27FC236}">
                <a16:creationId xmlns:a16="http://schemas.microsoft.com/office/drawing/2014/main" id="{F12A34C6-1B73-F218-C91F-778C0A944D8C}"/>
              </a:ext>
            </a:extLst>
          </p:cNvPr>
          <p:cNvGrpSpPr/>
          <p:nvPr/>
        </p:nvGrpSpPr>
        <p:grpSpPr>
          <a:xfrm>
            <a:off x="2362200" y="1996510"/>
            <a:ext cx="4118276" cy="1093455"/>
            <a:chOff x="4767094" y="3134964"/>
            <a:chExt cx="4118276" cy="1093455"/>
          </a:xfrm>
        </p:grpSpPr>
        <p:sp>
          <p:nvSpPr>
            <p:cNvPr id="19" name="Arrow: Down 18">
              <a:extLst>
                <a:ext uri="{FF2B5EF4-FFF2-40B4-BE49-F238E27FC236}">
                  <a16:creationId xmlns:a16="http://schemas.microsoft.com/office/drawing/2014/main" id="{151B058D-714B-B205-D11E-C339DCF5B00B}"/>
                </a:ext>
              </a:extLst>
            </p:cNvPr>
            <p:cNvSpPr/>
            <p:nvPr/>
          </p:nvSpPr>
          <p:spPr bwMode="auto">
            <a:xfrm rot="2776092">
              <a:off x="4931668" y="3378045"/>
              <a:ext cx="685800" cy="1014947"/>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2" name="TextBox 21">
              <a:extLst>
                <a:ext uri="{FF2B5EF4-FFF2-40B4-BE49-F238E27FC236}">
                  <a16:creationId xmlns:a16="http://schemas.microsoft.com/office/drawing/2014/main" id="{754E7AA9-1C5D-3BFC-E922-E6C72CD6ABD6}"/>
                </a:ext>
              </a:extLst>
            </p:cNvPr>
            <p:cNvSpPr txBox="1"/>
            <p:nvPr/>
          </p:nvSpPr>
          <p:spPr>
            <a:xfrm>
              <a:off x="5349288" y="3134964"/>
              <a:ext cx="3536082" cy="646331"/>
            </a:xfrm>
            <a:prstGeom prst="rect">
              <a:avLst/>
            </a:prstGeom>
            <a:solidFill>
              <a:srgbClr val="FFFF00"/>
            </a:solidFill>
            <a:ln>
              <a:solidFill>
                <a:schemeClr val="tx1"/>
              </a:solidFill>
            </a:ln>
          </p:spPr>
          <p:txBody>
            <a:bodyPr wrap="square" rtlCol="0">
              <a:spAutoFit/>
            </a:bodyPr>
            <a:lstStyle/>
            <a:p>
              <a:pPr algn="ctr"/>
              <a:r>
                <a:rPr lang="en-US" sz="1800" b="1" dirty="0">
                  <a:sym typeface="Wingdings" panose="05000000000000000000" pitchFamily="2" charset="2"/>
                </a:rPr>
                <a:t>Click SCIENCE STARTERS</a:t>
              </a:r>
            </a:p>
            <a:p>
              <a:pPr algn="ctr"/>
              <a:r>
                <a:rPr lang="en-US" sz="1800" b="1" dirty="0">
                  <a:sym typeface="Wingdings" panose="05000000000000000000" pitchFamily="2" charset="2"/>
                </a:rPr>
                <a:t>(always the first assignment)</a:t>
              </a:r>
              <a:endParaRPr lang="en-US" sz="1800" b="1" dirty="0"/>
            </a:p>
          </p:txBody>
        </p:sp>
      </p:grpSp>
      <p:grpSp>
        <p:nvGrpSpPr>
          <p:cNvPr id="27" name="Group 26">
            <a:extLst>
              <a:ext uri="{FF2B5EF4-FFF2-40B4-BE49-F238E27FC236}">
                <a16:creationId xmlns:a16="http://schemas.microsoft.com/office/drawing/2014/main" id="{904EF0C7-69AD-1902-C312-A5652736E6E8}"/>
              </a:ext>
            </a:extLst>
          </p:cNvPr>
          <p:cNvGrpSpPr/>
          <p:nvPr/>
        </p:nvGrpSpPr>
        <p:grpSpPr>
          <a:xfrm>
            <a:off x="5710928" y="4826658"/>
            <a:ext cx="3199171" cy="1219032"/>
            <a:chOff x="6047965" y="5750405"/>
            <a:chExt cx="3199171" cy="1219032"/>
          </a:xfrm>
        </p:grpSpPr>
        <p:sp>
          <p:nvSpPr>
            <p:cNvPr id="20" name="Arrow: Down 19">
              <a:extLst>
                <a:ext uri="{FF2B5EF4-FFF2-40B4-BE49-F238E27FC236}">
                  <a16:creationId xmlns:a16="http://schemas.microsoft.com/office/drawing/2014/main" id="{9499B3D9-19E6-525F-0828-10667EBF6B4E}"/>
                </a:ext>
              </a:extLst>
            </p:cNvPr>
            <p:cNvSpPr/>
            <p:nvPr/>
          </p:nvSpPr>
          <p:spPr bwMode="auto">
            <a:xfrm rot="10800000">
              <a:off x="6584841" y="5750405"/>
              <a:ext cx="685800" cy="572700"/>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3" name="TextBox 22">
              <a:extLst>
                <a:ext uri="{FF2B5EF4-FFF2-40B4-BE49-F238E27FC236}">
                  <a16:creationId xmlns:a16="http://schemas.microsoft.com/office/drawing/2014/main" id="{16FA72B5-58E3-0F8F-4C4E-61983F0FE231}"/>
                </a:ext>
              </a:extLst>
            </p:cNvPr>
            <p:cNvSpPr txBox="1"/>
            <p:nvPr/>
          </p:nvSpPr>
          <p:spPr>
            <a:xfrm>
              <a:off x="6047965" y="6323106"/>
              <a:ext cx="3199171" cy="646331"/>
            </a:xfrm>
            <a:prstGeom prst="rect">
              <a:avLst/>
            </a:prstGeom>
            <a:solidFill>
              <a:srgbClr val="FFFF00"/>
            </a:solidFill>
            <a:ln>
              <a:solidFill>
                <a:schemeClr val="tx1"/>
              </a:solidFill>
            </a:ln>
          </p:spPr>
          <p:txBody>
            <a:bodyPr wrap="square" rtlCol="0">
              <a:spAutoFit/>
            </a:bodyPr>
            <a:lstStyle/>
            <a:p>
              <a:pPr algn="ctr"/>
              <a:r>
                <a:rPr lang="en-US" sz="1800" b="1" dirty="0">
                  <a:sym typeface="Wingdings" panose="05000000000000000000" pitchFamily="2" charset="2"/>
                </a:rPr>
                <a:t>Click the assignment link &amp; wait for your file to load</a:t>
              </a:r>
              <a:endParaRPr lang="en-US" sz="1800" b="1" dirty="0"/>
            </a:p>
          </p:txBody>
        </p:sp>
      </p:grpSp>
    </p:spTree>
    <p:extLst>
      <p:ext uri="{BB962C8B-B14F-4D97-AF65-F5344CB8AC3E}">
        <p14:creationId xmlns:p14="http://schemas.microsoft.com/office/powerpoint/2010/main" val="3770963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C2381B-EB8F-EE3E-1610-1F30156DA768}"/>
              </a:ext>
            </a:extLst>
          </p:cNvPr>
          <p:cNvPicPr>
            <a:picLocks noChangeAspect="1"/>
          </p:cNvPicPr>
          <p:nvPr/>
        </p:nvPicPr>
        <p:blipFill>
          <a:blip r:embed="rId2"/>
          <a:stretch>
            <a:fillRect/>
          </a:stretch>
        </p:blipFill>
        <p:spPr>
          <a:xfrm>
            <a:off x="1006163" y="1143000"/>
            <a:ext cx="8763000" cy="4211127"/>
          </a:xfrm>
          <a:prstGeom prst="rect">
            <a:avLst/>
          </a:prstGeom>
          <a:ln>
            <a:noFill/>
          </a:ln>
          <a:effectLst>
            <a:outerShdw blurRad="292100" dist="139700" dir="2700000" algn="tl" rotWithShape="0">
              <a:srgbClr val="333333">
                <a:alpha val="65000"/>
              </a:srgbClr>
            </a:outerShdw>
          </a:effectLst>
        </p:spPr>
      </p:pic>
      <p:sp>
        <p:nvSpPr>
          <p:cNvPr id="12" name="Arrow: Down 11">
            <a:extLst>
              <a:ext uri="{FF2B5EF4-FFF2-40B4-BE49-F238E27FC236}">
                <a16:creationId xmlns:a16="http://schemas.microsoft.com/office/drawing/2014/main" id="{1503222D-8667-5B77-1B4C-F092540D77AC}"/>
              </a:ext>
            </a:extLst>
          </p:cNvPr>
          <p:cNvSpPr/>
          <p:nvPr/>
        </p:nvSpPr>
        <p:spPr bwMode="auto">
          <a:xfrm rot="20712706">
            <a:off x="630008" y="730375"/>
            <a:ext cx="685800" cy="1059532"/>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grpSp>
        <p:nvGrpSpPr>
          <p:cNvPr id="16" name="Group 15">
            <a:extLst>
              <a:ext uri="{FF2B5EF4-FFF2-40B4-BE49-F238E27FC236}">
                <a16:creationId xmlns:a16="http://schemas.microsoft.com/office/drawing/2014/main" id="{0F4F96D3-D677-561C-D46D-57153479C4AE}"/>
              </a:ext>
            </a:extLst>
          </p:cNvPr>
          <p:cNvGrpSpPr/>
          <p:nvPr/>
        </p:nvGrpSpPr>
        <p:grpSpPr>
          <a:xfrm>
            <a:off x="5190586" y="674775"/>
            <a:ext cx="3886200" cy="2220825"/>
            <a:chOff x="4876800" y="804788"/>
            <a:chExt cx="3886200" cy="2220825"/>
          </a:xfrm>
        </p:grpSpPr>
        <p:sp>
          <p:nvSpPr>
            <p:cNvPr id="11" name="TextBox 10">
              <a:extLst>
                <a:ext uri="{FF2B5EF4-FFF2-40B4-BE49-F238E27FC236}">
                  <a16:creationId xmlns:a16="http://schemas.microsoft.com/office/drawing/2014/main" id="{1EB7E0CE-870A-4688-35B1-7B56CE8FCC34}"/>
                </a:ext>
              </a:extLst>
            </p:cNvPr>
            <p:cNvSpPr txBox="1"/>
            <p:nvPr/>
          </p:nvSpPr>
          <p:spPr>
            <a:xfrm>
              <a:off x="4876800" y="804788"/>
              <a:ext cx="3886200" cy="369332"/>
            </a:xfrm>
            <a:prstGeom prst="rect">
              <a:avLst/>
            </a:prstGeom>
            <a:solidFill>
              <a:srgbClr val="FFFF00"/>
            </a:solidFill>
          </p:spPr>
          <p:txBody>
            <a:bodyPr wrap="square" rtlCol="0">
              <a:spAutoFit/>
            </a:bodyPr>
            <a:lstStyle/>
            <a:p>
              <a:pPr algn="ctr"/>
              <a:r>
                <a:rPr lang="en-US" sz="1800" b="1" dirty="0">
                  <a:sym typeface="Wingdings" panose="05000000000000000000" pitchFamily="2" charset="2"/>
                </a:rPr>
                <a:t>Enter your answers in this box.</a:t>
              </a:r>
              <a:endParaRPr lang="en-US" sz="1800" b="1" dirty="0"/>
            </a:p>
          </p:txBody>
        </p:sp>
        <p:sp>
          <p:nvSpPr>
            <p:cNvPr id="14" name="Rectangle 13">
              <a:extLst>
                <a:ext uri="{FF2B5EF4-FFF2-40B4-BE49-F238E27FC236}">
                  <a16:creationId xmlns:a16="http://schemas.microsoft.com/office/drawing/2014/main" id="{C10878D7-9C68-3650-5735-0E648AFB4FD9}"/>
                </a:ext>
              </a:extLst>
            </p:cNvPr>
            <p:cNvSpPr/>
            <p:nvPr/>
          </p:nvSpPr>
          <p:spPr bwMode="auto">
            <a:xfrm>
              <a:off x="4944014" y="1388451"/>
              <a:ext cx="1295400" cy="1637162"/>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9218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grpSp>
      <p:sp>
        <p:nvSpPr>
          <p:cNvPr id="15" name="TextBox 14">
            <a:extLst>
              <a:ext uri="{FF2B5EF4-FFF2-40B4-BE49-F238E27FC236}">
                <a16:creationId xmlns:a16="http://schemas.microsoft.com/office/drawing/2014/main" id="{D365FF10-7E79-74ED-93E3-398ACCD9F978}"/>
              </a:ext>
            </a:extLst>
          </p:cNvPr>
          <p:cNvSpPr txBox="1"/>
          <p:nvPr/>
        </p:nvSpPr>
        <p:spPr>
          <a:xfrm>
            <a:off x="3895186" y="5092080"/>
            <a:ext cx="3449128" cy="646331"/>
          </a:xfrm>
          <a:prstGeom prst="rect">
            <a:avLst/>
          </a:prstGeom>
          <a:solidFill>
            <a:srgbClr val="FFFF00"/>
          </a:solidFill>
        </p:spPr>
        <p:txBody>
          <a:bodyPr wrap="square" rtlCol="0">
            <a:spAutoFit/>
          </a:bodyPr>
          <a:lstStyle/>
          <a:p>
            <a:pPr algn="ctr"/>
            <a:r>
              <a:rPr lang="en-US" sz="3600" b="1" dirty="0">
                <a:sym typeface="Wingdings" panose="05000000000000000000" pitchFamily="2" charset="2"/>
              </a:rPr>
              <a:t>Questions?</a:t>
            </a:r>
            <a:endParaRPr lang="en-US" sz="3600" b="1" dirty="0"/>
          </a:p>
        </p:txBody>
      </p:sp>
      <p:pic>
        <p:nvPicPr>
          <p:cNvPr id="17" name="Picture 16">
            <a:extLst>
              <a:ext uri="{FF2B5EF4-FFF2-40B4-BE49-F238E27FC236}">
                <a16:creationId xmlns:a16="http://schemas.microsoft.com/office/drawing/2014/main" id="{029F5D26-EFE5-5B39-01FB-D4148898DBC7}"/>
              </a:ext>
            </a:extLst>
          </p:cNvPr>
          <p:cNvPicPr>
            <a:picLocks noChangeAspect="1"/>
          </p:cNvPicPr>
          <p:nvPr/>
        </p:nvPicPr>
        <p:blipFill rotWithShape="1">
          <a:blip r:embed="rId3"/>
          <a:srcRect l="12202" t="17706"/>
          <a:stretch/>
        </p:blipFill>
        <p:spPr>
          <a:xfrm>
            <a:off x="197904" y="5257800"/>
            <a:ext cx="1630896" cy="1889187"/>
          </a:xfrm>
          <a:prstGeom prst="rect">
            <a:avLst/>
          </a:prstGeom>
        </p:spPr>
      </p:pic>
      <p:sp>
        <p:nvSpPr>
          <p:cNvPr id="10" name="TextBox 9">
            <a:extLst>
              <a:ext uri="{FF2B5EF4-FFF2-40B4-BE49-F238E27FC236}">
                <a16:creationId xmlns:a16="http://schemas.microsoft.com/office/drawing/2014/main" id="{0814A334-2F06-93E0-094D-8980D28E0864}"/>
              </a:ext>
            </a:extLst>
          </p:cNvPr>
          <p:cNvSpPr txBox="1"/>
          <p:nvPr/>
        </p:nvSpPr>
        <p:spPr>
          <a:xfrm>
            <a:off x="47086" y="281256"/>
            <a:ext cx="4905914" cy="707886"/>
          </a:xfrm>
          <a:prstGeom prst="rect">
            <a:avLst/>
          </a:prstGeom>
          <a:solidFill>
            <a:srgbClr val="FFFF00"/>
          </a:solidFill>
          <a:ln>
            <a:solidFill>
              <a:schemeClr val="tx1"/>
            </a:solidFill>
          </a:ln>
        </p:spPr>
        <p:txBody>
          <a:bodyPr wrap="square" rtlCol="0">
            <a:spAutoFit/>
          </a:bodyPr>
          <a:lstStyle/>
          <a:p>
            <a:r>
              <a:rPr lang="en-US" b="1" dirty="0">
                <a:sym typeface="Wingdings" panose="05000000000000000000" pitchFamily="2" charset="2"/>
              </a:rPr>
              <a:t>Read the information in the margins to answer the questions for today.  </a:t>
            </a:r>
            <a:endParaRPr lang="en-US" b="1" dirty="0"/>
          </a:p>
        </p:txBody>
      </p:sp>
      <p:sp>
        <p:nvSpPr>
          <p:cNvPr id="18" name="TextBox 17">
            <a:extLst>
              <a:ext uri="{FF2B5EF4-FFF2-40B4-BE49-F238E27FC236}">
                <a16:creationId xmlns:a16="http://schemas.microsoft.com/office/drawing/2014/main" id="{0C841608-E07C-37D7-BE21-557FA2C03786}"/>
              </a:ext>
            </a:extLst>
          </p:cNvPr>
          <p:cNvSpPr txBox="1"/>
          <p:nvPr/>
        </p:nvSpPr>
        <p:spPr>
          <a:xfrm>
            <a:off x="1489952" y="6579099"/>
            <a:ext cx="8648672" cy="400110"/>
          </a:xfrm>
          <a:prstGeom prst="rect">
            <a:avLst/>
          </a:prstGeom>
          <a:noFill/>
        </p:spPr>
        <p:txBody>
          <a:bodyPr wrap="square" rtlCol="0">
            <a:spAutoFit/>
          </a:bodyPr>
          <a:lstStyle/>
          <a:p>
            <a:r>
              <a:rPr lang="en-US" b="1" dirty="0">
                <a:sym typeface="Wingdings" panose="05000000000000000000" pitchFamily="2" charset="2"/>
              </a:rPr>
              <a:t> New Option - Click the arrow to minimize the left side of the slide.</a:t>
            </a:r>
            <a:endParaRPr lang="en-US" b="1" dirty="0"/>
          </a:p>
        </p:txBody>
      </p:sp>
    </p:spTree>
    <p:extLst>
      <p:ext uri="{BB962C8B-B14F-4D97-AF65-F5344CB8AC3E}">
        <p14:creationId xmlns:p14="http://schemas.microsoft.com/office/powerpoint/2010/main" val="3334079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minion thumbs up"/>
          <p:cNvPicPr>
            <a:picLocks noChangeAspect="1" noChangeArrowheads="1"/>
          </p:cNvPicPr>
          <p:nvPr/>
        </p:nvPicPr>
        <p:blipFill rotWithShape="1">
          <a:blip r:embed="rId2" cstate="print">
            <a:alphaModFix amt="99000"/>
          </a:blip>
          <a:srcRect l="8829" r="26844"/>
          <a:stretch/>
        </p:blipFill>
        <p:spPr bwMode="auto">
          <a:xfrm>
            <a:off x="152400" y="3429000"/>
            <a:ext cx="3886200" cy="35909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3010" name="WordArt 2"/>
          <p:cNvSpPr>
            <a:spLocks noChangeArrowheads="1" noChangeShapeType="1" noTextEdit="1"/>
          </p:cNvSpPr>
          <p:nvPr/>
        </p:nvSpPr>
        <p:spPr bwMode="auto">
          <a:xfrm>
            <a:off x="723899" y="868680"/>
            <a:ext cx="8648700" cy="1463040"/>
          </a:xfrm>
          <a:prstGeom prst="rect">
            <a:avLst/>
          </a:prstGeom>
        </p:spPr>
        <p:txBody>
          <a:bodyPr wrap="none" lIns="99276" tIns="49638" rIns="99276" bIns="49638" fromWordArt="1">
            <a:prstTxWarp prst="textPlain">
              <a:avLst>
                <a:gd name="adj" fmla="val 50000"/>
              </a:avLst>
            </a:prstTxWarp>
          </a:bodyPr>
          <a:lstStyle/>
          <a:p>
            <a:pPr algn="ctr"/>
            <a:r>
              <a:rPr lang="en-US" sz="3900" kern="10" dirty="0">
                <a:ln w="28575">
                  <a:solidFill>
                    <a:srgbClr val="000000"/>
                  </a:solidFill>
                  <a:round/>
                  <a:headEnd/>
                  <a:tailEnd/>
                </a:ln>
                <a:gradFill flip="none" rotWithShape="1">
                  <a:gsLst>
                    <a:gs pos="15000">
                      <a:srgbClr val="FFFF00"/>
                    </a:gs>
                    <a:gs pos="50000">
                      <a:srgbClr val="0070C0"/>
                    </a:gs>
                    <a:gs pos="84000">
                      <a:srgbClr val="FFFF00"/>
                    </a:gs>
                    <a:gs pos="13000">
                      <a:srgbClr val="0047FF"/>
                    </a:gs>
                    <a:gs pos="28000">
                      <a:srgbClr val="000082"/>
                    </a:gs>
                    <a:gs pos="42999">
                      <a:srgbClr val="0047FF"/>
                    </a:gs>
                    <a:gs pos="58000">
                      <a:srgbClr val="000082"/>
                    </a:gs>
                    <a:gs pos="72000">
                      <a:srgbClr val="0047FF"/>
                    </a:gs>
                    <a:gs pos="87000">
                      <a:srgbClr val="000082"/>
                    </a:gs>
                    <a:gs pos="100000">
                      <a:srgbClr val="0047FF"/>
                    </a:gs>
                  </a:gsLst>
                  <a:lin ang="3000000" scaled="0"/>
                  <a:tileRect/>
                </a:gradFill>
                <a:latin typeface="Cooper Black"/>
              </a:rPr>
              <a:t>Got It?</a:t>
            </a:r>
          </a:p>
        </p:txBody>
      </p:sp>
      <p:sp>
        <p:nvSpPr>
          <p:cNvPr id="43011" name="Text Box 3"/>
          <p:cNvSpPr txBox="1">
            <a:spLocks noChangeArrowheads="1"/>
          </p:cNvSpPr>
          <p:nvPr/>
        </p:nvSpPr>
        <p:spPr bwMode="auto">
          <a:xfrm>
            <a:off x="3581400" y="2743200"/>
            <a:ext cx="6298710" cy="4001313"/>
          </a:xfrm>
          <a:prstGeom prst="rect">
            <a:avLst/>
          </a:prstGeom>
          <a:noFill/>
          <a:ln w="9525">
            <a:noFill/>
            <a:miter lim="800000"/>
            <a:headEnd/>
            <a:tailEnd/>
          </a:ln>
          <a:effectLst/>
        </p:spPr>
        <p:txBody>
          <a:bodyPr wrap="square" lIns="99276" tIns="49638" rIns="99276" bIns="49638">
            <a:spAutoFit/>
          </a:bodyPr>
          <a:lstStyle/>
          <a:p>
            <a:pPr algn="ctr">
              <a:spcBef>
                <a:spcPct val="50000"/>
              </a:spcBef>
            </a:pPr>
            <a:r>
              <a:rPr lang="en-US" sz="3900" dirty="0">
                <a:latin typeface="Times New Roman" pitchFamily="18" charset="0"/>
              </a:rPr>
              <a:t>If I ask “Got It?”, show me how well you understand </a:t>
            </a:r>
            <a:br>
              <a:rPr lang="en-US" sz="3900" dirty="0">
                <a:latin typeface="Times New Roman" pitchFamily="18" charset="0"/>
              </a:rPr>
            </a:br>
            <a:r>
              <a:rPr lang="en-US" sz="3900" dirty="0">
                <a:latin typeface="Times New Roman" pitchFamily="18" charset="0"/>
              </a:rPr>
              <a:t>what we are discussing!</a:t>
            </a:r>
          </a:p>
          <a:p>
            <a:pPr algn="ctr">
              <a:spcBef>
                <a:spcPct val="50000"/>
              </a:spcBef>
            </a:pPr>
            <a:r>
              <a:rPr lang="en-US" sz="3900" dirty="0">
                <a:latin typeface="Times New Roman" pitchFamily="18" charset="0"/>
              </a:rPr>
              <a:t>Thumbs up?  </a:t>
            </a:r>
            <a:br>
              <a:rPr lang="en-US" sz="3900" dirty="0">
                <a:latin typeface="Times New Roman" pitchFamily="18" charset="0"/>
              </a:rPr>
            </a:br>
            <a:r>
              <a:rPr lang="en-US" sz="3900" dirty="0">
                <a:latin typeface="Times New Roman" pitchFamily="18" charset="0"/>
              </a:rPr>
              <a:t>Thumbs down? </a:t>
            </a:r>
            <a:br>
              <a:rPr lang="en-US" sz="3900" dirty="0">
                <a:latin typeface="Times New Roman" pitchFamily="18" charset="0"/>
              </a:rPr>
            </a:br>
            <a:r>
              <a:rPr lang="en-US" sz="3900" dirty="0">
                <a:latin typeface="Times New Roman" pitchFamily="18" charset="0"/>
              </a:rPr>
              <a:t>In the middle?</a:t>
            </a:r>
            <a:endParaRPr lang="en-US" sz="3900" dirty="0">
              <a:latin typeface="Times New Roman" pitchFamily="18" charset="0"/>
              <a:sym typeface="Wingdings" pitchFamily="2" charset="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300182" y="1052128"/>
            <a:ext cx="9458036" cy="931111"/>
          </a:xfrm>
          <a:prstGeom prst="rect">
            <a:avLst/>
          </a:prstGeom>
          <a:solidFill>
            <a:srgbClr val="00FF00"/>
          </a:solidFill>
          <a:ln w="9525">
            <a:noFill/>
            <a:miter lim="800000"/>
            <a:headEnd/>
            <a:tailEnd/>
          </a:ln>
        </p:spPr>
        <p:txBody>
          <a:bodyPr wrap="square" lIns="94574" tIns="47287" rIns="94574" bIns="47287" anchor="ctr">
            <a:spAutoFit/>
          </a:bodyPr>
          <a:lstStyle/>
          <a:p>
            <a:pPr algn="ctr" eaLnBrk="1" hangingPunct="1"/>
            <a:r>
              <a:rPr lang="en-US" altLang="en-US" sz="2715" b="1" dirty="0">
                <a:latin typeface="Times New Roman" pitchFamily="18" charset="0"/>
              </a:rPr>
              <a:t>Read the information on the first slide of your Science Starter assignment to answer these questions. </a:t>
            </a:r>
          </a:p>
        </p:txBody>
      </p:sp>
      <p:pic>
        <p:nvPicPr>
          <p:cNvPr id="19" name="Picture 7" descr="scistartlogo2">
            <a:extLst>
              <a:ext uri="{FF2B5EF4-FFF2-40B4-BE49-F238E27FC236}">
                <a16:creationId xmlns:a16="http://schemas.microsoft.com/office/drawing/2014/main" id="{5D44A460-A3D6-4803-A010-C569831B12D3}"/>
              </a:ext>
            </a:extLst>
          </p:cNvPr>
          <p:cNvPicPr>
            <a:picLocks noChangeAspect="1" noChangeArrowheads="1"/>
          </p:cNvPicPr>
          <p:nvPr/>
        </p:nvPicPr>
        <p:blipFill>
          <a:blip r:embed="rId4" cstate="print"/>
          <a:srcRect/>
          <a:stretch>
            <a:fillRect/>
          </a:stretch>
        </p:blipFill>
        <p:spPr bwMode="auto">
          <a:xfrm>
            <a:off x="7247943" y="416971"/>
            <a:ext cx="2463030" cy="463050"/>
          </a:xfrm>
          <a:prstGeom prst="rect">
            <a:avLst/>
          </a:prstGeom>
          <a:noFill/>
          <a:ln w="9525">
            <a:noFill/>
            <a:miter lim="800000"/>
            <a:headEnd/>
            <a:tailEnd/>
          </a:ln>
        </p:spPr>
      </p:pic>
      <p:sp>
        <p:nvSpPr>
          <p:cNvPr id="2" name="TextBox 1">
            <a:extLst>
              <a:ext uri="{FF2B5EF4-FFF2-40B4-BE49-F238E27FC236}">
                <a16:creationId xmlns:a16="http://schemas.microsoft.com/office/drawing/2014/main" id="{4901EB16-D883-4B72-9BC2-2C7A3CF683DA}"/>
              </a:ext>
            </a:extLst>
          </p:cNvPr>
          <p:cNvSpPr txBox="1"/>
          <p:nvPr/>
        </p:nvSpPr>
        <p:spPr>
          <a:xfrm>
            <a:off x="7078552" y="-21229"/>
            <a:ext cx="2801813" cy="450573"/>
          </a:xfrm>
          <a:prstGeom prst="rect">
            <a:avLst/>
          </a:prstGeom>
          <a:solidFill>
            <a:srgbClr val="FFFF00"/>
          </a:solidFill>
        </p:spPr>
        <p:txBody>
          <a:bodyPr wrap="square" rtlCol="0">
            <a:spAutoFit/>
          </a:bodyPr>
          <a:lstStyle/>
          <a:p>
            <a:pPr algn="ctr"/>
            <a:r>
              <a:rPr lang="en-US" sz="2328" b="1" dirty="0"/>
              <a:t>WEDNESDAY</a:t>
            </a:r>
          </a:p>
        </p:txBody>
      </p:sp>
      <p:sp>
        <p:nvSpPr>
          <p:cNvPr id="25" name="Text Box 30">
            <a:extLst>
              <a:ext uri="{FF2B5EF4-FFF2-40B4-BE49-F238E27FC236}">
                <a16:creationId xmlns:a16="http://schemas.microsoft.com/office/drawing/2014/main" id="{3FC48109-00E7-41F8-BE00-CF564329943E}"/>
              </a:ext>
            </a:extLst>
          </p:cNvPr>
          <p:cNvSpPr txBox="1">
            <a:spLocks noChangeArrowheads="1"/>
          </p:cNvSpPr>
          <p:nvPr/>
        </p:nvSpPr>
        <p:spPr bwMode="auto">
          <a:xfrm>
            <a:off x="245553" y="2032132"/>
            <a:ext cx="9387815" cy="4566611"/>
          </a:xfrm>
          <a:prstGeom prst="rect">
            <a:avLst/>
          </a:prstGeom>
          <a:noFill/>
          <a:ln w="9525">
            <a:noFill/>
            <a:miter lim="800000"/>
            <a:headEnd/>
            <a:tailEnd/>
          </a:ln>
        </p:spPr>
        <p:txBody>
          <a:bodyPr wrap="square" lIns="105894" tIns="52947" rIns="105894" bIns="52947">
            <a:spAutoFit/>
          </a:bodyPr>
          <a:lstStyle/>
          <a:p>
            <a:pPr marL="487695" indent="-487695">
              <a:lnSpc>
                <a:spcPct val="150000"/>
              </a:lnSpc>
              <a:spcBef>
                <a:spcPct val="50000"/>
              </a:spcBef>
              <a:buAutoNum type="arabicPeriod"/>
            </a:pPr>
            <a:r>
              <a:rPr lang="en-US" altLang="en-US" sz="2560" dirty="0">
                <a:latin typeface="Times New Roman" pitchFamily="18" charset="0"/>
              </a:rPr>
              <a:t>How often will we do a Science Starter?</a:t>
            </a:r>
          </a:p>
          <a:p>
            <a:pPr marL="487695" indent="-487695">
              <a:lnSpc>
                <a:spcPct val="150000"/>
              </a:lnSpc>
              <a:spcBef>
                <a:spcPct val="50000"/>
              </a:spcBef>
              <a:buAutoNum type="arabicPeriod"/>
            </a:pPr>
            <a:r>
              <a:rPr lang="en-US" altLang="en-US" sz="2560" dirty="0">
                <a:latin typeface="Times New Roman" pitchFamily="18" charset="0"/>
              </a:rPr>
              <a:t>How many do you have to answer?</a:t>
            </a:r>
          </a:p>
          <a:p>
            <a:pPr marL="487695" indent="-487695">
              <a:lnSpc>
                <a:spcPct val="150000"/>
              </a:lnSpc>
              <a:spcBef>
                <a:spcPct val="50000"/>
              </a:spcBef>
              <a:buAutoNum type="arabicPeriod"/>
            </a:pPr>
            <a:r>
              <a:rPr lang="en-US" altLang="en-US" sz="2560" dirty="0">
                <a:latin typeface="Times New Roman" pitchFamily="18" charset="0"/>
              </a:rPr>
              <a:t>What do you do if you miss any of them?</a:t>
            </a:r>
          </a:p>
          <a:p>
            <a:pPr marL="487695" indent="-487695">
              <a:lnSpc>
                <a:spcPct val="150000"/>
              </a:lnSpc>
              <a:spcBef>
                <a:spcPct val="50000"/>
              </a:spcBef>
              <a:buAutoNum type="arabicPeriod"/>
            </a:pPr>
            <a:r>
              <a:rPr lang="en-US" altLang="en-US" sz="2560" dirty="0">
                <a:latin typeface="Times New Roman" pitchFamily="18" charset="0"/>
              </a:rPr>
              <a:t>How often will we have a note quiz over the challenges?</a:t>
            </a:r>
          </a:p>
          <a:p>
            <a:pPr marL="487695" indent="-487695">
              <a:lnSpc>
                <a:spcPct val="150000"/>
              </a:lnSpc>
              <a:spcBef>
                <a:spcPct val="50000"/>
              </a:spcBef>
              <a:buAutoNum type="arabicPeriod"/>
            </a:pPr>
            <a:r>
              <a:rPr lang="en-US" altLang="en-US" sz="2560" dirty="0">
                <a:latin typeface="Times New Roman" pitchFamily="18" charset="0"/>
              </a:rPr>
              <a:t>When should you turn in your Science Starter assignment?</a:t>
            </a:r>
          </a:p>
          <a:p>
            <a:pPr marL="487695" indent="-487695">
              <a:lnSpc>
                <a:spcPct val="150000"/>
              </a:lnSpc>
              <a:spcBef>
                <a:spcPct val="50000"/>
              </a:spcBef>
              <a:buAutoNum type="arabicPeriod"/>
            </a:pPr>
            <a:r>
              <a:rPr lang="en-US" altLang="en-US" sz="2560" dirty="0">
                <a:latin typeface="Times New Roman" pitchFamily="18" charset="0"/>
              </a:rPr>
              <a:t>What do you do if you are absent?</a:t>
            </a:r>
          </a:p>
        </p:txBody>
      </p:sp>
      <p:sp>
        <p:nvSpPr>
          <p:cNvPr id="5" name="TextBox 4">
            <a:extLst>
              <a:ext uri="{FF2B5EF4-FFF2-40B4-BE49-F238E27FC236}">
                <a16:creationId xmlns:a16="http://schemas.microsoft.com/office/drawing/2014/main" id="{D4D57C63-8168-C679-13EA-A0EF2A366831}"/>
              </a:ext>
            </a:extLst>
          </p:cNvPr>
          <p:cNvSpPr txBox="1"/>
          <p:nvPr/>
        </p:nvSpPr>
        <p:spPr>
          <a:xfrm>
            <a:off x="300182" y="164386"/>
            <a:ext cx="6323567" cy="683264"/>
          </a:xfrm>
          <a:prstGeom prst="rect">
            <a:avLst/>
          </a:prstGeom>
          <a:noFill/>
        </p:spPr>
        <p:txBody>
          <a:bodyPr wrap="square" rtlCol="0">
            <a:spAutoFit/>
          </a:bodyPr>
          <a:lstStyle/>
          <a:p>
            <a:r>
              <a:rPr lang="en-US" sz="3840" dirty="0">
                <a:latin typeface="Bernard MT Condensed" panose="02050806060905020404" pitchFamily="18" charset="0"/>
              </a:rPr>
              <a:t>Science Starters – The Basics</a:t>
            </a:r>
          </a:p>
        </p:txBody>
      </p:sp>
      <p:pic>
        <p:nvPicPr>
          <p:cNvPr id="6" name="Happy (From _Despicable Me 2_)">
            <a:hlinkClick r:id="" action="ppaction://media"/>
            <a:extLst>
              <a:ext uri="{FF2B5EF4-FFF2-40B4-BE49-F238E27FC236}">
                <a16:creationId xmlns:a16="http://schemas.microsoft.com/office/drawing/2014/main" id="{BC0F9F7F-8770-E362-2E40-E23242A026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5089" y="6775017"/>
            <a:ext cx="325120" cy="325120"/>
          </a:xfrm>
          <a:prstGeom prst="rect">
            <a:avLst/>
          </a:prstGeom>
        </p:spPr>
      </p:pic>
      <p:pic>
        <p:nvPicPr>
          <p:cNvPr id="4" name="Picture 3">
            <a:extLst>
              <a:ext uri="{FF2B5EF4-FFF2-40B4-BE49-F238E27FC236}">
                <a16:creationId xmlns:a16="http://schemas.microsoft.com/office/drawing/2014/main" id="{D4A9851F-B451-E76F-8AEA-966E274299E2}"/>
              </a:ext>
            </a:extLst>
          </p:cNvPr>
          <p:cNvPicPr>
            <a:picLocks noChangeAspect="1"/>
          </p:cNvPicPr>
          <p:nvPr/>
        </p:nvPicPr>
        <p:blipFill>
          <a:blip r:embed="rId6"/>
          <a:stretch>
            <a:fillRect/>
          </a:stretch>
        </p:blipFill>
        <p:spPr>
          <a:xfrm>
            <a:off x="6929963" y="2315771"/>
            <a:ext cx="2941776" cy="1703900"/>
          </a:xfrm>
          <a:prstGeom prst="rect">
            <a:avLst/>
          </a:prstGeom>
        </p:spPr>
      </p:pic>
    </p:spTree>
    <p:extLst>
      <p:ext uri="{BB962C8B-B14F-4D97-AF65-F5344CB8AC3E}">
        <p14:creationId xmlns:p14="http://schemas.microsoft.com/office/powerpoint/2010/main" val="303077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7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92188"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92188"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9865</TotalTime>
  <Words>3830</Words>
  <Application>Microsoft Office PowerPoint</Application>
  <PresentationFormat>Custom</PresentationFormat>
  <Paragraphs>435</Paragraphs>
  <Slides>57</Slides>
  <Notes>8</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Amasis MT Pro Black</vt:lpstr>
      <vt:lpstr>Arial</vt:lpstr>
      <vt:lpstr>Arial Black</vt:lpstr>
      <vt:lpstr>Arial Narrow</vt:lpstr>
      <vt:lpstr>Arial Rounded MT Bold</vt:lpstr>
      <vt:lpstr>Bernard MT Condensed</vt:lpstr>
      <vt:lpstr>Calibri</vt:lpstr>
      <vt:lpstr>Cooper Black</vt:lpstr>
      <vt:lpstr>Times New Roman</vt:lpstr>
      <vt:lpstr>Default Design</vt:lpstr>
      <vt:lpstr>PowerPoint Presentation</vt:lpstr>
      <vt:lpstr>My Most Important Rule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Tracy Trimpe</dc:creator>
  <cp:lastModifiedBy>Tracy Tomm</cp:lastModifiedBy>
  <cp:revision>537</cp:revision>
  <cp:lastPrinted>2015-08-20T19:04:48Z</cp:lastPrinted>
  <dcterms:created xsi:type="dcterms:W3CDTF">2007-07-27T19:05:37Z</dcterms:created>
  <dcterms:modified xsi:type="dcterms:W3CDTF">2022-08-10T17:54:41Z</dcterms:modified>
</cp:coreProperties>
</file>