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22" r:id="rId2"/>
    <p:sldId id="523" r:id="rId3"/>
    <p:sldId id="518" r:id="rId4"/>
    <p:sldId id="519" r:id="rId5"/>
    <p:sldId id="525" r:id="rId6"/>
    <p:sldId id="524" r:id="rId7"/>
    <p:sldId id="52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249" autoAdjust="0"/>
  </p:normalViewPr>
  <p:slideViewPr>
    <p:cSldViewPr snapToGrid="0">
      <p:cViewPr>
        <p:scale>
          <a:sx n="68" d="100"/>
          <a:sy n="68" d="100"/>
        </p:scale>
        <p:origin x="138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8D61AD-CEA8-4F5D-8B49-F64C13E003D6}"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3877005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8D61AD-CEA8-4F5D-8B49-F64C13E003D6}"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86827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8D61AD-CEA8-4F5D-8B49-F64C13E003D6}"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2072888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8D61AD-CEA8-4F5D-8B49-F64C13E003D6}"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3348946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8D61AD-CEA8-4F5D-8B49-F64C13E003D6}"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356269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8D61AD-CEA8-4F5D-8B49-F64C13E003D6}"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78243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8D61AD-CEA8-4F5D-8B49-F64C13E003D6}"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2771705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8D61AD-CEA8-4F5D-8B49-F64C13E003D6}"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68140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8D61AD-CEA8-4F5D-8B49-F64C13E003D6}"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327386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8D61AD-CEA8-4F5D-8B49-F64C13E003D6}"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621008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8D61AD-CEA8-4F5D-8B49-F64C13E003D6}"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AE947-A995-4F60-93B8-082D5C43C7BA}" type="slidenum">
              <a:rPr lang="en-US" smtClean="0"/>
              <a:t>‹#›</a:t>
            </a:fld>
            <a:endParaRPr lang="en-US"/>
          </a:p>
        </p:txBody>
      </p:sp>
    </p:spTree>
    <p:extLst>
      <p:ext uri="{BB962C8B-B14F-4D97-AF65-F5344CB8AC3E}">
        <p14:creationId xmlns:p14="http://schemas.microsoft.com/office/powerpoint/2010/main" val="2657584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8D61AD-CEA8-4F5D-8B49-F64C13E003D6}" type="datetimeFigureOut">
              <a:rPr lang="en-US" smtClean="0"/>
              <a:t>12/3/2020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5AE947-A995-4F60-93B8-082D5C43C7BA}" type="slidenum">
              <a:rPr lang="en-US" smtClean="0"/>
              <a:t>‹#›</a:t>
            </a:fld>
            <a:endParaRPr lang="en-US"/>
          </a:p>
        </p:txBody>
      </p:sp>
    </p:spTree>
    <p:extLst>
      <p:ext uri="{BB962C8B-B14F-4D97-AF65-F5344CB8AC3E}">
        <p14:creationId xmlns:p14="http://schemas.microsoft.com/office/powerpoint/2010/main" val="3582303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sciencespot.net/"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exploratorium.edu/snacks/spinning-cylinder" TargetMode="External"/><Relationship Id="rId5" Type="http://schemas.openxmlformats.org/officeDocument/2006/relationships/hyperlink" Target="https://docs.google.com/presentation/d/1xPCURnm6JcWtBh9T7f176gW6rMqBqbBOFjzEQeIwxp8/copy" TargetMode="External"/><Relationship Id="rId4" Type="http://schemas.openxmlformats.org/officeDocument/2006/relationships/hyperlink" Target="https://drive.google.com/file/d/1wFs--RyJ-J5Yk9HfyMITBHlLh3k4YUBJ/view?usp=shari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drive.google.com/file/d/143Yxi3uEJVXF3YneI85boO4ZitL3Z0bT/view?usp=sharin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wQTVcaA3PQw"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video.link/w/Jco0b" TargetMode="Externa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video.link/w/nsq0b" TargetMode="Externa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hyperlink" Target="https://video.link/w/unq0b" TargetMode="External"/><Relationship Id="rId4" Type="http://schemas.openxmlformats.org/officeDocument/2006/relationships/hyperlink" Target="https://video.link/w/Iwq0b"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4D5B63EF-BC74-4617-831C-DDF60695A8EF}"/>
              </a:ext>
            </a:extLst>
          </p:cNvPr>
          <p:cNvSpPr txBox="1">
            <a:spLocks noChangeArrowheads="1"/>
          </p:cNvSpPr>
          <p:nvPr/>
        </p:nvSpPr>
        <p:spPr>
          <a:xfrm>
            <a:off x="292652" y="1067012"/>
            <a:ext cx="8716878" cy="5790989"/>
          </a:xfrm>
          <a:prstGeom prst="rect">
            <a:avLst/>
          </a:prstGeom>
        </p:spPr>
        <p:txBody>
          <a:bodyPr>
            <a:noAutofit/>
          </a:bodyPr>
          <a:lstStyle>
            <a:lvl1pPr marL="377190" indent="-377190" algn="l" rtl="0" eaLnBrk="0" fontAlgn="base" hangingPunct="0">
              <a:spcBef>
                <a:spcPct val="20000"/>
              </a:spcBef>
              <a:spcAft>
                <a:spcPct val="0"/>
              </a:spcAft>
              <a:buChar char="•"/>
              <a:defRPr sz="3520">
                <a:solidFill>
                  <a:schemeClr val="tx1"/>
                </a:solidFill>
                <a:latin typeface="+mn-lt"/>
                <a:ea typeface="+mn-ea"/>
                <a:cs typeface="+mn-cs"/>
              </a:defRPr>
            </a:lvl1pPr>
            <a:lvl2pPr marL="817245" indent="-314325" algn="l" rtl="0" eaLnBrk="0" fontAlgn="base" hangingPunct="0">
              <a:spcBef>
                <a:spcPct val="20000"/>
              </a:spcBef>
              <a:spcAft>
                <a:spcPct val="0"/>
              </a:spcAft>
              <a:buChar char="–"/>
              <a:defRPr sz="3080">
                <a:solidFill>
                  <a:schemeClr val="tx1"/>
                </a:solidFill>
                <a:latin typeface="+mn-lt"/>
              </a:defRPr>
            </a:lvl2pPr>
            <a:lvl3pPr marL="1257300" indent="-251460" algn="l" rtl="0" eaLnBrk="0" fontAlgn="base" hangingPunct="0">
              <a:spcBef>
                <a:spcPct val="20000"/>
              </a:spcBef>
              <a:spcAft>
                <a:spcPct val="0"/>
              </a:spcAft>
              <a:buChar char="•"/>
              <a:defRPr sz="2640">
                <a:solidFill>
                  <a:schemeClr val="tx1"/>
                </a:solidFill>
                <a:latin typeface="+mn-lt"/>
              </a:defRPr>
            </a:lvl3pPr>
            <a:lvl4pPr marL="1760220" indent="-251460" algn="l" rtl="0" eaLnBrk="0" fontAlgn="base" hangingPunct="0">
              <a:spcBef>
                <a:spcPct val="20000"/>
              </a:spcBef>
              <a:spcAft>
                <a:spcPct val="0"/>
              </a:spcAft>
              <a:buChar char="–"/>
              <a:defRPr sz="2200">
                <a:solidFill>
                  <a:schemeClr val="tx1"/>
                </a:solidFill>
                <a:latin typeface="+mn-lt"/>
              </a:defRPr>
            </a:lvl4pPr>
            <a:lvl5pPr marL="2263140" indent="-251460" algn="l" rtl="0" eaLnBrk="0" fontAlgn="base" hangingPunct="0">
              <a:spcBef>
                <a:spcPct val="20000"/>
              </a:spcBef>
              <a:spcAft>
                <a:spcPct val="0"/>
              </a:spcAft>
              <a:buChar char="»"/>
              <a:defRPr sz="2200">
                <a:solidFill>
                  <a:schemeClr val="tx1"/>
                </a:solidFill>
                <a:latin typeface="+mn-lt"/>
              </a:defRPr>
            </a:lvl5pPr>
            <a:lvl6pPr marL="2766060" indent="-251460" algn="l" rtl="0" fontAlgn="base">
              <a:spcBef>
                <a:spcPct val="20000"/>
              </a:spcBef>
              <a:spcAft>
                <a:spcPct val="0"/>
              </a:spcAft>
              <a:buChar char="»"/>
              <a:defRPr sz="2200">
                <a:solidFill>
                  <a:schemeClr val="tx1"/>
                </a:solidFill>
                <a:latin typeface="+mn-lt"/>
              </a:defRPr>
            </a:lvl6pPr>
            <a:lvl7pPr marL="3268980" indent="-251460" algn="l" rtl="0" fontAlgn="base">
              <a:spcBef>
                <a:spcPct val="20000"/>
              </a:spcBef>
              <a:spcAft>
                <a:spcPct val="0"/>
              </a:spcAft>
              <a:buChar char="»"/>
              <a:defRPr sz="2200">
                <a:solidFill>
                  <a:schemeClr val="tx1"/>
                </a:solidFill>
                <a:latin typeface="+mn-lt"/>
              </a:defRPr>
            </a:lvl7pPr>
            <a:lvl8pPr marL="3771900" indent="-251460" algn="l" rtl="0" fontAlgn="base">
              <a:spcBef>
                <a:spcPct val="20000"/>
              </a:spcBef>
              <a:spcAft>
                <a:spcPct val="0"/>
              </a:spcAft>
              <a:buChar char="»"/>
              <a:defRPr sz="2200">
                <a:solidFill>
                  <a:schemeClr val="tx1"/>
                </a:solidFill>
                <a:latin typeface="+mn-lt"/>
              </a:defRPr>
            </a:lvl8pPr>
            <a:lvl9pPr marL="4274820" indent="-251460" algn="l" rtl="0" fontAlgn="base">
              <a:spcBef>
                <a:spcPct val="20000"/>
              </a:spcBef>
              <a:spcAft>
                <a:spcPct val="0"/>
              </a:spcAft>
              <a:buChar char="»"/>
              <a:defRPr sz="2200">
                <a:solidFill>
                  <a:schemeClr val="tx1"/>
                </a:solidFill>
                <a:latin typeface="+mn-lt"/>
              </a:defRPr>
            </a:lvl9pPr>
          </a:lstStyle>
          <a:p>
            <a:pPr marL="0" indent="0">
              <a:buNone/>
            </a:pPr>
            <a:r>
              <a:rPr lang="en-US" sz="2471" b="1" kern="0" dirty="0">
                <a:latin typeface="Times New Roman" pitchFamily="18" charset="0"/>
                <a:cs typeface="Times New Roman" pitchFamily="18" charset="0"/>
              </a:rPr>
              <a:t>What does PVC mean?</a:t>
            </a:r>
          </a:p>
          <a:p>
            <a:pPr marL="0" indent="0">
              <a:buNone/>
            </a:pPr>
            <a:endParaRPr lang="en-US" sz="441" b="1" kern="0" dirty="0">
              <a:latin typeface="Times New Roman" pitchFamily="18" charset="0"/>
              <a:cs typeface="Times New Roman" pitchFamily="18" charset="0"/>
            </a:endParaRPr>
          </a:p>
          <a:p>
            <a:pPr marL="0" indent="0">
              <a:buNone/>
            </a:pPr>
            <a:endParaRPr lang="en-US" sz="882" b="1" kern="0" dirty="0">
              <a:latin typeface="Times New Roman" pitchFamily="18" charset="0"/>
              <a:cs typeface="Times New Roman" pitchFamily="18" charset="0"/>
            </a:endParaRPr>
          </a:p>
          <a:p>
            <a:pPr marL="0" indent="0">
              <a:buNone/>
            </a:pPr>
            <a:endParaRPr lang="en-US" sz="882" b="1" kern="0" dirty="0">
              <a:latin typeface="Times New Roman" pitchFamily="18" charset="0"/>
              <a:cs typeface="Times New Roman" pitchFamily="18" charset="0"/>
            </a:endParaRPr>
          </a:p>
          <a:p>
            <a:pPr marL="0" indent="0">
              <a:buNone/>
            </a:pPr>
            <a:r>
              <a:rPr lang="en-US" sz="2471" b="1" kern="0" dirty="0">
                <a:latin typeface="Times New Roman" pitchFamily="18" charset="0"/>
                <a:cs typeface="Times New Roman" pitchFamily="18" charset="0"/>
              </a:rPr>
              <a:t>What is it made from?</a:t>
            </a:r>
          </a:p>
          <a:p>
            <a:pPr marL="0" indent="0">
              <a:buNone/>
            </a:pPr>
            <a:endParaRPr lang="en-US" sz="2471" b="1" kern="0" dirty="0">
              <a:latin typeface="Times New Roman" pitchFamily="18" charset="0"/>
              <a:cs typeface="Times New Roman" pitchFamily="18" charset="0"/>
            </a:endParaRPr>
          </a:p>
          <a:p>
            <a:pPr marL="0" indent="0">
              <a:buNone/>
            </a:pPr>
            <a:endParaRPr lang="en-US" sz="2471" b="1" kern="0" dirty="0">
              <a:latin typeface="Times New Roman" pitchFamily="18" charset="0"/>
              <a:cs typeface="Times New Roman" pitchFamily="18" charset="0"/>
            </a:endParaRPr>
          </a:p>
          <a:p>
            <a:pPr marL="0" indent="0">
              <a:buNone/>
            </a:pPr>
            <a:r>
              <a:rPr lang="en-US" sz="2471" b="1" kern="0" dirty="0">
                <a:latin typeface="Times New Roman" pitchFamily="18" charset="0"/>
                <a:cs typeface="Times New Roman" pitchFamily="18" charset="0"/>
              </a:rPr>
              <a:t>How is it used? Why?</a:t>
            </a:r>
          </a:p>
          <a:p>
            <a:pPr marL="0" indent="0">
              <a:buNone/>
            </a:pPr>
            <a:endParaRPr lang="en-US" sz="1765" b="1" kern="0" dirty="0">
              <a:latin typeface="Times New Roman" pitchFamily="18" charset="0"/>
              <a:cs typeface="Times New Roman" pitchFamily="18" charset="0"/>
            </a:endParaRPr>
          </a:p>
          <a:p>
            <a:pPr marL="0" indent="0">
              <a:buNone/>
            </a:pPr>
            <a:endParaRPr lang="en-US" sz="1765" b="1" kern="0" dirty="0">
              <a:latin typeface="Times New Roman" pitchFamily="18" charset="0"/>
              <a:cs typeface="Times New Roman" pitchFamily="18" charset="0"/>
            </a:endParaRPr>
          </a:p>
          <a:p>
            <a:pPr marL="0" indent="0">
              <a:buNone/>
            </a:pPr>
            <a:endParaRPr lang="en-US" sz="1765" b="1" kern="0" dirty="0">
              <a:latin typeface="Times New Roman" pitchFamily="18" charset="0"/>
              <a:cs typeface="Times New Roman" pitchFamily="18" charset="0"/>
            </a:endParaRPr>
          </a:p>
        </p:txBody>
      </p:sp>
      <p:sp>
        <p:nvSpPr>
          <p:cNvPr id="11" name="Rectangle 10">
            <a:extLst>
              <a:ext uri="{FF2B5EF4-FFF2-40B4-BE49-F238E27FC236}">
                <a16:creationId xmlns:a16="http://schemas.microsoft.com/office/drawing/2014/main" id="{0D0BA9D7-BFAF-4C72-BBF9-1274542B219F}"/>
              </a:ext>
            </a:extLst>
          </p:cNvPr>
          <p:cNvSpPr/>
          <p:nvPr/>
        </p:nvSpPr>
        <p:spPr>
          <a:xfrm>
            <a:off x="943956" y="89838"/>
            <a:ext cx="5513268" cy="733315"/>
          </a:xfrm>
          <a:prstGeom prst="rect">
            <a:avLst/>
          </a:prstGeom>
          <a:noFill/>
        </p:spPr>
        <p:txBody>
          <a:bodyPr wrap="square" lIns="80682" tIns="40341" rIns="80682" bIns="40341">
            <a:spAutoFit/>
          </a:bodyPr>
          <a:lstStyle/>
          <a:p>
            <a:r>
              <a:rPr lang="en-US" sz="4236" dirty="0">
                <a:ln w="0"/>
                <a:effectLst>
                  <a:outerShdw blurRad="38100" dist="19050" dir="2700000" algn="tl" rotWithShape="0">
                    <a:schemeClr val="dk1">
                      <a:alpha val="40000"/>
                    </a:schemeClr>
                  </a:outerShdw>
                </a:effectLst>
                <a:latin typeface="Gill Sans Nova Ultra Bold" panose="020B0604020202020204" pitchFamily="34" charset="0"/>
              </a:rPr>
              <a:t>Science of Spin</a:t>
            </a:r>
          </a:p>
        </p:txBody>
      </p:sp>
      <p:pic>
        <p:nvPicPr>
          <p:cNvPr id="1026" name="Picture 2">
            <a:extLst>
              <a:ext uri="{FF2B5EF4-FFF2-40B4-BE49-F238E27FC236}">
                <a16:creationId xmlns:a16="http://schemas.microsoft.com/office/drawing/2014/main" id="{45B7FB4D-2EFD-4EF5-B3C6-39E6815C3A9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652" y="102947"/>
            <a:ext cx="651304" cy="60964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48A3B43-D016-47F6-8720-2C8A2B1F7505}"/>
              </a:ext>
            </a:extLst>
          </p:cNvPr>
          <p:cNvSpPr txBox="1"/>
          <p:nvPr/>
        </p:nvSpPr>
        <p:spPr>
          <a:xfrm>
            <a:off x="3554350" y="1067012"/>
            <a:ext cx="5105092" cy="472565"/>
          </a:xfrm>
          <a:prstGeom prst="rect">
            <a:avLst/>
          </a:prstGeom>
          <a:noFill/>
        </p:spPr>
        <p:txBody>
          <a:bodyPr wrap="square">
            <a:spAutoFit/>
          </a:bodyPr>
          <a:lstStyle/>
          <a:p>
            <a:r>
              <a:rPr lang="en-US" sz="2471" b="1" u="sng" kern="0" dirty="0">
                <a:highlight>
                  <a:srgbClr val="FFFF00"/>
                </a:highlight>
                <a:latin typeface="Times New Roman" pitchFamily="18" charset="0"/>
                <a:cs typeface="Times New Roman" pitchFamily="18" charset="0"/>
              </a:rPr>
              <a:t>P</a:t>
            </a:r>
            <a:r>
              <a:rPr lang="en-US" sz="2471" kern="0" dirty="0">
                <a:highlight>
                  <a:srgbClr val="FFFF00"/>
                </a:highlight>
                <a:latin typeface="Times New Roman" pitchFamily="18" charset="0"/>
                <a:cs typeface="Times New Roman" pitchFamily="18" charset="0"/>
              </a:rPr>
              <a:t>oly</a:t>
            </a:r>
            <a:r>
              <a:rPr lang="en-US" sz="2471" b="1" u="sng" kern="0" dirty="0">
                <a:highlight>
                  <a:srgbClr val="FFFF00"/>
                </a:highlight>
                <a:latin typeface="Times New Roman" pitchFamily="18" charset="0"/>
                <a:cs typeface="Times New Roman" pitchFamily="18" charset="0"/>
              </a:rPr>
              <a:t>v</a:t>
            </a:r>
            <a:r>
              <a:rPr lang="en-US" sz="2471" kern="0" dirty="0">
                <a:highlight>
                  <a:srgbClr val="FFFF00"/>
                </a:highlight>
                <a:latin typeface="Times New Roman" pitchFamily="18" charset="0"/>
                <a:cs typeface="Times New Roman" pitchFamily="18" charset="0"/>
              </a:rPr>
              <a:t>inyl</a:t>
            </a:r>
            <a:r>
              <a:rPr lang="en-US" sz="2471" b="1" kern="0" dirty="0">
                <a:highlight>
                  <a:srgbClr val="FFFF00"/>
                </a:highlight>
                <a:latin typeface="Times New Roman" pitchFamily="18" charset="0"/>
                <a:cs typeface="Times New Roman" pitchFamily="18" charset="0"/>
              </a:rPr>
              <a:t> </a:t>
            </a:r>
            <a:r>
              <a:rPr lang="en-US" sz="2471" b="1" u="sng" kern="0" dirty="0">
                <a:highlight>
                  <a:srgbClr val="FFFF00"/>
                </a:highlight>
                <a:latin typeface="Times New Roman" pitchFamily="18" charset="0"/>
                <a:cs typeface="Times New Roman" pitchFamily="18" charset="0"/>
              </a:rPr>
              <a:t>C</a:t>
            </a:r>
            <a:r>
              <a:rPr lang="en-US" sz="2471" kern="0" dirty="0">
                <a:highlight>
                  <a:srgbClr val="FFFF00"/>
                </a:highlight>
                <a:latin typeface="Times New Roman" pitchFamily="18" charset="0"/>
                <a:cs typeface="Times New Roman" pitchFamily="18" charset="0"/>
              </a:rPr>
              <a:t>hloride</a:t>
            </a:r>
            <a:endParaRPr lang="en-US" sz="2471" b="1" kern="0" dirty="0">
              <a:highlight>
                <a:srgbClr val="FFFF00"/>
              </a:highlight>
              <a:latin typeface="Times New Roman" pitchFamily="18" charset="0"/>
              <a:cs typeface="Times New Roman" pitchFamily="18" charset="0"/>
            </a:endParaRPr>
          </a:p>
        </p:txBody>
      </p:sp>
      <p:sp>
        <p:nvSpPr>
          <p:cNvPr id="21" name="TextBox 20">
            <a:extLst>
              <a:ext uri="{FF2B5EF4-FFF2-40B4-BE49-F238E27FC236}">
                <a16:creationId xmlns:a16="http://schemas.microsoft.com/office/drawing/2014/main" id="{6D301741-3640-452B-9604-001CBD6F695A}"/>
              </a:ext>
            </a:extLst>
          </p:cNvPr>
          <p:cNvSpPr txBox="1"/>
          <p:nvPr/>
        </p:nvSpPr>
        <p:spPr>
          <a:xfrm>
            <a:off x="308882" y="3772408"/>
            <a:ext cx="8350561" cy="852798"/>
          </a:xfrm>
          <a:prstGeom prst="rect">
            <a:avLst/>
          </a:prstGeom>
          <a:noFill/>
        </p:spPr>
        <p:txBody>
          <a:bodyPr wrap="square">
            <a:spAutoFit/>
          </a:bodyPr>
          <a:lstStyle/>
          <a:p>
            <a:r>
              <a:rPr lang="en-US" sz="2471" kern="0" dirty="0">
                <a:highlight>
                  <a:srgbClr val="FFFF00"/>
                </a:highlight>
                <a:latin typeface="Times New Roman" pitchFamily="18" charset="0"/>
                <a:cs typeface="Times New Roman" pitchFamily="18" charset="0"/>
              </a:rPr>
              <a:t>Plumbing - Strong, can be made in different diameters, doesn’t rust like metal pipes, lower cost/foot than metal pipe</a:t>
            </a:r>
          </a:p>
        </p:txBody>
      </p:sp>
      <p:sp>
        <p:nvSpPr>
          <p:cNvPr id="6" name="TextBox 5">
            <a:extLst>
              <a:ext uri="{FF2B5EF4-FFF2-40B4-BE49-F238E27FC236}">
                <a16:creationId xmlns:a16="http://schemas.microsoft.com/office/drawing/2014/main" id="{74A4B366-3DC1-48D8-B416-CC7859045F00}"/>
              </a:ext>
            </a:extLst>
          </p:cNvPr>
          <p:cNvSpPr txBox="1"/>
          <p:nvPr/>
        </p:nvSpPr>
        <p:spPr>
          <a:xfrm>
            <a:off x="308881" y="5554654"/>
            <a:ext cx="8433782" cy="1070101"/>
          </a:xfrm>
          <a:prstGeom prst="rect">
            <a:avLst/>
          </a:prstGeom>
          <a:solidFill>
            <a:srgbClr val="FF0000"/>
          </a:solidFill>
        </p:spPr>
        <p:txBody>
          <a:bodyPr wrap="square">
            <a:spAutoFit/>
          </a:bodyPr>
          <a:lstStyle/>
          <a:p>
            <a:r>
              <a:rPr lang="en-US" sz="2118" b="1" i="1" kern="0" dirty="0">
                <a:solidFill>
                  <a:schemeClr val="bg1"/>
                </a:solidFill>
                <a:latin typeface="Times New Roman" pitchFamily="18" charset="0"/>
                <a:cs typeface="Times New Roman" pitchFamily="18" charset="0"/>
              </a:rPr>
              <a:t>COVID Procedures… </a:t>
            </a:r>
          </a:p>
          <a:p>
            <a:r>
              <a:rPr lang="en-US" sz="2118" b="1" i="1" kern="0" dirty="0">
                <a:solidFill>
                  <a:schemeClr val="bg1"/>
                </a:solidFill>
                <a:latin typeface="Times New Roman" pitchFamily="18" charset="0"/>
                <a:cs typeface="Times New Roman" pitchFamily="18" charset="0"/>
              </a:rPr>
              <a:t>Markers </a:t>
            </a:r>
            <a:r>
              <a:rPr lang="en-US" sz="2118" b="1" i="1" kern="0" dirty="0">
                <a:solidFill>
                  <a:schemeClr val="bg1"/>
                </a:solidFill>
                <a:latin typeface="Times New Roman" pitchFamily="18" charset="0"/>
                <a:cs typeface="Times New Roman" pitchFamily="18" charset="0"/>
                <a:sym typeface="Wingdings" panose="05000000000000000000" pitchFamily="2" charset="2"/>
              </a:rPr>
              <a:t></a:t>
            </a:r>
            <a:r>
              <a:rPr lang="en-US" sz="2118" b="1" i="1" kern="0" dirty="0">
                <a:solidFill>
                  <a:schemeClr val="bg1"/>
                </a:solidFill>
                <a:latin typeface="Times New Roman" pitchFamily="18" charset="0"/>
                <a:cs typeface="Times New Roman" pitchFamily="18" charset="0"/>
              </a:rPr>
              <a:t> One bag of markers; pick ONE person to be the labeler. </a:t>
            </a:r>
          </a:p>
          <a:p>
            <a:r>
              <a:rPr lang="en-US" sz="2118" b="1" i="1" kern="0" dirty="0">
                <a:solidFill>
                  <a:schemeClr val="bg1"/>
                </a:solidFill>
                <a:latin typeface="Times New Roman" pitchFamily="18" charset="0"/>
                <a:cs typeface="Times New Roman" pitchFamily="18" charset="0"/>
              </a:rPr>
              <a:t>Sharing </a:t>
            </a:r>
            <a:r>
              <a:rPr lang="en-US" sz="2118" b="1" i="1" kern="0" dirty="0">
                <a:solidFill>
                  <a:schemeClr val="bg1"/>
                </a:solidFill>
                <a:latin typeface="Times New Roman" pitchFamily="18" charset="0"/>
                <a:cs typeface="Times New Roman" pitchFamily="18" charset="0"/>
                <a:sym typeface="Wingdings" panose="05000000000000000000" pitchFamily="2" charset="2"/>
              </a:rPr>
              <a:t> A</a:t>
            </a:r>
            <a:r>
              <a:rPr lang="en-US" sz="2118" b="1" i="1" kern="0" dirty="0">
                <a:solidFill>
                  <a:schemeClr val="bg1"/>
                </a:solidFill>
                <a:latin typeface="Times New Roman" pitchFamily="18" charset="0"/>
                <a:cs typeface="Times New Roman" pitchFamily="18" charset="0"/>
              </a:rPr>
              <a:t>void touching other students’ spinners or sharing markers.</a:t>
            </a:r>
          </a:p>
        </p:txBody>
      </p:sp>
      <p:grpSp>
        <p:nvGrpSpPr>
          <p:cNvPr id="4" name="Group 3">
            <a:extLst>
              <a:ext uri="{FF2B5EF4-FFF2-40B4-BE49-F238E27FC236}">
                <a16:creationId xmlns:a16="http://schemas.microsoft.com/office/drawing/2014/main" id="{B2269657-587F-451C-8590-67CE447EA4D6}"/>
              </a:ext>
            </a:extLst>
          </p:cNvPr>
          <p:cNvGrpSpPr/>
          <p:nvPr/>
        </p:nvGrpSpPr>
        <p:grpSpPr>
          <a:xfrm>
            <a:off x="308881" y="932742"/>
            <a:ext cx="8433782" cy="2521731"/>
            <a:chOff x="308881" y="932742"/>
            <a:chExt cx="8433782" cy="2521731"/>
          </a:xfrm>
        </p:grpSpPr>
        <p:sp>
          <p:nvSpPr>
            <p:cNvPr id="22" name="TextBox 21">
              <a:extLst>
                <a:ext uri="{FF2B5EF4-FFF2-40B4-BE49-F238E27FC236}">
                  <a16:creationId xmlns:a16="http://schemas.microsoft.com/office/drawing/2014/main" id="{347E8B19-3E7F-4F38-A60D-2443AE6A93C8}"/>
                </a:ext>
              </a:extLst>
            </p:cNvPr>
            <p:cNvSpPr txBox="1"/>
            <p:nvPr/>
          </p:nvSpPr>
          <p:spPr>
            <a:xfrm>
              <a:off x="308881" y="2316001"/>
              <a:ext cx="7323560" cy="852798"/>
            </a:xfrm>
            <a:prstGeom prst="rect">
              <a:avLst/>
            </a:prstGeom>
            <a:noFill/>
          </p:spPr>
          <p:txBody>
            <a:bodyPr wrap="square">
              <a:spAutoFit/>
            </a:bodyPr>
            <a:lstStyle/>
            <a:p>
              <a:r>
                <a:rPr lang="en-US" sz="2471" kern="0" dirty="0">
                  <a:highlight>
                    <a:srgbClr val="FFFF00"/>
                  </a:highlight>
                  <a:latin typeface="Times New Roman" pitchFamily="18" charset="0"/>
                  <a:cs typeface="Times New Roman" pitchFamily="18" charset="0"/>
                </a:rPr>
                <a:t>Derived from oil and mixed with salts and/or other additives depending on its uses</a:t>
              </a:r>
            </a:p>
          </p:txBody>
        </p:sp>
        <p:pic>
          <p:nvPicPr>
            <p:cNvPr id="2" name="Picture 1">
              <a:extLst>
                <a:ext uri="{FF2B5EF4-FFF2-40B4-BE49-F238E27FC236}">
                  <a16:creationId xmlns:a16="http://schemas.microsoft.com/office/drawing/2014/main" id="{2030E9F5-6F2D-4FCF-A1DA-8B60238ECBF7}"/>
                </a:ext>
              </a:extLst>
            </p:cNvPr>
            <p:cNvPicPr>
              <a:picLocks noChangeAspect="1"/>
            </p:cNvPicPr>
            <p:nvPr/>
          </p:nvPicPr>
          <p:blipFill>
            <a:blip r:embed="rId3"/>
            <a:stretch>
              <a:fillRect/>
            </a:stretch>
          </p:blipFill>
          <p:spPr>
            <a:xfrm>
              <a:off x="7170030" y="932742"/>
              <a:ext cx="1572633" cy="2521731"/>
            </a:xfrm>
            <a:prstGeom prst="rect">
              <a:avLst/>
            </a:prstGeom>
          </p:spPr>
        </p:pic>
      </p:grpSp>
      <p:sp>
        <p:nvSpPr>
          <p:cNvPr id="12" name="TextBox 11">
            <a:extLst>
              <a:ext uri="{FF2B5EF4-FFF2-40B4-BE49-F238E27FC236}">
                <a16:creationId xmlns:a16="http://schemas.microsoft.com/office/drawing/2014/main" id="{E2A36B9D-E09B-4115-B225-626442D39666}"/>
              </a:ext>
            </a:extLst>
          </p:cNvPr>
          <p:cNvSpPr txBox="1"/>
          <p:nvPr/>
        </p:nvSpPr>
        <p:spPr>
          <a:xfrm>
            <a:off x="-4674637" y="0"/>
            <a:ext cx="4572000" cy="4801314"/>
          </a:xfrm>
          <a:prstGeom prst="rect">
            <a:avLst/>
          </a:prstGeom>
          <a:noFill/>
        </p:spPr>
        <p:txBody>
          <a:bodyPr wrap="square">
            <a:spAutoFit/>
          </a:bodyPr>
          <a:lstStyle/>
          <a:p>
            <a:r>
              <a:rPr lang="en-US" b="1" dirty="0"/>
              <a:t>Video Lesson (used with my remote students)</a:t>
            </a:r>
          </a:p>
          <a:p>
            <a:r>
              <a:rPr lang="en-US" dirty="0">
                <a:hlinkClick r:id="rId4"/>
              </a:rPr>
              <a:t>https://drive.google.com/file/d/1wFs--RyJ-J5Yk9HfyMITBHlLh3k4YUBJ/view?usp=sharing</a:t>
            </a:r>
            <a:endParaRPr lang="en-US" dirty="0"/>
          </a:p>
          <a:p>
            <a:endParaRPr lang="en-US" dirty="0"/>
          </a:p>
          <a:p>
            <a:r>
              <a:rPr lang="en-US" b="1" dirty="0"/>
              <a:t>Digital Student Assignment (Slides)</a:t>
            </a:r>
          </a:p>
          <a:p>
            <a:r>
              <a:rPr lang="en-US" dirty="0">
                <a:hlinkClick r:id="rId5"/>
              </a:rPr>
              <a:t>https://docs.google.com/presentation/d/1xPCURnm6JcWtBh9T7f176gW6rMqBqbBOFjzEQeIwxp8/copy</a:t>
            </a:r>
            <a:endParaRPr lang="en-US" dirty="0"/>
          </a:p>
          <a:p>
            <a:endParaRPr lang="en-US" dirty="0"/>
          </a:p>
          <a:p>
            <a:r>
              <a:rPr lang="en-US" b="1" dirty="0"/>
              <a:t>Background/Resource</a:t>
            </a:r>
            <a:r>
              <a:rPr lang="en-US" dirty="0"/>
              <a:t>:</a:t>
            </a:r>
            <a:br>
              <a:rPr lang="en-US" dirty="0"/>
            </a:br>
            <a:r>
              <a:rPr lang="en-US" dirty="0">
                <a:hlinkClick r:id="rId6"/>
              </a:rPr>
              <a:t>https://www.exploratorium.edu/snacks/spinning-cylinder</a:t>
            </a:r>
            <a:endParaRPr lang="en-US" dirty="0"/>
          </a:p>
          <a:p>
            <a:endParaRPr lang="en-US" dirty="0"/>
          </a:p>
          <a:p>
            <a:r>
              <a:rPr lang="en-US" dirty="0"/>
              <a:t>This presentation was developed by T. Tomm 2020, </a:t>
            </a:r>
            <a:r>
              <a:rPr lang="en-US" dirty="0">
                <a:hlinkClick r:id="rId7"/>
              </a:rPr>
              <a:t>https://sciencespot.net/</a:t>
            </a:r>
            <a:endParaRPr lang="en-US" dirty="0"/>
          </a:p>
          <a:p>
            <a:endParaRPr lang="en-US" dirty="0"/>
          </a:p>
          <a:p>
            <a:endParaRPr lang="en-US" dirty="0"/>
          </a:p>
        </p:txBody>
      </p:sp>
    </p:spTree>
    <p:extLst>
      <p:ext uri="{BB962C8B-B14F-4D97-AF65-F5344CB8AC3E}">
        <p14:creationId xmlns:p14="http://schemas.microsoft.com/office/powerpoint/2010/main" val="189511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1" grpId="0"/>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4D5B63EF-BC74-4617-831C-DDF60695A8EF}"/>
              </a:ext>
            </a:extLst>
          </p:cNvPr>
          <p:cNvSpPr txBox="1">
            <a:spLocks noChangeArrowheads="1"/>
          </p:cNvSpPr>
          <p:nvPr/>
        </p:nvSpPr>
        <p:spPr>
          <a:xfrm>
            <a:off x="134470" y="102943"/>
            <a:ext cx="8716878" cy="5790989"/>
          </a:xfrm>
          <a:prstGeom prst="rect">
            <a:avLst/>
          </a:prstGeom>
        </p:spPr>
        <p:txBody>
          <a:bodyPr>
            <a:noAutofit/>
          </a:bodyPr>
          <a:lstStyle>
            <a:lvl1pPr marL="377190" indent="-377190" algn="l" rtl="0" eaLnBrk="0" fontAlgn="base" hangingPunct="0">
              <a:spcBef>
                <a:spcPct val="20000"/>
              </a:spcBef>
              <a:spcAft>
                <a:spcPct val="0"/>
              </a:spcAft>
              <a:buChar char="•"/>
              <a:defRPr sz="3520">
                <a:solidFill>
                  <a:schemeClr val="tx1"/>
                </a:solidFill>
                <a:latin typeface="+mn-lt"/>
                <a:ea typeface="+mn-ea"/>
                <a:cs typeface="+mn-cs"/>
              </a:defRPr>
            </a:lvl1pPr>
            <a:lvl2pPr marL="817245" indent="-314325" algn="l" rtl="0" eaLnBrk="0" fontAlgn="base" hangingPunct="0">
              <a:spcBef>
                <a:spcPct val="20000"/>
              </a:spcBef>
              <a:spcAft>
                <a:spcPct val="0"/>
              </a:spcAft>
              <a:buChar char="–"/>
              <a:defRPr sz="3080">
                <a:solidFill>
                  <a:schemeClr val="tx1"/>
                </a:solidFill>
                <a:latin typeface="+mn-lt"/>
              </a:defRPr>
            </a:lvl2pPr>
            <a:lvl3pPr marL="1257300" indent="-251460" algn="l" rtl="0" eaLnBrk="0" fontAlgn="base" hangingPunct="0">
              <a:spcBef>
                <a:spcPct val="20000"/>
              </a:spcBef>
              <a:spcAft>
                <a:spcPct val="0"/>
              </a:spcAft>
              <a:buChar char="•"/>
              <a:defRPr sz="2640">
                <a:solidFill>
                  <a:schemeClr val="tx1"/>
                </a:solidFill>
                <a:latin typeface="+mn-lt"/>
              </a:defRPr>
            </a:lvl3pPr>
            <a:lvl4pPr marL="1760220" indent="-251460" algn="l" rtl="0" eaLnBrk="0" fontAlgn="base" hangingPunct="0">
              <a:spcBef>
                <a:spcPct val="20000"/>
              </a:spcBef>
              <a:spcAft>
                <a:spcPct val="0"/>
              </a:spcAft>
              <a:buChar char="–"/>
              <a:defRPr sz="2200">
                <a:solidFill>
                  <a:schemeClr val="tx1"/>
                </a:solidFill>
                <a:latin typeface="+mn-lt"/>
              </a:defRPr>
            </a:lvl4pPr>
            <a:lvl5pPr marL="2263140" indent="-251460" algn="l" rtl="0" eaLnBrk="0" fontAlgn="base" hangingPunct="0">
              <a:spcBef>
                <a:spcPct val="20000"/>
              </a:spcBef>
              <a:spcAft>
                <a:spcPct val="0"/>
              </a:spcAft>
              <a:buChar char="»"/>
              <a:defRPr sz="2200">
                <a:solidFill>
                  <a:schemeClr val="tx1"/>
                </a:solidFill>
                <a:latin typeface="+mn-lt"/>
              </a:defRPr>
            </a:lvl5pPr>
            <a:lvl6pPr marL="2766060" indent="-251460" algn="l" rtl="0" fontAlgn="base">
              <a:spcBef>
                <a:spcPct val="20000"/>
              </a:spcBef>
              <a:spcAft>
                <a:spcPct val="0"/>
              </a:spcAft>
              <a:buChar char="»"/>
              <a:defRPr sz="2200">
                <a:solidFill>
                  <a:schemeClr val="tx1"/>
                </a:solidFill>
                <a:latin typeface="+mn-lt"/>
              </a:defRPr>
            </a:lvl6pPr>
            <a:lvl7pPr marL="3268980" indent="-251460" algn="l" rtl="0" fontAlgn="base">
              <a:spcBef>
                <a:spcPct val="20000"/>
              </a:spcBef>
              <a:spcAft>
                <a:spcPct val="0"/>
              </a:spcAft>
              <a:buChar char="»"/>
              <a:defRPr sz="2200">
                <a:solidFill>
                  <a:schemeClr val="tx1"/>
                </a:solidFill>
                <a:latin typeface="+mn-lt"/>
              </a:defRPr>
            </a:lvl7pPr>
            <a:lvl8pPr marL="3771900" indent="-251460" algn="l" rtl="0" fontAlgn="base">
              <a:spcBef>
                <a:spcPct val="20000"/>
              </a:spcBef>
              <a:spcAft>
                <a:spcPct val="0"/>
              </a:spcAft>
              <a:buChar char="»"/>
              <a:defRPr sz="2200">
                <a:solidFill>
                  <a:schemeClr val="tx1"/>
                </a:solidFill>
                <a:latin typeface="+mn-lt"/>
              </a:defRPr>
            </a:lvl8pPr>
            <a:lvl9pPr marL="4274820" indent="-251460" algn="l" rtl="0" fontAlgn="base">
              <a:spcBef>
                <a:spcPct val="20000"/>
              </a:spcBef>
              <a:spcAft>
                <a:spcPct val="0"/>
              </a:spcAft>
              <a:buChar char="»"/>
              <a:defRPr sz="2200">
                <a:solidFill>
                  <a:schemeClr val="tx1"/>
                </a:solidFill>
                <a:latin typeface="+mn-lt"/>
              </a:defRPr>
            </a:lvl9pPr>
          </a:lstStyle>
          <a:p>
            <a:pPr marL="0" indent="0">
              <a:buNone/>
            </a:pPr>
            <a:r>
              <a:rPr lang="en-US" sz="2824" b="1" u="sng" kern="0" dirty="0">
                <a:latin typeface="Times New Roman" pitchFamily="18" charset="0"/>
                <a:cs typeface="Times New Roman" pitchFamily="18" charset="0"/>
              </a:rPr>
              <a:t>PART A:  INTRO</a:t>
            </a:r>
          </a:p>
          <a:p>
            <a:pPr marL="0" indent="0">
              <a:buNone/>
            </a:pPr>
            <a:endParaRPr lang="en-US" sz="441" b="1" kern="0" dirty="0">
              <a:latin typeface="Times New Roman" pitchFamily="18" charset="0"/>
              <a:cs typeface="Times New Roman" pitchFamily="18" charset="0"/>
            </a:endParaRPr>
          </a:p>
          <a:p>
            <a:pPr marL="0" indent="0">
              <a:buNone/>
            </a:pPr>
            <a:endParaRPr lang="en-US" sz="882" kern="0" dirty="0">
              <a:latin typeface="Times New Roman" pitchFamily="18" charset="0"/>
              <a:cs typeface="Times New Roman" pitchFamily="18" charset="0"/>
            </a:endParaRPr>
          </a:p>
          <a:p>
            <a:pPr marL="0" indent="0">
              <a:buNone/>
            </a:pPr>
            <a:r>
              <a:rPr lang="en-US" sz="1765" b="1" kern="0" dirty="0">
                <a:latin typeface="Times New Roman" pitchFamily="18" charset="0"/>
                <a:cs typeface="Times New Roman" pitchFamily="18" charset="0"/>
              </a:rPr>
              <a:t>How would you describe your piece of pipe?  List at least 5 </a:t>
            </a:r>
            <a:br>
              <a:rPr lang="en-US" sz="1765" b="1" kern="0" dirty="0">
                <a:latin typeface="Times New Roman" pitchFamily="18" charset="0"/>
                <a:cs typeface="Times New Roman" pitchFamily="18" charset="0"/>
              </a:rPr>
            </a:br>
            <a:r>
              <a:rPr lang="en-US" sz="1765" b="1" kern="0" dirty="0">
                <a:latin typeface="Times New Roman" pitchFamily="18" charset="0"/>
                <a:cs typeface="Times New Roman" pitchFamily="18" charset="0"/>
              </a:rPr>
              <a:t>characteristics on your worksheet.</a:t>
            </a:r>
          </a:p>
          <a:p>
            <a:pPr marL="0" indent="0">
              <a:buNone/>
            </a:pPr>
            <a:endParaRPr lang="en-US" sz="1765" b="1" kern="0" dirty="0">
              <a:latin typeface="Times New Roman" pitchFamily="18" charset="0"/>
              <a:cs typeface="Times New Roman" pitchFamily="18" charset="0"/>
            </a:endParaRPr>
          </a:p>
          <a:p>
            <a:pPr marL="0" indent="0">
              <a:buNone/>
            </a:pPr>
            <a:endParaRPr lang="en-US" sz="1765" b="1" kern="0" dirty="0">
              <a:latin typeface="Times New Roman" pitchFamily="18" charset="0"/>
              <a:cs typeface="Times New Roman" pitchFamily="18" charset="0"/>
            </a:endParaRPr>
          </a:p>
          <a:p>
            <a:pPr marL="0" indent="0">
              <a:buNone/>
            </a:pPr>
            <a:endParaRPr lang="en-US" sz="1765" b="1" kern="0" dirty="0">
              <a:latin typeface="Times New Roman" pitchFamily="18" charset="0"/>
              <a:cs typeface="Times New Roman" pitchFamily="18" charset="0"/>
            </a:endParaRPr>
          </a:p>
          <a:p>
            <a:pPr marL="0" indent="0">
              <a:buNone/>
            </a:pPr>
            <a:endParaRPr lang="en-US" sz="1765" b="1" kern="0" dirty="0">
              <a:latin typeface="Times New Roman" pitchFamily="18" charset="0"/>
              <a:cs typeface="Times New Roman" pitchFamily="18" charset="0"/>
            </a:endParaRPr>
          </a:p>
          <a:p>
            <a:pPr marL="0" indent="0">
              <a:buNone/>
            </a:pPr>
            <a:endParaRPr lang="en-US" sz="1765" b="1" kern="0" dirty="0">
              <a:latin typeface="Times New Roman" pitchFamily="18" charset="0"/>
              <a:cs typeface="Times New Roman" pitchFamily="18" charset="0"/>
            </a:endParaRPr>
          </a:p>
        </p:txBody>
      </p:sp>
      <p:grpSp>
        <p:nvGrpSpPr>
          <p:cNvPr id="13" name="Group 12">
            <a:extLst>
              <a:ext uri="{FF2B5EF4-FFF2-40B4-BE49-F238E27FC236}">
                <a16:creationId xmlns:a16="http://schemas.microsoft.com/office/drawing/2014/main" id="{4B2DDC50-174C-4673-8EBB-F6B268E3A275}"/>
              </a:ext>
            </a:extLst>
          </p:cNvPr>
          <p:cNvGrpSpPr/>
          <p:nvPr/>
        </p:nvGrpSpPr>
        <p:grpSpPr>
          <a:xfrm>
            <a:off x="292652" y="1572058"/>
            <a:ext cx="3630707" cy="1314142"/>
            <a:chOff x="1854870" y="4690408"/>
            <a:chExt cx="4149511" cy="1489361"/>
          </a:xfrm>
        </p:grpSpPr>
        <p:sp>
          <p:nvSpPr>
            <p:cNvPr id="26" name="TextBox 25">
              <a:extLst>
                <a:ext uri="{FF2B5EF4-FFF2-40B4-BE49-F238E27FC236}">
                  <a16:creationId xmlns:a16="http://schemas.microsoft.com/office/drawing/2014/main" id="{5EAADD9E-C455-4C61-89BA-8753887D2B2D}"/>
                </a:ext>
              </a:extLst>
            </p:cNvPr>
            <p:cNvSpPr txBox="1"/>
            <p:nvPr/>
          </p:nvSpPr>
          <p:spPr>
            <a:xfrm>
              <a:off x="1854870" y="4690408"/>
              <a:ext cx="1752600" cy="1489361"/>
            </a:xfrm>
            <a:prstGeom prst="rect">
              <a:avLst/>
            </a:prstGeom>
            <a:noFill/>
          </p:spPr>
          <p:txBody>
            <a:bodyPr wrap="square">
              <a:spAutoFit/>
            </a:bodyPr>
            <a:lstStyle/>
            <a:p>
              <a:r>
                <a:rPr lang="en-US" sz="1588" b="1" i="1" kern="0" dirty="0">
                  <a:solidFill>
                    <a:srgbClr val="FF0000"/>
                  </a:solidFill>
                  <a:latin typeface="Times New Roman" pitchFamily="18" charset="0"/>
                  <a:cs typeface="Times New Roman" pitchFamily="18" charset="0"/>
                </a:rPr>
                <a:t>Color? </a:t>
              </a:r>
            </a:p>
            <a:p>
              <a:r>
                <a:rPr lang="en-US" sz="1588" b="1" i="1" kern="0" dirty="0">
                  <a:solidFill>
                    <a:srgbClr val="FF0000"/>
                  </a:solidFill>
                  <a:latin typeface="Times New Roman" pitchFamily="18" charset="0"/>
                  <a:cs typeface="Times New Roman" pitchFamily="18" charset="0"/>
                </a:rPr>
                <a:t>Length?</a:t>
              </a:r>
            </a:p>
            <a:p>
              <a:r>
                <a:rPr lang="en-US" sz="1588" b="1" i="1" kern="0" dirty="0">
                  <a:solidFill>
                    <a:srgbClr val="FF0000"/>
                  </a:solidFill>
                  <a:latin typeface="Times New Roman" pitchFamily="18" charset="0"/>
                  <a:cs typeface="Times New Roman" pitchFamily="18" charset="0"/>
                </a:rPr>
                <a:t>Shape?</a:t>
              </a:r>
            </a:p>
            <a:p>
              <a:r>
                <a:rPr lang="en-US" sz="1588" b="1" i="1" kern="0" dirty="0">
                  <a:solidFill>
                    <a:srgbClr val="FF0000"/>
                  </a:solidFill>
                  <a:latin typeface="Times New Roman" pitchFamily="18" charset="0"/>
                  <a:cs typeface="Times New Roman" pitchFamily="18" charset="0"/>
                </a:rPr>
                <a:t>Hardness?</a:t>
              </a:r>
            </a:p>
            <a:p>
              <a:r>
                <a:rPr lang="en-US" sz="1588" b="1" i="1" kern="0" dirty="0">
                  <a:solidFill>
                    <a:srgbClr val="FF0000"/>
                  </a:solidFill>
                  <a:latin typeface="Times New Roman" pitchFamily="18" charset="0"/>
                  <a:cs typeface="Times New Roman" pitchFamily="18" charset="0"/>
                </a:rPr>
                <a:t>Writing?</a:t>
              </a:r>
            </a:p>
          </p:txBody>
        </p:sp>
        <p:sp>
          <p:nvSpPr>
            <p:cNvPr id="27" name="TextBox 26">
              <a:extLst>
                <a:ext uri="{FF2B5EF4-FFF2-40B4-BE49-F238E27FC236}">
                  <a16:creationId xmlns:a16="http://schemas.microsoft.com/office/drawing/2014/main" id="{77DC8B69-80BD-477E-9523-BC6762A3ABAC}"/>
                </a:ext>
              </a:extLst>
            </p:cNvPr>
            <p:cNvSpPr txBox="1"/>
            <p:nvPr/>
          </p:nvSpPr>
          <p:spPr>
            <a:xfrm>
              <a:off x="3435365" y="4690408"/>
              <a:ext cx="2569016" cy="1489361"/>
            </a:xfrm>
            <a:prstGeom prst="rect">
              <a:avLst/>
            </a:prstGeom>
            <a:noFill/>
          </p:spPr>
          <p:txBody>
            <a:bodyPr wrap="square">
              <a:spAutoFit/>
            </a:bodyPr>
            <a:lstStyle/>
            <a:p>
              <a:r>
                <a:rPr lang="en-US" sz="1588" b="1" i="1" kern="0" dirty="0">
                  <a:solidFill>
                    <a:srgbClr val="FF0000"/>
                  </a:solidFill>
                  <a:latin typeface="Times New Roman" pitchFamily="18" charset="0"/>
                  <a:cs typeface="Times New Roman" pitchFamily="18" charset="0"/>
                </a:rPr>
                <a:t>Thickness of walls?</a:t>
              </a:r>
            </a:p>
            <a:p>
              <a:r>
                <a:rPr lang="en-US" sz="1588" b="1" i="1" kern="0" dirty="0">
                  <a:solidFill>
                    <a:srgbClr val="FF0000"/>
                  </a:solidFill>
                  <a:latin typeface="Times New Roman" pitchFamily="18" charset="0"/>
                  <a:cs typeface="Times New Roman" pitchFamily="18" charset="0"/>
                </a:rPr>
                <a:t>Diameter?</a:t>
              </a:r>
            </a:p>
            <a:p>
              <a:r>
                <a:rPr lang="en-US" sz="1588" b="1" i="1" kern="0" dirty="0">
                  <a:solidFill>
                    <a:srgbClr val="FF0000"/>
                  </a:solidFill>
                  <a:latin typeface="Times New Roman" pitchFamily="18" charset="0"/>
                  <a:cs typeface="Times New Roman" pitchFamily="18" charset="0"/>
                </a:rPr>
                <a:t>Mass?</a:t>
              </a:r>
            </a:p>
            <a:p>
              <a:r>
                <a:rPr lang="en-US" sz="1588" b="1" i="1" kern="0" dirty="0">
                  <a:solidFill>
                    <a:srgbClr val="FF0000"/>
                  </a:solidFill>
                  <a:latin typeface="Times New Roman" pitchFamily="18" charset="0"/>
                  <a:cs typeface="Times New Roman" pitchFamily="18" charset="0"/>
                </a:rPr>
                <a:t>Volume?</a:t>
              </a:r>
            </a:p>
            <a:p>
              <a:r>
                <a:rPr lang="en-US" sz="1588" b="1" i="1" kern="0" dirty="0">
                  <a:solidFill>
                    <a:srgbClr val="FF0000"/>
                  </a:solidFill>
                  <a:latin typeface="Times New Roman" pitchFamily="18" charset="0"/>
                  <a:cs typeface="Times New Roman" pitchFamily="18" charset="0"/>
                </a:rPr>
                <a:t>Length vs Diameter?</a:t>
              </a:r>
              <a:endParaRPr lang="en-US" sz="1588" i="1" dirty="0">
                <a:solidFill>
                  <a:srgbClr val="FF0000"/>
                </a:solidFill>
              </a:endParaRPr>
            </a:p>
          </p:txBody>
        </p:sp>
      </p:grpSp>
      <p:sp>
        <p:nvSpPr>
          <p:cNvPr id="29" name="TextBox 28">
            <a:extLst>
              <a:ext uri="{FF2B5EF4-FFF2-40B4-BE49-F238E27FC236}">
                <a16:creationId xmlns:a16="http://schemas.microsoft.com/office/drawing/2014/main" id="{8485D5A2-1C53-405D-B9CC-FDF9F4312DF0}"/>
              </a:ext>
            </a:extLst>
          </p:cNvPr>
          <p:cNvSpPr txBox="1"/>
          <p:nvPr/>
        </p:nvSpPr>
        <p:spPr>
          <a:xfrm>
            <a:off x="6294127" y="235014"/>
            <a:ext cx="2615099" cy="581057"/>
          </a:xfrm>
          <a:prstGeom prst="rect">
            <a:avLst/>
          </a:prstGeom>
          <a:noFill/>
        </p:spPr>
        <p:txBody>
          <a:bodyPr wrap="square">
            <a:spAutoFit/>
          </a:bodyPr>
          <a:lstStyle/>
          <a:p>
            <a:pPr algn="ctr"/>
            <a:r>
              <a:rPr lang="en-US" sz="1588" b="1" kern="0" dirty="0">
                <a:highlight>
                  <a:srgbClr val="FFFF00"/>
                </a:highlight>
                <a:latin typeface="Times New Roman" pitchFamily="18" charset="0"/>
                <a:cs typeface="Times New Roman" pitchFamily="18" charset="0"/>
              </a:rPr>
              <a:t>Complete BOX A as you watch the video.</a:t>
            </a:r>
          </a:p>
        </p:txBody>
      </p:sp>
      <p:grpSp>
        <p:nvGrpSpPr>
          <p:cNvPr id="9" name="Group 8">
            <a:extLst>
              <a:ext uri="{FF2B5EF4-FFF2-40B4-BE49-F238E27FC236}">
                <a16:creationId xmlns:a16="http://schemas.microsoft.com/office/drawing/2014/main" id="{F9E5D166-6780-4E4C-8FEC-0641C6E2AFFB}"/>
              </a:ext>
            </a:extLst>
          </p:cNvPr>
          <p:cNvGrpSpPr/>
          <p:nvPr/>
        </p:nvGrpSpPr>
        <p:grpSpPr>
          <a:xfrm>
            <a:off x="134470" y="3227608"/>
            <a:ext cx="8633150" cy="2995579"/>
            <a:chOff x="134470" y="3227608"/>
            <a:chExt cx="8633150" cy="2995579"/>
          </a:xfrm>
        </p:grpSpPr>
        <p:sp>
          <p:nvSpPr>
            <p:cNvPr id="16" name="TextBox 15">
              <a:extLst>
                <a:ext uri="{FF2B5EF4-FFF2-40B4-BE49-F238E27FC236}">
                  <a16:creationId xmlns:a16="http://schemas.microsoft.com/office/drawing/2014/main" id="{E8B8CABF-BA15-4C8F-8E1A-5839887C60D3}"/>
                </a:ext>
              </a:extLst>
            </p:cNvPr>
            <p:cNvSpPr txBox="1"/>
            <p:nvPr/>
          </p:nvSpPr>
          <p:spPr>
            <a:xfrm>
              <a:off x="134470" y="3227608"/>
              <a:ext cx="8633150" cy="1069780"/>
            </a:xfrm>
            <a:prstGeom prst="rect">
              <a:avLst/>
            </a:prstGeom>
            <a:noFill/>
          </p:spPr>
          <p:txBody>
            <a:bodyPr wrap="square">
              <a:spAutoFit/>
            </a:bodyPr>
            <a:lstStyle/>
            <a:p>
              <a:r>
                <a:rPr lang="en-US" sz="1588" b="1" kern="0" dirty="0">
                  <a:latin typeface="Times New Roman" pitchFamily="18" charset="0"/>
                  <a:cs typeface="Times New Roman" pitchFamily="18" charset="0"/>
                </a:rPr>
                <a:t>Practice the “spin” … </a:t>
              </a:r>
            </a:p>
            <a:p>
              <a:r>
                <a:rPr lang="en-US" sz="1588" b="1" kern="0" dirty="0">
                  <a:latin typeface="Times New Roman" pitchFamily="18" charset="0"/>
                  <a:cs typeface="Times New Roman" pitchFamily="18" charset="0"/>
                </a:rPr>
                <a:t>Spin your pipe by pushing down on one end while pulling back towards your body.   Practice until you can get it to spin and stay on the table. Try to notice the direction it spins (CW or CCW), number of times it spins, how long it spins, and other details about the spin. </a:t>
              </a:r>
              <a:endParaRPr lang="en-US" sz="1765" b="1" i="1" kern="0" dirty="0">
                <a:latin typeface="Times New Roman" pitchFamily="18" charset="0"/>
                <a:cs typeface="Times New Roman" pitchFamily="18" charset="0"/>
              </a:endParaRPr>
            </a:p>
          </p:txBody>
        </p:sp>
        <p:sp>
          <p:nvSpPr>
            <p:cNvPr id="2" name="Cylinder 1">
              <a:extLst>
                <a:ext uri="{FF2B5EF4-FFF2-40B4-BE49-F238E27FC236}">
                  <a16:creationId xmlns:a16="http://schemas.microsoft.com/office/drawing/2014/main" id="{7EF1D7B9-8B0E-47FD-BD4C-BF5EF242E032}"/>
                </a:ext>
              </a:extLst>
            </p:cNvPr>
            <p:cNvSpPr/>
            <p:nvPr/>
          </p:nvSpPr>
          <p:spPr>
            <a:xfrm rot="16200000">
              <a:off x="2105698" y="4811246"/>
              <a:ext cx="672353" cy="2151529"/>
            </a:xfrm>
            <a:prstGeom prst="can">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sp>
          <p:nvSpPr>
            <p:cNvPr id="3" name="Arrow: Right 2">
              <a:extLst>
                <a:ext uri="{FF2B5EF4-FFF2-40B4-BE49-F238E27FC236}">
                  <a16:creationId xmlns:a16="http://schemas.microsoft.com/office/drawing/2014/main" id="{BFF84D42-E8CC-4C29-9829-FFB2BDE2CDCE}"/>
                </a:ext>
              </a:extLst>
            </p:cNvPr>
            <p:cNvSpPr/>
            <p:nvPr/>
          </p:nvSpPr>
          <p:spPr>
            <a:xfrm rot="5400000">
              <a:off x="3018891" y="5042337"/>
              <a:ext cx="438538" cy="6064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3A7555B-EE53-4640-8D3D-C32459D1DDB6}"/>
                </a:ext>
              </a:extLst>
            </p:cNvPr>
            <p:cNvSpPr txBox="1"/>
            <p:nvPr/>
          </p:nvSpPr>
          <p:spPr>
            <a:xfrm>
              <a:off x="1820173" y="4864809"/>
              <a:ext cx="2615099" cy="336695"/>
            </a:xfrm>
            <a:prstGeom prst="rect">
              <a:avLst/>
            </a:prstGeom>
            <a:noFill/>
          </p:spPr>
          <p:txBody>
            <a:bodyPr wrap="square">
              <a:spAutoFit/>
            </a:bodyPr>
            <a:lstStyle/>
            <a:p>
              <a:pPr algn="ctr"/>
              <a:r>
                <a:rPr lang="en-US" sz="1588" b="1" kern="0" dirty="0">
                  <a:latin typeface="Times New Roman" pitchFamily="18" charset="0"/>
                  <a:cs typeface="Times New Roman" pitchFamily="18" charset="0"/>
                </a:rPr>
                <a:t>PUSH DOWN HERE</a:t>
              </a:r>
            </a:p>
          </p:txBody>
        </p:sp>
      </p:grpSp>
      <p:grpSp>
        <p:nvGrpSpPr>
          <p:cNvPr id="20" name="Group 19">
            <a:extLst>
              <a:ext uri="{FF2B5EF4-FFF2-40B4-BE49-F238E27FC236}">
                <a16:creationId xmlns:a16="http://schemas.microsoft.com/office/drawing/2014/main" id="{463C56DA-2A84-4E77-9D06-C487E9A1746E}"/>
              </a:ext>
            </a:extLst>
          </p:cNvPr>
          <p:cNvGrpSpPr/>
          <p:nvPr/>
        </p:nvGrpSpPr>
        <p:grpSpPr>
          <a:xfrm>
            <a:off x="5677271" y="4864809"/>
            <a:ext cx="3293111" cy="1625545"/>
            <a:chOff x="5673993" y="5057718"/>
            <a:chExt cx="3293111" cy="1625545"/>
          </a:xfrm>
        </p:grpSpPr>
        <p:grpSp>
          <p:nvGrpSpPr>
            <p:cNvPr id="8" name="Group 7">
              <a:extLst>
                <a:ext uri="{FF2B5EF4-FFF2-40B4-BE49-F238E27FC236}">
                  <a16:creationId xmlns:a16="http://schemas.microsoft.com/office/drawing/2014/main" id="{5F5525ED-BBF4-4323-9CE2-20F1ADA7CDEB}"/>
                </a:ext>
              </a:extLst>
            </p:cNvPr>
            <p:cNvGrpSpPr/>
            <p:nvPr/>
          </p:nvGrpSpPr>
          <p:grpSpPr>
            <a:xfrm>
              <a:off x="5673993" y="5057718"/>
              <a:ext cx="3293111" cy="1481301"/>
              <a:chOff x="5673993" y="5057718"/>
              <a:chExt cx="3293111" cy="1481301"/>
            </a:xfrm>
          </p:grpSpPr>
          <p:sp>
            <p:nvSpPr>
              <p:cNvPr id="31" name="TextBox 30">
                <a:extLst>
                  <a:ext uri="{FF2B5EF4-FFF2-40B4-BE49-F238E27FC236}">
                    <a16:creationId xmlns:a16="http://schemas.microsoft.com/office/drawing/2014/main" id="{5B77A99D-947B-4CB4-A76F-066D3B07A822}"/>
                  </a:ext>
                </a:extLst>
              </p:cNvPr>
              <p:cNvSpPr txBox="1"/>
              <p:nvPr/>
            </p:nvSpPr>
            <p:spPr>
              <a:xfrm>
                <a:off x="5673993" y="5057718"/>
                <a:ext cx="3293111" cy="744178"/>
              </a:xfrm>
              <a:prstGeom prst="rect">
                <a:avLst/>
              </a:prstGeom>
              <a:noFill/>
            </p:spPr>
            <p:txBody>
              <a:bodyPr wrap="square">
                <a:spAutoFit/>
              </a:bodyPr>
              <a:lstStyle/>
              <a:p>
                <a:r>
                  <a:rPr lang="en-US" sz="2118" b="1" kern="0" dirty="0">
                    <a:latin typeface="Times New Roman" pitchFamily="18" charset="0"/>
                    <a:cs typeface="Times New Roman" pitchFamily="18" charset="0"/>
                  </a:rPr>
                  <a:t>Before you go on …  </a:t>
                </a:r>
                <a:r>
                  <a:rPr lang="en-US" sz="2118" kern="0" dirty="0">
                    <a:latin typeface="Times New Roman" pitchFamily="18" charset="0"/>
                    <a:cs typeface="Times New Roman" pitchFamily="18" charset="0"/>
                  </a:rPr>
                  <a:t>Label the pipe with colored circles.</a:t>
                </a:r>
              </a:p>
            </p:txBody>
          </p:sp>
          <p:sp>
            <p:nvSpPr>
              <p:cNvPr id="33" name="Cylinder 32">
                <a:extLst>
                  <a:ext uri="{FF2B5EF4-FFF2-40B4-BE49-F238E27FC236}">
                    <a16:creationId xmlns:a16="http://schemas.microsoft.com/office/drawing/2014/main" id="{CA0CA7D2-24B5-4520-9502-68946A15A78A}"/>
                  </a:ext>
                </a:extLst>
              </p:cNvPr>
              <p:cNvSpPr/>
              <p:nvPr/>
            </p:nvSpPr>
            <p:spPr>
              <a:xfrm rot="16200000">
                <a:off x="6754133" y="5127078"/>
                <a:ext cx="672353" cy="2151529"/>
              </a:xfrm>
              <a:prstGeom prst="can">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grpSp>
        <p:sp>
          <p:nvSpPr>
            <p:cNvPr id="15" name="Rectangle 14">
              <a:extLst>
                <a:ext uri="{FF2B5EF4-FFF2-40B4-BE49-F238E27FC236}">
                  <a16:creationId xmlns:a16="http://schemas.microsoft.com/office/drawing/2014/main" id="{0E86E50F-5889-4206-BEB6-DC2875707ABC}"/>
                </a:ext>
              </a:extLst>
            </p:cNvPr>
            <p:cNvSpPr/>
            <p:nvPr/>
          </p:nvSpPr>
          <p:spPr>
            <a:xfrm>
              <a:off x="7486673" y="5759933"/>
              <a:ext cx="723275" cy="923330"/>
            </a:xfrm>
            <a:prstGeom prst="rect">
              <a:avLst/>
            </a:prstGeom>
            <a:noFill/>
          </p:spPr>
          <p:txBody>
            <a:bodyPr wrap="none" lIns="91440" tIns="45720" rIns="91440" bIns="45720">
              <a:spAutoFit/>
            </a:bodyPr>
            <a:lstStyle/>
            <a:p>
              <a:pPr algn="ctr"/>
              <a:r>
                <a:rPr lang="en-US" sz="5400" b="0" cap="none" spc="0" dirty="0">
                  <a:ln w="76200"/>
                  <a:solidFill>
                    <a:schemeClr val="tx1"/>
                  </a:solidFill>
                  <a:effectLst>
                    <a:outerShdw blurRad="38100" dist="19050" dir="2700000" algn="tl" rotWithShape="0">
                      <a:schemeClr val="dk1">
                        <a:alpha val="40000"/>
                      </a:schemeClr>
                    </a:outerShdw>
                  </a:effectLst>
                  <a:latin typeface="Arial Black" panose="020B0A04020102020204" pitchFamily="34" charset="0"/>
                </a:rPr>
                <a:t>X</a:t>
              </a:r>
            </a:p>
          </p:txBody>
        </p:sp>
        <p:sp>
          <p:nvSpPr>
            <p:cNvPr id="18" name="Rectangle 17">
              <a:extLst>
                <a:ext uri="{FF2B5EF4-FFF2-40B4-BE49-F238E27FC236}">
                  <a16:creationId xmlns:a16="http://schemas.microsoft.com/office/drawing/2014/main" id="{BB10D82E-DCDD-4C54-B8E1-5C6414DC171E}"/>
                </a:ext>
              </a:extLst>
            </p:cNvPr>
            <p:cNvSpPr/>
            <p:nvPr/>
          </p:nvSpPr>
          <p:spPr>
            <a:xfrm>
              <a:off x="6088118" y="5749688"/>
              <a:ext cx="761748" cy="923330"/>
            </a:xfrm>
            <a:prstGeom prst="rect">
              <a:avLst/>
            </a:prstGeom>
            <a:noFill/>
          </p:spPr>
          <p:txBody>
            <a:bodyPr wrap="none" lIns="91440" tIns="45720" rIns="91440" bIns="45720">
              <a:spAutoFit/>
            </a:bodyPr>
            <a:lstStyle/>
            <a:p>
              <a:pPr algn="ctr"/>
              <a:r>
                <a:rPr lang="en-US" sz="5400" b="0" cap="none" spc="0" dirty="0">
                  <a:ln w="57150"/>
                  <a:solidFill>
                    <a:schemeClr val="tx1"/>
                  </a:solidFill>
                  <a:effectLst>
                    <a:outerShdw blurRad="38100" dist="19050" dir="2700000" algn="tl" rotWithShape="0">
                      <a:schemeClr val="dk1">
                        <a:alpha val="40000"/>
                      </a:schemeClr>
                    </a:outerShdw>
                  </a:effectLst>
                  <a:latin typeface="Arial Black" panose="020B0A04020102020204" pitchFamily="34" charset="0"/>
                </a:rPr>
                <a:t>O</a:t>
              </a:r>
            </a:p>
          </p:txBody>
        </p:sp>
      </p:grpSp>
      <p:pic>
        <p:nvPicPr>
          <p:cNvPr id="7" name="Picture 6">
            <a:hlinkClick r:id="rId2"/>
            <a:extLst>
              <a:ext uri="{FF2B5EF4-FFF2-40B4-BE49-F238E27FC236}">
                <a16:creationId xmlns:a16="http://schemas.microsoft.com/office/drawing/2014/main" id="{84C8F8E8-EAE7-403E-AD31-21AC64D4CC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6333" y="852310"/>
            <a:ext cx="1151228" cy="807578"/>
          </a:xfrm>
          <a:prstGeom prst="rect">
            <a:avLst/>
          </a:prstGeom>
        </p:spPr>
      </p:pic>
    </p:spTree>
    <p:extLst>
      <p:ext uri="{BB962C8B-B14F-4D97-AF65-F5344CB8AC3E}">
        <p14:creationId xmlns:p14="http://schemas.microsoft.com/office/powerpoint/2010/main" val="2473213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4D5B63EF-BC74-4617-831C-DDF60695A8EF}"/>
              </a:ext>
            </a:extLst>
          </p:cNvPr>
          <p:cNvSpPr txBox="1">
            <a:spLocks noChangeArrowheads="1"/>
          </p:cNvSpPr>
          <p:nvPr/>
        </p:nvSpPr>
        <p:spPr>
          <a:xfrm>
            <a:off x="213561" y="134470"/>
            <a:ext cx="8716878" cy="3026372"/>
          </a:xfrm>
          <a:prstGeom prst="rect">
            <a:avLst/>
          </a:prstGeom>
        </p:spPr>
        <p:txBody>
          <a:bodyPr>
            <a:noAutofit/>
          </a:bodyPr>
          <a:lstStyle>
            <a:lvl1pPr marL="377190" indent="-377190" algn="l" rtl="0" eaLnBrk="0" fontAlgn="base" hangingPunct="0">
              <a:spcBef>
                <a:spcPct val="20000"/>
              </a:spcBef>
              <a:spcAft>
                <a:spcPct val="0"/>
              </a:spcAft>
              <a:buChar char="•"/>
              <a:defRPr sz="3520">
                <a:solidFill>
                  <a:schemeClr val="tx1"/>
                </a:solidFill>
                <a:latin typeface="+mn-lt"/>
                <a:ea typeface="+mn-ea"/>
                <a:cs typeface="+mn-cs"/>
              </a:defRPr>
            </a:lvl1pPr>
            <a:lvl2pPr marL="817245" indent="-314325" algn="l" rtl="0" eaLnBrk="0" fontAlgn="base" hangingPunct="0">
              <a:spcBef>
                <a:spcPct val="20000"/>
              </a:spcBef>
              <a:spcAft>
                <a:spcPct val="0"/>
              </a:spcAft>
              <a:buChar char="–"/>
              <a:defRPr sz="3080">
                <a:solidFill>
                  <a:schemeClr val="tx1"/>
                </a:solidFill>
                <a:latin typeface="+mn-lt"/>
              </a:defRPr>
            </a:lvl2pPr>
            <a:lvl3pPr marL="1257300" indent="-251460" algn="l" rtl="0" eaLnBrk="0" fontAlgn="base" hangingPunct="0">
              <a:spcBef>
                <a:spcPct val="20000"/>
              </a:spcBef>
              <a:spcAft>
                <a:spcPct val="0"/>
              </a:spcAft>
              <a:buChar char="•"/>
              <a:defRPr sz="2640">
                <a:solidFill>
                  <a:schemeClr val="tx1"/>
                </a:solidFill>
                <a:latin typeface="+mn-lt"/>
              </a:defRPr>
            </a:lvl3pPr>
            <a:lvl4pPr marL="1760220" indent="-251460" algn="l" rtl="0" eaLnBrk="0" fontAlgn="base" hangingPunct="0">
              <a:spcBef>
                <a:spcPct val="20000"/>
              </a:spcBef>
              <a:spcAft>
                <a:spcPct val="0"/>
              </a:spcAft>
              <a:buChar char="–"/>
              <a:defRPr sz="2200">
                <a:solidFill>
                  <a:schemeClr val="tx1"/>
                </a:solidFill>
                <a:latin typeface="+mn-lt"/>
              </a:defRPr>
            </a:lvl4pPr>
            <a:lvl5pPr marL="2263140" indent="-251460" algn="l" rtl="0" eaLnBrk="0" fontAlgn="base" hangingPunct="0">
              <a:spcBef>
                <a:spcPct val="20000"/>
              </a:spcBef>
              <a:spcAft>
                <a:spcPct val="0"/>
              </a:spcAft>
              <a:buChar char="»"/>
              <a:defRPr sz="2200">
                <a:solidFill>
                  <a:schemeClr val="tx1"/>
                </a:solidFill>
                <a:latin typeface="+mn-lt"/>
              </a:defRPr>
            </a:lvl5pPr>
            <a:lvl6pPr marL="2766060" indent="-251460" algn="l" rtl="0" fontAlgn="base">
              <a:spcBef>
                <a:spcPct val="20000"/>
              </a:spcBef>
              <a:spcAft>
                <a:spcPct val="0"/>
              </a:spcAft>
              <a:buChar char="»"/>
              <a:defRPr sz="2200">
                <a:solidFill>
                  <a:schemeClr val="tx1"/>
                </a:solidFill>
                <a:latin typeface="+mn-lt"/>
              </a:defRPr>
            </a:lvl6pPr>
            <a:lvl7pPr marL="3268980" indent="-251460" algn="l" rtl="0" fontAlgn="base">
              <a:spcBef>
                <a:spcPct val="20000"/>
              </a:spcBef>
              <a:spcAft>
                <a:spcPct val="0"/>
              </a:spcAft>
              <a:buChar char="»"/>
              <a:defRPr sz="2200">
                <a:solidFill>
                  <a:schemeClr val="tx1"/>
                </a:solidFill>
                <a:latin typeface="+mn-lt"/>
              </a:defRPr>
            </a:lvl7pPr>
            <a:lvl8pPr marL="3771900" indent="-251460" algn="l" rtl="0" fontAlgn="base">
              <a:spcBef>
                <a:spcPct val="20000"/>
              </a:spcBef>
              <a:spcAft>
                <a:spcPct val="0"/>
              </a:spcAft>
              <a:buChar char="»"/>
              <a:defRPr sz="2200">
                <a:solidFill>
                  <a:schemeClr val="tx1"/>
                </a:solidFill>
                <a:latin typeface="+mn-lt"/>
              </a:defRPr>
            </a:lvl8pPr>
            <a:lvl9pPr marL="4274820" indent="-251460" algn="l" rtl="0" fontAlgn="base">
              <a:spcBef>
                <a:spcPct val="20000"/>
              </a:spcBef>
              <a:spcAft>
                <a:spcPct val="0"/>
              </a:spcAft>
              <a:buChar char="»"/>
              <a:defRPr sz="2200">
                <a:solidFill>
                  <a:schemeClr val="tx1"/>
                </a:solidFill>
                <a:latin typeface="+mn-lt"/>
              </a:defRPr>
            </a:lvl9pPr>
          </a:lstStyle>
          <a:p>
            <a:pPr marL="0" indent="0">
              <a:buNone/>
            </a:pPr>
            <a:r>
              <a:rPr lang="en-US" sz="2824" b="1" u="sng" kern="0" dirty="0">
                <a:latin typeface="Times New Roman" pitchFamily="18" charset="0"/>
                <a:cs typeface="Times New Roman" pitchFamily="18" charset="0"/>
              </a:rPr>
              <a:t>Part B: Going Further</a:t>
            </a:r>
          </a:p>
          <a:p>
            <a:pPr marL="0" indent="0">
              <a:buNone/>
            </a:pPr>
            <a:endParaRPr lang="en-US" sz="2118" b="1" kern="0" dirty="0">
              <a:latin typeface="Times New Roman" pitchFamily="18" charset="0"/>
              <a:cs typeface="Times New Roman" pitchFamily="18" charset="0"/>
            </a:endParaRPr>
          </a:p>
          <a:p>
            <a:pPr marL="0" indent="0">
              <a:buNone/>
            </a:pPr>
            <a:r>
              <a:rPr lang="en-US" sz="2000" b="1" i="1" kern="0" dirty="0">
                <a:latin typeface="Times New Roman" pitchFamily="18" charset="0"/>
                <a:cs typeface="Times New Roman" pitchFamily="18" charset="0"/>
              </a:rPr>
              <a:t>Discuss It:  What will happen when we spin the pipe by applying the force to an end of the pipe? </a:t>
            </a:r>
          </a:p>
          <a:p>
            <a:pPr marL="0" indent="0">
              <a:buNone/>
            </a:pPr>
            <a:endParaRPr lang="en-US" sz="882" kern="0" dirty="0">
              <a:latin typeface="Times New Roman" pitchFamily="18" charset="0"/>
              <a:cs typeface="Times New Roman" pitchFamily="18" charset="0"/>
            </a:endParaRPr>
          </a:p>
          <a:p>
            <a:pPr marL="403433" indent="-403433">
              <a:buAutoNum type="arabicParenR"/>
            </a:pPr>
            <a:endParaRPr lang="en-US" sz="2118" kern="0" dirty="0">
              <a:latin typeface="Times New Roman" pitchFamily="18" charset="0"/>
              <a:cs typeface="Times New Roman" pitchFamily="18" charset="0"/>
            </a:endParaRPr>
          </a:p>
          <a:p>
            <a:pPr marL="403433" indent="-403433">
              <a:buAutoNum type="arabicParenR"/>
            </a:pPr>
            <a:endParaRPr lang="en-US" sz="2118" kern="0" dirty="0">
              <a:latin typeface="Times New Roman" pitchFamily="18" charset="0"/>
              <a:cs typeface="Times New Roman" pitchFamily="18" charset="0"/>
            </a:endParaRPr>
          </a:p>
          <a:p>
            <a:pPr marL="403433" indent="-403433">
              <a:buAutoNum type="arabicParenR"/>
            </a:pPr>
            <a:endParaRPr lang="en-US" sz="2118" kern="0" dirty="0">
              <a:latin typeface="Times New Roman" pitchFamily="18" charset="0"/>
              <a:cs typeface="Times New Roman" pitchFamily="18" charset="0"/>
            </a:endParaRPr>
          </a:p>
          <a:p>
            <a:pPr marL="403433" indent="-403433">
              <a:buAutoNum type="arabicParenR"/>
            </a:pPr>
            <a:endParaRPr lang="en-US" sz="2118" kern="0" dirty="0">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7E40144A-4FCA-4A5D-AE55-F4FDAAC9C38E}"/>
              </a:ext>
            </a:extLst>
          </p:cNvPr>
          <p:cNvSpPr txBox="1"/>
          <p:nvPr/>
        </p:nvSpPr>
        <p:spPr>
          <a:xfrm>
            <a:off x="6290570" y="134472"/>
            <a:ext cx="2615099" cy="581057"/>
          </a:xfrm>
          <a:prstGeom prst="rect">
            <a:avLst/>
          </a:prstGeom>
          <a:noFill/>
        </p:spPr>
        <p:txBody>
          <a:bodyPr wrap="square">
            <a:spAutoFit/>
          </a:bodyPr>
          <a:lstStyle/>
          <a:p>
            <a:pPr algn="ctr"/>
            <a:r>
              <a:rPr lang="en-US" sz="1588" b="1" kern="0" dirty="0">
                <a:highlight>
                  <a:srgbClr val="FFFF00"/>
                </a:highlight>
                <a:latin typeface="Times New Roman" pitchFamily="18" charset="0"/>
                <a:cs typeface="Times New Roman" pitchFamily="18" charset="0"/>
              </a:rPr>
              <a:t>Complete BOX B as we discuss this section.</a:t>
            </a:r>
          </a:p>
        </p:txBody>
      </p:sp>
      <p:grpSp>
        <p:nvGrpSpPr>
          <p:cNvPr id="6" name="Group 5">
            <a:extLst>
              <a:ext uri="{FF2B5EF4-FFF2-40B4-BE49-F238E27FC236}">
                <a16:creationId xmlns:a16="http://schemas.microsoft.com/office/drawing/2014/main" id="{31E580AA-1E0A-48D3-8CAC-631A0CBB9E10}"/>
              </a:ext>
            </a:extLst>
          </p:cNvPr>
          <p:cNvGrpSpPr/>
          <p:nvPr/>
        </p:nvGrpSpPr>
        <p:grpSpPr>
          <a:xfrm>
            <a:off x="6897510" y="5174132"/>
            <a:ext cx="2032929" cy="1543634"/>
            <a:chOff x="6872740" y="4836553"/>
            <a:chExt cx="2032929" cy="1543634"/>
          </a:xfrm>
        </p:grpSpPr>
        <p:pic>
          <p:nvPicPr>
            <p:cNvPr id="2" name="Picture 1">
              <a:hlinkClick r:id="rId2"/>
              <a:extLst>
                <a:ext uri="{FF2B5EF4-FFF2-40B4-BE49-F238E27FC236}">
                  <a16:creationId xmlns:a16="http://schemas.microsoft.com/office/drawing/2014/main" id="{C7A7CC27-63B6-4A3A-93AA-9B6CC0526239}"/>
                </a:ext>
              </a:extLst>
            </p:cNvPr>
            <p:cNvPicPr>
              <a:picLocks noChangeAspect="1"/>
            </p:cNvPicPr>
            <p:nvPr/>
          </p:nvPicPr>
          <p:blipFill>
            <a:blip r:embed="rId3"/>
            <a:stretch>
              <a:fillRect/>
            </a:stretch>
          </p:blipFill>
          <p:spPr>
            <a:xfrm>
              <a:off x="6872740" y="5230575"/>
              <a:ext cx="2032929" cy="1149612"/>
            </a:xfrm>
            <a:prstGeom prst="rect">
              <a:avLst/>
            </a:prstGeom>
          </p:spPr>
        </p:pic>
        <p:sp>
          <p:nvSpPr>
            <p:cNvPr id="9" name="Rectangle 8">
              <a:extLst>
                <a:ext uri="{FF2B5EF4-FFF2-40B4-BE49-F238E27FC236}">
                  <a16:creationId xmlns:a16="http://schemas.microsoft.com/office/drawing/2014/main" id="{97055CFF-5017-46F5-91BE-7102440A0E26}"/>
                </a:ext>
              </a:extLst>
            </p:cNvPr>
            <p:cNvSpPr/>
            <p:nvPr/>
          </p:nvSpPr>
          <p:spPr>
            <a:xfrm>
              <a:off x="7818767" y="4836553"/>
              <a:ext cx="965714" cy="461665"/>
            </a:xfrm>
            <a:prstGeom prst="rect">
              <a:avLst/>
            </a:prstGeom>
            <a:noFill/>
          </p:spPr>
          <p:txBody>
            <a:bodyPr wrap="none" lIns="91440" tIns="45720" rIns="91440" bIns="45720">
              <a:spAutoFit/>
            </a:bodyPr>
            <a:lstStyle/>
            <a:p>
              <a:pPr algn="ctr"/>
              <a:r>
                <a:rPr lang="en-US" sz="2400" b="1" cap="none" spc="0" dirty="0">
                  <a:ln w="0"/>
                  <a:solidFill>
                    <a:schemeClr val="tx1"/>
                  </a:solidFill>
                  <a:effectLst>
                    <a:outerShdw blurRad="38100" dist="19050" dir="2700000" algn="tl" rotWithShape="0">
                      <a:schemeClr val="dk1">
                        <a:alpha val="40000"/>
                      </a:schemeClr>
                    </a:outerShdw>
                  </a:effectLst>
                </a:rPr>
                <a:t>Part A</a:t>
              </a:r>
            </a:p>
          </p:txBody>
        </p:sp>
      </p:grpSp>
      <p:sp>
        <p:nvSpPr>
          <p:cNvPr id="8" name="TextBox 7">
            <a:extLst>
              <a:ext uri="{FF2B5EF4-FFF2-40B4-BE49-F238E27FC236}">
                <a16:creationId xmlns:a16="http://schemas.microsoft.com/office/drawing/2014/main" id="{15364A0F-9006-4E70-8F32-357A740814AB}"/>
              </a:ext>
            </a:extLst>
          </p:cNvPr>
          <p:cNvSpPr txBox="1"/>
          <p:nvPr/>
        </p:nvSpPr>
        <p:spPr>
          <a:xfrm>
            <a:off x="213561" y="1851656"/>
            <a:ext cx="8716878" cy="1477328"/>
          </a:xfrm>
          <a:prstGeom prst="rect">
            <a:avLst/>
          </a:prstGeom>
          <a:noFill/>
        </p:spPr>
        <p:txBody>
          <a:bodyPr wrap="square">
            <a:spAutoFit/>
          </a:bodyPr>
          <a:lstStyle/>
          <a:p>
            <a:pPr marL="0" indent="0">
              <a:buNone/>
            </a:pPr>
            <a:r>
              <a:rPr lang="en-US" sz="1800" kern="0" dirty="0">
                <a:latin typeface="Times New Roman" pitchFamily="18" charset="0"/>
                <a:cs typeface="Times New Roman" pitchFamily="18" charset="0"/>
              </a:rPr>
              <a:t>Try several spins by pushing on the </a:t>
            </a:r>
            <a:r>
              <a:rPr lang="en-US" sz="1800" b="1" kern="0" dirty="0">
                <a:latin typeface="Times New Roman" pitchFamily="18" charset="0"/>
                <a:cs typeface="Times New Roman" pitchFamily="18" charset="0"/>
              </a:rPr>
              <a:t>X</a:t>
            </a:r>
            <a:r>
              <a:rPr lang="en-US" sz="1800" kern="0" dirty="0">
                <a:latin typeface="Times New Roman" pitchFamily="18" charset="0"/>
                <a:cs typeface="Times New Roman" pitchFamily="18" charset="0"/>
              </a:rPr>
              <a:t> end of the pipe.  What do you observe? </a:t>
            </a:r>
          </a:p>
          <a:p>
            <a:endParaRPr lang="en-US" sz="1800" kern="0" dirty="0">
              <a:latin typeface="Times New Roman" pitchFamily="18" charset="0"/>
              <a:cs typeface="Times New Roman" pitchFamily="18" charset="0"/>
            </a:endParaRPr>
          </a:p>
          <a:p>
            <a:r>
              <a:rPr lang="en-US" sz="1800" kern="0" dirty="0">
                <a:latin typeface="Times New Roman" pitchFamily="18" charset="0"/>
                <a:cs typeface="Times New Roman" pitchFamily="18" charset="0"/>
              </a:rPr>
              <a:t>Try several spins by pushing on the </a:t>
            </a:r>
            <a:r>
              <a:rPr lang="en-US" sz="1800" b="1" kern="0" dirty="0">
                <a:latin typeface="Times New Roman" pitchFamily="18" charset="0"/>
                <a:cs typeface="Times New Roman" pitchFamily="18" charset="0"/>
              </a:rPr>
              <a:t>O</a:t>
            </a:r>
            <a:r>
              <a:rPr lang="en-US" sz="1800" kern="0" dirty="0">
                <a:latin typeface="Times New Roman" pitchFamily="18" charset="0"/>
                <a:cs typeface="Times New Roman" pitchFamily="18" charset="0"/>
              </a:rPr>
              <a:t> end of the pipe</a:t>
            </a:r>
            <a:r>
              <a:rPr lang="en-US" kern="0" dirty="0">
                <a:latin typeface="Times New Roman" pitchFamily="18" charset="0"/>
                <a:cs typeface="Times New Roman" pitchFamily="18" charset="0"/>
              </a:rPr>
              <a:t>.   What do you observe?</a:t>
            </a:r>
          </a:p>
          <a:p>
            <a:endParaRPr lang="en-US" kern="0" dirty="0">
              <a:latin typeface="Times New Roman" pitchFamily="18" charset="0"/>
              <a:cs typeface="Times New Roman" pitchFamily="18" charset="0"/>
            </a:endParaRPr>
          </a:p>
          <a:p>
            <a:r>
              <a:rPr lang="en-US" i="1" u="sng" kern="0" dirty="0">
                <a:latin typeface="Times New Roman" pitchFamily="18" charset="0"/>
                <a:cs typeface="Times New Roman" pitchFamily="18" charset="0"/>
              </a:rPr>
              <a:t>Write </a:t>
            </a:r>
            <a:r>
              <a:rPr lang="en-US" sz="1800" i="1" u="sng" kern="0" dirty="0">
                <a:latin typeface="Times New Roman" pitchFamily="18" charset="0"/>
                <a:cs typeface="Times New Roman" pitchFamily="18" charset="0"/>
              </a:rPr>
              <a:t>your observations in BOX B.</a:t>
            </a:r>
          </a:p>
        </p:txBody>
      </p:sp>
      <p:sp>
        <p:nvSpPr>
          <p:cNvPr id="10" name="TextBox 9">
            <a:extLst>
              <a:ext uri="{FF2B5EF4-FFF2-40B4-BE49-F238E27FC236}">
                <a16:creationId xmlns:a16="http://schemas.microsoft.com/office/drawing/2014/main" id="{7A575306-5D06-4DD7-B0CC-0EED2E44972E}"/>
              </a:ext>
            </a:extLst>
          </p:cNvPr>
          <p:cNvSpPr txBox="1"/>
          <p:nvPr/>
        </p:nvSpPr>
        <p:spPr>
          <a:xfrm>
            <a:off x="213561" y="3696804"/>
            <a:ext cx="8716878" cy="1477328"/>
          </a:xfrm>
          <a:prstGeom prst="rect">
            <a:avLst/>
          </a:prstGeom>
          <a:noFill/>
        </p:spPr>
        <p:txBody>
          <a:bodyPr wrap="square">
            <a:spAutoFit/>
          </a:bodyPr>
          <a:lstStyle/>
          <a:p>
            <a:pPr marL="0" indent="0">
              <a:buNone/>
            </a:pPr>
            <a:r>
              <a:rPr lang="en-US" sz="1800" b="1" i="1" kern="0" dirty="0">
                <a:solidFill>
                  <a:srgbClr val="FF0000"/>
                </a:solidFill>
                <a:latin typeface="Times New Roman" pitchFamily="18" charset="0"/>
                <a:cs typeface="Times New Roman" pitchFamily="18" charset="0"/>
              </a:rPr>
              <a:t>You should have noticed the pipe spins CCW (counterclockwise) if you apply the force to the X end of the pipe and you mostly (or entirely) see the X.  </a:t>
            </a:r>
          </a:p>
          <a:p>
            <a:pPr marL="0" indent="0">
              <a:buNone/>
            </a:pPr>
            <a:endParaRPr lang="en-US" b="1" i="1" u="sng" kern="0" dirty="0">
              <a:solidFill>
                <a:srgbClr val="FF0000"/>
              </a:solidFill>
              <a:latin typeface="Times New Roman" pitchFamily="18" charset="0"/>
              <a:cs typeface="Times New Roman" pitchFamily="18" charset="0"/>
            </a:endParaRPr>
          </a:p>
          <a:p>
            <a:pPr marL="0" indent="0">
              <a:buNone/>
            </a:pPr>
            <a:r>
              <a:rPr lang="en-US" sz="1800" b="1" i="1" kern="0" dirty="0">
                <a:solidFill>
                  <a:srgbClr val="FF0000"/>
                </a:solidFill>
                <a:latin typeface="Times New Roman" pitchFamily="18" charset="0"/>
                <a:cs typeface="Times New Roman" pitchFamily="18" charset="0"/>
              </a:rPr>
              <a:t>If you applied the force to the O end, it spins CW (clockwise) and you mostly (or entirely) see the O.</a:t>
            </a:r>
          </a:p>
        </p:txBody>
      </p:sp>
    </p:spTree>
    <p:extLst>
      <p:ext uri="{BB962C8B-B14F-4D97-AF65-F5344CB8AC3E}">
        <p14:creationId xmlns:p14="http://schemas.microsoft.com/office/powerpoint/2010/main" val="400019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4D5B63EF-BC74-4617-831C-DDF60695A8EF}"/>
              </a:ext>
            </a:extLst>
          </p:cNvPr>
          <p:cNvSpPr txBox="1">
            <a:spLocks noChangeArrowheads="1"/>
          </p:cNvSpPr>
          <p:nvPr/>
        </p:nvSpPr>
        <p:spPr>
          <a:xfrm>
            <a:off x="213561" y="278723"/>
            <a:ext cx="4768986" cy="2036756"/>
          </a:xfrm>
          <a:prstGeom prst="rect">
            <a:avLst/>
          </a:prstGeom>
        </p:spPr>
        <p:txBody>
          <a:bodyPr>
            <a:noAutofit/>
          </a:bodyPr>
          <a:lstStyle>
            <a:lvl1pPr marL="377190" indent="-377190" algn="l" rtl="0" eaLnBrk="0" fontAlgn="base" hangingPunct="0">
              <a:spcBef>
                <a:spcPct val="20000"/>
              </a:spcBef>
              <a:spcAft>
                <a:spcPct val="0"/>
              </a:spcAft>
              <a:buChar char="•"/>
              <a:defRPr sz="3520">
                <a:solidFill>
                  <a:schemeClr val="tx1"/>
                </a:solidFill>
                <a:latin typeface="+mn-lt"/>
                <a:ea typeface="+mn-ea"/>
                <a:cs typeface="+mn-cs"/>
              </a:defRPr>
            </a:lvl1pPr>
            <a:lvl2pPr marL="817245" indent="-314325" algn="l" rtl="0" eaLnBrk="0" fontAlgn="base" hangingPunct="0">
              <a:spcBef>
                <a:spcPct val="20000"/>
              </a:spcBef>
              <a:spcAft>
                <a:spcPct val="0"/>
              </a:spcAft>
              <a:buChar char="–"/>
              <a:defRPr sz="3080">
                <a:solidFill>
                  <a:schemeClr val="tx1"/>
                </a:solidFill>
                <a:latin typeface="+mn-lt"/>
              </a:defRPr>
            </a:lvl2pPr>
            <a:lvl3pPr marL="1257300" indent="-251460" algn="l" rtl="0" eaLnBrk="0" fontAlgn="base" hangingPunct="0">
              <a:spcBef>
                <a:spcPct val="20000"/>
              </a:spcBef>
              <a:spcAft>
                <a:spcPct val="0"/>
              </a:spcAft>
              <a:buChar char="•"/>
              <a:defRPr sz="2640">
                <a:solidFill>
                  <a:schemeClr val="tx1"/>
                </a:solidFill>
                <a:latin typeface="+mn-lt"/>
              </a:defRPr>
            </a:lvl3pPr>
            <a:lvl4pPr marL="1760220" indent="-251460" algn="l" rtl="0" eaLnBrk="0" fontAlgn="base" hangingPunct="0">
              <a:spcBef>
                <a:spcPct val="20000"/>
              </a:spcBef>
              <a:spcAft>
                <a:spcPct val="0"/>
              </a:spcAft>
              <a:buChar char="–"/>
              <a:defRPr sz="2200">
                <a:solidFill>
                  <a:schemeClr val="tx1"/>
                </a:solidFill>
                <a:latin typeface="+mn-lt"/>
              </a:defRPr>
            </a:lvl4pPr>
            <a:lvl5pPr marL="2263140" indent="-251460" algn="l" rtl="0" eaLnBrk="0" fontAlgn="base" hangingPunct="0">
              <a:spcBef>
                <a:spcPct val="20000"/>
              </a:spcBef>
              <a:spcAft>
                <a:spcPct val="0"/>
              </a:spcAft>
              <a:buChar char="»"/>
              <a:defRPr sz="2200">
                <a:solidFill>
                  <a:schemeClr val="tx1"/>
                </a:solidFill>
                <a:latin typeface="+mn-lt"/>
              </a:defRPr>
            </a:lvl5pPr>
            <a:lvl6pPr marL="2766060" indent="-251460" algn="l" rtl="0" fontAlgn="base">
              <a:spcBef>
                <a:spcPct val="20000"/>
              </a:spcBef>
              <a:spcAft>
                <a:spcPct val="0"/>
              </a:spcAft>
              <a:buChar char="»"/>
              <a:defRPr sz="2200">
                <a:solidFill>
                  <a:schemeClr val="tx1"/>
                </a:solidFill>
                <a:latin typeface="+mn-lt"/>
              </a:defRPr>
            </a:lvl6pPr>
            <a:lvl7pPr marL="3268980" indent="-251460" algn="l" rtl="0" fontAlgn="base">
              <a:spcBef>
                <a:spcPct val="20000"/>
              </a:spcBef>
              <a:spcAft>
                <a:spcPct val="0"/>
              </a:spcAft>
              <a:buChar char="»"/>
              <a:defRPr sz="2200">
                <a:solidFill>
                  <a:schemeClr val="tx1"/>
                </a:solidFill>
                <a:latin typeface="+mn-lt"/>
              </a:defRPr>
            </a:lvl7pPr>
            <a:lvl8pPr marL="3771900" indent="-251460" algn="l" rtl="0" fontAlgn="base">
              <a:spcBef>
                <a:spcPct val="20000"/>
              </a:spcBef>
              <a:spcAft>
                <a:spcPct val="0"/>
              </a:spcAft>
              <a:buChar char="»"/>
              <a:defRPr sz="2200">
                <a:solidFill>
                  <a:schemeClr val="tx1"/>
                </a:solidFill>
                <a:latin typeface="+mn-lt"/>
              </a:defRPr>
            </a:lvl8pPr>
            <a:lvl9pPr marL="4274820" indent="-251460" algn="l" rtl="0" fontAlgn="base">
              <a:spcBef>
                <a:spcPct val="20000"/>
              </a:spcBef>
              <a:spcAft>
                <a:spcPct val="0"/>
              </a:spcAft>
              <a:buChar char="»"/>
              <a:defRPr sz="2200">
                <a:solidFill>
                  <a:schemeClr val="tx1"/>
                </a:solidFill>
                <a:latin typeface="+mn-lt"/>
              </a:defRPr>
            </a:lvl9pPr>
          </a:lstStyle>
          <a:p>
            <a:pPr marL="0" indent="0">
              <a:buNone/>
            </a:pPr>
            <a:r>
              <a:rPr lang="en-US" sz="2118" b="1" kern="0" dirty="0">
                <a:latin typeface="Times New Roman" pitchFamily="18" charset="0"/>
                <a:cs typeface="Times New Roman" pitchFamily="18" charset="0"/>
              </a:rPr>
              <a:t>Before we go on …</a:t>
            </a:r>
          </a:p>
          <a:p>
            <a:pPr marL="0" indent="0">
              <a:buNone/>
            </a:pPr>
            <a:endParaRPr lang="en-US" sz="1000" kern="0" dirty="0">
              <a:latin typeface="Times New Roman" pitchFamily="18" charset="0"/>
              <a:cs typeface="Times New Roman" pitchFamily="18" charset="0"/>
            </a:endParaRPr>
          </a:p>
          <a:p>
            <a:pPr marL="0" indent="0">
              <a:buNone/>
            </a:pPr>
            <a:r>
              <a:rPr lang="en-US" sz="2118" kern="0" dirty="0">
                <a:latin typeface="Times New Roman" pitchFamily="18" charset="0"/>
                <a:cs typeface="Times New Roman" pitchFamily="18" charset="0"/>
              </a:rPr>
              <a:t>Draw a </a:t>
            </a:r>
            <a:r>
              <a:rPr lang="en-US" sz="2118" b="1" kern="0" dirty="0">
                <a:latin typeface="Times New Roman" pitchFamily="18" charset="0"/>
                <a:cs typeface="Times New Roman" pitchFamily="18" charset="0"/>
              </a:rPr>
              <a:t>SQUARE</a:t>
            </a:r>
            <a:r>
              <a:rPr lang="en-US" sz="2118" kern="0" dirty="0">
                <a:latin typeface="Times New Roman" pitchFamily="18" charset="0"/>
                <a:cs typeface="Times New Roman" pitchFamily="18" charset="0"/>
              </a:rPr>
              <a:t> under the </a:t>
            </a:r>
            <a:r>
              <a:rPr lang="en-US" sz="2118" b="1" kern="0" dirty="0">
                <a:latin typeface="Times New Roman" pitchFamily="18" charset="0"/>
                <a:cs typeface="Times New Roman" pitchFamily="18" charset="0"/>
              </a:rPr>
              <a:t>CIRCLE</a:t>
            </a:r>
            <a:r>
              <a:rPr lang="en-US" sz="2118" kern="0" dirty="0">
                <a:latin typeface="Times New Roman" pitchFamily="18" charset="0"/>
                <a:cs typeface="Times New Roman" pitchFamily="18" charset="0"/>
              </a:rPr>
              <a:t>.</a:t>
            </a:r>
          </a:p>
          <a:p>
            <a:pPr marL="0" indent="0">
              <a:buNone/>
            </a:pPr>
            <a:endParaRPr lang="en-US" sz="2000" kern="0" dirty="0">
              <a:latin typeface="Times New Roman" pitchFamily="18" charset="0"/>
              <a:cs typeface="Times New Roman" pitchFamily="18" charset="0"/>
            </a:endParaRPr>
          </a:p>
          <a:p>
            <a:pPr marL="0" indent="0">
              <a:buNone/>
            </a:pPr>
            <a:r>
              <a:rPr lang="en-US" sz="2118" kern="0" dirty="0">
                <a:latin typeface="Times New Roman" pitchFamily="18" charset="0"/>
                <a:cs typeface="Times New Roman" pitchFamily="18" charset="0"/>
              </a:rPr>
              <a:t>Draw a </a:t>
            </a:r>
            <a:r>
              <a:rPr lang="en-US" sz="2118" b="1" kern="0" dirty="0">
                <a:latin typeface="Times New Roman" pitchFamily="18" charset="0"/>
                <a:cs typeface="Times New Roman" pitchFamily="18" charset="0"/>
              </a:rPr>
              <a:t>TRIANGLE</a:t>
            </a:r>
            <a:r>
              <a:rPr lang="en-US" sz="2118" kern="0" dirty="0">
                <a:latin typeface="Times New Roman" pitchFamily="18" charset="0"/>
                <a:cs typeface="Times New Roman" pitchFamily="18" charset="0"/>
              </a:rPr>
              <a:t> under the </a:t>
            </a:r>
            <a:r>
              <a:rPr lang="en-US" sz="2118" b="1" kern="0" dirty="0">
                <a:latin typeface="Times New Roman" pitchFamily="18" charset="0"/>
                <a:cs typeface="Times New Roman" pitchFamily="18" charset="0"/>
              </a:rPr>
              <a:t>X</a:t>
            </a:r>
            <a:r>
              <a:rPr lang="en-US" sz="2118" kern="0" dirty="0">
                <a:latin typeface="Times New Roman" pitchFamily="18" charset="0"/>
                <a:cs typeface="Times New Roman" pitchFamily="18" charset="0"/>
              </a:rPr>
              <a:t>.</a:t>
            </a:r>
          </a:p>
        </p:txBody>
      </p:sp>
      <p:sp>
        <p:nvSpPr>
          <p:cNvPr id="20" name="TextBox 19">
            <a:extLst>
              <a:ext uri="{FF2B5EF4-FFF2-40B4-BE49-F238E27FC236}">
                <a16:creationId xmlns:a16="http://schemas.microsoft.com/office/drawing/2014/main" id="{C346F953-DD68-4C59-A9BD-EB0C38025EC2}"/>
              </a:ext>
            </a:extLst>
          </p:cNvPr>
          <p:cNvSpPr txBox="1"/>
          <p:nvPr/>
        </p:nvSpPr>
        <p:spPr>
          <a:xfrm>
            <a:off x="213561" y="2462477"/>
            <a:ext cx="8716878" cy="2743187"/>
          </a:xfrm>
          <a:prstGeom prst="rect">
            <a:avLst/>
          </a:prstGeom>
          <a:noFill/>
        </p:spPr>
        <p:txBody>
          <a:bodyPr wrap="square">
            <a:spAutoFit/>
          </a:bodyPr>
          <a:lstStyle/>
          <a:p>
            <a:r>
              <a:rPr lang="en-US" sz="2400" b="1" i="1" kern="0" dirty="0">
                <a:solidFill>
                  <a:srgbClr val="C00000"/>
                </a:solidFill>
                <a:latin typeface="Times New Roman" pitchFamily="18" charset="0"/>
                <a:cs typeface="Times New Roman" pitchFamily="18" charset="0"/>
              </a:rPr>
              <a:t>Discuss It: What will you see when you spin the pipe this time? </a:t>
            </a:r>
          </a:p>
          <a:p>
            <a:pPr marL="403433" indent="-403433">
              <a:buFontTx/>
              <a:buAutoNum type="arabicParenR"/>
            </a:pPr>
            <a:endParaRPr lang="en-US" sz="1765" kern="0" dirty="0">
              <a:latin typeface="Times New Roman" pitchFamily="18" charset="0"/>
              <a:cs typeface="Times New Roman" pitchFamily="18" charset="0"/>
            </a:endParaRPr>
          </a:p>
          <a:p>
            <a:r>
              <a:rPr lang="en-US" sz="1765" b="1" kern="0" dirty="0">
                <a:latin typeface="Times New Roman" pitchFamily="18" charset="0"/>
                <a:cs typeface="Times New Roman" pitchFamily="18" charset="0"/>
              </a:rPr>
              <a:t>Try several spins by pushing on the  different ends of the. What did you observe? Which shapes/symbols did you see?  How  many times? </a:t>
            </a:r>
          </a:p>
          <a:p>
            <a:endParaRPr lang="en-US" sz="1765" b="1" kern="0" dirty="0">
              <a:latin typeface="Times New Roman" pitchFamily="18" charset="0"/>
              <a:cs typeface="Times New Roman" pitchFamily="18" charset="0"/>
            </a:endParaRPr>
          </a:p>
          <a:p>
            <a:r>
              <a:rPr lang="en-US" sz="1765" b="1" kern="0" dirty="0">
                <a:latin typeface="Times New Roman" pitchFamily="18" charset="0"/>
                <a:cs typeface="Times New Roman" pitchFamily="18" charset="0"/>
              </a:rPr>
              <a:t>Write your observations in BOX B.</a:t>
            </a:r>
          </a:p>
          <a:p>
            <a:endParaRPr lang="en-US" sz="1765" kern="0" dirty="0">
              <a:latin typeface="Times New Roman" pitchFamily="18" charset="0"/>
              <a:cs typeface="Times New Roman" pitchFamily="18" charset="0"/>
            </a:endParaRPr>
          </a:p>
          <a:p>
            <a:endParaRPr lang="en-US" sz="2118" kern="0" dirty="0">
              <a:latin typeface="Times New Roman" pitchFamily="18" charset="0"/>
              <a:cs typeface="Times New Roman" pitchFamily="18" charset="0"/>
            </a:endParaRPr>
          </a:p>
          <a:p>
            <a:pPr marL="403433" indent="-403433">
              <a:buFontTx/>
              <a:buAutoNum type="arabicParenR"/>
            </a:pPr>
            <a:endParaRPr lang="en-US" sz="2118" kern="0" dirty="0">
              <a:latin typeface="Times New Roman" pitchFamily="18" charset="0"/>
              <a:cs typeface="Times New Roman" pitchFamily="18" charset="0"/>
            </a:endParaRPr>
          </a:p>
        </p:txBody>
      </p:sp>
      <p:grpSp>
        <p:nvGrpSpPr>
          <p:cNvPr id="4" name="Group 3">
            <a:extLst>
              <a:ext uri="{FF2B5EF4-FFF2-40B4-BE49-F238E27FC236}">
                <a16:creationId xmlns:a16="http://schemas.microsoft.com/office/drawing/2014/main" id="{D9D7CFFC-0A38-424A-BE11-5AB7598CCA75}"/>
              </a:ext>
            </a:extLst>
          </p:cNvPr>
          <p:cNvGrpSpPr/>
          <p:nvPr/>
        </p:nvGrpSpPr>
        <p:grpSpPr>
          <a:xfrm>
            <a:off x="5498749" y="0"/>
            <a:ext cx="2151529" cy="929276"/>
            <a:chOff x="5983942" y="682242"/>
            <a:chExt cx="2151529" cy="929276"/>
          </a:xfrm>
        </p:grpSpPr>
        <p:sp>
          <p:nvSpPr>
            <p:cNvPr id="13" name="Cylinder 12">
              <a:extLst>
                <a:ext uri="{FF2B5EF4-FFF2-40B4-BE49-F238E27FC236}">
                  <a16:creationId xmlns:a16="http://schemas.microsoft.com/office/drawing/2014/main" id="{E77EB648-7FA6-48B1-9618-C1D393470C5A}"/>
                </a:ext>
              </a:extLst>
            </p:cNvPr>
            <p:cNvSpPr/>
            <p:nvPr/>
          </p:nvSpPr>
          <p:spPr>
            <a:xfrm rot="16200000">
              <a:off x="6723530" y="37979"/>
              <a:ext cx="672353" cy="2151529"/>
            </a:xfrm>
            <a:prstGeom prst="can">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solidFill>
                  <a:schemeClr val="tx1"/>
                </a:solidFill>
              </a:endParaRPr>
            </a:p>
          </p:txBody>
        </p:sp>
        <p:sp>
          <p:nvSpPr>
            <p:cNvPr id="8" name="Rectangle 7">
              <a:extLst>
                <a:ext uri="{FF2B5EF4-FFF2-40B4-BE49-F238E27FC236}">
                  <a16:creationId xmlns:a16="http://schemas.microsoft.com/office/drawing/2014/main" id="{7153BB70-7A93-4A73-9CC9-994CFEE2A0E3}"/>
                </a:ext>
              </a:extLst>
            </p:cNvPr>
            <p:cNvSpPr/>
            <p:nvPr/>
          </p:nvSpPr>
          <p:spPr>
            <a:xfrm>
              <a:off x="7412196" y="682242"/>
              <a:ext cx="723275" cy="923330"/>
            </a:xfrm>
            <a:prstGeom prst="rect">
              <a:avLst/>
            </a:prstGeom>
            <a:noFill/>
          </p:spPr>
          <p:txBody>
            <a:bodyPr wrap="none" lIns="91440" tIns="45720" rIns="91440" bIns="45720">
              <a:spAutoFit/>
            </a:bodyPr>
            <a:lstStyle/>
            <a:p>
              <a:pPr algn="ctr"/>
              <a:r>
                <a:rPr lang="en-US" sz="5400" b="0" cap="none" spc="0" dirty="0">
                  <a:ln w="76200"/>
                  <a:solidFill>
                    <a:schemeClr val="tx1"/>
                  </a:solidFill>
                  <a:effectLst>
                    <a:outerShdw blurRad="38100" dist="19050" dir="2700000" algn="tl" rotWithShape="0">
                      <a:schemeClr val="dk1">
                        <a:alpha val="40000"/>
                      </a:schemeClr>
                    </a:outerShdw>
                  </a:effectLst>
                  <a:latin typeface="Arial Black" panose="020B0A04020102020204" pitchFamily="34" charset="0"/>
                </a:rPr>
                <a:t>X</a:t>
              </a:r>
            </a:p>
          </p:txBody>
        </p:sp>
        <p:sp>
          <p:nvSpPr>
            <p:cNvPr id="9" name="Rectangle 8">
              <a:extLst>
                <a:ext uri="{FF2B5EF4-FFF2-40B4-BE49-F238E27FC236}">
                  <a16:creationId xmlns:a16="http://schemas.microsoft.com/office/drawing/2014/main" id="{F64E19C8-7369-4E70-997C-E820BA9C535A}"/>
                </a:ext>
              </a:extLst>
            </p:cNvPr>
            <p:cNvSpPr/>
            <p:nvPr/>
          </p:nvSpPr>
          <p:spPr>
            <a:xfrm>
              <a:off x="6088865" y="688188"/>
              <a:ext cx="761748" cy="923330"/>
            </a:xfrm>
            <a:prstGeom prst="rect">
              <a:avLst/>
            </a:prstGeom>
            <a:noFill/>
          </p:spPr>
          <p:txBody>
            <a:bodyPr wrap="none" lIns="91440" tIns="45720" rIns="91440" bIns="45720">
              <a:spAutoFit/>
            </a:bodyPr>
            <a:lstStyle/>
            <a:p>
              <a:pPr algn="ctr"/>
              <a:r>
                <a:rPr lang="en-US" sz="5400" b="0" cap="none" spc="0" dirty="0">
                  <a:ln w="57150"/>
                  <a:solidFill>
                    <a:schemeClr val="tx1"/>
                  </a:solidFill>
                  <a:effectLst>
                    <a:outerShdw blurRad="38100" dist="19050" dir="2700000" algn="tl" rotWithShape="0">
                      <a:schemeClr val="dk1">
                        <a:alpha val="40000"/>
                      </a:schemeClr>
                    </a:outerShdw>
                  </a:effectLst>
                  <a:latin typeface="Arial Black" panose="020B0A04020102020204" pitchFamily="34" charset="0"/>
                </a:rPr>
                <a:t>O</a:t>
              </a:r>
            </a:p>
          </p:txBody>
        </p:sp>
      </p:grpSp>
      <p:grpSp>
        <p:nvGrpSpPr>
          <p:cNvPr id="2" name="Group 1">
            <a:extLst>
              <a:ext uri="{FF2B5EF4-FFF2-40B4-BE49-F238E27FC236}">
                <a16:creationId xmlns:a16="http://schemas.microsoft.com/office/drawing/2014/main" id="{925862BE-A260-4079-A8F1-AFF3ED295164}"/>
              </a:ext>
            </a:extLst>
          </p:cNvPr>
          <p:cNvGrpSpPr/>
          <p:nvPr/>
        </p:nvGrpSpPr>
        <p:grpSpPr>
          <a:xfrm>
            <a:off x="5498749" y="767678"/>
            <a:ext cx="2287378" cy="923330"/>
            <a:chOff x="5983942" y="-80831"/>
            <a:chExt cx="2287378" cy="923330"/>
          </a:xfrm>
        </p:grpSpPr>
        <p:sp>
          <p:nvSpPr>
            <p:cNvPr id="14" name="Cylinder 13">
              <a:extLst>
                <a:ext uri="{FF2B5EF4-FFF2-40B4-BE49-F238E27FC236}">
                  <a16:creationId xmlns:a16="http://schemas.microsoft.com/office/drawing/2014/main" id="{A6013C4A-F3AD-4CB3-9832-7492E68AA4A3}"/>
                </a:ext>
              </a:extLst>
            </p:cNvPr>
            <p:cNvSpPr/>
            <p:nvPr/>
          </p:nvSpPr>
          <p:spPr>
            <a:xfrm rot="16200000">
              <a:off x="6723530" y="-709155"/>
              <a:ext cx="672353" cy="2151529"/>
            </a:xfrm>
            <a:prstGeom prst="can">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solidFill>
                  <a:schemeClr val="tx1"/>
                </a:solidFill>
              </a:endParaRPr>
            </a:p>
          </p:txBody>
        </p:sp>
        <p:sp>
          <p:nvSpPr>
            <p:cNvPr id="10" name="Rectangle 9">
              <a:extLst>
                <a:ext uri="{FF2B5EF4-FFF2-40B4-BE49-F238E27FC236}">
                  <a16:creationId xmlns:a16="http://schemas.microsoft.com/office/drawing/2014/main" id="{B138EE35-1BD7-415C-8C9A-24F478EC3B3D}"/>
                </a:ext>
              </a:extLst>
            </p:cNvPr>
            <p:cNvSpPr/>
            <p:nvPr/>
          </p:nvSpPr>
          <p:spPr>
            <a:xfrm rot="16200000">
              <a:off x="7378286" y="-80831"/>
              <a:ext cx="862737"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sym typeface="Wingdings 3" panose="05040102010807070707" pitchFamily="18" charset="2"/>
                </a:rPr>
                <a:t></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1" name="Rectangle 10">
              <a:extLst>
                <a:ext uri="{FF2B5EF4-FFF2-40B4-BE49-F238E27FC236}">
                  <a16:creationId xmlns:a16="http://schemas.microsoft.com/office/drawing/2014/main" id="{D9EAEBDD-0600-4CBE-98BA-15CF18AAEDE3}"/>
                </a:ext>
              </a:extLst>
            </p:cNvPr>
            <p:cNvSpPr/>
            <p:nvPr/>
          </p:nvSpPr>
          <p:spPr>
            <a:xfrm>
              <a:off x="6055018" y="-80831"/>
              <a:ext cx="80182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sym typeface="Wingdings 2" panose="05020102010507070707" pitchFamily="18" charset="2"/>
                </a:rPr>
                <a:t></a:t>
              </a:r>
              <a:endParaRPr lang="en-US" sz="5400" b="0" cap="none" spc="0" dirty="0">
                <a:ln w="0"/>
                <a:solidFill>
                  <a:schemeClr val="tx1"/>
                </a:solidFill>
                <a:effectLst>
                  <a:outerShdw blurRad="38100" dist="19050" dir="2700000" algn="tl" rotWithShape="0">
                    <a:schemeClr val="dk1">
                      <a:alpha val="40000"/>
                    </a:schemeClr>
                  </a:outerShdw>
                </a:effectLst>
              </a:endParaRPr>
            </a:p>
          </p:txBody>
        </p:sp>
      </p:grpSp>
      <p:sp>
        <p:nvSpPr>
          <p:cNvPr id="12" name="TextBox 11">
            <a:extLst>
              <a:ext uri="{FF2B5EF4-FFF2-40B4-BE49-F238E27FC236}">
                <a16:creationId xmlns:a16="http://schemas.microsoft.com/office/drawing/2014/main" id="{60671361-0269-4502-8FE8-A7EC378F514F}"/>
              </a:ext>
            </a:extLst>
          </p:cNvPr>
          <p:cNvSpPr txBox="1"/>
          <p:nvPr/>
        </p:nvSpPr>
        <p:spPr>
          <a:xfrm>
            <a:off x="213561" y="4547952"/>
            <a:ext cx="8716878" cy="2031325"/>
          </a:xfrm>
          <a:prstGeom prst="rect">
            <a:avLst/>
          </a:prstGeom>
          <a:noFill/>
        </p:spPr>
        <p:txBody>
          <a:bodyPr wrap="square">
            <a:spAutoFit/>
          </a:bodyPr>
          <a:lstStyle/>
          <a:p>
            <a:pPr marL="0" indent="0">
              <a:buNone/>
            </a:pPr>
            <a:r>
              <a:rPr lang="en-US" sz="1800" i="1" kern="0" dirty="0">
                <a:solidFill>
                  <a:srgbClr val="FF0000"/>
                </a:solidFill>
                <a:latin typeface="Times New Roman" pitchFamily="18" charset="0"/>
                <a:cs typeface="Times New Roman" pitchFamily="18" charset="0"/>
              </a:rPr>
              <a:t>When you apply the force to the X end of the pipe, you see the X and the triangle, which is on the underside at the same end of the pipe.  </a:t>
            </a:r>
          </a:p>
          <a:p>
            <a:pPr marL="0" indent="0">
              <a:buNone/>
            </a:pPr>
            <a:endParaRPr lang="en-US" i="1" u="sng" kern="0" dirty="0">
              <a:solidFill>
                <a:srgbClr val="FF0000"/>
              </a:solidFill>
              <a:latin typeface="Times New Roman" pitchFamily="18" charset="0"/>
              <a:cs typeface="Times New Roman" pitchFamily="18" charset="0"/>
            </a:endParaRPr>
          </a:p>
          <a:p>
            <a:r>
              <a:rPr lang="en-US" sz="1800" i="1" kern="0" dirty="0">
                <a:solidFill>
                  <a:srgbClr val="FF0000"/>
                </a:solidFill>
                <a:latin typeface="Times New Roman" pitchFamily="18" charset="0"/>
                <a:cs typeface="Times New Roman" pitchFamily="18" charset="0"/>
              </a:rPr>
              <a:t>When you applied the force to the O end</a:t>
            </a:r>
            <a:r>
              <a:rPr lang="en-US" i="1" kern="0" dirty="0">
                <a:solidFill>
                  <a:srgbClr val="FF0000"/>
                </a:solidFill>
                <a:latin typeface="Times New Roman" pitchFamily="18" charset="0"/>
                <a:cs typeface="Times New Roman" pitchFamily="18" charset="0"/>
              </a:rPr>
              <a:t>, you see the O and the square, which is on the underside at the same end of the pipe. </a:t>
            </a:r>
          </a:p>
          <a:p>
            <a:endParaRPr lang="en-US" sz="1800" i="1" kern="0" dirty="0">
              <a:solidFill>
                <a:srgbClr val="FF0000"/>
              </a:solidFill>
              <a:latin typeface="Times New Roman" pitchFamily="18" charset="0"/>
              <a:cs typeface="Times New Roman" pitchFamily="18" charset="0"/>
            </a:endParaRPr>
          </a:p>
          <a:p>
            <a:r>
              <a:rPr lang="en-US" i="1" kern="0" dirty="0">
                <a:solidFill>
                  <a:srgbClr val="FF0000"/>
                </a:solidFill>
                <a:latin typeface="Times New Roman" pitchFamily="18" charset="0"/>
                <a:cs typeface="Times New Roman" pitchFamily="18" charset="0"/>
              </a:rPr>
              <a:t>Why is this happening?  </a:t>
            </a:r>
            <a:endParaRPr lang="en-US" sz="1800" i="1" kern="0" dirty="0">
              <a:solidFill>
                <a:srgbClr val="FF0000"/>
              </a:solidFill>
              <a:latin typeface="Times New Roman" pitchFamily="18" charset="0"/>
              <a:cs typeface="Times New Roman" pitchFamily="18" charset="0"/>
            </a:endParaRPr>
          </a:p>
        </p:txBody>
      </p:sp>
      <p:sp>
        <p:nvSpPr>
          <p:cNvPr id="16" name="TextBox 15">
            <a:extLst>
              <a:ext uri="{FF2B5EF4-FFF2-40B4-BE49-F238E27FC236}">
                <a16:creationId xmlns:a16="http://schemas.microsoft.com/office/drawing/2014/main" id="{B02103C1-F236-4A5F-B37D-CB54F40D3DEE}"/>
              </a:ext>
            </a:extLst>
          </p:cNvPr>
          <p:cNvSpPr txBox="1"/>
          <p:nvPr/>
        </p:nvSpPr>
        <p:spPr>
          <a:xfrm>
            <a:off x="6115267" y="120103"/>
            <a:ext cx="1068624" cy="523220"/>
          </a:xfrm>
          <a:prstGeom prst="rect">
            <a:avLst/>
          </a:prstGeom>
          <a:noFill/>
        </p:spPr>
        <p:txBody>
          <a:bodyPr wrap="square">
            <a:spAutoFit/>
          </a:bodyPr>
          <a:lstStyle/>
          <a:p>
            <a:pPr algn="ctr"/>
            <a:r>
              <a:rPr lang="en-US" sz="1400" b="1" kern="0" dirty="0">
                <a:solidFill>
                  <a:srgbClr val="FF0000"/>
                </a:solidFill>
                <a:latin typeface="Times New Roman" pitchFamily="18" charset="0"/>
                <a:cs typeface="Times New Roman" pitchFamily="18" charset="0"/>
              </a:rPr>
              <a:t>TOP VIEW</a:t>
            </a:r>
            <a:endParaRPr lang="en-US" sz="1400" dirty="0">
              <a:solidFill>
                <a:srgbClr val="FF0000"/>
              </a:solidFill>
            </a:endParaRPr>
          </a:p>
        </p:txBody>
      </p:sp>
      <p:sp>
        <p:nvSpPr>
          <p:cNvPr id="17" name="TextBox 16">
            <a:extLst>
              <a:ext uri="{FF2B5EF4-FFF2-40B4-BE49-F238E27FC236}">
                <a16:creationId xmlns:a16="http://schemas.microsoft.com/office/drawing/2014/main" id="{15285484-1621-44C2-B2DC-6726D5F1B88F}"/>
              </a:ext>
            </a:extLst>
          </p:cNvPr>
          <p:cNvSpPr txBox="1"/>
          <p:nvPr/>
        </p:nvSpPr>
        <p:spPr>
          <a:xfrm>
            <a:off x="6147117" y="902234"/>
            <a:ext cx="1068624" cy="523220"/>
          </a:xfrm>
          <a:prstGeom prst="rect">
            <a:avLst/>
          </a:prstGeom>
          <a:noFill/>
        </p:spPr>
        <p:txBody>
          <a:bodyPr wrap="square">
            <a:spAutoFit/>
          </a:bodyPr>
          <a:lstStyle/>
          <a:p>
            <a:pPr algn="ctr"/>
            <a:r>
              <a:rPr lang="en-US" sz="1400" b="1" kern="0" dirty="0">
                <a:solidFill>
                  <a:srgbClr val="FF0000"/>
                </a:solidFill>
                <a:latin typeface="Times New Roman" pitchFamily="18" charset="0"/>
                <a:cs typeface="Times New Roman" pitchFamily="18" charset="0"/>
              </a:rPr>
              <a:t>BOTTOM VIEW</a:t>
            </a:r>
            <a:endParaRPr lang="en-US" sz="1400" dirty="0">
              <a:solidFill>
                <a:srgbClr val="FF0000"/>
              </a:solidFill>
            </a:endParaRPr>
          </a:p>
        </p:txBody>
      </p:sp>
      <p:cxnSp>
        <p:nvCxnSpPr>
          <p:cNvPr id="19" name="Straight Arrow Connector 18">
            <a:extLst>
              <a:ext uri="{FF2B5EF4-FFF2-40B4-BE49-F238E27FC236}">
                <a16:creationId xmlns:a16="http://schemas.microsoft.com/office/drawing/2014/main" id="{2C9B9C5E-4656-4E48-A4BD-0B871580E7EA}"/>
              </a:ext>
            </a:extLst>
          </p:cNvPr>
          <p:cNvCxnSpPr/>
          <p:nvPr/>
        </p:nvCxnSpPr>
        <p:spPr>
          <a:xfrm>
            <a:off x="4572000" y="1026367"/>
            <a:ext cx="1140580" cy="18875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D61A632-5D6F-4CC8-BF51-DC7F02487FE1}"/>
              </a:ext>
            </a:extLst>
          </p:cNvPr>
          <p:cNvCxnSpPr>
            <a:cxnSpLocks/>
          </p:cNvCxnSpPr>
          <p:nvPr/>
        </p:nvCxnSpPr>
        <p:spPr>
          <a:xfrm flipV="1">
            <a:off x="4105469" y="1473808"/>
            <a:ext cx="3110272" cy="39126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2545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4D5B63EF-BC74-4617-831C-DDF60695A8EF}"/>
              </a:ext>
            </a:extLst>
          </p:cNvPr>
          <p:cNvSpPr txBox="1">
            <a:spLocks noChangeArrowheads="1"/>
          </p:cNvSpPr>
          <p:nvPr/>
        </p:nvSpPr>
        <p:spPr>
          <a:xfrm>
            <a:off x="166908" y="192646"/>
            <a:ext cx="8763531" cy="2036756"/>
          </a:xfrm>
          <a:prstGeom prst="rect">
            <a:avLst/>
          </a:prstGeom>
        </p:spPr>
        <p:txBody>
          <a:bodyPr>
            <a:noAutofit/>
          </a:bodyPr>
          <a:lstStyle>
            <a:lvl1pPr marL="377190" indent="-377190" algn="l" rtl="0" eaLnBrk="0" fontAlgn="base" hangingPunct="0">
              <a:spcBef>
                <a:spcPct val="20000"/>
              </a:spcBef>
              <a:spcAft>
                <a:spcPct val="0"/>
              </a:spcAft>
              <a:buChar char="•"/>
              <a:defRPr sz="3520">
                <a:solidFill>
                  <a:schemeClr val="tx1"/>
                </a:solidFill>
                <a:latin typeface="+mn-lt"/>
                <a:ea typeface="+mn-ea"/>
                <a:cs typeface="+mn-cs"/>
              </a:defRPr>
            </a:lvl1pPr>
            <a:lvl2pPr marL="817245" indent="-314325" algn="l" rtl="0" eaLnBrk="0" fontAlgn="base" hangingPunct="0">
              <a:spcBef>
                <a:spcPct val="20000"/>
              </a:spcBef>
              <a:spcAft>
                <a:spcPct val="0"/>
              </a:spcAft>
              <a:buChar char="–"/>
              <a:defRPr sz="3080">
                <a:solidFill>
                  <a:schemeClr val="tx1"/>
                </a:solidFill>
                <a:latin typeface="+mn-lt"/>
              </a:defRPr>
            </a:lvl2pPr>
            <a:lvl3pPr marL="1257300" indent="-251460" algn="l" rtl="0" eaLnBrk="0" fontAlgn="base" hangingPunct="0">
              <a:spcBef>
                <a:spcPct val="20000"/>
              </a:spcBef>
              <a:spcAft>
                <a:spcPct val="0"/>
              </a:spcAft>
              <a:buChar char="•"/>
              <a:defRPr sz="2640">
                <a:solidFill>
                  <a:schemeClr val="tx1"/>
                </a:solidFill>
                <a:latin typeface="+mn-lt"/>
              </a:defRPr>
            </a:lvl3pPr>
            <a:lvl4pPr marL="1760220" indent="-251460" algn="l" rtl="0" eaLnBrk="0" fontAlgn="base" hangingPunct="0">
              <a:spcBef>
                <a:spcPct val="20000"/>
              </a:spcBef>
              <a:spcAft>
                <a:spcPct val="0"/>
              </a:spcAft>
              <a:buChar char="–"/>
              <a:defRPr sz="2200">
                <a:solidFill>
                  <a:schemeClr val="tx1"/>
                </a:solidFill>
                <a:latin typeface="+mn-lt"/>
              </a:defRPr>
            </a:lvl4pPr>
            <a:lvl5pPr marL="2263140" indent="-251460" algn="l" rtl="0" eaLnBrk="0" fontAlgn="base" hangingPunct="0">
              <a:spcBef>
                <a:spcPct val="20000"/>
              </a:spcBef>
              <a:spcAft>
                <a:spcPct val="0"/>
              </a:spcAft>
              <a:buChar char="»"/>
              <a:defRPr sz="2200">
                <a:solidFill>
                  <a:schemeClr val="tx1"/>
                </a:solidFill>
                <a:latin typeface="+mn-lt"/>
              </a:defRPr>
            </a:lvl5pPr>
            <a:lvl6pPr marL="2766060" indent="-251460" algn="l" rtl="0" fontAlgn="base">
              <a:spcBef>
                <a:spcPct val="20000"/>
              </a:spcBef>
              <a:spcAft>
                <a:spcPct val="0"/>
              </a:spcAft>
              <a:buChar char="»"/>
              <a:defRPr sz="2200">
                <a:solidFill>
                  <a:schemeClr val="tx1"/>
                </a:solidFill>
                <a:latin typeface="+mn-lt"/>
              </a:defRPr>
            </a:lvl6pPr>
            <a:lvl7pPr marL="3268980" indent="-251460" algn="l" rtl="0" fontAlgn="base">
              <a:spcBef>
                <a:spcPct val="20000"/>
              </a:spcBef>
              <a:spcAft>
                <a:spcPct val="0"/>
              </a:spcAft>
              <a:buChar char="»"/>
              <a:defRPr sz="2200">
                <a:solidFill>
                  <a:schemeClr val="tx1"/>
                </a:solidFill>
                <a:latin typeface="+mn-lt"/>
              </a:defRPr>
            </a:lvl7pPr>
            <a:lvl8pPr marL="3771900" indent="-251460" algn="l" rtl="0" fontAlgn="base">
              <a:spcBef>
                <a:spcPct val="20000"/>
              </a:spcBef>
              <a:spcAft>
                <a:spcPct val="0"/>
              </a:spcAft>
              <a:buChar char="»"/>
              <a:defRPr sz="2200">
                <a:solidFill>
                  <a:schemeClr val="tx1"/>
                </a:solidFill>
                <a:latin typeface="+mn-lt"/>
              </a:defRPr>
            </a:lvl8pPr>
            <a:lvl9pPr marL="4274820" indent="-251460" algn="l" rtl="0" fontAlgn="base">
              <a:spcBef>
                <a:spcPct val="20000"/>
              </a:spcBef>
              <a:spcAft>
                <a:spcPct val="0"/>
              </a:spcAft>
              <a:buChar char="»"/>
              <a:defRPr sz="2200">
                <a:solidFill>
                  <a:schemeClr val="tx1"/>
                </a:solidFill>
                <a:latin typeface="+mn-lt"/>
              </a:defRPr>
            </a:lvl9pPr>
          </a:lstStyle>
          <a:p>
            <a:pPr marL="0" indent="0">
              <a:buNone/>
            </a:pPr>
            <a:r>
              <a:rPr lang="en-US" sz="2118" b="1" u="sng" kern="0" dirty="0">
                <a:latin typeface="Times New Roman" pitchFamily="18" charset="0"/>
                <a:cs typeface="Times New Roman" pitchFamily="18" charset="0"/>
              </a:rPr>
              <a:t>Part C:  EXPLAIN IT</a:t>
            </a:r>
            <a:r>
              <a:rPr lang="en-US" sz="2118" b="1" kern="0" dirty="0">
                <a:latin typeface="Times New Roman" pitchFamily="18" charset="0"/>
                <a:cs typeface="Times New Roman" pitchFamily="18" charset="0"/>
              </a:rPr>
              <a:t> - Explain the science of the spin using your observations.</a:t>
            </a:r>
          </a:p>
          <a:p>
            <a:pPr marL="0" indent="0">
              <a:buNone/>
            </a:pPr>
            <a:endParaRPr lang="en-US" sz="2118" b="1" kern="0" dirty="0">
              <a:latin typeface="Times New Roman" pitchFamily="18" charset="0"/>
              <a:cs typeface="Times New Roman" pitchFamily="18" charset="0"/>
            </a:endParaRPr>
          </a:p>
        </p:txBody>
      </p:sp>
      <p:pic>
        <p:nvPicPr>
          <p:cNvPr id="4" name="Picture 3">
            <a:hlinkClick r:id="rId2"/>
            <a:extLst>
              <a:ext uri="{FF2B5EF4-FFF2-40B4-BE49-F238E27FC236}">
                <a16:creationId xmlns:a16="http://schemas.microsoft.com/office/drawing/2014/main" id="{1D4AF826-E308-48DE-99C6-DED6136C69F9}"/>
              </a:ext>
            </a:extLst>
          </p:cNvPr>
          <p:cNvPicPr>
            <a:picLocks noChangeAspect="1"/>
          </p:cNvPicPr>
          <p:nvPr/>
        </p:nvPicPr>
        <p:blipFill>
          <a:blip r:embed="rId3"/>
          <a:stretch>
            <a:fillRect/>
          </a:stretch>
        </p:blipFill>
        <p:spPr>
          <a:xfrm>
            <a:off x="5867214" y="694433"/>
            <a:ext cx="3106397" cy="2401264"/>
          </a:xfrm>
          <a:prstGeom prst="rect">
            <a:avLst/>
          </a:prstGeom>
        </p:spPr>
      </p:pic>
      <p:sp>
        <p:nvSpPr>
          <p:cNvPr id="2" name="Cylinder 1">
            <a:extLst>
              <a:ext uri="{FF2B5EF4-FFF2-40B4-BE49-F238E27FC236}">
                <a16:creationId xmlns:a16="http://schemas.microsoft.com/office/drawing/2014/main" id="{25C14E56-F477-49F7-9685-0FA706F20D28}"/>
              </a:ext>
            </a:extLst>
          </p:cNvPr>
          <p:cNvSpPr/>
          <p:nvPr/>
        </p:nvSpPr>
        <p:spPr>
          <a:xfrm rot="16200000">
            <a:off x="1555194" y="1205240"/>
            <a:ext cx="672353" cy="2151529"/>
          </a:xfrm>
          <a:prstGeom prst="can">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sp>
        <p:nvSpPr>
          <p:cNvPr id="6" name="TextBox 5">
            <a:extLst>
              <a:ext uri="{FF2B5EF4-FFF2-40B4-BE49-F238E27FC236}">
                <a16:creationId xmlns:a16="http://schemas.microsoft.com/office/drawing/2014/main" id="{6C53213B-DD12-48C0-8BF7-82B5CD5B38C7}"/>
              </a:ext>
            </a:extLst>
          </p:cNvPr>
          <p:cNvSpPr txBox="1"/>
          <p:nvPr/>
        </p:nvSpPr>
        <p:spPr>
          <a:xfrm>
            <a:off x="190234" y="3953806"/>
            <a:ext cx="8716878" cy="830997"/>
          </a:xfrm>
          <a:prstGeom prst="rect">
            <a:avLst/>
          </a:prstGeom>
          <a:noFill/>
        </p:spPr>
        <p:txBody>
          <a:bodyPr wrap="square">
            <a:spAutoFit/>
          </a:bodyPr>
          <a:lstStyle/>
          <a:p>
            <a:pPr marL="0" indent="0">
              <a:buNone/>
            </a:pPr>
            <a:r>
              <a:rPr lang="en-US" sz="2400" kern="0" dirty="0">
                <a:solidFill>
                  <a:srgbClr val="FF0000"/>
                </a:solidFill>
                <a:latin typeface="Times New Roman" pitchFamily="18" charset="0"/>
                <a:cs typeface="Times New Roman" pitchFamily="18" charset="0"/>
              </a:rPr>
              <a:t>The pipe is rotating in one direction around the x-axis at the same time it is spinning around the y-axis.  </a:t>
            </a:r>
          </a:p>
        </p:txBody>
      </p:sp>
      <p:grpSp>
        <p:nvGrpSpPr>
          <p:cNvPr id="11" name="Group 10">
            <a:extLst>
              <a:ext uri="{FF2B5EF4-FFF2-40B4-BE49-F238E27FC236}">
                <a16:creationId xmlns:a16="http://schemas.microsoft.com/office/drawing/2014/main" id="{B12848CC-4E70-4496-94DF-9031AB78A9A7}"/>
              </a:ext>
            </a:extLst>
          </p:cNvPr>
          <p:cNvGrpSpPr/>
          <p:nvPr/>
        </p:nvGrpSpPr>
        <p:grpSpPr>
          <a:xfrm>
            <a:off x="815606" y="1401194"/>
            <a:ext cx="2420955" cy="879811"/>
            <a:chOff x="591670" y="1233241"/>
            <a:chExt cx="2420955" cy="879811"/>
          </a:xfrm>
        </p:grpSpPr>
        <p:cxnSp>
          <p:nvCxnSpPr>
            <p:cNvPr id="9" name="Straight Arrow Connector 8">
              <a:extLst>
                <a:ext uri="{FF2B5EF4-FFF2-40B4-BE49-F238E27FC236}">
                  <a16:creationId xmlns:a16="http://schemas.microsoft.com/office/drawing/2014/main" id="{EBC7E203-CD21-459A-B963-F99679025AF7}"/>
                </a:ext>
              </a:extLst>
            </p:cNvPr>
            <p:cNvCxnSpPr>
              <a:cxnSpLocks/>
            </p:cNvCxnSpPr>
            <p:nvPr/>
          </p:nvCxnSpPr>
          <p:spPr>
            <a:xfrm flipH="1">
              <a:off x="591670" y="2113052"/>
              <a:ext cx="2420955" cy="0"/>
            </a:xfrm>
            <a:prstGeom prst="straightConnector1">
              <a:avLst/>
            </a:prstGeom>
            <a:ln w="571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030" name="Picture 6">
              <a:extLst>
                <a:ext uri="{FF2B5EF4-FFF2-40B4-BE49-F238E27FC236}">
                  <a16:creationId xmlns:a16="http://schemas.microsoft.com/office/drawing/2014/main" id="{884DEF92-8622-4C13-BB34-4BBCACAD14C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51567"/>
            <a:stretch/>
          </p:blipFill>
          <p:spPr bwMode="auto">
            <a:xfrm flipH="1" flipV="1">
              <a:off x="733021" y="1233241"/>
              <a:ext cx="964109" cy="82809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 name="Group 12">
            <a:extLst>
              <a:ext uri="{FF2B5EF4-FFF2-40B4-BE49-F238E27FC236}">
                <a16:creationId xmlns:a16="http://schemas.microsoft.com/office/drawing/2014/main" id="{D3DDDD75-42D1-4096-89FB-C25FA0ABF25A}"/>
              </a:ext>
            </a:extLst>
          </p:cNvPr>
          <p:cNvGrpSpPr/>
          <p:nvPr/>
        </p:nvGrpSpPr>
        <p:grpSpPr>
          <a:xfrm>
            <a:off x="1620881" y="1017843"/>
            <a:ext cx="810403" cy="2395453"/>
            <a:chOff x="1396945" y="849890"/>
            <a:chExt cx="810403" cy="2395453"/>
          </a:xfrm>
        </p:grpSpPr>
        <p:cxnSp>
          <p:nvCxnSpPr>
            <p:cNvPr id="8" name="Straight Arrow Connector 7">
              <a:extLst>
                <a:ext uri="{FF2B5EF4-FFF2-40B4-BE49-F238E27FC236}">
                  <a16:creationId xmlns:a16="http://schemas.microsoft.com/office/drawing/2014/main" id="{3EA5F06A-2870-4F1C-83C4-FE932AAABDF0}"/>
                </a:ext>
              </a:extLst>
            </p:cNvPr>
            <p:cNvCxnSpPr>
              <a:cxnSpLocks/>
            </p:cNvCxnSpPr>
            <p:nvPr/>
          </p:nvCxnSpPr>
          <p:spPr>
            <a:xfrm>
              <a:off x="1689201" y="849890"/>
              <a:ext cx="0" cy="2265054"/>
            </a:xfrm>
            <a:prstGeom prst="straightConnector1">
              <a:avLst/>
            </a:prstGeom>
            <a:ln w="571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032" name="Picture 8">
              <a:extLst>
                <a:ext uri="{FF2B5EF4-FFF2-40B4-BE49-F238E27FC236}">
                  <a16:creationId xmlns:a16="http://schemas.microsoft.com/office/drawing/2014/main" id="{766D5D69-B5A2-4830-A1A1-B7A168A206B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52440"/>
            <a:stretch/>
          </p:blipFill>
          <p:spPr bwMode="auto">
            <a:xfrm rot="5400000">
              <a:off x="1338890" y="2376885"/>
              <a:ext cx="926513" cy="81040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 name="Group 14">
            <a:extLst>
              <a:ext uri="{FF2B5EF4-FFF2-40B4-BE49-F238E27FC236}">
                <a16:creationId xmlns:a16="http://schemas.microsoft.com/office/drawing/2014/main" id="{C224A025-57B0-417C-89EE-E3D9ED828452}"/>
              </a:ext>
            </a:extLst>
          </p:cNvPr>
          <p:cNvGrpSpPr/>
          <p:nvPr/>
        </p:nvGrpSpPr>
        <p:grpSpPr>
          <a:xfrm>
            <a:off x="2241491" y="1218708"/>
            <a:ext cx="1005373" cy="740137"/>
            <a:chOff x="2017555" y="1050755"/>
            <a:chExt cx="1005373" cy="740137"/>
          </a:xfrm>
        </p:grpSpPr>
        <p:sp>
          <p:nvSpPr>
            <p:cNvPr id="3" name="Arrow: Right 2">
              <a:extLst>
                <a:ext uri="{FF2B5EF4-FFF2-40B4-BE49-F238E27FC236}">
                  <a16:creationId xmlns:a16="http://schemas.microsoft.com/office/drawing/2014/main" id="{03457864-3681-43B6-BA16-FA274972E335}"/>
                </a:ext>
              </a:extLst>
            </p:cNvPr>
            <p:cNvSpPr/>
            <p:nvPr/>
          </p:nvSpPr>
          <p:spPr>
            <a:xfrm rot="5400000">
              <a:off x="2244451" y="1268378"/>
              <a:ext cx="438538" cy="60649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6831FEB-BA41-46BF-ADB2-0D40764A8056}"/>
                </a:ext>
              </a:extLst>
            </p:cNvPr>
            <p:cNvSpPr txBox="1"/>
            <p:nvPr/>
          </p:nvSpPr>
          <p:spPr>
            <a:xfrm>
              <a:off x="2017555" y="1050755"/>
              <a:ext cx="1005373" cy="369332"/>
            </a:xfrm>
            <a:prstGeom prst="rect">
              <a:avLst/>
            </a:prstGeom>
            <a:noFill/>
          </p:spPr>
          <p:txBody>
            <a:bodyPr wrap="square">
              <a:spAutoFit/>
            </a:bodyPr>
            <a:lstStyle/>
            <a:p>
              <a:r>
                <a:rPr lang="en-US" sz="1800" b="1" kern="0" dirty="0">
                  <a:latin typeface="Times New Roman" pitchFamily="18" charset="0"/>
                  <a:cs typeface="Times New Roman" pitchFamily="18" charset="0"/>
                </a:rPr>
                <a:t>FORCE</a:t>
              </a:r>
              <a:endParaRPr lang="en-US" dirty="0"/>
            </a:p>
          </p:txBody>
        </p:sp>
      </p:grpSp>
    </p:spTree>
    <p:extLst>
      <p:ext uri="{BB962C8B-B14F-4D97-AF65-F5344CB8AC3E}">
        <p14:creationId xmlns:p14="http://schemas.microsoft.com/office/powerpoint/2010/main" val="281108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4D5B63EF-BC74-4617-831C-DDF60695A8EF}"/>
              </a:ext>
            </a:extLst>
          </p:cNvPr>
          <p:cNvSpPr txBox="1">
            <a:spLocks noChangeArrowheads="1"/>
          </p:cNvSpPr>
          <p:nvPr/>
        </p:nvSpPr>
        <p:spPr>
          <a:xfrm>
            <a:off x="120955" y="28038"/>
            <a:ext cx="8716878" cy="556513"/>
          </a:xfrm>
          <a:prstGeom prst="rect">
            <a:avLst/>
          </a:prstGeom>
        </p:spPr>
        <p:txBody>
          <a:bodyPr>
            <a:noAutofit/>
          </a:bodyPr>
          <a:lstStyle>
            <a:lvl1pPr marL="377190" indent="-377190" algn="l" rtl="0" eaLnBrk="0" fontAlgn="base" hangingPunct="0">
              <a:spcBef>
                <a:spcPct val="20000"/>
              </a:spcBef>
              <a:spcAft>
                <a:spcPct val="0"/>
              </a:spcAft>
              <a:buChar char="•"/>
              <a:defRPr sz="3520">
                <a:solidFill>
                  <a:schemeClr val="tx1"/>
                </a:solidFill>
                <a:latin typeface="+mn-lt"/>
                <a:ea typeface="+mn-ea"/>
                <a:cs typeface="+mn-cs"/>
              </a:defRPr>
            </a:lvl1pPr>
            <a:lvl2pPr marL="817245" indent="-314325" algn="l" rtl="0" eaLnBrk="0" fontAlgn="base" hangingPunct="0">
              <a:spcBef>
                <a:spcPct val="20000"/>
              </a:spcBef>
              <a:spcAft>
                <a:spcPct val="0"/>
              </a:spcAft>
              <a:buChar char="–"/>
              <a:defRPr sz="3080">
                <a:solidFill>
                  <a:schemeClr val="tx1"/>
                </a:solidFill>
                <a:latin typeface="+mn-lt"/>
              </a:defRPr>
            </a:lvl2pPr>
            <a:lvl3pPr marL="1257300" indent="-251460" algn="l" rtl="0" eaLnBrk="0" fontAlgn="base" hangingPunct="0">
              <a:spcBef>
                <a:spcPct val="20000"/>
              </a:spcBef>
              <a:spcAft>
                <a:spcPct val="0"/>
              </a:spcAft>
              <a:buChar char="•"/>
              <a:defRPr sz="2640">
                <a:solidFill>
                  <a:schemeClr val="tx1"/>
                </a:solidFill>
                <a:latin typeface="+mn-lt"/>
              </a:defRPr>
            </a:lvl3pPr>
            <a:lvl4pPr marL="1760220" indent="-251460" algn="l" rtl="0" eaLnBrk="0" fontAlgn="base" hangingPunct="0">
              <a:spcBef>
                <a:spcPct val="20000"/>
              </a:spcBef>
              <a:spcAft>
                <a:spcPct val="0"/>
              </a:spcAft>
              <a:buChar char="–"/>
              <a:defRPr sz="2200">
                <a:solidFill>
                  <a:schemeClr val="tx1"/>
                </a:solidFill>
                <a:latin typeface="+mn-lt"/>
              </a:defRPr>
            </a:lvl4pPr>
            <a:lvl5pPr marL="2263140" indent="-251460" algn="l" rtl="0" eaLnBrk="0" fontAlgn="base" hangingPunct="0">
              <a:spcBef>
                <a:spcPct val="20000"/>
              </a:spcBef>
              <a:spcAft>
                <a:spcPct val="0"/>
              </a:spcAft>
              <a:buChar char="»"/>
              <a:defRPr sz="2200">
                <a:solidFill>
                  <a:schemeClr val="tx1"/>
                </a:solidFill>
                <a:latin typeface="+mn-lt"/>
              </a:defRPr>
            </a:lvl5pPr>
            <a:lvl6pPr marL="2766060" indent="-251460" algn="l" rtl="0" fontAlgn="base">
              <a:spcBef>
                <a:spcPct val="20000"/>
              </a:spcBef>
              <a:spcAft>
                <a:spcPct val="0"/>
              </a:spcAft>
              <a:buChar char="»"/>
              <a:defRPr sz="2200">
                <a:solidFill>
                  <a:schemeClr val="tx1"/>
                </a:solidFill>
                <a:latin typeface="+mn-lt"/>
              </a:defRPr>
            </a:lvl6pPr>
            <a:lvl7pPr marL="3268980" indent="-251460" algn="l" rtl="0" fontAlgn="base">
              <a:spcBef>
                <a:spcPct val="20000"/>
              </a:spcBef>
              <a:spcAft>
                <a:spcPct val="0"/>
              </a:spcAft>
              <a:buChar char="»"/>
              <a:defRPr sz="2200">
                <a:solidFill>
                  <a:schemeClr val="tx1"/>
                </a:solidFill>
                <a:latin typeface="+mn-lt"/>
              </a:defRPr>
            </a:lvl7pPr>
            <a:lvl8pPr marL="3771900" indent="-251460" algn="l" rtl="0" fontAlgn="base">
              <a:spcBef>
                <a:spcPct val="20000"/>
              </a:spcBef>
              <a:spcAft>
                <a:spcPct val="0"/>
              </a:spcAft>
              <a:buChar char="»"/>
              <a:defRPr sz="2200">
                <a:solidFill>
                  <a:schemeClr val="tx1"/>
                </a:solidFill>
                <a:latin typeface="+mn-lt"/>
              </a:defRPr>
            </a:lvl8pPr>
            <a:lvl9pPr marL="4274820" indent="-251460" algn="l" rtl="0" fontAlgn="base">
              <a:spcBef>
                <a:spcPct val="20000"/>
              </a:spcBef>
              <a:spcAft>
                <a:spcPct val="0"/>
              </a:spcAft>
              <a:buChar char="»"/>
              <a:defRPr sz="2200">
                <a:solidFill>
                  <a:schemeClr val="tx1"/>
                </a:solidFill>
                <a:latin typeface="+mn-lt"/>
              </a:defRPr>
            </a:lvl9pPr>
          </a:lstStyle>
          <a:p>
            <a:pPr marL="0" indent="0">
              <a:buNone/>
            </a:pPr>
            <a:r>
              <a:rPr lang="en-US" sz="2118" b="1" u="sng" kern="0" dirty="0">
                <a:latin typeface="Times New Roman" pitchFamily="18" charset="0"/>
                <a:cs typeface="Times New Roman" pitchFamily="18" charset="0"/>
              </a:rPr>
              <a:t>Challenge Questions</a:t>
            </a:r>
            <a:endParaRPr lang="en-US" sz="2118" b="1" kern="0" dirty="0">
              <a:latin typeface="Times New Roman" pitchFamily="18" charset="0"/>
              <a:cs typeface="Times New Roman" pitchFamily="18" charset="0"/>
            </a:endParaRPr>
          </a:p>
          <a:p>
            <a:pPr marL="0" indent="0">
              <a:buNone/>
            </a:pPr>
            <a:endParaRPr lang="en-US" sz="2118" b="1" kern="0" dirty="0">
              <a:latin typeface="Times New Roman" pitchFamily="18" charset="0"/>
              <a:cs typeface="Times New Roman" pitchFamily="18" charset="0"/>
            </a:endParaRPr>
          </a:p>
        </p:txBody>
      </p:sp>
      <p:sp>
        <p:nvSpPr>
          <p:cNvPr id="2" name="TextBox 1">
            <a:extLst>
              <a:ext uri="{FF2B5EF4-FFF2-40B4-BE49-F238E27FC236}">
                <a16:creationId xmlns:a16="http://schemas.microsoft.com/office/drawing/2014/main" id="{80FB2E0E-C89D-4CA9-9A0C-3FF5A9C5EA61}"/>
              </a:ext>
            </a:extLst>
          </p:cNvPr>
          <p:cNvSpPr txBox="1"/>
          <p:nvPr/>
        </p:nvSpPr>
        <p:spPr>
          <a:xfrm>
            <a:off x="120955" y="584551"/>
            <a:ext cx="6345159" cy="2246769"/>
          </a:xfrm>
          <a:prstGeom prst="rect">
            <a:avLst/>
          </a:prstGeom>
          <a:noFill/>
        </p:spPr>
        <p:txBody>
          <a:bodyPr wrap="square">
            <a:spAutoFit/>
          </a:bodyPr>
          <a:lstStyle/>
          <a:p>
            <a:r>
              <a:rPr lang="en-US" sz="2000" b="1" i="1" kern="0" dirty="0">
                <a:latin typeface="Times New Roman" pitchFamily="18" charset="0"/>
                <a:cs typeface="Times New Roman" pitchFamily="18" charset="0"/>
              </a:rPr>
              <a:t>Challenge 1: How would using a shorter piece of pipe affect your observations of </a:t>
            </a:r>
            <a:r>
              <a:rPr lang="en-US" sz="2000" b="1" i="1" kern="0" dirty="0" err="1">
                <a:latin typeface="Times New Roman" pitchFamily="18" charset="0"/>
                <a:cs typeface="Times New Roman" pitchFamily="18" charset="0"/>
              </a:rPr>
              <a:t>Xs</a:t>
            </a:r>
            <a:r>
              <a:rPr lang="en-US" sz="2000" b="1" i="1" kern="0" dirty="0">
                <a:latin typeface="Times New Roman" pitchFamily="18" charset="0"/>
                <a:cs typeface="Times New Roman" pitchFamily="18" charset="0"/>
              </a:rPr>
              <a:t> &amp; </a:t>
            </a:r>
            <a:r>
              <a:rPr lang="en-US" sz="2000" b="1" i="1" kern="0" dirty="0" err="1">
                <a:latin typeface="Times New Roman" pitchFamily="18" charset="0"/>
                <a:cs typeface="Times New Roman" pitchFamily="18" charset="0"/>
              </a:rPr>
              <a:t>Os</a:t>
            </a:r>
            <a:r>
              <a:rPr lang="en-US" sz="2000" b="1" i="1" kern="0" dirty="0">
                <a:latin typeface="Times New Roman" pitchFamily="18" charset="0"/>
                <a:cs typeface="Times New Roman" pitchFamily="18" charset="0"/>
              </a:rPr>
              <a:t>? </a:t>
            </a:r>
            <a:endParaRPr lang="en-US" sz="2000" i="1" kern="0" dirty="0">
              <a:latin typeface="Times New Roman" pitchFamily="18" charset="0"/>
              <a:cs typeface="Times New Roman" pitchFamily="18" charset="0"/>
            </a:endParaRPr>
          </a:p>
          <a:p>
            <a:endParaRPr lang="en-US" sz="2000" i="1" kern="0" dirty="0">
              <a:latin typeface="Times New Roman" pitchFamily="18" charset="0"/>
              <a:cs typeface="Times New Roman" pitchFamily="18" charset="0"/>
            </a:endParaRPr>
          </a:p>
          <a:p>
            <a:endParaRPr lang="en-US" sz="2000" i="1" kern="0" dirty="0">
              <a:latin typeface="Times New Roman" pitchFamily="18" charset="0"/>
              <a:cs typeface="Times New Roman" pitchFamily="18" charset="0"/>
            </a:endParaRPr>
          </a:p>
          <a:p>
            <a:endParaRPr lang="en-US" sz="2000" i="1" kern="0" dirty="0">
              <a:latin typeface="Times New Roman" pitchFamily="18" charset="0"/>
              <a:cs typeface="Times New Roman" pitchFamily="18" charset="0"/>
            </a:endParaRPr>
          </a:p>
          <a:p>
            <a:endParaRPr lang="en-US" sz="2000" b="1" i="1" kern="0" dirty="0">
              <a:latin typeface="Times New Roman" pitchFamily="18" charset="0"/>
              <a:cs typeface="Times New Roman" pitchFamily="18" charset="0"/>
            </a:endParaRPr>
          </a:p>
          <a:p>
            <a:endParaRPr lang="en-US" sz="2000" b="1" i="1" kern="0" dirty="0">
              <a:latin typeface="Times New Roman" pitchFamily="18" charset="0"/>
              <a:cs typeface="Times New Roman" pitchFamily="18" charset="0"/>
            </a:endParaRPr>
          </a:p>
        </p:txBody>
      </p:sp>
      <p:pic>
        <p:nvPicPr>
          <p:cNvPr id="22" name="Picture 21">
            <a:hlinkClick r:id="rId2"/>
            <a:extLst>
              <a:ext uri="{FF2B5EF4-FFF2-40B4-BE49-F238E27FC236}">
                <a16:creationId xmlns:a16="http://schemas.microsoft.com/office/drawing/2014/main" id="{47EC4635-4F3F-4476-A99C-72BD1C77F467}"/>
              </a:ext>
            </a:extLst>
          </p:cNvPr>
          <p:cNvPicPr>
            <a:picLocks noChangeAspect="1"/>
          </p:cNvPicPr>
          <p:nvPr/>
        </p:nvPicPr>
        <p:blipFill>
          <a:blip r:embed="rId3"/>
          <a:stretch>
            <a:fillRect/>
          </a:stretch>
        </p:blipFill>
        <p:spPr>
          <a:xfrm>
            <a:off x="6804904" y="529542"/>
            <a:ext cx="2032929" cy="1149612"/>
          </a:xfrm>
          <a:prstGeom prst="rect">
            <a:avLst/>
          </a:prstGeom>
        </p:spPr>
      </p:pic>
      <p:sp>
        <p:nvSpPr>
          <p:cNvPr id="21" name="TextBox 20">
            <a:extLst>
              <a:ext uri="{FF2B5EF4-FFF2-40B4-BE49-F238E27FC236}">
                <a16:creationId xmlns:a16="http://schemas.microsoft.com/office/drawing/2014/main" id="{878ABF2E-F7A9-4E57-A219-57BCF80F19D1}"/>
              </a:ext>
            </a:extLst>
          </p:cNvPr>
          <p:cNvSpPr txBox="1"/>
          <p:nvPr/>
        </p:nvSpPr>
        <p:spPr>
          <a:xfrm>
            <a:off x="120955" y="3651574"/>
            <a:ext cx="6531772" cy="707886"/>
          </a:xfrm>
          <a:prstGeom prst="rect">
            <a:avLst/>
          </a:prstGeom>
          <a:noFill/>
        </p:spPr>
        <p:txBody>
          <a:bodyPr wrap="square">
            <a:spAutoFit/>
          </a:bodyPr>
          <a:lstStyle/>
          <a:p>
            <a:r>
              <a:rPr lang="en-US" sz="2000" b="1" i="1" kern="0" dirty="0">
                <a:latin typeface="Times New Roman" pitchFamily="18" charset="0"/>
                <a:cs typeface="Times New Roman" pitchFamily="18" charset="0"/>
              </a:rPr>
              <a:t>Challenge 2: What would happen if were to spin it on a piece of glass?   What would you see from “underneath”? </a:t>
            </a:r>
          </a:p>
        </p:txBody>
      </p:sp>
      <p:sp>
        <p:nvSpPr>
          <p:cNvPr id="26" name="Rectangle 25">
            <a:extLst>
              <a:ext uri="{FF2B5EF4-FFF2-40B4-BE49-F238E27FC236}">
                <a16:creationId xmlns:a16="http://schemas.microsoft.com/office/drawing/2014/main" id="{F86BAB2C-433A-42A7-9067-F8BCD59A22A4}"/>
              </a:ext>
            </a:extLst>
          </p:cNvPr>
          <p:cNvSpPr/>
          <p:nvPr/>
        </p:nvSpPr>
        <p:spPr>
          <a:xfrm>
            <a:off x="6817796" y="1638101"/>
            <a:ext cx="1971117" cy="461665"/>
          </a:xfrm>
          <a:prstGeom prst="rect">
            <a:avLst/>
          </a:prstGeom>
          <a:noFill/>
        </p:spPr>
        <p:txBody>
          <a:bodyPr wrap="none" lIns="91440" tIns="45720" rIns="91440" bIns="45720">
            <a:spAutoFit/>
          </a:bodyPr>
          <a:lstStyle/>
          <a:p>
            <a:pPr algn="ctr"/>
            <a:r>
              <a:rPr lang="en-US" sz="2400" b="1" cap="none" spc="0" dirty="0">
                <a:ln w="0"/>
                <a:solidFill>
                  <a:schemeClr val="tx1"/>
                </a:solidFill>
                <a:effectLst>
                  <a:outerShdw blurRad="38100" dist="19050" dir="2700000" algn="tl" rotWithShape="0">
                    <a:schemeClr val="dk1">
                      <a:alpha val="40000"/>
                    </a:schemeClr>
                  </a:outerShdw>
                </a:effectLst>
              </a:rPr>
              <a:t>Long vs. Short</a:t>
            </a:r>
          </a:p>
        </p:txBody>
      </p:sp>
      <p:pic>
        <p:nvPicPr>
          <p:cNvPr id="29" name="Picture 28">
            <a:hlinkClick r:id="rId4"/>
            <a:extLst>
              <a:ext uri="{FF2B5EF4-FFF2-40B4-BE49-F238E27FC236}">
                <a16:creationId xmlns:a16="http://schemas.microsoft.com/office/drawing/2014/main" id="{ABE733A9-EC81-442B-9A64-9AB0318B5464}"/>
              </a:ext>
            </a:extLst>
          </p:cNvPr>
          <p:cNvPicPr>
            <a:picLocks noChangeAspect="1"/>
          </p:cNvPicPr>
          <p:nvPr/>
        </p:nvPicPr>
        <p:blipFill>
          <a:blip r:embed="rId3"/>
          <a:stretch>
            <a:fillRect/>
          </a:stretch>
        </p:blipFill>
        <p:spPr>
          <a:xfrm>
            <a:off x="6867643" y="3795577"/>
            <a:ext cx="2032929" cy="1149612"/>
          </a:xfrm>
          <a:prstGeom prst="rect">
            <a:avLst/>
          </a:prstGeom>
        </p:spPr>
      </p:pic>
      <p:pic>
        <p:nvPicPr>
          <p:cNvPr id="34" name="Picture 33">
            <a:hlinkClick r:id="rId5"/>
            <a:extLst>
              <a:ext uri="{FF2B5EF4-FFF2-40B4-BE49-F238E27FC236}">
                <a16:creationId xmlns:a16="http://schemas.microsoft.com/office/drawing/2014/main" id="{9822B8F2-0A06-4F84-B728-66EF3D59F239}"/>
              </a:ext>
            </a:extLst>
          </p:cNvPr>
          <p:cNvPicPr>
            <a:picLocks noChangeAspect="1"/>
          </p:cNvPicPr>
          <p:nvPr/>
        </p:nvPicPr>
        <p:blipFill rotWithShape="1">
          <a:blip r:embed="rId6"/>
          <a:srcRect t="21101"/>
          <a:stretch/>
        </p:blipFill>
        <p:spPr>
          <a:xfrm>
            <a:off x="6896462" y="5308634"/>
            <a:ext cx="1892451" cy="1149612"/>
          </a:xfrm>
          <a:prstGeom prst="rect">
            <a:avLst/>
          </a:prstGeom>
        </p:spPr>
      </p:pic>
      <p:sp>
        <p:nvSpPr>
          <p:cNvPr id="35" name="Rectangle 34">
            <a:extLst>
              <a:ext uri="{FF2B5EF4-FFF2-40B4-BE49-F238E27FC236}">
                <a16:creationId xmlns:a16="http://schemas.microsoft.com/office/drawing/2014/main" id="{2C71266C-6A47-4262-9705-924A48D7ABD7}"/>
              </a:ext>
            </a:extLst>
          </p:cNvPr>
          <p:cNvSpPr/>
          <p:nvPr/>
        </p:nvSpPr>
        <p:spPr>
          <a:xfrm>
            <a:off x="6936384" y="3420742"/>
            <a:ext cx="1855765" cy="461665"/>
          </a:xfrm>
          <a:prstGeom prst="rect">
            <a:avLst/>
          </a:prstGeom>
          <a:noFill/>
        </p:spPr>
        <p:txBody>
          <a:bodyPr wrap="none" lIns="91440" tIns="45720" rIns="91440" bIns="45720">
            <a:spAutoFit/>
          </a:bodyPr>
          <a:lstStyle/>
          <a:p>
            <a:pPr algn="ctr"/>
            <a:r>
              <a:rPr lang="en-US" sz="2400" b="1" cap="none" spc="0" dirty="0">
                <a:ln w="0"/>
                <a:solidFill>
                  <a:schemeClr val="tx1"/>
                </a:solidFill>
                <a:effectLst>
                  <a:outerShdw blurRad="38100" dist="19050" dir="2700000" algn="tl" rotWithShape="0">
                    <a:schemeClr val="dk1">
                      <a:alpha val="40000"/>
                    </a:schemeClr>
                  </a:outerShdw>
                </a:effectLst>
              </a:rPr>
              <a:t>Glass Table A</a:t>
            </a:r>
          </a:p>
        </p:txBody>
      </p:sp>
      <p:sp>
        <p:nvSpPr>
          <p:cNvPr id="37" name="Rectangle 36">
            <a:extLst>
              <a:ext uri="{FF2B5EF4-FFF2-40B4-BE49-F238E27FC236}">
                <a16:creationId xmlns:a16="http://schemas.microsoft.com/office/drawing/2014/main" id="{60CF5014-CB9A-4CBE-826A-E4FCD716C5E2}"/>
              </a:ext>
            </a:extLst>
          </p:cNvPr>
          <p:cNvSpPr/>
          <p:nvPr/>
        </p:nvSpPr>
        <p:spPr>
          <a:xfrm>
            <a:off x="6858409" y="5037578"/>
            <a:ext cx="1855765" cy="461665"/>
          </a:xfrm>
          <a:prstGeom prst="rect">
            <a:avLst/>
          </a:prstGeom>
          <a:noFill/>
        </p:spPr>
        <p:txBody>
          <a:bodyPr wrap="none" lIns="91440" tIns="45720" rIns="91440" bIns="45720">
            <a:spAutoFit/>
          </a:bodyPr>
          <a:lstStyle/>
          <a:p>
            <a:pPr algn="ctr"/>
            <a:r>
              <a:rPr lang="en-US" sz="2400" b="1" cap="none" spc="0" dirty="0">
                <a:ln w="0"/>
                <a:solidFill>
                  <a:schemeClr val="tx1"/>
                </a:solidFill>
                <a:effectLst>
                  <a:outerShdw blurRad="38100" dist="19050" dir="2700000" algn="tl" rotWithShape="0">
                    <a:schemeClr val="dk1">
                      <a:alpha val="40000"/>
                    </a:schemeClr>
                  </a:outerShdw>
                </a:effectLst>
              </a:rPr>
              <a:t>Glass Table B</a:t>
            </a:r>
          </a:p>
        </p:txBody>
      </p:sp>
      <p:sp>
        <p:nvSpPr>
          <p:cNvPr id="23" name="TextBox 22">
            <a:extLst>
              <a:ext uri="{FF2B5EF4-FFF2-40B4-BE49-F238E27FC236}">
                <a16:creationId xmlns:a16="http://schemas.microsoft.com/office/drawing/2014/main" id="{83B0B796-64E2-45FB-B7E7-C624BF699D48}"/>
              </a:ext>
            </a:extLst>
          </p:cNvPr>
          <p:cNvSpPr txBox="1"/>
          <p:nvPr/>
        </p:nvSpPr>
        <p:spPr>
          <a:xfrm>
            <a:off x="120955" y="1788221"/>
            <a:ext cx="5864681" cy="400110"/>
          </a:xfrm>
          <a:prstGeom prst="rect">
            <a:avLst/>
          </a:prstGeom>
          <a:noFill/>
        </p:spPr>
        <p:txBody>
          <a:bodyPr wrap="square">
            <a:spAutoFit/>
          </a:bodyPr>
          <a:lstStyle/>
          <a:p>
            <a:pPr marL="0" indent="0">
              <a:buNone/>
            </a:pPr>
            <a:r>
              <a:rPr lang="en-US" sz="2000" i="1" kern="0" dirty="0">
                <a:solidFill>
                  <a:srgbClr val="FF0000"/>
                </a:solidFill>
                <a:latin typeface="Times New Roman" pitchFamily="18" charset="0"/>
                <a:cs typeface="Times New Roman" pitchFamily="18" charset="0"/>
              </a:rPr>
              <a:t>What did you predict?  Were you correct? Explain.</a:t>
            </a:r>
          </a:p>
        </p:txBody>
      </p:sp>
      <p:sp>
        <p:nvSpPr>
          <p:cNvPr id="24" name="TextBox 23">
            <a:extLst>
              <a:ext uri="{FF2B5EF4-FFF2-40B4-BE49-F238E27FC236}">
                <a16:creationId xmlns:a16="http://schemas.microsoft.com/office/drawing/2014/main" id="{D3681259-3733-408F-A275-6333B661D5CA}"/>
              </a:ext>
            </a:extLst>
          </p:cNvPr>
          <p:cNvSpPr txBox="1"/>
          <p:nvPr/>
        </p:nvSpPr>
        <p:spPr>
          <a:xfrm>
            <a:off x="243428" y="4747522"/>
            <a:ext cx="5864681" cy="1015663"/>
          </a:xfrm>
          <a:prstGeom prst="rect">
            <a:avLst/>
          </a:prstGeom>
          <a:noFill/>
        </p:spPr>
        <p:txBody>
          <a:bodyPr wrap="square">
            <a:spAutoFit/>
          </a:bodyPr>
          <a:lstStyle/>
          <a:p>
            <a:pPr marL="0" indent="0">
              <a:buNone/>
            </a:pPr>
            <a:r>
              <a:rPr lang="en-US" sz="2000" i="1" kern="0" dirty="0">
                <a:solidFill>
                  <a:srgbClr val="FF0000"/>
                </a:solidFill>
                <a:latin typeface="Times New Roman" pitchFamily="18" charset="0"/>
                <a:cs typeface="Times New Roman" pitchFamily="18" charset="0"/>
              </a:rPr>
              <a:t>Watch the A video and make a prediction.  </a:t>
            </a:r>
          </a:p>
          <a:p>
            <a:pPr marL="0" indent="0">
              <a:buNone/>
            </a:pPr>
            <a:endParaRPr lang="en-US" sz="2000" i="1" kern="0" dirty="0">
              <a:solidFill>
                <a:srgbClr val="FF0000"/>
              </a:solidFill>
              <a:latin typeface="Times New Roman" pitchFamily="18" charset="0"/>
              <a:cs typeface="Times New Roman" pitchFamily="18" charset="0"/>
            </a:endParaRPr>
          </a:p>
          <a:p>
            <a:pPr marL="0" indent="0">
              <a:buNone/>
            </a:pPr>
            <a:r>
              <a:rPr lang="en-US" sz="2000" i="1" kern="0" dirty="0">
                <a:solidFill>
                  <a:srgbClr val="FF0000"/>
                </a:solidFill>
                <a:latin typeface="Times New Roman" pitchFamily="18" charset="0"/>
                <a:cs typeface="Times New Roman" pitchFamily="18" charset="0"/>
              </a:rPr>
              <a:t>Watch the B video.  Were you correct? Explain.</a:t>
            </a:r>
          </a:p>
        </p:txBody>
      </p:sp>
    </p:spTree>
    <p:extLst>
      <p:ext uri="{BB962C8B-B14F-4D97-AF65-F5344CB8AC3E}">
        <p14:creationId xmlns:p14="http://schemas.microsoft.com/office/powerpoint/2010/main" val="135179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4D5B63EF-BC74-4617-831C-DDF60695A8EF}"/>
              </a:ext>
            </a:extLst>
          </p:cNvPr>
          <p:cNvSpPr txBox="1">
            <a:spLocks noChangeArrowheads="1"/>
          </p:cNvSpPr>
          <p:nvPr/>
        </p:nvSpPr>
        <p:spPr>
          <a:xfrm>
            <a:off x="213561" y="157658"/>
            <a:ext cx="8716878" cy="3271341"/>
          </a:xfrm>
          <a:prstGeom prst="rect">
            <a:avLst/>
          </a:prstGeom>
        </p:spPr>
        <p:txBody>
          <a:bodyPr>
            <a:noAutofit/>
          </a:bodyPr>
          <a:lstStyle>
            <a:lvl1pPr marL="377190" indent="-377190" algn="l" rtl="0" eaLnBrk="0" fontAlgn="base" hangingPunct="0">
              <a:spcBef>
                <a:spcPct val="20000"/>
              </a:spcBef>
              <a:spcAft>
                <a:spcPct val="0"/>
              </a:spcAft>
              <a:buChar char="•"/>
              <a:defRPr sz="3520">
                <a:solidFill>
                  <a:schemeClr val="tx1"/>
                </a:solidFill>
                <a:latin typeface="+mn-lt"/>
                <a:ea typeface="+mn-ea"/>
                <a:cs typeface="+mn-cs"/>
              </a:defRPr>
            </a:lvl1pPr>
            <a:lvl2pPr marL="817245" indent="-314325" algn="l" rtl="0" eaLnBrk="0" fontAlgn="base" hangingPunct="0">
              <a:spcBef>
                <a:spcPct val="20000"/>
              </a:spcBef>
              <a:spcAft>
                <a:spcPct val="0"/>
              </a:spcAft>
              <a:buChar char="–"/>
              <a:defRPr sz="3080">
                <a:solidFill>
                  <a:schemeClr val="tx1"/>
                </a:solidFill>
                <a:latin typeface="+mn-lt"/>
              </a:defRPr>
            </a:lvl2pPr>
            <a:lvl3pPr marL="1257300" indent="-251460" algn="l" rtl="0" eaLnBrk="0" fontAlgn="base" hangingPunct="0">
              <a:spcBef>
                <a:spcPct val="20000"/>
              </a:spcBef>
              <a:spcAft>
                <a:spcPct val="0"/>
              </a:spcAft>
              <a:buChar char="•"/>
              <a:defRPr sz="2640">
                <a:solidFill>
                  <a:schemeClr val="tx1"/>
                </a:solidFill>
                <a:latin typeface="+mn-lt"/>
              </a:defRPr>
            </a:lvl3pPr>
            <a:lvl4pPr marL="1760220" indent="-251460" algn="l" rtl="0" eaLnBrk="0" fontAlgn="base" hangingPunct="0">
              <a:spcBef>
                <a:spcPct val="20000"/>
              </a:spcBef>
              <a:spcAft>
                <a:spcPct val="0"/>
              </a:spcAft>
              <a:buChar char="–"/>
              <a:defRPr sz="2200">
                <a:solidFill>
                  <a:schemeClr val="tx1"/>
                </a:solidFill>
                <a:latin typeface="+mn-lt"/>
              </a:defRPr>
            </a:lvl4pPr>
            <a:lvl5pPr marL="2263140" indent="-251460" algn="l" rtl="0" eaLnBrk="0" fontAlgn="base" hangingPunct="0">
              <a:spcBef>
                <a:spcPct val="20000"/>
              </a:spcBef>
              <a:spcAft>
                <a:spcPct val="0"/>
              </a:spcAft>
              <a:buChar char="»"/>
              <a:defRPr sz="2200">
                <a:solidFill>
                  <a:schemeClr val="tx1"/>
                </a:solidFill>
                <a:latin typeface="+mn-lt"/>
              </a:defRPr>
            </a:lvl5pPr>
            <a:lvl6pPr marL="2766060" indent="-251460" algn="l" rtl="0" fontAlgn="base">
              <a:spcBef>
                <a:spcPct val="20000"/>
              </a:spcBef>
              <a:spcAft>
                <a:spcPct val="0"/>
              </a:spcAft>
              <a:buChar char="»"/>
              <a:defRPr sz="2200">
                <a:solidFill>
                  <a:schemeClr val="tx1"/>
                </a:solidFill>
                <a:latin typeface="+mn-lt"/>
              </a:defRPr>
            </a:lvl6pPr>
            <a:lvl7pPr marL="3268980" indent="-251460" algn="l" rtl="0" fontAlgn="base">
              <a:spcBef>
                <a:spcPct val="20000"/>
              </a:spcBef>
              <a:spcAft>
                <a:spcPct val="0"/>
              </a:spcAft>
              <a:buChar char="»"/>
              <a:defRPr sz="2200">
                <a:solidFill>
                  <a:schemeClr val="tx1"/>
                </a:solidFill>
                <a:latin typeface="+mn-lt"/>
              </a:defRPr>
            </a:lvl7pPr>
            <a:lvl8pPr marL="3771900" indent="-251460" algn="l" rtl="0" fontAlgn="base">
              <a:spcBef>
                <a:spcPct val="20000"/>
              </a:spcBef>
              <a:spcAft>
                <a:spcPct val="0"/>
              </a:spcAft>
              <a:buChar char="»"/>
              <a:defRPr sz="2200">
                <a:solidFill>
                  <a:schemeClr val="tx1"/>
                </a:solidFill>
                <a:latin typeface="+mn-lt"/>
              </a:defRPr>
            </a:lvl8pPr>
            <a:lvl9pPr marL="4274820" indent="-251460" algn="l" rtl="0" fontAlgn="base">
              <a:spcBef>
                <a:spcPct val="20000"/>
              </a:spcBef>
              <a:spcAft>
                <a:spcPct val="0"/>
              </a:spcAft>
              <a:buChar char="»"/>
              <a:defRPr sz="2200">
                <a:solidFill>
                  <a:schemeClr val="tx1"/>
                </a:solidFill>
                <a:latin typeface="+mn-lt"/>
              </a:defRPr>
            </a:lvl9pPr>
          </a:lstStyle>
          <a:p>
            <a:pPr marL="0" indent="0">
              <a:buNone/>
            </a:pPr>
            <a:r>
              <a:rPr lang="en-US" sz="2118" b="1" kern="0" dirty="0">
                <a:latin typeface="Times New Roman" pitchFamily="18" charset="0"/>
                <a:cs typeface="Times New Roman" pitchFamily="18" charset="0"/>
              </a:rPr>
              <a:t>Rules:</a:t>
            </a:r>
          </a:p>
          <a:p>
            <a:pPr marL="0" indent="0">
              <a:buNone/>
            </a:pPr>
            <a:endParaRPr lang="en-US" sz="1050" kern="0" dirty="0">
              <a:latin typeface="Times New Roman" pitchFamily="18" charset="0"/>
              <a:cs typeface="Times New Roman" pitchFamily="18" charset="0"/>
            </a:endParaRPr>
          </a:p>
          <a:p>
            <a:pPr marL="0" indent="0">
              <a:buNone/>
            </a:pPr>
            <a:r>
              <a:rPr lang="en-US" sz="2118" kern="0" dirty="0">
                <a:latin typeface="Times New Roman" pitchFamily="18" charset="0"/>
                <a:cs typeface="Times New Roman" pitchFamily="18" charset="0"/>
              </a:rPr>
              <a:t>You are allowed to take your spinner home today.</a:t>
            </a:r>
          </a:p>
          <a:p>
            <a:pPr marL="0" indent="0">
              <a:buNone/>
            </a:pPr>
            <a:endParaRPr lang="en-US" sz="1000" kern="0" dirty="0">
              <a:latin typeface="Times New Roman" pitchFamily="18" charset="0"/>
              <a:cs typeface="Times New Roman" pitchFamily="18" charset="0"/>
            </a:endParaRPr>
          </a:p>
          <a:p>
            <a:pPr marL="0" indent="0">
              <a:buNone/>
            </a:pPr>
            <a:r>
              <a:rPr lang="en-US" sz="2118" kern="0" dirty="0">
                <a:latin typeface="Times New Roman" pitchFamily="18" charset="0"/>
                <a:cs typeface="Times New Roman" pitchFamily="18" charset="0"/>
              </a:rPr>
              <a:t>Keep it put away in your backpack until you get home.   If you have it out, it will be confiscated and returned to the teacher.</a:t>
            </a:r>
          </a:p>
          <a:p>
            <a:pPr marL="0" indent="0">
              <a:buNone/>
            </a:pPr>
            <a:endParaRPr lang="en-US" sz="1050" kern="0" dirty="0">
              <a:latin typeface="Times New Roman" pitchFamily="18" charset="0"/>
              <a:cs typeface="Times New Roman" pitchFamily="18" charset="0"/>
            </a:endParaRPr>
          </a:p>
          <a:p>
            <a:pPr marL="0" indent="0">
              <a:buNone/>
            </a:pPr>
            <a:r>
              <a:rPr lang="en-US" sz="2118" kern="0" dirty="0">
                <a:latin typeface="Times New Roman" pitchFamily="18" charset="0"/>
                <a:cs typeface="Times New Roman" pitchFamily="18" charset="0"/>
              </a:rPr>
              <a:t>Teach your parents about the science behind the spinning tube!</a:t>
            </a:r>
          </a:p>
          <a:p>
            <a:pPr marL="0" indent="0">
              <a:buNone/>
            </a:pPr>
            <a:endParaRPr lang="en-US" sz="2118" b="1" kern="0" dirty="0">
              <a:latin typeface="Times New Roman" pitchFamily="18" charset="0"/>
              <a:cs typeface="Times New Roman" pitchFamily="18" charset="0"/>
            </a:endParaRPr>
          </a:p>
        </p:txBody>
      </p:sp>
      <p:sp>
        <p:nvSpPr>
          <p:cNvPr id="9" name="TextBox 8">
            <a:extLst>
              <a:ext uri="{FF2B5EF4-FFF2-40B4-BE49-F238E27FC236}">
                <a16:creationId xmlns:a16="http://schemas.microsoft.com/office/drawing/2014/main" id="{81A34FBB-D8FB-4425-8C7C-78AD53D0C085}"/>
              </a:ext>
            </a:extLst>
          </p:cNvPr>
          <p:cNvSpPr txBox="1"/>
          <p:nvPr/>
        </p:nvSpPr>
        <p:spPr>
          <a:xfrm>
            <a:off x="213561" y="3680142"/>
            <a:ext cx="8433782" cy="418256"/>
          </a:xfrm>
          <a:prstGeom prst="rect">
            <a:avLst/>
          </a:prstGeom>
          <a:solidFill>
            <a:srgbClr val="FF0000"/>
          </a:solidFill>
        </p:spPr>
        <p:txBody>
          <a:bodyPr wrap="square">
            <a:spAutoFit/>
          </a:bodyPr>
          <a:lstStyle/>
          <a:p>
            <a:r>
              <a:rPr lang="en-US" sz="2118" b="1" i="1" kern="0" dirty="0">
                <a:solidFill>
                  <a:schemeClr val="bg1"/>
                </a:solidFill>
                <a:latin typeface="Times New Roman" pitchFamily="18" charset="0"/>
                <a:cs typeface="Times New Roman" pitchFamily="18" charset="0"/>
              </a:rPr>
              <a:t>What else could we investigate about the spinner?</a:t>
            </a:r>
          </a:p>
        </p:txBody>
      </p:sp>
      <p:sp>
        <p:nvSpPr>
          <p:cNvPr id="2" name="Rectangle 3">
            <a:extLst>
              <a:ext uri="{FF2B5EF4-FFF2-40B4-BE49-F238E27FC236}">
                <a16:creationId xmlns:a16="http://schemas.microsoft.com/office/drawing/2014/main" id="{B873E2DF-A374-4490-AE43-444AA2973CCC}"/>
              </a:ext>
            </a:extLst>
          </p:cNvPr>
          <p:cNvSpPr txBox="1">
            <a:spLocks noChangeArrowheads="1"/>
          </p:cNvSpPr>
          <p:nvPr/>
        </p:nvSpPr>
        <p:spPr>
          <a:xfrm>
            <a:off x="213561" y="4220907"/>
            <a:ext cx="8716878" cy="2087798"/>
          </a:xfrm>
          <a:prstGeom prst="rect">
            <a:avLst/>
          </a:prstGeom>
        </p:spPr>
        <p:txBody>
          <a:bodyPr>
            <a:noAutofit/>
          </a:bodyPr>
          <a:lstStyle>
            <a:lvl1pPr marL="377190" indent="-377190" algn="l" rtl="0" eaLnBrk="0" fontAlgn="base" hangingPunct="0">
              <a:spcBef>
                <a:spcPct val="20000"/>
              </a:spcBef>
              <a:spcAft>
                <a:spcPct val="0"/>
              </a:spcAft>
              <a:buChar char="•"/>
              <a:defRPr sz="3520">
                <a:solidFill>
                  <a:schemeClr val="tx1"/>
                </a:solidFill>
                <a:latin typeface="+mn-lt"/>
                <a:ea typeface="+mn-ea"/>
                <a:cs typeface="+mn-cs"/>
              </a:defRPr>
            </a:lvl1pPr>
            <a:lvl2pPr marL="817245" indent="-314325" algn="l" rtl="0" eaLnBrk="0" fontAlgn="base" hangingPunct="0">
              <a:spcBef>
                <a:spcPct val="20000"/>
              </a:spcBef>
              <a:spcAft>
                <a:spcPct val="0"/>
              </a:spcAft>
              <a:buChar char="–"/>
              <a:defRPr sz="3080">
                <a:solidFill>
                  <a:schemeClr val="tx1"/>
                </a:solidFill>
                <a:latin typeface="+mn-lt"/>
              </a:defRPr>
            </a:lvl2pPr>
            <a:lvl3pPr marL="1257300" indent="-251460" algn="l" rtl="0" eaLnBrk="0" fontAlgn="base" hangingPunct="0">
              <a:spcBef>
                <a:spcPct val="20000"/>
              </a:spcBef>
              <a:spcAft>
                <a:spcPct val="0"/>
              </a:spcAft>
              <a:buChar char="•"/>
              <a:defRPr sz="2640">
                <a:solidFill>
                  <a:schemeClr val="tx1"/>
                </a:solidFill>
                <a:latin typeface="+mn-lt"/>
              </a:defRPr>
            </a:lvl3pPr>
            <a:lvl4pPr marL="1760220" indent="-251460" algn="l" rtl="0" eaLnBrk="0" fontAlgn="base" hangingPunct="0">
              <a:spcBef>
                <a:spcPct val="20000"/>
              </a:spcBef>
              <a:spcAft>
                <a:spcPct val="0"/>
              </a:spcAft>
              <a:buChar char="–"/>
              <a:defRPr sz="2200">
                <a:solidFill>
                  <a:schemeClr val="tx1"/>
                </a:solidFill>
                <a:latin typeface="+mn-lt"/>
              </a:defRPr>
            </a:lvl4pPr>
            <a:lvl5pPr marL="2263140" indent="-251460" algn="l" rtl="0" eaLnBrk="0" fontAlgn="base" hangingPunct="0">
              <a:spcBef>
                <a:spcPct val="20000"/>
              </a:spcBef>
              <a:spcAft>
                <a:spcPct val="0"/>
              </a:spcAft>
              <a:buChar char="»"/>
              <a:defRPr sz="2200">
                <a:solidFill>
                  <a:schemeClr val="tx1"/>
                </a:solidFill>
                <a:latin typeface="+mn-lt"/>
              </a:defRPr>
            </a:lvl5pPr>
            <a:lvl6pPr marL="2766060" indent="-251460" algn="l" rtl="0" fontAlgn="base">
              <a:spcBef>
                <a:spcPct val="20000"/>
              </a:spcBef>
              <a:spcAft>
                <a:spcPct val="0"/>
              </a:spcAft>
              <a:buChar char="»"/>
              <a:defRPr sz="2200">
                <a:solidFill>
                  <a:schemeClr val="tx1"/>
                </a:solidFill>
                <a:latin typeface="+mn-lt"/>
              </a:defRPr>
            </a:lvl6pPr>
            <a:lvl7pPr marL="3268980" indent="-251460" algn="l" rtl="0" fontAlgn="base">
              <a:spcBef>
                <a:spcPct val="20000"/>
              </a:spcBef>
              <a:spcAft>
                <a:spcPct val="0"/>
              </a:spcAft>
              <a:buChar char="»"/>
              <a:defRPr sz="2200">
                <a:solidFill>
                  <a:schemeClr val="tx1"/>
                </a:solidFill>
                <a:latin typeface="+mn-lt"/>
              </a:defRPr>
            </a:lvl7pPr>
            <a:lvl8pPr marL="3771900" indent="-251460" algn="l" rtl="0" fontAlgn="base">
              <a:spcBef>
                <a:spcPct val="20000"/>
              </a:spcBef>
              <a:spcAft>
                <a:spcPct val="0"/>
              </a:spcAft>
              <a:buChar char="»"/>
              <a:defRPr sz="2200">
                <a:solidFill>
                  <a:schemeClr val="tx1"/>
                </a:solidFill>
                <a:latin typeface="+mn-lt"/>
              </a:defRPr>
            </a:lvl8pPr>
            <a:lvl9pPr marL="4274820" indent="-251460" algn="l" rtl="0" fontAlgn="base">
              <a:spcBef>
                <a:spcPct val="20000"/>
              </a:spcBef>
              <a:spcAft>
                <a:spcPct val="0"/>
              </a:spcAft>
              <a:buChar char="»"/>
              <a:defRPr sz="2200">
                <a:solidFill>
                  <a:schemeClr val="tx1"/>
                </a:solidFill>
                <a:latin typeface="+mn-lt"/>
              </a:defRPr>
            </a:lvl9pPr>
          </a:lstStyle>
          <a:p>
            <a:pPr marL="0" indent="0">
              <a:buNone/>
            </a:pPr>
            <a:r>
              <a:rPr lang="en-US" sz="2118" i="1" kern="0" dirty="0">
                <a:latin typeface="Times New Roman" pitchFamily="18" charset="0"/>
                <a:cs typeface="Times New Roman" pitchFamily="18" charset="0"/>
              </a:rPr>
              <a:t>Decorated with different patterns</a:t>
            </a:r>
          </a:p>
          <a:p>
            <a:pPr marL="0" indent="0">
              <a:buNone/>
            </a:pPr>
            <a:r>
              <a:rPr lang="en-US" sz="2118" i="1" kern="0" dirty="0">
                <a:latin typeface="Times New Roman" pitchFamily="18" charset="0"/>
                <a:cs typeface="Times New Roman" pitchFamily="18" charset="0"/>
              </a:rPr>
              <a:t>Different ways of spinning</a:t>
            </a:r>
          </a:p>
          <a:p>
            <a:pPr marL="0" indent="0">
              <a:buNone/>
            </a:pPr>
            <a:r>
              <a:rPr lang="en-US" sz="2118" i="1" kern="0" dirty="0">
                <a:latin typeface="Times New Roman" pitchFamily="18" charset="0"/>
                <a:cs typeface="Times New Roman" pitchFamily="18" charset="0"/>
              </a:rPr>
              <a:t>Applying pressure at different spots</a:t>
            </a:r>
          </a:p>
          <a:p>
            <a:pPr marL="0" indent="0">
              <a:buNone/>
            </a:pPr>
            <a:endParaRPr lang="en-US" sz="2118" b="1" kern="0" dirty="0">
              <a:latin typeface="Times New Roman" pitchFamily="18" charset="0"/>
              <a:cs typeface="Times New Roman" pitchFamily="18" charset="0"/>
            </a:endParaRPr>
          </a:p>
        </p:txBody>
      </p:sp>
    </p:spTree>
    <p:extLst>
      <p:ext uri="{BB962C8B-B14F-4D97-AF65-F5344CB8AC3E}">
        <p14:creationId xmlns:p14="http://schemas.microsoft.com/office/powerpoint/2010/main" val="366134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335</TotalTime>
  <Words>803</Words>
  <Application>Microsoft Office PowerPoint</Application>
  <PresentationFormat>On-screen Show (4:3)</PresentationFormat>
  <Paragraphs>114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Calibri</vt:lpstr>
      <vt:lpstr>Calibri Light</vt:lpstr>
      <vt:lpstr>Gill Sans Nova Ultra Bold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Tracy Tomm</dc:creator>
  <cp:lastModifiedBy>Tracy Tomm</cp:lastModifiedBy>
  <cp:revision>21</cp:revision>
  <dcterms:created xsi:type="dcterms:W3CDTF">2020-11-17T20:36:49Z</dcterms:created>
  <dcterms:modified xsi:type="dcterms:W3CDTF">2020-12-04T03:26:43Z</dcterms:modified>
</cp:coreProperties>
</file>