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28" r:id="rId3"/>
    <p:sldId id="329" r:id="rId4"/>
    <p:sldId id="331" r:id="rId5"/>
    <p:sldId id="332" r:id="rId6"/>
    <p:sldId id="330" r:id="rId7"/>
    <p:sldId id="333" r:id="rId8"/>
    <p:sldId id="352" r:id="rId9"/>
    <p:sldId id="334" r:id="rId10"/>
    <p:sldId id="335" r:id="rId11"/>
    <p:sldId id="336" r:id="rId12"/>
    <p:sldId id="262" r:id="rId13"/>
    <p:sldId id="296" r:id="rId14"/>
    <p:sldId id="356" r:id="rId15"/>
    <p:sldId id="339" r:id="rId16"/>
    <p:sldId id="337" r:id="rId17"/>
    <p:sldId id="264" r:id="rId18"/>
    <p:sldId id="360" r:id="rId19"/>
    <p:sldId id="309" r:id="rId20"/>
    <p:sldId id="355" r:id="rId21"/>
    <p:sldId id="266" r:id="rId22"/>
    <p:sldId id="299" r:id="rId23"/>
    <p:sldId id="286" r:id="rId24"/>
    <p:sldId id="268" r:id="rId25"/>
    <p:sldId id="354" r:id="rId26"/>
    <p:sldId id="357" r:id="rId27"/>
    <p:sldId id="319" r:id="rId28"/>
    <p:sldId id="374" r:id="rId29"/>
    <p:sldId id="340" r:id="rId30"/>
    <p:sldId id="323" r:id="rId31"/>
    <p:sldId id="270" r:id="rId32"/>
    <p:sldId id="287" r:id="rId33"/>
    <p:sldId id="271" r:id="rId34"/>
    <p:sldId id="348" r:id="rId35"/>
    <p:sldId id="347" r:id="rId36"/>
    <p:sldId id="341" r:id="rId37"/>
    <p:sldId id="373" r:id="rId38"/>
    <p:sldId id="302" r:id="rId39"/>
    <p:sldId id="274" r:id="rId40"/>
    <p:sldId id="288" r:id="rId41"/>
    <p:sldId id="275" r:id="rId42"/>
    <p:sldId id="342" r:id="rId43"/>
    <p:sldId id="372" r:id="rId44"/>
    <p:sldId id="365" r:id="rId45"/>
    <p:sldId id="321" r:id="rId46"/>
  </p:sldIdLst>
  <p:sldSz cx="10058400" cy="6858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3300"/>
    <a:srgbClr val="669900"/>
    <a:srgbClr val="996600"/>
    <a:srgbClr val="00CC00"/>
    <a:srgbClr val="008000"/>
    <a:srgbClr val="CC9900"/>
    <a:srgbClr val="FFCC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3" d="100"/>
          <a:sy n="93" d="100"/>
        </p:scale>
        <p:origin x="858" y="87"/>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614AA22-69E6-4581-BF8E-6DEEB1D9A382}" type="slidenum">
              <a:rPr lang="en-US"/>
              <a:pPr>
                <a:defRPr/>
              </a:pPr>
              <a:t>‹#›</a:t>
            </a:fld>
            <a:endParaRPr lang="en-US"/>
          </a:p>
        </p:txBody>
      </p:sp>
    </p:spTree>
    <p:extLst>
      <p:ext uri="{BB962C8B-B14F-4D97-AF65-F5344CB8AC3E}">
        <p14:creationId xmlns:p14="http://schemas.microsoft.com/office/powerpoint/2010/main" val="345429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4400" y="685800"/>
            <a:ext cx="50292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C0ADC655-EBA0-4F66-A6FD-FEF7ABCF45FD}" type="slidenum">
              <a:rPr lang="en-US"/>
              <a:pPr>
                <a:defRPr/>
              </a:pPr>
              <a:t>‹#›</a:t>
            </a:fld>
            <a:endParaRPr lang="en-US"/>
          </a:p>
        </p:txBody>
      </p:sp>
    </p:spTree>
    <p:extLst>
      <p:ext uri="{BB962C8B-B14F-4D97-AF65-F5344CB8AC3E}">
        <p14:creationId xmlns:p14="http://schemas.microsoft.com/office/powerpoint/2010/main" val="313319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71E6657-52C4-4E19-98DC-0626157FFC74}"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3796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1720433-E0B5-403A-80CA-1C982A94D2BD}" type="slidenum">
              <a:rPr lang="en-US"/>
              <a:pPr/>
              <a:t>10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4456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707499C-D0F8-4035-BE47-D3720669A632}" type="slidenum">
              <a:rPr lang="en-US"/>
              <a:pPr/>
              <a:t>11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40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949A3B7-A1B8-4CEB-9F6A-49527867B1B2}" type="slidenum">
              <a:rPr lang="en-US"/>
              <a:pPr/>
              <a:t>12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110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C75F850-73B0-421E-97A1-D568CF2870FA}"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6591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C75F850-73B0-421E-97A1-D568CF2870FA}" type="slidenum">
              <a:rPr lang="en-US"/>
              <a:pPr/>
              <a:t>14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919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15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663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8BFB8E-5382-431B-BDD3-FF4CB6BAE5E9}" type="slidenum">
              <a:rPr lang="en-US"/>
              <a:pPr/>
              <a:t>16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1243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17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784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18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513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784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33BDDD-B97C-4013-BEF4-72D4B4FDEE8C}" type="slidenum">
              <a:rPr lang="en-US"/>
              <a:pPr/>
              <a:t>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6515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20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6166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21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6632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22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6632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5B7D6F-77B7-4B83-8A6D-E74C478D32FA}"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499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6B6BAB1-AC57-42BE-A987-6C979DE62C84}" type="slidenum">
              <a:rPr lang="en-US"/>
              <a:pPr/>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00398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6B6BAB1-AC57-42BE-A987-6C979DE62C84}" type="slidenum">
              <a:rPr lang="en-US"/>
              <a:pPr/>
              <a:t>25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9863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26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8361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27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96305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28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46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29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784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33BDDD-B97C-4013-BEF4-72D4B4FDEE8C}" type="slidenum">
              <a:rPr lang="en-US"/>
              <a:pPr/>
              <a:t>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43322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30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6632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375790C-C5D9-469E-9241-6C645613EBE6}" type="slidenum">
              <a:rPr lang="en-US"/>
              <a:pPr/>
              <a:t>31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6390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125E73C-29BF-45BA-BD1D-EF248565D561}" type="slidenum">
              <a:rPr lang="en-US"/>
              <a:pPr/>
              <a:t>32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50321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9582F20-D1D2-45C8-B4C4-F97750EEF988}" type="slidenum">
              <a:rPr lang="en-US"/>
              <a:pPr/>
              <a:t>33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04763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9582F20-D1D2-45C8-B4C4-F97750EEF988}" type="slidenum">
              <a:rPr lang="en-US"/>
              <a:pPr/>
              <a:t>34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84299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9582F20-D1D2-45C8-B4C4-F97750EEF988}" type="slidenum">
              <a:rPr lang="en-US"/>
              <a:pPr/>
              <a:t>35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04763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36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16291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37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5002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D09FD5-5063-4D2E-BD98-150B8CF59CE5}" type="slidenum">
              <a:rPr lang="en-US"/>
              <a:pPr/>
              <a:t>38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46632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7E2C3C3-CE06-498C-81C9-593917600929}" type="slidenum">
              <a:rPr lang="en-US"/>
              <a:pPr/>
              <a:t>39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3486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33BDDD-B97C-4013-BEF4-72D4B4FDEE8C}" type="slidenum">
              <a:rPr lang="en-US"/>
              <a:pPr/>
              <a:t>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02317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9FE6CE7-F9E4-4E08-9B40-1DC0CE52285C}" type="slidenum">
              <a:rPr lang="en-US"/>
              <a:pPr/>
              <a:t>40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46329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5BC2059-46D9-4AD6-BBB3-3591AE8E5048}" type="slidenum">
              <a:rPr lang="en-US"/>
              <a:pPr/>
              <a:t>41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40116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D76898-C385-4AA4-9659-E200F9D65F19}" type="slidenum">
              <a:rPr lang="en-US"/>
              <a:pPr/>
              <a:t>42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41976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43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050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44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2134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7202190-E302-47B4-8B5D-2C107D726456}" type="slidenum">
              <a:rPr lang="en-US"/>
              <a:pPr/>
              <a:t>45</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9630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33BDDD-B97C-4013-BEF4-72D4B4FDEE8C}" type="slidenum">
              <a:rPr lang="en-US"/>
              <a:pPr/>
              <a:t>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8439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33BDDD-B97C-4013-BEF4-72D4B4FDEE8C}" type="slidenum">
              <a:rPr lang="en-US"/>
              <a:pPr/>
              <a:t>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6482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33BDDD-B97C-4013-BEF4-72D4B4FDEE8C}" type="slidenum">
              <a:rPr lang="en-US"/>
              <a:pPr/>
              <a:t>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0412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433BDDD-B97C-4013-BEF4-72D4B4FDEE8C}" type="slidenum">
              <a:rPr lang="en-US"/>
              <a:pPr/>
              <a:t>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5886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1720433-E0B5-403A-80CA-1C982A94D2BD}" type="slidenum">
              <a:rPr lang="en-US"/>
              <a:pPr/>
              <a:t>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444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130425"/>
            <a:ext cx="8550275" cy="1470025"/>
          </a:xfrm>
        </p:spPr>
        <p:txBody>
          <a:bodyPr/>
          <a:lstStyle/>
          <a:p>
            <a:r>
              <a:rPr lang="en-US"/>
              <a:t>Click to edit Master title style</a:t>
            </a:r>
          </a:p>
        </p:txBody>
      </p:sp>
      <p:sp>
        <p:nvSpPr>
          <p:cNvPr id="3" name="Subtitle 2"/>
          <p:cNvSpPr>
            <a:spLocks noGrp="1"/>
          </p:cNvSpPr>
          <p:nvPr>
            <p:ph type="subTitle" idx="1"/>
          </p:nvPr>
        </p:nvSpPr>
        <p:spPr>
          <a:xfrm>
            <a:off x="1508125" y="3886200"/>
            <a:ext cx="704215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A5FEA-9102-44F0-978F-70D4BC0EEB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291200-054C-4418-8ABB-40D1613190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74638"/>
            <a:ext cx="22621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274638"/>
            <a:ext cx="66373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2B302-1057-4A6C-956A-BC7B076724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587547-0FEB-4D32-AA81-150E568E6F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406900"/>
            <a:ext cx="8548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2906713"/>
            <a:ext cx="8548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CDB9ED-FD7A-401E-A221-1938F93C17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600200"/>
            <a:ext cx="44497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00200"/>
            <a:ext cx="444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FE659F-B941-4687-B993-1CB10A54EE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535113"/>
            <a:ext cx="4443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174875"/>
            <a:ext cx="4443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535113"/>
            <a:ext cx="4445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174875"/>
            <a:ext cx="4445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B51C10-D9CB-4839-8845-5BD6FE6C9F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15ACE5-57B4-4FA5-9482-BD71951049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002FBF-CF69-4F20-95ED-68CB42218D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73050"/>
            <a:ext cx="33083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273050"/>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435100"/>
            <a:ext cx="33083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557EC5-2097-4079-88EC-7B48AD4A9D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800600"/>
            <a:ext cx="603567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12775"/>
            <a:ext cx="60356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5367338"/>
            <a:ext cx="60356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5FEA7-29A1-4A05-90F6-A5291177EA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38" y="274638"/>
            <a:ext cx="9051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3238" y="1600200"/>
            <a:ext cx="9051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03238" y="6245225"/>
            <a:ext cx="23463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436938" y="6245225"/>
            <a:ext cx="3184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208838" y="6245225"/>
            <a:ext cx="23463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FCF24B13-5665-420F-9160-A5BA51592B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8.xml"/><Relationship Id="rId3" Type="http://schemas.openxmlformats.org/officeDocument/2006/relationships/hyperlink" Target="https://sciencespot.net/" TargetMode="External"/><Relationship Id="rId7" Type="http://schemas.openxmlformats.org/officeDocument/2006/relationships/slide" Target="slide2.xml"/><Relationship Id="rId12" Type="http://schemas.openxmlformats.org/officeDocument/2006/relationships/slide" Target="slide4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slide" Target="slide30.xml"/><Relationship Id="rId5" Type="http://schemas.openxmlformats.org/officeDocument/2006/relationships/hyperlink" Target="https://docs.google.com/presentation/d/1eUW6nO0DX5eV571gC4SDD7JXpOx9AAtkw6g9T_Rs08A/edit?usp=sharing" TargetMode="External"/><Relationship Id="rId10" Type="http://schemas.openxmlformats.org/officeDocument/2006/relationships/slide" Target="slide21.xml"/><Relationship Id="rId4" Type="http://schemas.openxmlformats.org/officeDocument/2006/relationships/hyperlink" Target="https://sciencespot.net/Pages/classchem.html#Anchor-poly" TargetMode="External"/><Relationship Id="rId9"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puzzle.com/media/584f141996a36f3e4094b1c6"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edpuzzle.com/media/584f141996a36f3e4094b1c6"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barnwell.co.uk/what-is-a-polym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arnwell.co.uk/content/uploads/2017/10/Man-Made-Synthetic-Polymers.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0" y="5200995"/>
            <a:ext cx="10058400" cy="1504605"/>
          </a:xfrm>
        </p:spPr>
        <p:txBody>
          <a:bodyPr/>
          <a:lstStyle/>
          <a:p>
            <a:pPr eaLnBrk="1" hangingPunct="1">
              <a:lnSpc>
                <a:spcPct val="80000"/>
              </a:lnSpc>
            </a:pPr>
            <a:r>
              <a:rPr lang="en-US" sz="2000" dirty="0">
                <a:solidFill>
                  <a:srgbClr val="FFFF00"/>
                </a:solidFill>
                <a:latin typeface="Times New Roman" pitchFamily="18" charset="0"/>
              </a:rPr>
              <a:t>T. Tomm       Updated 2023         </a:t>
            </a:r>
            <a:r>
              <a:rPr lang="en-US" sz="2000" dirty="0">
                <a:solidFill>
                  <a:srgbClr val="FFFF00"/>
                </a:solidFill>
                <a:latin typeface="Times New Roman" pitchFamily="18" charset="0"/>
                <a:hlinkClick r:id="rId3">
                  <a:extLst>
                    <a:ext uri="{A12FA001-AC4F-418D-AE19-62706E023703}">
                      <ahyp:hlinkClr xmlns:ahyp="http://schemas.microsoft.com/office/drawing/2018/hyperlinkcolor" val="tx"/>
                    </a:ext>
                  </a:extLst>
                </a:hlinkClick>
              </a:rPr>
              <a:t>https://sciencespot.net/</a:t>
            </a:r>
            <a:br>
              <a:rPr lang="en-US" sz="2000" dirty="0">
                <a:solidFill>
                  <a:srgbClr val="FFFF00"/>
                </a:solidFill>
                <a:latin typeface="Times New Roman" pitchFamily="18" charset="0"/>
              </a:rPr>
            </a:br>
            <a:endParaRPr lang="en-US" sz="1050" dirty="0">
              <a:solidFill>
                <a:srgbClr val="FFFF00"/>
              </a:solidFill>
              <a:latin typeface="Times New Roman" pitchFamily="18" charset="0"/>
            </a:endParaRPr>
          </a:p>
          <a:p>
            <a:pPr eaLnBrk="1" hangingPunct="1">
              <a:lnSpc>
                <a:spcPct val="80000"/>
              </a:lnSpc>
            </a:pPr>
            <a:r>
              <a:rPr lang="en-US" sz="2000" dirty="0">
                <a:solidFill>
                  <a:srgbClr val="FFFF00"/>
                </a:solidFill>
                <a:latin typeface="Times New Roman" pitchFamily="18" charset="0"/>
              </a:rPr>
              <a:t>Teacher information &amp; the original (paper version) is available at </a:t>
            </a:r>
            <a:r>
              <a:rPr lang="en-US" sz="2000" dirty="0">
                <a:solidFill>
                  <a:srgbClr val="FFFF00"/>
                </a:solidFill>
                <a:latin typeface="Times New Roman" pitchFamily="18" charset="0"/>
                <a:hlinkClick r:id="rId4">
                  <a:extLst>
                    <a:ext uri="{A12FA001-AC4F-418D-AE19-62706E023703}">
                      <ahyp:hlinkClr xmlns:ahyp="http://schemas.microsoft.com/office/drawing/2018/hyperlinkcolor" val="tx"/>
                    </a:ext>
                  </a:extLst>
                </a:hlinkClick>
              </a:rPr>
              <a:t>https://sciencespot.net/Pages/classchem.html#Anchor-poly</a:t>
            </a:r>
            <a:r>
              <a:rPr lang="en-US" sz="2000" dirty="0">
                <a:solidFill>
                  <a:srgbClr val="FFFF00"/>
                </a:solidFill>
                <a:latin typeface="Times New Roman" pitchFamily="18" charset="0"/>
              </a:rPr>
              <a:t> </a:t>
            </a:r>
            <a:endParaRPr lang="en-US" sz="1200" dirty="0">
              <a:solidFill>
                <a:srgbClr val="FFFF00"/>
              </a:solidFill>
              <a:latin typeface="Times New Roman" pitchFamily="18" charset="0"/>
            </a:endParaRPr>
          </a:p>
          <a:p>
            <a:pPr eaLnBrk="1" hangingPunct="1">
              <a:lnSpc>
                <a:spcPct val="80000"/>
              </a:lnSpc>
            </a:pPr>
            <a:br>
              <a:rPr lang="en-US" sz="1200" dirty="0">
                <a:solidFill>
                  <a:srgbClr val="FFFF00"/>
                </a:solidFill>
                <a:latin typeface="Times New Roman" pitchFamily="18" charset="0"/>
              </a:rPr>
            </a:br>
            <a:r>
              <a:rPr lang="en-US" sz="2000" dirty="0">
                <a:solidFill>
                  <a:srgbClr val="FFFF00"/>
                </a:solidFill>
                <a:latin typeface="Times New Roman" pitchFamily="18" charset="0"/>
              </a:rPr>
              <a:t>Student Digital Notebook </a:t>
            </a:r>
            <a:r>
              <a:rPr lang="en-US" sz="2000" dirty="0">
                <a:solidFill>
                  <a:srgbClr val="FFFF00"/>
                </a:solidFill>
                <a:latin typeface="Times New Roman" pitchFamily="18" charset="0"/>
                <a:hlinkClick r:id="rId5">
                  <a:extLst>
                    <a:ext uri="{A12FA001-AC4F-418D-AE19-62706E023703}">
                      <ahyp:hlinkClr xmlns:ahyp="http://schemas.microsoft.com/office/drawing/2018/hyperlinkcolor" val="tx"/>
                    </a:ext>
                  </a:extLst>
                </a:hlinkClick>
              </a:rPr>
              <a:t>–</a:t>
            </a:r>
            <a:r>
              <a:rPr lang="en-US" sz="2000" dirty="0">
                <a:solidFill>
                  <a:srgbClr val="FFFF00"/>
                </a:solidFill>
                <a:latin typeface="Times New Roman" pitchFamily="18" charset="0"/>
              </a:rPr>
              <a:t> </a:t>
            </a:r>
            <a:r>
              <a:rPr lang="en-US" sz="2000" dirty="0">
                <a:solidFill>
                  <a:srgbClr val="FFFF00"/>
                </a:solidFill>
                <a:latin typeface="Times New Roman" pitchFamily="18" charset="0"/>
                <a:hlinkClick r:id="rId5">
                  <a:extLst>
                    <a:ext uri="{A12FA001-AC4F-418D-AE19-62706E023703}">
                      <ahyp:hlinkClr xmlns:ahyp="http://schemas.microsoft.com/office/drawing/2018/hyperlinkcolor" val="tx"/>
                    </a:ext>
                  </a:extLst>
                </a:hlinkClick>
              </a:rPr>
              <a:t>Click HERE to access</a:t>
            </a:r>
            <a:r>
              <a:rPr lang="en-US" sz="2000" dirty="0">
                <a:solidFill>
                  <a:srgbClr val="FFFF00"/>
                </a:solidFill>
                <a:latin typeface="Times New Roman" pitchFamily="18" charset="0"/>
              </a:rPr>
              <a:t>!</a:t>
            </a:r>
          </a:p>
        </p:txBody>
      </p:sp>
      <p:pic>
        <p:nvPicPr>
          <p:cNvPr id="2" name="Picture 4">
            <a:extLst>
              <a:ext uri="{FF2B5EF4-FFF2-40B4-BE49-F238E27FC236}">
                <a16:creationId xmlns:a16="http://schemas.microsoft.com/office/drawing/2014/main" id="{FC97B749-CB13-0A29-8613-15A04FFAB3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4306"/>
          <a:stretch/>
        </p:blipFill>
        <p:spPr bwMode="auto">
          <a:xfrm>
            <a:off x="75258" y="152400"/>
            <a:ext cx="7058637" cy="48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672751F-DABA-1256-4CAA-4D1DE5192F1F}"/>
              </a:ext>
            </a:extLst>
          </p:cNvPr>
          <p:cNvSpPr/>
          <p:nvPr/>
        </p:nvSpPr>
        <p:spPr>
          <a:xfrm>
            <a:off x="838200" y="2209800"/>
            <a:ext cx="5587715" cy="2554545"/>
          </a:xfrm>
          <a:prstGeom prst="rect">
            <a:avLst/>
          </a:prstGeom>
          <a:noFill/>
        </p:spPr>
        <p:txBody>
          <a:bodyPr wrap="square" lIns="91440" tIns="45720" rIns="91440" bIns="45720">
            <a:spAutoFit/>
          </a:bodyPr>
          <a:lstStyle/>
          <a:p>
            <a:pPr algn="ctr"/>
            <a:r>
              <a:rPr lang="en-US" sz="8000" b="0" cap="none" spc="0" dirty="0">
                <a:ln w="38100">
                  <a:solidFill>
                    <a:schemeClr val="tx1"/>
                  </a:solidFill>
                </a:ln>
                <a:solidFill>
                  <a:schemeClr val="bg1"/>
                </a:solidFill>
                <a:effectLst>
                  <a:outerShdw blurRad="38100" dist="19050" dir="2700000" algn="tl" rotWithShape="0">
                    <a:schemeClr val="dk1">
                      <a:alpha val="40000"/>
                    </a:schemeClr>
                  </a:outerShdw>
                </a:effectLst>
                <a:latin typeface="Cooper Black" panose="0208090404030B020404" pitchFamily="18" charset="0"/>
              </a:rPr>
              <a:t>Science of Slime</a:t>
            </a:r>
            <a:endParaRPr lang="en-US" sz="4000" b="0" cap="none" spc="0" dirty="0">
              <a:ln w="38100">
                <a:solidFill>
                  <a:schemeClr val="tx1"/>
                </a:solidFill>
              </a:ln>
              <a:solidFill>
                <a:schemeClr val="bg1"/>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4" name="Rectangle 3">
            <a:extLst>
              <a:ext uri="{FF2B5EF4-FFF2-40B4-BE49-F238E27FC236}">
                <a16:creationId xmlns:a16="http://schemas.microsoft.com/office/drawing/2014/main" id="{B60BE1E4-D67F-3E8B-FCEF-E24E9173D015}"/>
              </a:ext>
            </a:extLst>
          </p:cNvPr>
          <p:cNvSpPr/>
          <p:nvPr/>
        </p:nvSpPr>
        <p:spPr>
          <a:xfrm>
            <a:off x="119612" y="839450"/>
            <a:ext cx="6969928" cy="1446550"/>
          </a:xfrm>
          <a:prstGeom prst="rect">
            <a:avLst/>
          </a:prstGeom>
          <a:noFill/>
        </p:spPr>
        <p:txBody>
          <a:bodyPr wrap="square" lIns="91440" tIns="45720" rIns="91440" bIns="45720">
            <a:spAutoFit/>
          </a:bodyPr>
          <a:lstStyle/>
          <a:p>
            <a:pPr algn="ctr"/>
            <a:r>
              <a:rPr lang="en-US" sz="8800" b="0" cap="none" spc="0" dirty="0">
                <a:ln w="38100">
                  <a:solidFill>
                    <a:schemeClr val="tx1"/>
                  </a:solidFill>
                </a:ln>
                <a:solidFill>
                  <a:srgbClr val="FFFF00"/>
                </a:solidFill>
                <a:effectLst>
                  <a:outerShdw blurRad="38100" dist="19050" dir="2700000" algn="tl" rotWithShape="0">
                    <a:schemeClr val="dk1">
                      <a:alpha val="40000"/>
                    </a:schemeClr>
                  </a:outerShdw>
                </a:effectLst>
                <a:latin typeface="Cooper Black" panose="0208090404030B020404" pitchFamily="18" charset="0"/>
              </a:rPr>
              <a:t>POLYMERS</a:t>
            </a:r>
            <a:endParaRPr lang="en-US" sz="4400" b="0" cap="none" spc="0" dirty="0">
              <a:ln w="38100">
                <a:solidFill>
                  <a:schemeClr val="tx1"/>
                </a:solidFill>
              </a:ln>
              <a:solidFill>
                <a:srgbClr val="FFFF00"/>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5" name="Rectangle 4">
            <a:extLst>
              <a:ext uri="{FF2B5EF4-FFF2-40B4-BE49-F238E27FC236}">
                <a16:creationId xmlns:a16="http://schemas.microsoft.com/office/drawing/2014/main" id="{33C3751F-1430-3EA9-CDE5-2C31CAECD538}"/>
              </a:ext>
            </a:extLst>
          </p:cNvPr>
          <p:cNvSpPr/>
          <p:nvPr/>
        </p:nvSpPr>
        <p:spPr>
          <a:xfrm>
            <a:off x="-715648" y="56805"/>
            <a:ext cx="8640448" cy="1200329"/>
          </a:xfrm>
          <a:prstGeom prst="rect">
            <a:avLst/>
          </a:prstGeom>
          <a:noFill/>
        </p:spPr>
        <p:txBody>
          <a:bodyPr wrap="square" lIns="91440" tIns="45720" rIns="91440" bIns="45720">
            <a:spAutoFit/>
          </a:bodyPr>
          <a:lstStyle/>
          <a:p>
            <a:pPr algn="ctr"/>
            <a:r>
              <a:rPr lang="en-US" sz="7200" b="0" cap="none" spc="0" dirty="0">
                <a:ln w="38100">
                  <a:solidFill>
                    <a:schemeClr val="tx1"/>
                  </a:solidFill>
                </a:ln>
                <a:solidFill>
                  <a:srgbClr val="FFFF00"/>
                </a:solidFill>
                <a:effectLst>
                  <a:outerShdw blurRad="38100" dist="19050" dir="2700000" algn="tl" rotWithShape="0">
                    <a:schemeClr val="dk1">
                      <a:alpha val="40000"/>
                    </a:schemeClr>
                  </a:outerShdw>
                </a:effectLst>
                <a:latin typeface="Cooper Black" panose="0208090404030B020404" pitchFamily="18" charset="0"/>
              </a:rPr>
              <a:t>Playing with</a:t>
            </a:r>
            <a:endParaRPr lang="en-US" sz="3600" b="0" cap="none" spc="0" dirty="0">
              <a:ln w="38100">
                <a:solidFill>
                  <a:schemeClr val="tx1"/>
                </a:solidFill>
              </a:ln>
              <a:solidFill>
                <a:srgbClr val="FFFF00"/>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6" name="Text Box 4">
            <a:extLst>
              <a:ext uri="{FF2B5EF4-FFF2-40B4-BE49-F238E27FC236}">
                <a16:creationId xmlns:a16="http://schemas.microsoft.com/office/drawing/2014/main" id="{487EAE89-D6FD-2C5A-66A6-194CC79B4027}"/>
              </a:ext>
            </a:extLst>
          </p:cNvPr>
          <p:cNvSpPr txBox="1">
            <a:spLocks noChangeArrowheads="1"/>
          </p:cNvSpPr>
          <p:nvPr/>
        </p:nvSpPr>
        <p:spPr bwMode="auto">
          <a:xfrm>
            <a:off x="7119771" y="228600"/>
            <a:ext cx="2743200" cy="4616648"/>
          </a:xfrm>
          <a:prstGeom prst="rect">
            <a:avLst/>
          </a:prstGeom>
          <a:noFill/>
          <a:ln w="9525">
            <a:noFill/>
            <a:miter lim="800000"/>
            <a:headEnd/>
            <a:tailEnd/>
          </a:ln>
        </p:spPr>
        <p:txBody>
          <a:bodyPr wrap="square">
            <a:spAutoFit/>
          </a:bodyPr>
          <a:lstStyle/>
          <a:p>
            <a:pPr algn="ctr">
              <a:spcBef>
                <a:spcPts val="600"/>
              </a:spcBef>
              <a:spcAft>
                <a:spcPts val="600"/>
              </a:spcAft>
            </a:pPr>
            <a:r>
              <a:rPr lang="en-US" sz="2800" b="1" dirty="0">
                <a:highlight>
                  <a:srgbClr val="FFFF00"/>
                </a:highlight>
              </a:rPr>
              <a:t>QUICK LINKS</a:t>
            </a:r>
            <a:endParaRPr lang="en-US" sz="2800" b="1" dirty="0">
              <a:highlight>
                <a:srgbClr val="FFFF00"/>
              </a:highlight>
              <a:hlinkClick r:id="rId7" action="ppaction://hlinksldjump">
                <a:extLst>
                  <a:ext uri="{A12FA001-AC4F-418D-AE19-62706E023703}">
                    <ahyp:hlinkClr xmlns:ahyp="http://schemas.microsoft.com/office/drawing/2018/hyperlinkcolor" val="tx"/>
                  </a:ext>
                </a:extLst>
              </a:hlinkClick>
            </a:endParaRPr>
          </a:p>
          <a:p>
            <a:pPr algn="ctr">
              <a:spcBef>
                <a:spcPts val="600"/>
              </a:spcBef>
              <a:spcAft>
                <a:spcPts val="600"/>
              </a:spcAft>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Polymer Notes</a:t>
            </a:r>
            <a:endParaRPr lang="en-US" sz="2800" b="1" dirty="0">
              <a:solidFill>
                <a:schemeClr val="bg1"/>
              </a:solidFill>
            </a:endParaRPr>
          </a:p>
          <a:p>
            <a:pPr algn="ctr">
              <a:spcBef>
                <a:spcPts val="600"/>
              </a:spcBef>
              <a:spcAft>
                <a:spcPts val="600"/>
              </a:spcAft>
            </a:pPr>
            <a:r>
              <a:rPr lang="en-US" sz="2800" b="1" dirty="0">
                <a:solidFill>
                  <a:schemeClr val="bg1"/>
                </a:solidFill>
                <a:hlinkClick r:id="rId8" action="ppaction://hlinksldjump">
                  <a:extLst>
                    <a:ext uri="{A12FA001-AC4F-418D-AE19-62706E023703}">
                      <ahyp:hlinkClr xmlns:ahyp="http://schemas.microsoft.com/office/drawing/2018/hyperlinkcolor" val="tx"/>
                    </a:ext>
                  </a:extLst>
                </a:hlinkClick>
              </a:rPr>
              <a:t>Safety Rules</a:t>
            </a:r>
            <a:endParaRPr lang="en-US" sz="2800" b="1" dirty="0">
              <a:solidFill>
                <a:schemeClr val="bg1"/>
              </a:solidFill>
            </a:endParaRPr>
          </a:p>
          <a:p>
            <a:pPr algn="ctr">
              <a:spcBef>
                <a:spcPts val="600"/>
              </a:spcBef>
              <a:spcAft>
                <a:spcPts val="600"/>
              </a:spcAft>
            </a:pPr>
            <a:r>
              <a:rPr lang="en-US" sz="2800" b="1" dirty="0" err="1">
                <a:solidFill>
                  <a:schemeClr val="bg1"/>
                </a:solidFill>
                <a:hlinkClick r:id="rId9" action="ppaction://hlinksldjump">
                  <a:extLst>
                    <a:ext uri="{A12FA001-AC4F-418D-AE19-62706E023703}">
                      <ahyp:hlinkClr xmlns:ahyp="http://schemas.microsoft.com/office/drawing/2018/hyperlinkcolor" val="tx"/>
                    </a:ext>
                  </a:extLst>
                </a:hlinkClick>
              </a:rPr>
              <a:t>Gloop</a:t>
            </a:r>
            <a:endParaRPr lang="en-US" sz="2800" b="1" dirty="0">
              <a:solidFill>
                <a:schemeClr val="bg1"/>
              </a:solidFill>
            </a:endParaRPr>
          </a:p>
          <a:p>
            <a:pPr algn="ctr">
              <a:spcBef>
                <a:spcPts val="600"/>
              </a:spcBef>
              <a:spcAft>
                <a:spcPts val="600"/>
              </a:spcAft>
            </a:pPr>
            <a:r>
              <a:rPr lang="en-US" sz="2800" b="1" dirty="0">
                <a:solidFill>
                  <a:schemeClr val="bg1"/>
                </a:solidFill>
                <a:hlinkClick r:id="rId10" action="ppaction://hlinksldjump">
                  <a:extLst>
                    <a:ext uri="{A12FA001-AC4F-418D-AE19-62706E023703}">
                      <ahyp:hlinkClr xmlns:ahyp="http://schemas.microsoft.com/office/drawing/2018/hyperlinkcolor" val="tx"/>
                    </a:ext>
                  </a:extLst>
                </a:hlinkClick>
              </a:rPr>
              <a:t>Boogers</a:t>
            </a:r>
            <a:endParaRPr lang="en-US" sz="2800" b="1" dirty="0">
              <a:solidFill>
                <a:schemeClr val="bg1"/>
              </a:solidFill>
            </a:endParaRPr>
          </a:p>
          <a:p>
            <a:pPr algn="ctr">
              <a:spcBef>
                <a:spcPts val="600"/>
              </a:spcBef>
              <a:spcAft>
                <a:spcPts val="600"/>
              </a:spcAft>
            </a:pPr>
            <a:r>
              <a:rPr lang="en-US" sz="2800" b="1" dirty="0">
                <a:solidFill>
                  <a:schemeClr val="bg1"/>
                </a:solidFill>
                <a:hlinkClick r:id="rId11" action="ppaction://hlinksldjump">
                  <a:extLst>
                    <a:ext uri="{A12FA001-AC4F-418D-AE19-62706E023703}">
                      <ahyp:hlinkClr xmlns:ahyp="http://schemas.microsoft.com/office/drawing/2018/hyperlinkcolor" val="tx"/>
                    </a:ext>
                  </a:extLst>
                </a:hlinkClick>
              </a:rPr>
              <a:t>Goobers</a:t>
            </a:r>
            <a:endParaRPr lang="en-US" sz="2800" b="1" dirty="0">
              <a:solidFill>
                <a:schemeClr val="bg1"/>
              </a:solidFill>
            </a:endParaRPr>
          </a:p>
          <a:p>
            <a:pPr algn="ctr">
              <a:spcBef>
                <a:spcPts val="600"/>
              </a:spcBef>
              <a:spcAft>
                <a:spcPts val="600"/>
              </a:spcAft>
            </a:pPr>
            <a:r>
              <a:rPr lang="en-US" sz="2800" b="1" dirty="0">
                <a:solidFill>
                  <a:schemeClr val="bg1"/>
                </a:solidFill>
                <a:hlinkClick r:id="rId12" action="ppaction://hlinksldjump">
                  <a:extLst>
                    <a:ext uri="{A12FA001-AC4F-418D-AE19-62706E023703}">
                      <ahyp:hlinkClr xmlns:ahyp="http://schemas.microsoft.com/office/drawing/2018/hyperlinkcolor" val="tx"/>
                    </a:ext>
                  </a:extLst>
                </a:hlinkClick>
              </a:rPr>
              <a:t>Super Slime</a:t>
            </a:r>
            <a:endParaRPr lang="en-US" sz="2800" b="1" dirty="0">
              <a:solidFill>
                <a:schemeClr val="bg1"/>
              </a:solidFill>
            </a:endParaRPr>
          </a:p>
          <a:p>
            <a:pPr algn="ctr">
              <a:spcBef>
                <a:spcPts val="600"/>
              </a:spcBef>
              <a:spcAft>
                <a:spcPts val="600"/>
              </a:spcAft>
            </a:pPr>
            <a:r>
              <a:rPr lang="en-US" sz="2800" b="1" dirty="0">
                <a:solidFill>
                  <a:schemeClr val="bg1"/>
                </a:solidFill>
                <a:hlinkClick r:id="rId13" action="ppaction://hlinksldjump">
                  <a:extLst>
                    <a:ext uri="{A12FA001-AC4F-418D-AE19-62706E023703}">
                      <ahyp:hlinkClr xmlns:ahyp="http://schemas.microsoft.com/office/drawing/2018/hyperlinkcolor" val="tx"/>
                    </a:ext>
                  </a:extLst>
                </a:hlinkClick>
              </a:rPr>
              <a:t>Slime Tests</a:t>
            </a:r>
            <a:endParaRPr lang="en-US"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6200" y="152401"/>
            <a:ext cx="9753600" cy="7201972"/>
          </a:xfrm>
          <a:prstGeom prst="rect">
            <a:avLst/>
          </a:prstGeom>
          <a:noFill/>
          <a:ln w="9525">
            <a:noFill/>
            <a:miter lim="800000"/>
            <a:headEnd/>
            <a:tailEnd/>
          </a:ln>
        </p:spPr>
        <p:txBody>
          <a:bodyPr wrap="square">
            <a:spAutoFit/>
          </a:bodyPr>
          <a:lstStyle/>
          <a:p>
            <a:pPr marL="311730" indent="-311730" algn="just">
              <a:buFontTx/>
              <a:buAutoNum type="arabicParenBoth" startAt="5"/>
            </a:pPr>
            <a:r>
              <a:rPr lang="en-US" sz="2800" dirty="0"/>
              <a:t> Do not put the slime where it doesn’t belong, such as on </a:t>
            </a:r>
            <a:r>
              <a:rPr lang="en-US" sz="2800" b="1" dirty="0"/>
              <a:t>CLOTHING</a:t>
            </a:r>
            <a:r>
              <a:rPr lang="en-US" sz="2800" dirty="0"/>
              <a:t>, carpeting, or other people! Keep your slime out of reach of small </a:t>
            </a:r>
            <a:r>
              <a:rPr lang="en-US" sz="2800" b="1" dirty="0"/>
              <a:t>CHILDREN</a:t>
            </a:r>
            <a:r>
              <a:rPr lang="en-US" sz="2800" dirty="0"/>
              <a:t> and </a:t>
            </a:r>
            <a:r>
              <a:rPr lang="en-US" sz="2800" b="1" dirty="0"/>
              <a:t>PETS</a:t>
            </a:r>
            <a:r>
              <a:rPr lang="en-US" sz="2800" dirty="0"/>
              <a:t>.</a:t>
            </a:r>
          </a:p>
          <a:p>
            <a:pPr marL="311730" indent="-311730" algn="just">
              <a:buFontTx/>
              <a:buAutoNum type="arabicParenBoth" startAt="5"/>
            </a:pPr>
            <a:endParaRPr lang="en-US" sz="1600" dirty="0"/>
          </a:p>
          <a:p>
            <a:pPr marL="311730" indent="-311730" algn="just"/>
            <a:r>
              <a:rPr lang="en-US" sz="2800" dirty="0"/>
              <a:t>(6) </a:t>
            </a:r>
            <a:r>
              <a:rPr lang="en-US" sz="2800" b="1" dirty="0"/>
              <a:t>DISPOSE</a:t>
            </a:r>
            <a:r>
              <a:rPr lang="en-US" sz="2800" dirty="0"/>
              <a:t> of slime materials properly.  All slime must be </a:t>
            </a:r>
            <a:r>
              <a:rPr lang="en-US" sz="2800" b="1" dirty="0"/>
              <a:t>THROWN</a:t>
            </a:r>
            <a:r>
              <a:rPr lang="en-US" sz="2800" dirty="0"/>
              <a:t> away in the trash can.  Use a </a:t>
            </a:r>
            <a:r>
              <a:rPr lang="en-US" sz="2800" b="1" dirty="0"/>
              <a:t>DRY</a:t>
            </a:r>
            <a:r>
              <a:rPr lang="en-US" sz="2800" dirty="0"/>
              <a:t> </a:t>
            </a:r>
            <a:r>
              <a:rPr lang="en-US" sz="2800" b="1" dirty="0"/>
              <a:t>TOWEL</a:t>
            </a:r>
            <a:r>
              <a:rPr lang="en-US" sz="2800" dirty="0"/>
              <a:t> to clean your hands </a:t>
            </a:r>
            <a:r>
              <a:rPr lang="en-US" sz="2800" b="1" dirty="0"/>
              <a:t>BEFORE</a:t>
            </a:r>
            <a:r>
              <a:rPr lang="en-US" sz="2800" dirty="0"/>
              <a:t> you wash them with soap. </a:t>
            </a:r>
            <a:r>
              <a:rPr lang="en-US" sz="2800" u="sng" dirty="0"/>
              <a:t>DO NOT put any amount of slime in the </a:t>
            </a:r>
            <a:r>
              <a:rPr lang="en-US" sz="2800" b="1" u="sng" dirty="0"/>
              <a:t>SINK</a:t>
            </a:r>
            <a:r>
              <a:rPr lang="en-US" sz="2800" dirty="0"/>
              <a:t>! </a:t>
            </a:r>
          </a:p>
          <a:p>
            <a:pPr marL="311730" indent="-311730" algn="just"/>
            <a:endParaRPr lang="en-US" sz="1600" dirty="0"/>
          </a:p>
          <a:p>
            <a:pPr marL="311730" indent="-311730" algn="just"/>
            <a:r>
              <a:rPr lang="en-US" sz="2800" dirty="0"/>
              <a:t>(7) Clean up </a:t>
            </a:r>
            <a:r>
              <a:rPr lang="en-US" sz="2800" b="1" dirty="0"/>
              <a:t>MESSES</a:t>
            </a:r>
            <a:r>
              <a:rPr lang="en-US" sz="2800" dirty="0"/>
              <a:t> immediately as well as at the </a:t>
            </a:r>
            <a:r>
              <a:rPr lang="en-US" sz="2800" b="1" dirty="0"/>
              <a:t>END</a:t>
            </a:r>
            <a:r>
              <a:rPr lang="en-US" sz="2800" dirty="0"/>
              <a:t> of class!</a:t>
            </a:r>
          </a:p>
          <a:p>
            <a:pPr marL="311730" indent="-311730" algn="just"/>
            <a:endParaRPr lang="en-US" sz="1800" dirty="0"/>
          </a:p>
          <a:p>
            <a:pPr marL="311730" indent="-311730" algn="just"/>
            <a:r>
              <a:rPr lang="en-US" sz="2800" dirty="0"/>
              <a:t>8) </a:t>
            </a:r>
            <a:r>
              <a:rPr lang="en-US" sz="2800" b="1" dirty="0"/>
              <a:t>WASH</a:t>
            </a:r>
            <a:r>
              <a:rPr lang="en-US" sz="2800" dirty="0"/>
              <a:t> your hands before you leave class.  </a:t>
            </a:r>
          </a:p>
          <a:p>
            <a:pPr marL="311730" indent="-311730" algn="just"/>
            <a:endParaRPr lang="en-US" sz="2000" dirty="0"/>
          </a:p>
          <a:p>
            <a:pPr marL="311730" indent="-311730" algn="just"/>
            <a:r>
              <a:rPr lang="en-US" sz="2800" dirty="0"/>
              <a:t>(9) </a:t>
            </a:r>
            <a:r>
              <a:rPr lang="en-US" sz="2800" b="1" dirty="0"/>
              <a:t>BEHAVE</a:t>
            </a:r>
            <a:r>
              <a:rPr lang="en-US" sz="2800" dirty="0"/>
              <a:t>!  No hitting, shoving, or other </a:t>
            </a:r>
            <a:r>
              <a:rPr lang="en-US" sz="2800" b="1" dirty="0"/>
              <a:t>HORSEPLAY</a:t>
            </a:r>
            <a:r>
              <a:rPr lang="en-US" sz="2800" dirty="0"/>
              <a:t> is allowed! </a:t>
            </a:r>
            <a:r>
              <a:rPr lang="en-US" sz="2800" b="1" u="sng" dirty="0"/>
              <a:t>Do not take or mess with anyone else’s slime.</a:t>
            </a:r>
          </a:p>
          <a:p>
            <a:pPr marL="311730" indent="-311730" algn="just"/>
            <a:endParaRPr lang="en-US" sz="2800" dirty="0"/>
          </a:p>
          <a:p>
            <a:pPr marL="311730" indent="-311730" algn="just"/>
            <a:endParaRPr lang="en-US" sz="2800" dirty="0"/>
          </a:p>
        </p:txBody>
      </p:sp>
    </p:spTree>
    <p:extLst>
      <p:ext uri="{BB962C8B-B14F-4D97-AF65-F5344CB8AC3E}">
        <p14:creationId xmlns:p14="http://schemas.microsoft.com/office/powerpoint/2010/main" val="39512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2400" y="152400"/>
            <a:ext cx="9753600" cy="3539430"/>
          </a:xfrm>
          <a:prstGeom prst="rect">
            <a:avLst/>
          </a:prstGeom>
          <a:noFill/>
          <a:ln w="9525">
            <a:noFill/>
            <a:miter lim="800000"/>
            <a:headEnd/>
            <a:tailEnd/>
          </a:ln>
        </p:spPr>
        <p:txBody>
          <a:bodyPr wrap="square">
            <a:spAutoFit/>
          </a:bodyPr>
          <a:lstStyle/>
          <a:p>
            <a:pPr marL="311730" indent="-311730" algn="just">
              <a:buFontTx/>
              <a:buAutoNum type="arabicParenBoth" startAt="10"/>
            </a:pPr>
            <a:r>
              <a:rPr lang="en-US" sz="2800" dirty="0"/>
              <a:t> Slime must remain in the classroom until the </a:t>
            </a:r>
            <a:r>
              <a:rPr lang="en-US" sz="2800" u="sng" dirty="0"/>
              <a:t>end of the day </a:t>
            </a:r>
            <a:r>
              <a:rPr lang="en-US" sz="2800" dirty="0"/>
              <a:t>on </a:t>
            </a:r>
            <a:r>
              <a:rPr lang="en-US" sz="2800" b="1" dirty="0"/>
              <a:t>Thursday, December 21</a:t>
            </a:r>
            <a:r>
              <a:rPr lang="en-US" sz="2800" b="1" baseline="30000" dirty="0"/>
              <a:t>st</a:t>
            </a:r>
            <a:r>
              <a:rPr lang="en-US" sz="2800" b="1" dirty="0"/>
              <a:t>!  </a:t>
            </a:r>
            <a:r>
              <a:rPr lang="en-US" sz="2800" dirty="0"/>
              <a:t>No slime or slime stuff should be taken out of my </a:t>
            </a:r>
            <a:r>
              <a:rPr lang="en-US" sz="2800" b="1" dirty="0"/>
              <a:t>classroom</a:t>
            </a:r>
            <a:r>
              <a:rPr lang="en-US" sz="2800" dirty="0"/>
              <a:t> before that time.</a:t>
            </a:r>
          </a:p>
          <a:p>
            <a:pPr marL="311730" indent="-311730" algn="just">
              <a:buFontTx/>
              <a:buAutoNum type="arabicParenBoth" startAt="10"/>
            </a:pPr>
            <a:endParaRPr lang="en-US" sz="2800" dirty="0"/>
          </a:p>
          <a:p>
            <a:pPr marL="311730" indent="-311730" algn="just"/>
            <a:r>
              <a:rPr lang="en-US" sz="2800" dirty="0"/>
              <a:t>NOTE: Most of the slime will keep for </a:t>
            </a:r>
            <a:r>
              <a:rPr lang="en-US" sz="2800" b="1" dirty="0"/>
              <a:t>3-4</a:t>
            </a:r>
            <a:r>
              <a:rPr lang="en-US" sz="2800" dirty="0"/>
              <a:t> days.  If your slime goes bad, </a:t>
            </a:r>
            <a:r>
              <a:rPr lang="en-US" sz="2800" u="sng" dirty="0"/>
              <a:t>throw it away</a:t>
            </a:r>
            <a:r>
              <a:rPr lang="en-US" sz="2800" dirty="0"/>
              <a:t>!  </a:t>
            </a:r>
            <a:r>
              <a:rPr lang="en-US" sz="2800" u="sng" dirty="0"/>
              <a:t>Do not dump in a sink</a:t>
            </a:r>
            <a:r>
              <a:rPr lang="en-US" sz="2800" dirty="0"/>
              <a:t>!</a:t>
            </a:r>
          </a:p>
          <a:p>
            <a:pPr marL="311730" indent="-311730" algn="just"/>
            <a:endParaRPr lang="en-US" sz="2800" dirty="0"/>
          </a:p>
          <a:p>
            <a:pPr marL="311730" indent="-311730" algn="just"/>
            <a:endParaRPr lang="en-US" sz="2800" dirty="0"/>
          </a:p>
        </p:txBody>
      </p:sp>
      <p:sp>
        <p:nvSpPr>
          <p:cNvPr id="4" name="TextBox 3">
            <a:extLst>
              <a:ext uri="{FF2B5EF4-FFF2-40B4-BE49-F238E27FC236}">
                <a16:creationId xmlns:a16="http://schemas.microsoft.com/office/drawing/2014/main" id="{225EA0EC-8F2B-8813-405F-5FCDF728DAA4}"/>
              </a:ext>
            </a:extLst>
          </p:cNvPr>
          <p:cNvSpPr txBox="1"/>
          <p:nvPr/>
        </p:nvSpPr>
        <p:spPr>
          <a:xfrm>
            <a:off x="183222" y="3625146"/>
            <a:ext cx="9677400" cy="1569660"/>
          </a:xfrm>
          <a:prstGeom prst="rect">
            <a:avLst/>
          </a:prstGeom>
          <a:noFill/>
        </p:spPr>
        <p:txBody>
          <a:bodyPr wrap="square">
            <a:spAutoFit/>
          </a:bodyPr>
          <a:lstStyle/>
          <a:p>
            <a:pPr algn="just"/>
            <a:r>
              <a:rPr lang="en-US" sz="2400" b="1" i="1" dirty="0">
                <a:solidFill>
                  <a:srgbClr val="FF0000"/>
                </a:solidFill>
                <a:latin typeface="Arial Nova" panose="020B0504020202020204" pitchFamily="34" charset="0"/>
              </a:rPr>
              <a:t>WARNING: You will receive a grade for this activity along with your grade on the note quiz.  Any behavior issues or failure to follow the safety rules will result in a zero grade for the activity AND you will not get any slime you make.  </a:t>
            </a:r>
          </a:p>
        </p:txBody>
      </p:sp>
      <p:sp>
        <p:nvSpPr>
          <p:cNvPr id="5" name="TextBox 4">
            <a:extLst>
              <a:ext uri="{FF2B5EF4-FFF2-40B4-BE49-F238E27FC236}">
                <a16:creationId xmlns:a16="http://schemas.microsoft.com/office/drawing/2014/main" id="{60479D6F-493D-7B89-93A3-4804668B01BB}"/>
              </a:ext>
            </a:extLst>
          </p:cNvPr>
          <p:cNvSpPr txBox="1"/>
          <p:nvPr/>
        </p:nvSpPr>
        <p:spPr>
          <a:xfrm>
            <a:off x="156680" y="5429071"/>
            <a:ext cx="9677400" cy="1200329"/>
          </a:xfrm>
          <a:prstGeom prst="rect">
            <a:avLst/>
          </a:prstGeom>
          <a:noFill/>
        </p:spPr>
        <p:txBody>
          <a:bodyPr wrap="square">
            <a:spAutoFit/>
          </a:bodyPr>
          <a:lstStyle/>
          <a:p>
            <a:pPr algn="just"/>
            <a:r>
              <a:rPr lang="en-US" sz="2400" b="1" i="1" dirty="0">
                <a:solidFill>
                  <a:srgbClr val="FF0000"/>
                </a:solidFill>
                <a:latin typeface="Arial Nova" panose="020B0504020202020204" pitchFamily="34" charset="0"/>
              </a:rPr>
              <a:t>Also … anyone who has science work to do OR are missing work from any other class will need to work on those assignments BEFORE making slime!</a:t>
            </a:r>
          </a:p>
        </p:txBody>
      </p:sp>
      <p:sp>
        <p:nvSpPr>
          <p:cNvPr id="6" name="SMARTInkShape-6">
            <a:extLst>
              <a:ext uri="{FF2B5EF4-FFF2-40B4-BE49-F238E27FC236}">
                <a16:creationId xmlns:a16="http://schemas.microsoft.com/office/drawing/2014/main" id="{6D4D915B-CF23-43FF-8E9B-04CA643B8E01}"/>
              </a:ext>
            </a:extLst>
          </p:cNvPr>
          <p:cNvSpPr/>
          <p:nvPr>
            <p:custDataLst>
              <p:tags r:id="rId1"/>
            </p:custDataLst>
          </p:nvPr>
        </p:nvSpPr>
        <p:spPr>
          <a:xfrm>
            <a:off x="6871964" y="1732361"/>
            <a:ext cx="8119" cy="1"/>
          </a:xfrm>
          <a:custGeom>
            <a:avLst/>
            <a:gdLst/>
            <a:ahLst/>
            <a:cxnLst/>
            <a:rect l="0" t="0" r="0" b="0"/>
            <a:pathLst>
              <a:path w="8119" h="1">
                <a:moveTo>
                  <a:pt x="0" y="0"/>
                </a:moveTo>
                <a:lnTo>
                  <a:pt x="0" y="0"/>
                </a:lnTo>
                <a:lnTo>
                  <a:pt x="811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3212" y="71735"/>
            <a:ext cx="2430463" cy="990600"/>
          </a:xfrm>
          <a:solidFill>
            <a:srgbClr val="FFFF00"/>
          </a:solidFill>
        </p:spPr>
        <p:txBody>
          <a:bodyPr/>
          <a:lstStyle/>
          <a:p>
            <a:pPr eaLnBrk="1" hangingPunct="1"/>
            <a:r>
              <a:rPr lang="en-US" b="1" dirty="0" err="1">
                <a:latin typeface="Cooper Black" pitchFamily="18" charset="0"/>
              </a:rPr>
              <a:t>Gloop</a:t>
            </a:r>
            <a:endParaRPr lang="en-US" b="1" dirty="0">
              <a:latin typeface="Cooper Black" pitchFamily="18" charset="0"/>
            </a:endParaRPr>
          </a:p>
        </p:txBody>
      </p:sp>
      <p:sp>
        <p:nvSpPr>
          <p:cNvPr id="12291" name="Text Box 3"/>
          <p:cNvSpPr txBox="1">
            <a:spLocks noChangeArrowheads="1"/>
          </p:cNvSpPr>
          <p:nvPr/>
        </p:nvSpPr>
        <p:spPr bwMode="auto">
          <a:xfrm>
            <a:off x="38100" y="1194526"/>
            <a:ext cx="9829800" cy="4616648"/>
          </a:xfrm>
          <a:prstGeom prst="rect">
            <a:avLst/>
          </a:prstGeom>
          <a:noFill/>
          <a:ln w="9525">
            <a:noFill/>
            <a:miter lim="800000"/>
            <a:headEnd/>
            <a:tailEnd/>
          </a:ln>
        </p:spPr>
        <p:txBody>
          <a:bodyPr wrap="square">
            <a:spAutoFit/>
          </a:bodyPr>
          <a:lstStyle/>
          <a:p>
            <a:pPr algn="just">
              <a:spcBef>
                <a:spcPct val="50000"/>
              </a:spcBef>
            </a:pPr>
            <a:r>
              <a:rPr lang="en-US" sz="2800" b="1" i="1" dirty="0"/>
              <a:t>Ingredients: White glue &amp; Borax solution  </a:t>
            </a:r>
          </a:p>
          <a:p>
            <a:pPr algn="just">
              <a:spcBef>
                <a:spcPct val="50000"/>
              </a:spcBef>
            </a:pPr>
            <a:r>
              <a:rPr lang="en-US" sz="2800" b="1" i="1" dirty="0"/>
              <a:t>White glue </a:t>
            </a:r>
            <a:r>
              <a:rPr lang="en-US" sz="2800" i="1" dirty="0"/>
              <a:t>contains </a:t>
            </a:r>
            <a:r>
              <a:rPr lang="en-US" sz="2800" b="1" i="1" u="sng" dirty="0"/>
              <a:t>PVA</a:t>
            </a:r>
            <a:r>
              <a:rPr lang="en-US" sz="2800" b="1" i="1" dirty="0"/>
              <a:t> </a:t>
            </a:r>
            <a:r>
              <a:rPr lang="en-US" sz="2800" i="1" dirty="0"/>
              <a:t>(polyvinyl alcohol), which is made from oil.  </a:t>
            </a:r>
          </a:p>
          <a:p>
            <a:pPr algn="just">
              <a:spcBef>
                <a:spcPct val="50000"/>
              </a:spcBef>
            </a:pPr>
            <a:r>
              <a:rPr lang="en-US" sz="2800" b="1" i="1" dirty="0"/>
              <a:t>Borax</a:t>
            </a:r>
            <a:r>
              <a:rPr lang="en-US" sz="2800" i="1" dirty="0"/>
              <a:t> (sodium tetraborate) - Used as a </a:t>
            </a:r>
            <a:r>
              <a:rPr lang="en-US" sz="2800" b="1" i="1" u="sng" dirty="0"/>
              <a:t>laundry agent</a:t>
            </a:r>
            <a:r>
              <a:rPr lang="en-US" sz="2800" b="1" i="1" dirty="0"/>
              <a:t> </a:t>
            </a:r>
            <a:r>
              <a:rPr lang="en-US" sz="2800" i="1" dirty="0"/>
              <a:t>and </a:t>
            </a:r>
            <a:r>
              <a:rPr lang="en-US" sz="2800" b="1" i="1" u="sng" dirty="0"/>
              <a:t>cleaning product</a:t>
            </a:r>
            <a:r>
              <a:rPr lang="en-US" sz="2800" i="1" dirty="0"/>
              <a:t>. </a:t>
            </a:r>
          </a:p>
          <a:p>
            <a:pPr algn="just">
              <a:spcBef>
                <a:spcPct val="50000"/>
              </a:spcBef>
            </a:pPr>
            <a:r>
              <a:rPr lang="en-US" sz="2800" i="1" dirty="0"/>
              <a:t>When you add water to glue, the PVA starts to dissolve in the water.  When you add the borax solution, it reacts with the PVA to crosslink. This crosslinking causes the gunk to undergo an irreversible gel-like reaction and forms the slime.</a:t>
            </a:r>
            <a:r>
              <a:rPr lang="en-US" sz="2800" dirty="0"/>
              <a:t> </a:t>
            </a:r>
          </a:p>
        </p:txBody>
      </p:sp>
      <p:sp>
        <p:nvSpPr>
          <p:cNvPr id="7" name="Text Box 3">
            <a:extLst>
              <a:ext uri="{FF2B5EF4-FFF2-40B4-BE49-F238E27FC236}">
                <a16:creationId xmlns:a16="http://schemas.microsoft.com/office/drawing/2014/main" id="{7DF82653-40E0-42A4-8CD9-71FDAA3B791F}"/>
              </a:ext>
            </a:extLst>
          </p:cNvPr>
          <p:cNvSpPr txBox="1">
            <a:spLocks noChangeArrowheads="1"/>
          </p:cNvSpPr>
          <p:nvPr/>
        </p:nvSpPr>
        <p:spPr bwMode="auto">
          <a:xfrm>
            <a:off x="12894" y="7170003"/>
            <a:ext cx="10045506" cy="830997"/>
          </a:xfrm>
          <a:prstGeom prst="rect">
            <a:avLst/>
          </a:prstGeom>
          <a:solidFill>
            <a:srgbClr val="FF0000"/>
          </a:solidFill>
          <a:ln w="9525">
            <a:noFill/>
            <a:miter lim="800000"/>
            <a:headEnd/>
            <a:tailEnd/>
          </a:ln>
        </p:spPr>
        <p:txBody>
          <a:bodyPr wrap="square">
            <a:spAutoFit/>
          </a:bodyPr>
          <a:lstStyle/>
          <a:p>
            <a:pPr algn="ctr">
              <a:spcBef>
                <a:spcPct val="50000"/>
              </a:spcBef>
            </a:pPr>
            <a:r>
              <a:rPr lang="en-US" b="1" i="1" dirty="0">
                <a:solidFill>
                  <a:schemeClr val="bg1"/>
                </a:solidFill>
              </a:rPr>
              <a:t>Alternate Assignment:  Get a page and copy the information.  </a:t>
            </a:r>
            <a:br>
              <a:rPr lang="en-US" b="1" i="1" dirty="0">
                <a:solidFill>
                  <a:schemeClr val="bg1"/>
                </a:solidFill>
              </a:rPr>
            </a:br>
            <a:r>
              <a:rPr lang="en-US" b="1" i="1" dirty="0">
                <a:solidFill>
                  <a:schemeClr val="bg1"/>
                </a:solidFill>
              </a:rPr>
              <a:t>Turn in to the bin when you are done for your daily lab grade.</a:t>
            </a:r>
            <a:endParaRPr lang="en-US" sz="2000" b="1" i="1" dirty="0">
              <a:solidFill>
                <a:schemeClr val="bg1"/>
              </a:solidFill>
            </a:endParaRPr>
          </a:p>
        </p:txBody>
      </p:sp>
      <p:pic>
        <p:nvPicPr>
          <p:cNvPr id="5" name="Picture 4">
            <a:extLst>
              <a:ext uri="{FF2B5EF4-FFF2-40B4-BE49-F238E27FC236}">
                <a16:creationId xmlns:a16="http://schemas.microsoft.com/office/drawing/2014/main" id="{644F0F0F-A599-D16F-E3E8-BD26602B8C6F}"/>
              </a:ext>
            </a:extLst>
          </p:cNvPr>
          <p:cNvPicPr>
            <a:picLocks noChangeAspect="1"/>
          </p:cNvPicPr>
          <p:nvPr/>
        </p:nvPicPr>
        <p:blipFill>
          <a:blip r:embed="rId3"/>
          <a:stretch>
            <a:fillRect/>
          </a:stretch>
        </p:blipFill>
        <p:spPr>
          <a:xfrm>
            <a:off x="2667000" y="137444"/>
            <a:ext cx="7245248" cy="954107"/>
          </a:xfrm>
          <a:prstGeom prst="rect">
            <a:avLst/>
          </a:prstGeom>
        </p:spPr>
      </p:pic>
      <p:sp>
        <p:nvSpPr>
          <p:cNvPr id="9" name="Text Box 6">
            <a:extLst>
              <a:ext uri="{FF2B5EF4-FFF2-40B4-BE49-F238E27FC236}">
                <a16:creationId xmlns:a16="http://schemas.microsoft.com/office/drawing/2014/main" id="{59BF09DF-2523-400B-865F-871CEE4D0ECA}"/>
              </a:ext>
            </a:extLst>
          </p:cNvPr>
          <p:cNvSpPr txBox="1">
            <a:spLocks noChangeArrowheads="1"/>
          </p:cNvSpPr>
          <p:nvPr/>
        </p:nvSpPr>
        <p:spPr bwMode="auto">
          <a:xfrm>
            <a:off x="12894" y="6096000"/>
            <a:ext cx="10058400" cy="523220"/>
          </a:xfrm>
          <a:prstGeom prst="rect">
            <a:avLst/>
          </a:prstGeom>
          <a:solidFill>
            <a:srgbClr val="FFFF00"/>
          </a:solidFill>
          <a:ln w="9525">
            <a:noFill/>
            <a:miter lim="800000"/>
            <a:headEnd/>
            <a:tailEnd/>
          </a:ln>
        </p:spPr>
        <p:txBody>
          <a:bodyPr wrap="square">
            <a:spAutoFit/>
          </a:bodyPr>
          <a:lstStyle/>
          <a:p>
            <a:pPr algn="ctr">
              <a:spcBef>
                <a:spcPct val="50000"/>
              </a:spcBef>
            </a:pPr>
            <a:r>
              <a:rPr lang="en-US" sz="2800" b="1" i="1" dirty="0"/>
              <a:t>Each person will make their own batch, but share the equipment.</a:t>
            </a:r>
          </a:p>
        </p:txBody>
      </p:sp>
      <p:sp>
        <p:nvSpPr>
          <p:cNvPr id="3" name="Rectangle 2">
            <a:extLst>
              <a:ext uri="{FF2B5EF4-FFF2-40B4-BE49-F238E27FC236}">
                <a16:creationId xmlns:a16="http://schemas.microsoft.com/office/drawing/2014/main" id="{A859C480-C933-94CC-1EAD-BC47A2423E3E}"/>
              </a:ext>
            </a:extLst>
          </p:cNvPr>
          <p:cNvSpPr/>
          <p:nvPr/>
        </p:nvSpPr>
        <p:spPr>
          <a:xfrm rot="1071170">
            <a:off x="4311340" y="349123"/>
            <a:ext cx="880281" cy="923330"/>
          </a:xfrm>
          <a:prstGeom prst="rect">
            <a:avLst/>
          </a:prstGeom>
          <a:noFill/>
        </p:spPr>
        <p:txBody>
          <a:bodyPr wrap="square" lIns="91440" tIns="45720" rIns="91440" bIns="45720">
            <a:spAutoFit/>
          </a:bodyPr>
          <a:lstStyle/>
          <a:p>
            <a:pPr algn="ctr"/>
            <a:r>
              <a:rPr lang="en-US" sz="5400" b="1" cap="none" spc="0" dirty="0">
                <a:ln w="17780" cmpd="sng">
                  <a:solidFill>
                    <a:srgbClr val="FF0000"/>
                  </a:solidFill>
                  <a:prstDash val="solid"/>
                  <a:miter lim="800000"/>
                </a:ln>
                <a:solidFill>
                  <a:srgbClr val="FF0000"/>
                </a:solidFill>
                <a:effectLst>
                  <a:outerShdw blurRad="50800" algn="tl" rotWithShape="0">
                    <a:srgbClr val="000000"/>
                  </a:outerShdw>
                </a:effectLst>
              </a:rPr>
              <a:t>?</a:t>
            </a:r>
          </a:p>
        </p:txBody>
      </p:sp>
      <p:sp>
        <p:nvSpPr>
          <p:cNvPr id="4" name="Line 7">
            <a:extLst>
              <a:ext uri="{FF2B5EF4-FFF2-40B4-BE49-F238E27FC236}">
                <a16:creationId xmlns:a16="http://schemas.microsoft.com/office/drawing/2014/main" id="{F55C5524-1259-3C5C-ED79-A45D63D4D54F}"/>
              </a:ext>
            </a:extLst>
          </p:cNvPr>
          <p:cNvSpPr>
            <a:spLocks noChangeShapeType="1"/>
          </p:cNvSpPr>
          <p:nvPr/>
        </p:nvSpPr>
        <p:spPr bwMode="auto">
          <a:xfrm flipH="1">
            <a:off x="3505200" y="765519"/>
            <a:ext cx="476250" cy="509587"/>
          </a:xfrm>
          <a:prstGeom prst="line">
            <a:avLst/>
          </a:prstGeom>
          <a:noFill/>
          <a:ln w="76200">
            <a:solidFill>
              <a:srgbClr val="FF0000"/>
            </a:solidFill>
            <a:round/>
            <a:headEnd type="triangle" w="med" len="med"/>
            <a:tailEnd/>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6324600" y="3276600"/>
            <a:ext cx="4115330" cy="3214688"/>
            <a:chOff x="3743" y="1980"/>
            <a:chExt cx="2828" cy="2025"/>
          </a:xfrm>
        </p:grpSpPr>
        <p:pic>
          <p:nvPicPr>
            <p:cNvPr id="7179" name="Picture 5"/>
            <p:cNvPicPr>
              <a:picLocks noChangeAspect="1" noChangeArrowheads="1"/>
            </p:cNvPicPr>
            <p:nvPr/>
          </p:nvPicPr>
          <p:blipFill>
            <a:blip r:embed="rId3" cstate="print"/>
            <a:srcRect l="15276" r="14616" b="-731"/>
            <a:stretch>
              <a:fillRect/>
            </a:stretch>
          </p:blipFill>
          <p:spPr bwMode="auto">
            <a:xfrm rot="19996970">
              <a:off x="5162" y="1980"/>
              <a:ext cx="1409" cy="2025"/>
            </a:xfrm>
            <a:prstGeom prst="rect">
              <a:avLst/>
            </a:prstGeom>
            <a:noFill/>
            <a:ln w="9525">
              <a:noFill/>
              <a:miter lim="800000"/>
              <a:headEnd/>
              <a:tailEnd/>
            </a:ln>
          </p:spPr>
        </p:pic>
        <p:sp>
          <p:nvSpPr>
            <p:cNvPr id="7180" name="Text Box 6"/>
            <p:cNvSpPr txBox="1">
              <a:spLocks noChangeArrowheads="1"/>
            </p:cNvSpPr>
            <p:nvPr/>
          </p:nvSpPr>
          <p:spPr bwMode="auto">
            <a:xfrm>
              <a:off x="3743" y="2472"/>
              <a:ext cx="1850" cy="291"/>
            </a:xfrm>
            <a:prstGeom prst="rect">
              <a:avLst/>
            </a:prstGeom>
            <a:noFill/>
            <a:ln w="9525">
              <a:noFill/>
              <a:miter lim="800000"/>
              <a:headEnd/>
              <a:tailEnd/>
            </a:ln>
          </p:spPr>
          <p:txBody>
            <a:bodyPr>
              <a:spAutoFit/>
            </a:bodyPr>
            <a:lstStyle/>
            <a:p>
              <a:pPr>
                <a:spcBef>
                  <a:spcPct val="50000"/>
                </a:spcBef>
              </a:pPr>
              <a:r>
                <a:rPr lang="en-US" dirty="0"/>
                <a:t>How is this used?</a:t>
              </a:r>
            </a:p>
          </p:txBody>
        </p:sp>
        <p:sp>
          <p:nvSpPr>
            <p:cNvPr id="7181" name="Line 7"/>
            <p:cNvSpPr>
              <a:spLocks noChangeShapeType="1"/>
            </p:cNvSpPr>
            <p:nvPr/>
          </p:nvSpPr>
          <p:spPr bwMode="auto">
            <a:xfrm flipH="1">
              <a:off x="5314" y="2364"/>
              <a:ext cx="324" cy="204"/>
            </a:xfrm>
            <a:prstGeom prst="line">
              <a:avLst/>
            </a:prstGeom>
            <a:noFill/>
            <a:ln w="57150">
              <a:solidFill>
                <a:schemeClr val="tx1"/>
              </a:solidFill>
              <a:round/>
              <a:headEnd type="triangle" w="med" len="med"/>
              <a:tailEnd/>
            </a:ln>
          </p:spPr>
          <p:txBody>
            <a:bodyPr/>
            <a:lstStyle/>
            <a:p>
              <a:endParaRPr lang="en-US"/>
            </a:p>
          </p:txBody>
        </p:sp>
      </p:grpSp>
      <p:pic>
        <p:nvPicPr>
          <p:cNvPr id="7177" name="Picture 4"/>
          <p:cNvPicPr>
            <a:picLocks noChangeAspect="1" noChangeArrowheads="1"/>
          </p:cNvPicPr>
          <p:nvPr/>
        </p:nvPicPr>
        <p:blipFill rotWithShape="1">
          <a:blip r:embed="rId4" cstate="print"/>
          <a:srcRect b="3333"/>
          <a:stretch/>
        </p:blipFill>
        <p:spPr bwMode="auto">
          <a:xfrm>
            <a:off x="186777" y="4038603"/>
            <a:ext cx="2794000" cy="2209798"/>
          </a:xfrm>
          <a:prstGeom prst="rect">
            <a:avLst/>
          </a:prstGeom>
          <a:noFill/>
          <a:ln w="9525">
            <a:noFill/>
            <a:miter lim="800000"/>
            <a:headEnd/>
            <a:tailEnd/>
          </a:ln>
        </p:spPr>
      </p:pic>
      <p:sp>
        <p:nvSpPr>
          <p:cNvPr id="7176" name="Text Box 11"/>
          <p:cNvSpPr txBox="1">
            <a:spLocks noChangeArrowheads="1"/>
          </p:cNvSpPr>
          <p:nvPr/>
        </p:nvSpPr>
        <p:spPr bwMode="auto">
          <a:xfrm>
            <a:off x="2286000" y="5316125"/>
            <a:ext cx="6082831" cy="1384995"/>
          </a:xfrm>
          <a:prstGeom prst="rect">
            <a:avLst/>
          </a:prstGeom>
          <a:solidFill>
            <a:srgbClr val="FFFF00"/>
          </a:solidFill>
          <a:ln w="9525">
            <a:noFill/>
            <a:miter lim="800000"/>
            <a:headEnd/>
            <a:tailEnd/>
          </a:ln>
        </p:spPr>
        <p:txBody>
          <a:bodyPr wrap="square">
            <a:spAutoFit/>
          </a:bodyPr>
          <a:lstStyle/>
          <a:p>
            <a:pPr algn="ctr">
              <a:spcBef>
                <a:spcPct val="50000"/>
              </a:spcBef>
            </a:pPr>
            <a:r>
              <a:rPr lang="en-US" sz="2800" dirty="0"/>
              <a:t>Measure </a:t>
            </a:r>
            <a:r>
              <a:rPr lang="en-US" sz="2800" u="sng" dirty="0"/>
              <a:t>from the bottom of the cylinder </a:t>
            </a:r>
            <a:r>
              <a:rPr lang="en-US" sz="2800" dirty="0"/>
              <a:t>up to the </a:t>
            </a:r>
            <a:r>
              <a:rPr lang="en-US" sz="2800" u="sng" dirty="0"/>
              <a:t>bottom of the </a:t>
            </a:r>
            <a:r>
              <a:rPr lang="en-US" sz="2800" b="1" u="sng" dirty="0"/>
              <a:t>meniscus</a:t>
            </a:r>
            <a:r>
              <a:rPr lang="en-US" sz="2800" dirty="0"/>
              <a:t>, which is the “bubble” at the top of the liquid.</a:t>
            </a:r>
          </a:p>
        </p:txBody>
      </p:sp>
      <p:sp>
        <p:nvSpPr>
          <p:cNvPr id="7173" name="Text Box 13"/>
          <p:cNvSpPr txBox="1">
            <a:spLocks noChangeArrowheads="1"/>
          </p:cNvSpPr>
          <p:nvPr/>
        </p:nvSpPr>
        <p:spPr bwMode="auto">
          <a:xfrm>
            <a:off x="76200" y="609600"/>
            <a:ext cx="9696450" cy="646331"/>
          </a:xfrm>
          <a:prstGeom prst="rect">
            <a:avLst/>
          </a:prstGeom>
          <a:noFill/>
          <a:ln w="9525">
            <a:noFill/>
            <a:miter lim="800000"/>
            <a:headEnd/>
            <a:tailEnd/>
          </a:ln>
        </p:spPr>
        <p:txBody>
          <a:bodyPr wrap="square">
            <a:spAutoFit/>
          </a:bodyPr>
          <a:lstStyle/>
          <a:p>
            <a:pPr>
              <a:spcBef>
                <a:spcPct val="50000"/>
              </a:spcBef>
            </a:pPr>
            <a:r>
              <a:rPr lang="en-US" sz="3600" b="1"/>
              <a:t>Cylinders vs. </a:t>
            </a:r>
            <a:r>
              <a:rPr lang="en-US" sz="3600" b="1" dirty="0"/>
              <a:t>Beakers</a:t>
            </a:r>
          </a:p>
        </p:txBody>
      </p:sp>
      <p:sp>
        <p:nvSpPr>
          <p:cNvPr id="7174" name="Text Box 16"/>
          <p:cNvSpPr txBox="1">
            <a:spLocks noChangeArrowheads="1"/>
          </p:cNvSpPr>
          <p:nvPr/>
        </p:nvSpPr>
        <p:spPr bwMode="auto">
          <a:xfrm>
            <a:off x="95250" y="1295400"/>
            <a:ext cx="6800850" cy="2677656"/>
          </a:xfrm>
          <a:prstGeom prst="rect">
            <a:avLst/>
          </a:prstGeom>
          <a:noFill/>
          <a:ln w="9525">
            <a:noFill/>
            <a:miter lim="800000"/>
            <a:headEnd/>
            <a:tailEnd/>
          </a:ln>
        </p:spPr>
        <p:txBody>
          <a:bodyPr wrap="square">
            <a:spAutoFit/>
          </a:bodyPr>
          <a:lstStyle/>
          <a:p>
            <a:pPr>
              <a:spcBef>
                <a:spcPct val="50000"/>
              </a:spcBef>
              <a:buFontTx/>
              <a:buChar char="•"/>
            </a:pPr>
            <a:r>
              <a:rPr lang="en-US" sz="2800" dirty="0"/>
              <a:t> Both used to measure volume</a:t>
            </a:r>
          </a:p>
          <a:p>
            <a:pPr>
              <a:spcBef>
                <a:spcPct val="50000"/>
              </a:spcBef>
              <a:buFontTx/>
              <a:buChar char="•"/>
            </a:pPr>
            <a:r>
              <a:rPr lang="en-US" sz="2800" dirty="0"/>
              <a:t> Both are usually graduated with a scale in milliliters</a:t>
            </a:r>
          </a:p>
          <a:p>
            <a:pPr>
              <a:spcBef>
                <a:spcPct val="50000"/>
              </a:spcBef>
              <a:buFontTx/>
              <a:buChar char="•"/>
            </a:pPr>
            <a:r>
              <a:rPr lang="en-US" sz="2800" dirty="0"/>
              <a:t> Graduated cylinders provide a </a:t>
            </a:r>
            <a:r>
              <a:rPr lang="en-US" sz="2800" u="sng" dirty="0"/>
              <a:t>more accurate </a:t>
            </a:r>
            <a:r>
              <a:rPr lang="en-US" sz="2800" dirty="0"/>
              <a:t>measurement than beakers.</a:t>
            </a:r>
          </a:p>
        </p:txBody>
      </p:sp>
      <p:sp>
        <p:nvSpPr>
          <p:cNvPr id="14" name="Text Box 2"/>
          <p:cNvSpPr txBox="1">
            <a:spLocks noChangeArrowheads="1"/>
          </p:cNvSpPr>
          <p:nvPr/>
        </p:nvSpPr>
        <p:spPr bwMode="auto">
          <a:xfrm>
            <a:off x="0" y="0"/>
            <a:ext cx="10058400" cy="579438"/>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b="1" dirty="0">
                <a:latin typeface="Times New Roman" pitchFamily="18" charset="0"/>
              </a:rPr>
              <a:t>Measuring </a:t>
            </a:r>
            <a:r>
              <a:rPr lang="en-US" sz="3200" b="1" dirty="0"/>
              <a:t>Volume				</a:t>
            </a:r>
            <a:endParaRPr lang="en-US" sz="3200" b="1" dirty="0">
              <a:latin typeface="Times New Roman" pitchFamily="18" charset="0"/>
            </a:endParaRPr>
          </a:p>
        </p:txBody>
      </p:sp>
      <p:pic>
        <p:nvPicPr>
          <p:cNvPr id="1026" name="Picture 2"/>
          <p:cNvPicPr>
            <a:picLocks noChangeAspect="1" noChangeArrowheads="1"/>
          </p:cNvPicPr>
          <p:nvPr/>
        </p:nvPicPr>
        <p:blipFill>
          <a:blip r:embed="rId5" cstate="print"/>
          <a:srcRect/>
          <a:stretch>
            <a:fillRect/>
          </a:stretch>
        </p:blipFill>
        <p:spPr bwMode="auto">
          <a:xfrm>
            <a:off x="7010400" y="152400"/>
            <a:ext cx="2938837" cy="2772367"/>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F7E40155-DD6F-A722-70C4-FD82C616DC69}"/>
              </a:ext>
            </a:extLst>
          </p:cNvPr>
          <p:cNvCxnSpPr/>
          <p:nvPr/>
        </p:nvCxnSpPr>
        <p:spPr>
          <a:xfrm flipV="1">
            <a:off x="1447800" y="5257800"/>
            <a:ext cx="0" cy="10668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3"/>
          <p:cNvSpPr txBox="1">
            <a:spLocks noChangeArrowheads="1"/>
          </p:cNvSpPr>
          <p:nvPr/>
        </p:nvSpPr>
        <p:spPr bwMode="auto">
          <a:xfrm>
            <a:off x="76200" y="609600"/>
            <a:ext cx="9696450" cy="1077218"/>
          </a:xfrm>
          <a:prstGeom prst="rect">
            <a:avLst/>
          </a:prstGeom>
          <a:noFill/>
          <a:ln w="9525">
            <a:noFill/>
            <a:miter lim="800000"/>
            <a:headEnd/>
            <a:tailEnd/>
          </a:ln>
        </p:spPr>
        <p:txBody>
          <a:bodyPr wrap="square">
            <a:spAutoFit/>
          </a:bodyPr>
          <a:lstStyle/>
          <a:p>
            <a:pPr>
              <a:spcBef>
                <a:spcPct val="50000"/>
              </a:spcBef>
            </a:pPr>
            <a:r>
              <a:rPr lang="en-US" sz="3200" b="1" dirty="0"/>
              <a:t>What’s the scale? </a:t>
            </a:r>
            <a:r>
              <a:rPr lang="en-US" sz="3200" dirty="0"/>
              <a:t>Determine the scale for the graduated cylinder – they are not all the same.</a:t>
            </a:r>
            <a:r>
              <a:rPr lang="en-US" sz="3200" b="1" dirty="0"/>
              <a:t>  </a:t>
            </a:r>
          </a:p>
        </p:txBody>
      </p:sp>
      <p:sp>
        <p:nvSpPr>
          <p:cNvPr id="14" name="Text Box 2"/>
          <p:cNvSpPr txBox="1">
            <a:spLocks noChangeArrowheads="1"/>
          </p:cNvSpPr>
          <p:nvPr/>
        </p:nvSpPr>
        <p:spPr bwMode="auto">
          <a:xfrm>
            <a:off x="0" y="0"/>
            <a:ext cx="10058400" cy="579438"/>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b="1" dirty="0">
                <a:latin typeface="Times New Roman" pitchFamily="18" charset="0"/>
              </a:rPr>
              <a:t>Measuring </a:t>
            </a:r>
            <a:r>
              <a:rPr lang="en-US" sz="3200" b="1" dirty="0"/>
              <a:t>Volume				</a:t>
            </a:r>
            <a:endParaRPr lang="en-US" sz="3200" b="1" dirty="0">
              <a:latin typeface="Times New Roman" pitchFamily="18" charset="0"/>
            </a:endParaRPr>
          </a:p>
        </p:txBody>
      </p:sp>
      <p:grpSp>
        <p:nvGrpSpPr>
          <p:cNvPr id="1040" name="Group 1039">
            <a:extLst>
              <a:ext uri="{FF2B5EF4-FFF2-40B4-BE49-F238E27FC236}">
                <a16:creationId xmlns:a16="http://schemas.microsoft.com/office/drawing/2014/main" id="{2C39A455-2497-1C98-BFB6-D2A5A518AA96}"/>
              </a:ext>
            </a:extLst>
          </p:cNvPr>
          <p:cNvGrpSpPr/>
          <p:nvPr/>
        </p:nvGrpSpPr>
        <p:grpSpPr>
          <a:xfrm>
            <a:off x="4792893" y="1883595"/>
            <a:ext cx="1760307" cy="4286485"/>
            <a:chOff x="3573693" y="1883595"/>
            <a:chExt cx="1760307" cy="4286485"/>
          </a:xfrm>
        </p:grpSpPr>
        <p:sp>
          <p:nvSpPr>
            <p:cNvPr id="7186" name="Freeform: Shape 7185">
              <a:extLst>
                <a:ext uri="{FF2B5EF4-FFF2-40B4-BE49-F238E27FC236}">
                  <a16:creationId xmlns:a16="http://schemas.microsoft.com/office/drawing/2014/main" id="{B32ACC66-EFEE-2FD7-D40B-41A3CB82E5BE}"/>
                </a:ext>
              </a:extLst>
            </p:cNvPr>
            <p:cNvSpPr/>
            <p:nvPr/>
          </p:nvSpPr>
          <p:spPr>
            <a:xfrm>
              <a:off x="3576262" y="3519033"/>
              <a:ext cx="1125020" cy="2651047"/>
            </a:xfrm>
            <a:custGeom>
              <a:avLst/>
              <a:gdLst>
                <a:gd name="connsiteX0" fmla="*/ 10274 w 1125020"/>
                <a:gd name="connsiteY0" fmla="*/ 0 h 3899043"/>
                <a:gd name="connsiteX1" fmla="*/ 210620 w 1125020"/>
                <a:gd name="connsiteY1" fmla="*/ 123290 h 3899043"/>
                <a:gd name="connsiteX2" fmla="*/ 328773 w 1125020"/>
                <a:gd name="connsiteY2" fmla="*/ 123290 h 3899043"/>
                <a:gd name="connsiteX3" fmla="*/ 508570 w 1125020"/>
                <a:gd name="connsiteY3" fmla="*/ 138701 h 3899043"/>
                <a:gd name="connsiteX4" fmla="*/ 755150 w 1125020"/>
                <a:gd name="connsiteY4" fmla="*/ 133564 h 3899043"/>
                <a:gd name="connsiteX5" fmla="*/ 914400 w 1125020"/>
                <a:gd name="connsiteY5" fmla="*/ 77056 h 3899043"/>
                <a:gd name="connsiteX6" fmla="*/ 1068512 w 1125020"/>
                <a:gd name="connsiteY6" fmla="*/ 46234 h 3899043"/>
                <a:gd name="connsiteX7" fmla="*/ 1125020 w 1125020"/>
                <a:gd name="connsiteY7" fmla="*/ 10274 h 3899043"/>
                <a:gd name="connsiteX8" fmla="*/ 1125020 w 1125020"/>
                <a:gd name="connsiteY8" fmla="*/ 3899043 h 3899043"/>
                <a:gd name="connsiteX9" fmla="*/ 0 w 1125020"/>
                <a:gd name="connsiteY9" fmla="*/ 3842535 h 3899043"/>
                <a:gd name="connsiteX10" fmla="*/ 10274 w 1125020"/>
                <a:gd name="connsiteY10" fmla="*/ 0 h 389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5020" h="3899043">
                  <a:moveTo>
                    <a:pt x="10274" y="0"/>
                  </a:moveTo>
                  <a:lnTo>
                    <a:pt x="210620" y="123290"/>
                  </a:lnTo>
                  <a:lnTo>
                    <a:pt x="328773" y="123290"/>
                  </a:lnTo>
                  <a:lnTo>
                    <a:pt x="508570" y="138701"/>
                  </a:lnTo>
                  <a:lnTo>
                    <a:pt x="755150" y="133564"/>
                  </a:lnTo>
                  <a:lnTo>
                    <a:pt x="914400" y="77056"/>
                  </a:lnTo>
                  <a:lnTo>
                    <a:pt x="1068512" y="46234"/>
                  </a:lnTo>
                  <a:lnTo>
                    <a:pt x="1125020" y="10274"/>
                  </a:lnTo>
                  <a:lnTo>
                    <a:pt x="1125020" y="3899043"/>
                  </a:lnTo>
                  <a:lnTo>
                    <a:pt x="0" y="3842535"/>
                  </a:lnTo>
                  <a:cubicBezTo>
                    <a:pt x="3425" y="2561690"/>
                    <a:pt x="6849" y="1280845"/>
                    <a:pt x="10274"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7" name="Group 7186">
              <a:extLst>
                <a:ext uri="{FF2B5EF4-FFF2-40B4-BE49-F238E27FC236}">
                  <a16:creationId xmlns:a16="http://schemas.microsoft.com/office/drawing/2014/main" id="{79E78124-C05E-C9EC-5D57-CE78B3F9C766}"/>
                </a:ext>
              </a:extLst>
            </p:cNvPr>
            <p:cNvGrpSpPr/>
            <p:nvPr/>
          </p:nvGrpSpPr>
          <p:grpSpPr>
            <a:xfrm>
              <a:off x="3573693" y="1883595"/>
              <a:ext cx="1143000" cy="4264224"/>
              <a:chOff x="685800" y="2288976"/>
              <a:chExt cx="1143000" cy="4264224"/>
            </a:xfrm>
          </p:grpSpPr>
          <p:sp>
            <p:nvSpPr>
              <p:cNvPr id="7188" name="Rectangle 7187">
                <a:extLst>
                  <a:ext uri="{FF2B5EF4-FFF2-40B4-BE49-F238E27FC236}">
                    <a16:creationId xmlns:a16="http://schemas.microsoft.com/office/drawing/2014/main" id="{896BA93C-5263-CC52-01DA-C39479FF456B}"/>
                  </a:ext>
                </a:extLst>
              </p:cNvPr>
              <p:cNvSpPr/>
              <p:nvPr/>
            </p:nvSpPr>
            <p:spPr>
              <a:xfrm>
                <a:off x="685800" y="2288976"/>
                <a:ext cx="1143000" cy="4264224"/>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90" name="Group 7189">
                <a:extLst>
                  <a:ext uri="{FF2B5EF4-FFF2-40B4-BE49-F238E27FC236}">
                    <a16:creationId xmlns:a16="http://schemas.microsoft.com/office/drawing/2014/main" id="{A463B32E-8330-60E4-7CBE-1284BD3EF422}"/>
                  </a:ext>
                </a:extLst>
              </p:cNvPr>
              <p:cNvGrpSpPr/>
              <p:nvPr/>
            </p:nvGrpSpPr>
            <p:grpSpPr>
              <a:xfrm>
                <a:off x="685800" y="2667000"/>
                <a:ext cx="1143000" cy="3657600"/>
                <a:chOff x="685800" y="2667000"/>
                <a:chExt cx="1143000" cy="3657600"/>
              </a:xfrm>
            </p:grpSpPr>
            <p:cxnSp>
              <p:nvCxnSpPr>
                <p:cNvPr id="7191" name="Straight Connector 7190">
                  <a:extLst>
                    <a:ext uri="{FF2B5EF4-FFF2-40B4-BE49-F238E27FC236}">
                      <a16:creationId xmlns:a16="http://schemas.microsoft.com/office/drawing/2014/main" id="{AA5F1CF7-5C89-F390-19AC-5AB5B3CB6DEB}"/>
                    </a:ext>
                  </a:extLst>
                </p:cNvPr>
                <p:cNvCxnSpPr>
                  <a:cxnSpLocks/>
                </p:cNvCxnSpPr>
                <p:nvPr/>
              </p:nvCxnSpPr>
              <p:spPr>
                <a:xfrm>
                  <a:off x="685800" y="3629525"/>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2" name="Straight Connector 7191">
                  <a:extLst>
                    <a:ext uri="{FF2B5EF4-FFF2-40B4-BE49-F238E27FC236}">
                      <a16:creationId xmlns:a16="http://schemas.microsoft.com/office/drawing/2014/main" id="{D05E8CC6-EC5C-9E82-6E6E-7F20F927FBD2}"/>
                    </a:ext>
                  </a:extLst>
                </p:cNvPr>
                <p:cNvCxnSpPr>
                  <a:cxnSpLocks/>
                </p:cNvCxnSpPr>
                <p:nvPr/>
              </p:nvCxnSpPr>
              <p:spPr>
                <a:xfrm>
                  <a:off x="685800" y="459205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3" name="Straight Connector 7192">
                  <a:extLst>
                    <a:ext uri="{FF2B5EF4-FFF2-40B4-BE49-F238E27FC236}">
                      <a16:creationId xmlns:a16="http://schemas.microsoft.com/office/drawing/2014/main" id="{F569E4C0-A2B0-0C7F-B6E5-7131C43BE0DC}"/>
                    </a:ext>
                  </a:extLst>
                </p:cNvPr>
                <p:cNvCxnSpPr>
                  <a:cxnSpLocks/>
                </p:cNvCxnSpPr>
                <p:nvPr/>
              </p:nvCxnSpPr>
              <p:spPr>
                <a:xfrm>
                  <a:off x="685800" y="5554575"/>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4" name="Straight Connector 7193">
                  <a:extLst>
                    <a:ext uri="{FF2B5EF4-FFF2-40B4-BE49-F238E27FC236}">
                      <a16:creationId xmlns:a16="http://schemas.microsoft.com/office/drawing/2014/main" id="{3566E840-FDBB-8B7B-BC67-8AC3BF915142}"/>
                    </a:ext>
                  </a:extLst>
                </p:cNvPr>
                <p:cNvCxnSpPr>
                  <a:cxnSpLocks/>
                </p:cNvCxnSpPr>
                <p:nvPr/>
              </p:nvCxnSpPr>
              <p:spPr>
                <a:xfrm>
                  <a:off x="1463040" y="305201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5" name="Straight Connector 7194">
                  <a:extLst>
                    <a:ext uri="{FF2B5EF4-FFF2-40B4-BE49-F238E27FC236}">
                      <a16:creationId xmlns:a16="http://schemas.microsoft.com/office/drawing/2014/main" id="{DC5B88A9-219E-8145-EE92-931458624B12}"/>
                    </a:ext>
                  </a:extLst>
                </p:cNvPr>
                <p:cNvCxnSpPr>
                  <a:cxnSpLocks/>
                </p:cNvCxnSpPr>
                <p:nvPr/>
              </p:nvCxnSpPr>
              <p:spPr>
                <a:xfrm>
                  <a:off x="1463040" y="324451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6" name="Straight Connector 7195">
                  <a:extLst>
                    <a:ext uri="{FF2B5EF4-FFF2-40B4-BE49-F238E27FC236}">
                      <a16:creationId xmlns:a16="http://schemas.microsoft.com/office/drawing/2014/main" id="{4E54021D-A389-3E54-F263-30DDEE438696}"/>
                    </a:ext>
                  </a:extLst>
                </p:cNvPr>
                <p:cNvCxnSpPr>
                  <a:cxnSpLocks/>
                </p:cNvCxnSpPr>
                <p:nvPr/>
              </p:nvCxnSpPr>
              <p:spPr>
                <a:xfrm>
                  <a:off x="1463040" y="343702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7" name="Straight Connector 7196">
                  <a:extLst>
                    <a:ext uri="{FF2B5EF4-FFF2-40B4-BE49-F238E27FC236}">
                      <a16:creationId xmlns:a16="http://schemas.microsoft.com/office/drawing/2014/main" id="{8370AA44-792C-DBDA-6165-6EBB35B32B49}"/>
                    </a:ext>
                  </a:extLst>
                </p:cNvPr>
                <p:cNvCxnSpPr>
                  <a:cxnSpLocks/>
                </p:cNvCxnSpPr>
                <p:nvPr/>
              </p:nvCxnSpPr>
              <p:spPr>
                <a:xfrm>
                  <a:off x="1463040" y="285950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8" name="Straight Connector 7197">
                  <a:extLst>
                    <a:ext uri="{FF2B5EF4-FFF2-40B4-BE49-F238E27FC236}">
                      <a16:creationId xmlns:a16="http://schemas.microsoft.com/office/drawing/2014/main" id="{8F4A3DC6-97FC-1379-48CF-0258B68F37EF}"/>
                    </a:ext>
                  </a:extLst>
                </p:cNvPr>
                <p:cNvCxnSpPr>
                  <a:cxnSpLocks/>
                </p:cNvCxnSpPr>
                <p:nvPr/>
              </p:nvCxnSpPr>
              <p:spPr>
                <a:xfrm>
                  <a:off x="1463040" y="401453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9" name="Straight Connector 7198">
                  <a:extLst>
                    <a:ext uri="{FF2B5EF4-FFF2-40B4-BE49-F238E27FC236}">
                      <a16:creationId xmlns:a16="http://schemas.microsoft.com/office/drawing/2014/main" id="{DCDABB4F-34FD-AC6C-31E6-9B4A46775065}"/>
                    </a:ext>
                  </a:extLst>
                </p:cNvPr>
                <p:cNvCxnSpPr>
                  <a:cxnSpLocks/>
                </p:cNvCxnSpPr>
                <p:nvPr/>
              </p:nvCxnSpPr>
              <p:spPr>
                <a:xfrm>
                  <a:off x="1463040" y="420704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0" name="Straight Connector 7199">
                  <a:extLst>
                    <a:ext uri="{FF2B5EF4-FFF2-40B4-BE49-F238E27FC236}">
                      <a16:creationId xmlns:a16="http://schemas.microsoft.com/office/drawing/2014/main" id="{F2F621BA-BED3-211C-366B-82FD65C6426F}"/>
                    </a:ext>
                  </a:extLst>
                </p:cNvPr>
                <p:cNvCxnSpPr>
                  <a:cxnSpLocks/>
                </p:cNvCxnSpPr>
                <p:nvPr/>
              </p:nvCxnSpPr>
              <p:spPr>
                <a:xfrm>
                  <a:off x="1463040" y="439954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1" name="Straight Connector 7200">
                  <a:extLst>
                    <a:ext uri="{FF2B5EF4-FFF2-40B4-BE49-F238E27FC236}">
                      <a16:creationId xmlns:a16="http://schemas.microsoft.com/office/drawing/2014/main" id="{803095B5-643B-2E81-FC9F-349A497C0E2D}"/>
                    </a:ext>
                  </a:extLst>
                </p:cNvPr>
                <p:cNvCxnSpPr>
                  <a:cxnSpLocks/>
                </p:cNvCxnSpPr>
                <p:nvPr/>
              </p:nvCxnSpPr>
              <p:spPr>
                <a:xfrm>
                  <a:off x="1463040" y="382203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2" name="Straight Connector 7201">
                  <a:extLst>
                    <a:ext uri="{FF2B5EF4-FFF2-40B4-BE49-F238E27FC236}">
                      <a16:creationId xmlns:a16="http://schemas.microsoft.com/office/drawing/2014/main" id="{A7CD0942-2CDA-136C-C625-0E13E648471F}"/>
                    </a:ext>
                  </a:extLst>
                </p:cNvPr>
                <p:cNvCxnSpPr>
                  <a:cxnSpLocks/>
                </p:cNvCxnSpPr>
                <p:nvPr/>
              </p:nvCxnSpPr>
              <p:spPr>
                <a:xfrm>
                  <a:off x="1463040" y="497706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3" name="Straight Connector 7202">
                  <a:extLst>
                    <a:ext uri="{FF2B5EF4-FFF2-40B4-BE49-F238E27FC236}">
                      <a16:creationId xmlns:a16="http://schemas.microsoft.com/office/drawing/2014/main" id="{9183DC57-A04B-671E-1669-509AF7384E8C}"/>
                    </a:ext>
                  </a:extLst>
                </p:cNvPr>
                <p:cNvCxnSpPr>
                  <a:cxnSpLocks/>
                </p:cNvCxnSpPr>
                <p:nvPr/>
              </p:nvCxnSpPr>
              <p:spPr>
                <a:xfrm>
                  <a:off x="1463040" y="516956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4" name="Straight Connector 7203">
                  <a:extLst>
                    <a:ext uri="{FF2B5EF4-FFF2-40B4-BE49-F238E27FC236}">
                      <a16:creationId xmlns:a16="http://schemas.microsoft.com/office/drawing/2014/main" id="{5BB80F27-5E7D-F1B8-A9E5-482E21031B93}"/>
                    </a:ext>
                  </a:extLst>
                </p:cNvPr>
                <p:cNvCxnSpPr>
                  <a:cxnSpLocks/>
                </p:cNvCxnSpPr>
                <p:nvPr/>
              </p:nvCxnSpPr>
              <p:spPr>
                <a:xfrm>
                  <a:off x="1463040" y="536207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5" name="Straight Connector 7204">
                  <a:extLst>
                    <a:ext uri="{FF2B5EF4-FFF2-40B4-BE49-F238E27FC236}">
                      <a16:creationId xmlns:a16="http://schemas.microsoft.com/office/drawing/2014/main" id="{AE9D3B71-8CA1-E16D-1AD5-3D491EF4F63C}"/>
                    </a:ext>
                  </a:extLst>
                </p:cNvPr>
                <p:cNvCxnSpPr>
                  <a:cxnSpLocks/>
                </p:cNvCxnSpPr>
                <p:nvPr/>
              </p:nvCxnSpPr>
              <p:spPr>
                <a:xfrm>
                  <a:off x="1463040" y="478455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6" name="Straight Connector 7205">
                  <a:extLst>
                    <a:ext uri="{FF2B5EF4-FFF2-40B4-BE49-F238E27FC236}">
                      <a16:creationId xmlns:a16="http://schemas.microsoft.com/office/drawing/2014/main" id="{680130BE-09C1-579C-0812-7EA98C957FBE}"/>
                    </a:ext>
                  </a:extLst>
                </p:cNvPr>
                <p:cNvCxnSpPr>
                  <a:cxnSpLocks/>
                </p:cNvCxnSpPr>
                <p:nvPr/>
              </p:nvCxnSpPr>
              <p:spPr>
                <a:xfrm>
                  <a:off x="1463040" y="593958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7" name="Straight Connector 7206">
                  <a:extLst>
                    <a:ext uri="{FF2B5EF4-FFF2-40B4-BE49-F238E27FC236}">
                      <a16:creationId xmlns:a16="http://schemas.microsoft.com/office/drawing/2014/main" id="{4614FBF6-1C3A-F3AF-A6C1-D49CC74303CE}"/>
                    </a:ext>
                  </a:extLst>
                </p:cNvPr>
                <p:cNvCxnSpPr>
                  <a:cxnSpLocks/>
                </p:cNvCxnSpPr>
                <p:nvPr/>
              </p:nvCxnSpPr>
              <p:spPr>
                <a:xfrm>
                  <a:off x="1463040" y="613209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8" name="Straight Connector 7207">
                  <a:extLst>
                    <a:ext uri="{FF2B5EF4-FFF2-40B4-BE49-F238E27FC236}">
                      <a16:creationId xmlns:a16="http://schemas.microsoft.com/office/drawing/2014/main" id="{B9341420-88C8-3A59-B57F-DA15AA26BEE0}"/>
                    </a:ext>
                  </a:extLst>
                </p:cNvPr>
                <p:cNvCxnSpPr>
                  <a:cxnSpLocks/>
                </p:cNvCxnSpPr>
                <p:nvPr/>
              </p:nvCxnSpPr>
              <p:spPr>
                <a:xfrm>
                  <a:off x="1463040" y="632460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9" name="Straight Connector 7208">
                  <a:extLst>
                    <a:ext uri="{FF2B5EF4-FFF2-40B4-BE49-F238E27FC236}">
                      <a16:creationId xmlns:a16="http://schemas.microsoft.com/office/drawing/2014/main" id="{834C9A7F-10A8-6287-5671-8337819ED627}"/>
                    </a:ext>
                  </a:extLst>
                </p:cNvPr>
                <p:cNvCxnSpPr>
                  <a:cxnSpLocks/>
                </p:cNvCxnSpPr>
                <p:nvPr/>
              </p:nvCxnSpPr>
              <p:spPr>
                <a:xfrm>
                  <a:off x="1463040" y="574708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10" name="Straight Connector 7209">
                  <a:extLst>
                    <a:ext uri="{FF2B5EF4-FFF2-40B4-BE49-F238E27FC236}">
                      <a16:creationId xmlns:a16="http://schemas.microsoft.com/office/drawing/2014/main" id="{DEC6EF9B-7582-BC66-8E47-7282D9A21871}"/>
                    </a:ext>
                  </a:extLst>
                </p:cNvPr>
                <p:cNvCxnSpPr>
                  <a:cxnSpLocks/>
                </p:cNvCxnSpPr>
                <p:nvPr/>
              </p:nvCxnSpPr>
              <p:spPr>
                <a:xfrm>
                  <a:off x="685800" y="26670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11" name="TextBox 7210">
              <a:extLst>
                <a:ext uri="{FF2B5EF4-FFF2-40B4-BE49-F238E27FC236}">
                  <a16:creationId xmlns:a16="http://schemas.microsoft.com/office/drawing/2014/main" id="{158FCD58-97F5-98D1-A9C5-AB739338BCAE}"/>
                </a:ext>
              </a:extLst>
            </p:cNvPr>
            <p:cNvSpPr txBox="1"/>
            <p:nvPr/>
          </p:nvSpPr>
          <p:spPr>
            <a:xfrm>
              <a:off x="4724400" y="4868594"/>
              <a:ext cx="609600" cy="523220"/>
            </a:xfrm>
            <a:prstGeom prst="rect">
              <a:avLst/>
            </a:prstGeom>
            <a:noFill/>
          </p:spPr>
          <p:txBody>
            <a:bodyPr wrap="square" rtlCol="0">
              <a:spAutoFit/>
            </a:bodyPr>
            <a:lstStyle/>
            <a:p>
              <a:r>
                <a:rPr lang="en-US" sz="2800" b="1" dirty="0"/>
                <a:t>10</a:t>
              </a:r>
            </a:p>
          </p:txBody>
        </p:sp>
        <p:sp>
          <p:nvSpPr>
            <p:cNvPr id="7212" name="TextBox 7211">
              <a:extLst>
                <a:ext uri="{FF2B5EF4-FFF2-40B4-BE49-F238E27FC236}">
                  <a16:creationId xmlns:a16="http://schemas.microsoft.com/office/drawing/2014/main" id="{D3B114C1-8E86-31E5-42D0-501122AED757}"/>
                </a:ext>
              </a:extLst>
            </p:cNvPr>
            <p:cNvSpPr txBox="1"/>
            <p:nvPr/>
          </p:nvSpPr>
          <p:spPr>
            <a:xfrm>
              <a:off x="4724400" y="3849491"/>
              <a:ext cx="609600" cy="523220"/>
            </a:xfrm>
            <a:prstGeom prst="rect">
              <a:avLst/>
            </a:prstGeom>
            <a:noFill/>
          </p:spPr>
          <p:txBody>
            <a:bodyPr wrap="square" rtlCol="0">
              <a:spAutoFit/>
            </a:bodyPr>
            <a:lstStyle/>
            <a:p>
              <a:r>
                <a:rPr lang="en-US" sz="2800" b="1" dirty="0"/>
                <a:t>20</a:t>
              </a:r>
            </a:p>
          </p:txBody>
        </p:sp>
        <p:sp>
          <p:nvSpPr>
            <p:cNvPr id="7213" name="TextBox 7212">
              <a:extLst>
                <a:ext uri="{FF2B5EF4-FFF2-40B4-BE49-F238E27FC236}">
                  <a16:creationId xmlns:a16="http://schemas.microsoft.com/office/drawing/2014/main" id="{E592F9A4-2CBC-9412-6486-926C17412592}"/>
                </a:ext>
              </a:extLst>
            </p:cNvPr>
            <p:cNvSpPr txBox="1"/>
            <p:nvPr/>
          </p:nvSpPr>
          <p:spPr>
            <a:xfrm>
              <a:off x="4724400" y="2917474"/>
              <a:ext cx="609600" cy="523220"/>
            </a:xfrm>
            <a:prstGeom prst="rect">
              <a:avLst/>
            </a:prstGeom>
            <a:noFill/>
          </p:spPr>
          <p:txBody>
            <a:bodyPr wrap="square" rtlCol="0">
              <a:spAutoFit/>
            </a:bodyPr>
            <a:lstStyle/>
            <a:p>
              <a:r>
                <a:rPr lang="en-US" sz="2800" b="1" dirty="0"/>
                <a:t>30</a:t>
              </a:r>
            </a:p>
          </p:txBody>
        </p:sp>
        <p:sp>
          <p:nvSpPr>
            <p:cNvPr id="7214" name="TextBox 7213">
              <a:extLst>
                <a:ext uri="{FF2B5EF4-FFF2-40B4-BE49-F238E27FC236}">
                  <a16:creationId xmlns:a16="http://schemas.microsoft.com/office/drawing/2014/main" id="{204F032C-EF17-D3E6-03F0-300AA1C2E5E9}"/>
                </a:ext>
              </a:extLst>
            </p:cNvPr>
            <p:cNvSpPr txBox="1"/>
            <p:nvPr/>
          </p:nvSpPr>
          <p:spPr>
            <a:xfrm>
              <a:off x="4724400" y="2001924"/>
              <a:ext cx="609600" cy="523220"/>
            </a:xfrm>
            <a:prstGeom prst="rect">
              <a:avLst/>
            </a:prstGeom>
            <a:noFill/>
          </p:spPr>
          <p:txBody>
            <a:bodyPr wrap="square" rtlCol="0">
              <a:spAutoFit/>
            </a:bodyPr>
            <a:lstStyle/>
            <a:p>
              <a:r>
                <a:rPr lang="en-US" sz="2800" b="1" dirty="0"/>
                <a:t>40</a:t>
              </a:r>
            </a:p>
          </p:txBody>
        </p:sp>
      </p:grpSp>
      <p:sp>
        <p:nvSpPr>
          <p:cNvPr id="7215" name="Freeform: Shape 7214">
            <a:extLst>
              <a:ext uri="{FF2B5EF4-FFF2-40B4-BE49-F238E27FC236}">
                <a16:creationId xmlns:a16="http://schemas.microsoft.com/office/drawing/2014/main" id="{4ACAE5A7-7070-898C-2FB9-A6568E74C9C8}"/>
              </a:ext>
            </a:extLst>
          </p:cNvPr>
          <p:cNvSpPr/>
          <p:nvPr/>
        </p:nvSpPr>
        <p:spPr>
          <a:xfrm>
            <a:off x="7767262" y="3448284"/>
            <a:ext cx="1125020" cy="2682412"/>
          </a:xfrm>
          <a:custGeom>
            <a:avLst/>
            <a:gdLst>
              <a:gd name="connsiteX0" fmla="*/ 10274 w 1125020"/>
              <a:gd name="connsiteY0" fmla="*/ 0 h 3899043"/>
              <a:gd name="connsiteX1" fmla="*/ 210620 w 1125020"/>
              <a:gd name="connsiteY1" fmla="*/ 123290 h 3899043"/>
              <a:gd name="connsiteX2" fmla="*/ 328773 w 1125020"/>
              <a:gd name="connsiteY2" fmla="*/ 123290 h 3899043"/>
              <a:gd name="connsiteX3" fmla="*/ 508570 w 1125020"/>
              <a:gd name="connsiteY3" fmla="*/ 138701 h 3899043"/>
              <a:gd name="connsiteX4" fmla="*/ 755150 w 1125020"/>
              <a:gd name="connsiteY4" fmla="*/ 133564 h 3899043"/>
              <a:gd name="connsiteX5" fmla="*/ 914400 w 1125020"/>
              <a:gd name="connsiteY5" fmla="*/ 77056 h 3899043"/>
              <a:gd name="connsiteX6" fmla="*/ 1068512 w 1125020"/>
              <a:gd name="connsiteY6" fmla="*/ 46234 h 3899043"/>
              <a:gd name="connsiteX7" fmla="*/ 1125020 w 1125020"/>
              <a:gd name="connsiteY7" fmla="*/ 10274 h 3899043"/>
              <a:gd name="connsiteX8" fmla="*/ 1125020 w 1125020"/>
              <a:gd name="connsiteY8" fmla="*/ 3899043 h 3899043"/>
              <a:gd name="connsiteX9" fmla="*/ 0 w 1125020"/>
              <a:gd name="connsiteY9" fmla="*/ 3842535 h 3899043"/>
              <a:gd name="connsiteX10" fmla="*/ 10274 w 1125020"/>
              <a:gd name="connsiteY10" fmla="*/ 0 h 389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5020" h="3899043">
                <a:moveTo>
                  <a:pt x="10274" y="0"/>
                </a:moveTo>
                <a:lnTo>
                  <a:pt x="210620" y="123290"/>
                </a:lnTo>
                <a:lnTo>
                  <a:pt x="328773" y="123290"/>
                </a:lnTo>
                <a:lnTo>
                  <a:pt x="508570" y="138701"/>
                </a:lnTo>
                <a:lnTo>
                  <a:pt x="755150" y="133564"/>
                </a:lnTo>
                <a:lnTo>
                  <a:pt x="914400" y="77056"/>
                </a:lnTo>
                <a:lnTo>
                  <a:pt x="1068512" y="46234"/>
                </a:lnTo>
                <a:lnTo>
                  <a:pt x="1125020" y="10274"/>
                </a:lnTo>
                <a:lnTo>
                  <a:pt x="1125020" y="3899043"/>
                </a:lnTo>
                <a:lnTo>
                  <a:pt x="0" y="3842535"/>
                </a:lnTo>
                <a:cubicBezTo>
                  <a:pt x="3425" y="2561690"/>
                  <a:pt x="6849" y="1280845"/>
                  <a:pt x="10274"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7" name="Rectangle 7216">
            <a:extLst>
              <a:ext uri="{FF2B5EF4-FFF2-40B4-BE49-F238E27FC236}">
                <a16:creationId xmlns:a16="http://schemas.microsoft.com/office/drawing/2014/main" id="{EBABF774-6756-7AF6-3834-7EED65D98C54}"/>
              </a:ext>
            </a:extLst>
          </p:cNvPr>
          <p:cNvSpPr/>
          <p:nvPr/>
        </p:nvSpPr>
        <p:spPr>
          <a:xfrm>
            <a:off x="7764693" y="1828800"/>
            <a:ext cx="1143000" cy="4264224"/>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extBox 1032">
            <a:extLst>
              <a:ext uri="{FF2B5EF4-FFF2-40B4-BE49-F238E27FC236}">
                <a16:creationId xmlns:a16="http://schemas.microsoft.com/office/drawing/2014/main" id="{E6BCFC51-4A44-3DB8-76BF-81ECD11E7ECB}"/>
              </a:ext>
            </a:extLst>
          </p:cNvPr>
          <p:cNvSpPr txBox="1"/>
          <p:nvPr/>
        </p:nvSpPr>
        <p:spPr>
          <a:xfrm>
            <a:off x="8915400" y="4813799"/>
            <a:ext cx="609600" cy="523220"/>
          </a:xfrm>
          <a:prstGeom prst="rect">
            <a:avLst/>
          </a:prstGeom>
          <a:noFill/>
        </p:spPr>
        <p:txBody>
          <a:bodyPr wrap="square" rtlCol="0">
            <a:spAutoFit/>
          </a:bodyPr>
          <a:lstStyle/>
          <a:p>
            <a:r>
              <a:rPr lang="en-US" sz="2800" b="1" dirty="0"/>
              <a:t>2</a:t>
            </a:r>
          </a:p>
        </p:txBody>
      </p:sp>
      <p:sp>
        <p:nvSpPr>
          <p:cNvPr id="1034" name="TextBox 1033">
            <a:extLst>
              <a:ext uri="{FF2B5EF4-FFF2-40B4-BE49-F238E27FC236}">
                <a16:creationId xmlns:a16="http://schemas.microsoft.com/office/drawing/2014/main" id="{DEF87291-BB24-B29A-7F08-EE0962432C01}"/>
              </a:ext>
            </a:extLst>
          </p:cNvPr>
          <p:cNvSpPr txBox="1"/>
          <p:nvPr/>
        </p:nvSpPr>
        <p:spPr>
          <a:xfrm>
            <a:off x="8915400" y="3784920"/>
            <a:ext cx="609600" cy="523220"/>
          </a:xfrm>
          <a:prstGeom prst="rect">
            <a:avLst/>
          </a:prstGeom>
          <a:noFill/>
        </p:spPr>
        <p:txBody>
          <a:bodyPr wrap="square" rtlCol="0">
            <a:spAutoFit/>
          </a:bodyPr>
          <a:lstStyle/>
          <a:p>
            <a:r>
              <a:rPr lang="en-US" sz="2800" b="1" dirty="0"/>
              <a:t>4</a:t>
            </a:r>
          </a:p>
        </p:txBody>
      </p:sp>
      <p:sp>
        <p:nvSpPr>
          <p:cNvPr id="1035" name="TextBox 1034">
            <a:extLst>
              <a:ext uri="{FF2B5EF4-FFF2-40B4-BE49-F238E27FC236}">
                <a16:creationId xmlns:a16="http://schemas.microsoft.com/office/drawing/2014/main" id="{60D285AB-571F-BFFC-9FF9-CB88ECFF56B7}"/>
              </a:ext>
            </a:extLst>
          </p:cNvPr>
          <p:cNvSpPr txBox="1"/>
          <p:nvPr/>
        </p:nvSpPr>
        <p:spPr>
          <a:xfrm>
            <a:off x="8915400" y="2847719"/>
            <a:ext cx="609600" cy="523220"/>
          </a:xfrm>
          <a:prstGeom prst="rect">
            <a:avLst/>
          </a:prstGeom>
          <a:noFill/>
        </p:spPr>
        <p:txBody>
          <a:bodyPr wrap="square" rtlCol="0">
            <a:spAutoFit/>
          </a:bodyPr>
          <a:lstStyle/>
          <a:p>
            <a:r>
              <a:rPr lang="en-US" sz="2800" b="1" dirty="0"/>
              <a:t>6</a:t>
            </a:r>
          </a:p>
        </p:txBody>
      </p:sp>
      <p:sp>
        <p:nvSpPr>
          <p:cNvPr id="1036" name="TextBox 1035">
            <a:extLst>
              <a:ext uri="{FF2B5EF4-FFF2-40B4-BE49-F238E27FC236}">
                <a16:creationId xmlns:a16="http://schemas.microsoft.com/office/drawing/2014/main" id="{C365B863-15E6-F892-D7BA-41F60529A9C3}"/>
              </a:ext>
            </a:extLst>
          </p:cNvPr>
          <p:cNvSpPr txBox="1"/>
          <p:nvPr/>
        </p:nvSpPr>
        <p:spPr>
          <a:xfrm>
            <a:off x="8915400" y="1947129"/>
            <a:ext cx="609600" cy="523220"/>
          </a:xfrm>
          <a:prstGeom prst="rect">
            <a:avLst/>
          </a:prstGeom>
          <a:noFill/>
        </p:spPr>
        <p:txBody>
          <a:bodyPr wrap="square" rtlCol="0">
            <a:spAutoFit/>
          </a:bodyPr>
          <a:lstStyle/>
          <a:p>
            <a:r>
              <a:rPr lang="en-US" sz="2800" b="1" dirty="0"/>
              <a:t>8</a:t>
            </a:r>
          </a:p>
        </p:txBody>
      </p:sp>
      <p:grpSp>
        <p:nvGrpSpPr>
          <p:cNvPr id="1039" name="Group 1038">
            <a:extLst>
              <a:ext uri="{FF2B5EF4-FFF2-40B4-BE49-F238E27FC236}">
                <a16:creationId xmlns:a16="http://schemas.microsoft.com/office/drawing/2014/main" id="{FE7C88AD-09A1-13EE-83FC-76915ABEB885}"/>
              </a:ext>
            </a:extLst>
          </p:cNvPr>
          <p:cNvGrpSpPr/>
          <p:nvPr/>
        </p:nvGrpSpPr>
        <p:grpSpPr>
          <a:xfrm>
            <a:off x="1905000" y="1914418"/>
            <a:ext cx="1752600" cy="4286485"/>
            <a:chOff x="685800" y="1914418"/>
            <a:chExt cx="1752600" cy="4286485"/>
          </a:xfrm>
        </p:grpSpPr>
        <p:sp>
          <p:nvSpPr>
            <p:cNvPr id="7185" name="Freeform: Shape 7184">
              <a:extLst>
                <a:ext uri="{FF2B5EF4-FFF2-40B4-BE49-F238E27FC236}">
                  <a16:creationId xmlns:a16="http://schemas.microsoft.com/office/drawing/2014/main" id="{D8964BC2-2281-A9BA-E81B-0CF3090A5380}"/>
                </a:ext>
              </a:extLst>
            </p:cNvPr>
            <p:cNvSpPr/>
            <p:nvPr/>
          </p:nvSpPr>
          <p:spPr>
            <a:xfrm>
              <a:off x="688369" y="3518491"/>
              <a:ext cx="1125020" cy="2682412"/>
            </a:xfrm>
            <a:custGeom>
              <a:avLst/>
              <a:gdLst>
                <a:gd name="connsiteX0" fmla="*/ 10274 w 1125020"/>
                <a:gd name="connsiteY0" fmla="*/ 0 h 3899043"/>
                <a:gd name="connsiteX1" fmla="*/ 210620 w 1125020"/>
                <a:gd name="connsiteY1" fmla="*/ 123290 h 3899043"/>
                <a:gd name="connsiteX2" fmla="*/ 328773 w 1125020"/>
                <a:gd name="connsiteY2" fmla="*/ 123290 h 3899043"/>
                <a:gd name="connsiteX3" fmla="*/ 508570 w 1125020"/>
                <a:gd name="connsiteY3" fmla="*/ 138701 h 3899043"/>
                <a:gd name="connsiteX4" fmla="*/ 755150 w 1125020"/>
                <a:gd name="connsiteY4" fmla="*/ 133564 h 3899043"/>
                <a:gd name="connsiteX5" fmla="*/ 914400 w 1125020"/>
                <a:gd name="connsiteY5" fmla="*/ 77056 h 3899043"/>
                <a:gd name="connsiteX6" fmla="*/ 1068512 w 1125020"/>
                <a:gd name="connsiteY6" fmla="*/ 46234 h 3899043"/>
                <a:gd name="connsiteX7" fmla="*/ 1125020 w 1125020"/>
                <a:gd name="connsiteY7" fmla="*/ 10274 h 3899043"/>
                <a:gd name="connsiteX8" fmla="*/ 1125020 w 1125020"/>
                <a:gd name="connsiteY8" fmla="*/ 3899043 h 3899043"/>
                <a:gd name="connsiteX9" fmla="*/ 0 w 1125020"/>
                <a:gd name="connsiteY9" fmla="*/ 3842535 h 3899043"/>
                <a:gd name="connsiteX10" fmla="*/ 10274 w 1125020"/>
                <a:gd name="connsiteY10" fmla="*/ 0 h 389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5020" h="3899043">
                  <a:moveTo>
                    <a:pt x="10274" y="0"/>
                  </a:moveTo>
                  <a:lnTo>
                    <a:pt x="210620" y="123290"/>
                  </a:lnTo>
                  <a:lnTo>
                    <a:pt x="328773" y="123290"/>
                  </a:lnTo>
                  <a:lnTo>
                    <a:pt x="508570" y="138701"/>
                  </a:lnTo>
                  <a:lnTo>
                    <a:pt x="755150" y="133564"/>
                  </a:lnTo>
                  <a:lnTo>
                    <a:pt x="914400" y="77056"/>
                  </a:lnTo>
                  <a:lnTo>
                    <a:pt x="1068512" y="46234"/>
                  </a:lnTo>
                  <a:lnTo>
                    <a:pt x="1125020" y="10274"/>
                  </a:lnTo>
                  <a:lnTo>
                    <a:pt x="1125020" y="3899043"/>
                  </a:lnTo>
                  <a:lnTo>
                    <a:pt x="0" y="3842535"/>
                  </a:lnTo>
                  <a:cubicBezTo>
                    <a:pt x="3425" y="2561690"/>
                    <a:pt x="6849" y="1280845"/>
                    <a:pt x="10274"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4" name="Group 7183">
              <a:extLst>
                <a:ext uri="{FF2B5EF4-FFF2-40B4-BE49-F238E27FC236}">
                  <a16:creationId xmlns:a16="http://schemas.microsoft.com/office/drawing/2014/main" id="{70D2BB28-0EF6-CEE7-D902-A1C850AE501E}"/>
                </a:ext>
              </a:extLst>
            </p:cNvPr>
            <p:cNvGrpSpPr/>
            <p:nvPr/>
          </p:nvGrpSpPr>
          <p:grpSpPr>
            <a:xfrm>
              <a:off x="685800" y="1914418"/>
              <a:ext cx="1143000" cy="4264224"/>
              <a:chOff x="685800" y="2288976"/>
              <a:chExt cx="1143000" cy="4264224"/>
            </a:xfrm>
          </p:grpSpPr>
          <p:sp>
            <p:nvSpPr>
              <p:cNvPr id="7" name="Rectangle 6">
                <a:extLst>
                  <a:ext uri="{FF2B5EF4-FFF2-40B4-BE49-F238E27FC236}">
                    <a16:creationId xmlns:a16="http://schemas.microsoft.com/office/drawing/2014/main" id="{478E0888-7C37-914C-8F9E-A2EF8111FE86}"/>
                  </a:ext>
                </a:extLst>
              </p:cNvPr>
              <p:cNvSpPr/>
              <p:nvPr/>
            </p:nvSpPr>
            <p:spPr>
              <a:xfrm>
                <a:off x="685800" y="2288976"/>
                <a:ext cx="1143000" cy="4264224"/>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3" name="Group 7182">
                <a:extLst>
                  <a:ext uri="{FF2B5EF4-FFF2-40B4-BE49-F238E27FC236}">
                    <a16:creationId xmlns:a16="http://schemas.microsoft.com/office/drawing/2014/main" id="{33E4F710-1F20-D594-3D56-E7E97150BC97}"/>
                  </a:ext>
                </a:extLst>
              </p:cNvPr>
              <p:cNvGrpSpPr/>
              <p:nvPr/>
            </p:nvGrpSpPr>
            <p:grpSpPr>
              <a:xfrm>
                <a:off x="685800" y="2667000"/>
                <a:ext cx="1143000" cy="3657600"/>
                <a:chOff x="685800" y="2667000"/>
                <a:chExt cx="1143000" cy="3657600"/>
              </a:xfrm>
            </p:grpSpPr>
            <p:cxnSp>
              <p:nvCxnSpPr>
                <p:cNvPr id="9" name="Straight Connector 8">
                  <a:extLst>
                    <a:ext uri="{FF2B5EF4-FFF2-40B4-BE49-F238E27FC236}">
                      <a16:creationId xmlns:a16="http://schemas.microsoft.com/office/drawing/2014/main" id="{EAF32D9A-3583-5DD8-34BA-77A8A4D7074C}"/>
                    </a:ext>
                  </a:extLst>
                </p:cNvPr>
                <p:cNvCxnSpPr>
                  <a:cxnSpLocks/>
                </p:cNvCxnSpPr>
                <p:nvPr/>
              </p:nvCxnSpPr>
              <p:spPr>
                <a:xfrm>
                  <a:off x="685800" y="3629525"/>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0B340-385C-E007-3913-1A6AFF05C19F}"/>
                    </a:ext>
                  </a:extLst>
                </p:cNvPr>
                <p:cNvCxnSpPr>
                  <a:cxnSpLocks/>
                </p:cNvCxnSpPr>
                <p:nvPr/>
              </p:nvCxnSpPr>
              <p:spPr>
                <a:xfrm>
                  <a:off x="685800" y="459205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0BB037-F939-50AA-A4E4-D385B93D4735}"/>
                    </a:ext>
                  </a:extLst>
                </p:cNvPr>
                <p:cNvCxnSpPr>
                  <a:cxnSpLocks/>
                </p:cNvCxnSpPr>
                <p:nvPr/>
              </p:nvCxnSpPr>
              <p:spPr>
                <a:xfrm>
                  <a:off x="685800" y="5554575"/>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395C60-FF57-4FA1-A1BE-F928AAD9322F}"/>
                    </a:ext>
                  </a:extLst>
                </p:cNvPr>
                <p:cNvCxnSpPr>
                  <a:cxnSpLocks/>
                </p:cNvCxnSpPr>
                <p:nvPr/>
              </p:nvCxnSpPr>
              <p:spPr>
                <a:xfrm>
                  <a:off x="1463040" y="305201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C97F1B-8450-13E6-F8C7-50500685ED8F}"/>
                    </a:ext>
                  </a:extLst>
                </p:cNvPr>
                <p:cNvCxnSpPr>
                  <a:cxnSpLocks/>
                </p:cNvCxnSpPr>
                <p:nvPr/>
              </p:nvCxnSpPr>
              <p:spPr>
                <a:xfrm>
                  <a:off x="1463040" y="324451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039D16-5864-0CE4-7132-FA0C14299998}"/>
                    </a:ext>
                  </a:extLst>
                </p:cNvPr>
                <p:cNvCxnSpPr>
                  <a:cxnSpLocks/>
                </p:cNvCxnSpPr>
                <p:nvPr/>
              </p:nvCxnSpPr>
              <p:spPr>
                <a:xfrm>
                  <a:off x="1463040" y="343702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BC7913-B8A5-FA25-E773-C9D9D4F525B5}"/>
                    </a:ext>
                  </a:extLst>
                </p:cNvPr>
                <p:cNvCxnSpPr>
                  <a:cxnSpLocks/>
                </p:cNvCxnSpPr>
                <p:nvPr/>
              </p:nvCxnSpPr>
              <p:spPr>
                <a:xfrm>
                  <a:off x="1463040" y="285950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B6FFD-3C9F-C0CA-52B2-2E330B1B9232}"/>
                    </a:ext>
                  </a:extLst>
                </p:cNvPr>
                <p:cNvCxnSpPr>
                  <a:cxnSpLocks/>
                </p:cNvCxnSpPr>
                <p:nvPr/>
              </p:nvCxnSpPr>
              <p:spPr>
                <a:xfrm>
                  <a:off x="1463040" y="401453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4BFCBD-77B1-FC88-40A3-854C342216EF}"/>
                    </a:ext>
                  </a:extLst>
                </p:cNvPr>
                <p:cNvCxnSpPr>
                  <a:cxnSpLocks/>
                </p:cNvCxnSpPr>
                <p:nvPr/>
              </p:nvCxnSpPr>
              <p:spPr>
                <a:xfrm>
                  <a:off x="1463040" y="420704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7B06B0-BCB0-C8F0-B2EB-6843B543E5AE}"/>
                    </a:ext>
                  </a:extLst>
                </p:cNvPr>
                <p:cNvCxnSpPr>
                  <a:cxnSpLocks/>
                </p:cNvCxnSpPr>
                <p:nvPr/>
              </p:nvCxnSpPr>
              <p:spPr>
                <a:xfrm>
                  <a:off x="1463040" y="439954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D7C7F7-F62D-41F9-16FB-8E5C92B7443A}"/>
                    </a:ext>
                  </a:extLst>
                </p:cNvPr>
                <p:cNvCxnSpPr>
                  <a:cxnSpLocks/>
                </p:cNvCxnSpPr>
                <p:nvPr/>
              </p:nvCxnSpPr>
              <p:spPr>
                <a:xfrm>
                  <a:off x="1463040" y="382203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F01D4-70CF-A808-EC32-503C7C071DBD}"/>
                    </a:ext>
                  </a:extLst>
                </p:cNvPr>
                <p:cNvCxnSpPr>
                  <a:cxnSpLocks/>
                </p:cNvCxnSpPr>
                <p:nvPr/>
              </p:nvCxnSpPr>
              <p:spPr>
                <a:xfrm>
                  <a:off x="1463040" y="497706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48070D-65BB-2E16-E9F7-5609D56FFA60}"/>
                    </a:ext>
                  </a:extLst>
                </p:cNvPr>
                <p:cNvCxnSpPr>
                  <a:cxnSpLocks/>
                </p:cNvCxnSpPr>
                <p:nvPr/>
              </p:nvCxnSpPr>
              <p:spPr>
                <a:xfrm>
                  <a:off x="1463040" y="516956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162390-7069-20AF-04B0-D9A85192FDED}"/>
                    </a:ext>
                  </a:extLst>
                </p:cNvPr>
                <p:cNvCxnSpPr>
                  <a:cxnSpLocks/>
                </p:cNvCxnSpPr>
                <p:nvPr/>
              </p:nvCxnSpPr>
              <p:spPr>
                <a:xfrm>
                  <a:off x="1463040" y="536207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628595-22FC-6D7F-3BA6-6CF3E56C9163}"/>
                    </a:ext>
                  </a:extLst>
                </p:cNvPr>
                <p:cNvCxnSpPr>
                  <a:cxnSpLocks/>
                </p:cNvCxnSpPr>
                <p:nvPr/>
              </p:nvCxnSpPr>
              <p:spPr>
                <a:xfrm>
                  <a:off x="1463040" y="478455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6B4DCF-491E-1300-4333-1D6DF67723F5}"/>
                    </a:ext>
                  </a:extLst>
                </p:cNvPr>
                <p:cNvCxnSpPr>
                  <a:cxnSpLocks/>
                </p:cNvCxnSpPr>
                <p:nvPr/>
              </p:nvCxnSpPr>
              <p:spPr>
                <a:xfrm>
                  <a:off x="1463040" y="593958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310C5A-8757-FF7A-2407-0F7E46E205F3}"/>
                    </a:ext>
                  </a:extLst>
                </p:cNvPr>
                <p:cNvCxnSpPr>
                  <a:cxnSpLocks/>
                </p:cNvCxnSpPr>
                <p:nvPr/>
              </p:nvCxnSpPr>
              <p:spPr>
                <a:xfrm>
                  <a:off x="1463040" y="613209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F2B229C-476F-BE28-7D17-AD0DB0EE23E0}"/>
                    </a:ext>
                  </a:extLst>
                </p:cNvPr>
                <p:cNvCxnSpPr>
                  <a:cxnSpLocks/>
                </p:cNvCxnSpPr>
                <p:nvPr/>
              </p:nvCxnSpPr>
              <p:spPr>
                <a:xfrm>
                  <a:off x="1463040" y="632460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FB0976-CFCF-13B3-836F-F0E5392B29FD}"/>
                    </a:ext>
                  </a:extLst>
                </p:cNvPr>
                <p:cNvCxnSpPr>
                  <a:cxnSpLocks/>
                </p:cNvCxnSpPr>
                <p:nvPr/>
              </p:nvCxnSpPr>
              <p:spPr>
                <a:xfrm>
                  <a:off x="1463040" y="5747080"/>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F10406-5E02-2C7D-0C2B-443E3A5BB5A2}"/>
                    </a:ext>
                  </a:extLst>
                </p:cNvPr>
                <p:cNvCxnSpPr>
                  <a:cxnSpLocks/>
                </p:cNvCxnSpPr>
                <p:nvPr/>
              </p:nvCxnSpPr>
              <p:spPr>
                <a:xfrm>
                  <a:off x="685800" y="2667000"/>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CD0E3C08-03DF-41F5-556B-7BA8AEB07B9F}"/>
                </a:ext>
              </a:extLst>
            </p:cNvPr>
            <p:cNvSpPr txBox="1"/>
            <p:nvPr/>
          </p:nvSpPr>
          <p:spPr>
            <a:xfrm>
              <a:off x="1828800" y="4899417"/>
              <a:ext cx="609600" cy="523220"/>
            </a:xfrm>
            <a:prstGeom prst="rect">
              <a:avLst/>
            </a:prstGeom>
            <a:noFill/>
          </p:spPr>
          <p:txBody>
            <a:bodyPr wrap="square" rtlCol="0">
              <a:spAutoFit/>
            </a:bodyPr>
            <a:lstStyle/>
            <a:p>
              <a:r>
                <a:rPr lang="en-US" sz="2800" b="1" dirty="0"/>
                <a:t>5</a:t>
              </a:r>
            </a:p>
          </p:txBody>
        </p:sp>
        <p:sp>
          <p:nvSpPr>
            <p:cNvPr id="36" name="TextBox 35">
              <a:extLst>
                <a:ext uri="{FF2B5EF4-FFF2-40B4-BE49-F238E27FC236}">
                  <a16:creationId xmlns:a16="http://schemas.microsoft.com/office/drawing/2014/main" id="{CD802BAB-E158-E4F7-813C-4AED31DAEE64}"/>
                </a:ext>
              </a:extLst>
            </p:cNvPr>
            <p:cNvSpPr txBox="1"/>
            <p:nvPr/>
          </p:nvSpPr>
          <p:spPr>
            <a:xfrm>
              <a:off x="1828800" y="3880314"/>
              <a:ext cx="609600" cy="523220"/>
            </a:xfrm>
            <a:prstGeom prst="rect">
              <a:avLst/>
            </a:prstGeom>
            <a:noFill/>
          </p:spPr>
          <p:txBody>
            <a:bodyPr wrap="square" rtlCol="0">
              <a:spAutoFit/>
            </a:bodyPr>
            <a:lstStyle/>
            <a:p>
              <a:r>
                <a:rPr lang="en-US" sz="2800" b="1" dirty="0"/>
                <a:t>10</a:t>
              </a:r>
            </a:p>
          </p:txBody>
        </p:sp>
        <p:sp>
          <p:nvSpPr>
            <p:cNvPr id="37" name="TextBox 36">
              <a:extLst>
                <a:ext uri="{FF2B5EF4-FFF2-40B4-BE49-F238E27FC236}">
                  <a16:creationId xmlns:a16="http://schemas.microsoft.com/office/drawing/2014/main" id="{20F1E777-55BA-9D00-4AA6-9C8777E1FCF2}"/>
                </a:ext>
              </a:extLst>
            </p:cNvPr>
            <p:cNvSpPr txBox="1"/>
            <p:nvPr/>
          </p:nvSpPr>
          <p:spPr>
            <a:xfrm>
              <a:off x="1828800" y="2948297"/>
              <a:ext cx="609600" cy="523220"/>
            </a:xfrm>
            <a:prstGeom prst="rect">
              <a:avLst/>
            </a:prstGeom>
            <a:noFill/>
          </p:spPr>
          <p:txBody>
            <a:bodyPr wrap="square" rtlCol="0">
              <a:spAutoFit/>
            </a:bodyPr>
            <a:lstStyle/>
            <a:p>
              <a:r>
                <a:rPr lang="en-US" sz="2800" b="1" dirty="0"/>
                <a:t>15</a:t>
              </a:r>
            </a:p>
          </p:txBody>
        </p:sp>
        <p:sp>
          <p:nvSpPr>
            <p:cNvPr id="38" name="TextBox 37">
              <a:extLst>
                <a:ext uri="{FF2B5EF4-FFF2-40B4-BE49-F238E27FC236}">
                  <a16:creationId xmlns:a16="http://schemas.microsoft.com/office/drawing/2014/main" id="{E2E22138-81F3-8226-8803-6F5E6EB660AA}"/>
                </a:ext>
              </a:extLst>
            </p:cNvPr>
            <p:cNvSpPr txBox="1"/>
            <p:nvPr/>
          </p:nvSpPr>
          <p:spPr>
            <a:xfrm>
              <a:off x="1828800" y="2032747"/>
              <a:ext cx="609600" cy="523220"/>
            </a:xfrm>
            <a:prstGeom prst="rect">
              <a:avLst/>
            </a:prstGeom>
            <a:noFill/>
          </p:spPr>
          <p:txBody>
            <a:bodyPr wrap="square" rtlCol="0">
              <a:spAutoFit/>
            </a:bodyPr>
            <a:lstStyle/>
            <a:p>
              <a:r>
                <a:rPr lang="en-US" sz="2800" b="1" dirty="0"/>
                <a:t>20</a:t>
              </a:r>
            </a:p>
          </p:txBody>
        </p:sp>
        <p:cxnSp>
          <p:nvCxnSpPr>
            <p:cNvPr id="1037" name="Straight Arrow Connector 1036">
              <a:extLst>
                <a:ext uri="{FF2B5EF4-FFF2-40B4-BE49-F238E27FC236}">
                  <a16:creationId xmlns:a16="http://schemas.microsoft.com/office/drawing/2014/main" id="{523AE161-E6D7-97FD-1ECF-580609505381}"/>
                </a:ext>
              </a:extLst>
            </p:cNvPr>
            <p:cNvCxnSpPr>
              <a:cxnSpLocks/>
            </p:cNvCxnSpPr>
            <p:nvPr/>
          </p:nvCxnSpPr>
          <p:spPr>
            <a:xfrm flipV="1">
              <a:off x="1143000" y="3746864"/>
              <a:ext cx="0" cy="24317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9" name="Group 1048">
            <a:extLst>
              <a:ext uri="{FF2B5EF4-FFF2-40B4-BE49-F238E27FC236}">
                <a16:creationId xmlns:a16="http://schemas.microsoft.com/office/drawing/2014/main" id="{95F3B004-7AD4-002C-21A7-288A6973B8D8}"/>
              </a:ext>
            </a:extLst>
          </p:cNvPr>
          <p:cNvGrpSpPr/>
          <p:nvPr/>
        </p:nvGrpSpPr>
        <p:grpSpPr>
          <a:xfrm>
            <a:off x="7772400" y="5094399"/>
            <a:ext cx="1143000" cy="874886"/>
            <a:chOff x="6553200" y="5094399"/>
            <a:chExt cx="1143000" cy="874886"/>
          </a:xfrm>
        </p:grpSpPr>
        <p:cxnSp>
          <p:nvCxnSpPr>
            <p:cNvPr id="7222" name="Straight Connector 7221">
              <a:extLst>
                <a:ext uri="{FF2B5EF4-FFF2-40B4-BE49-F238E27FC236}">
                  <a16:creationId xmlns:a16="http://schemas.microsoft.com/office/drawing/2014/main" id="{450BACC1-8F58-BADC-6A0A-3E6CD068BBC5}"/>
                </a:ext>
              </a:extLst>
            </p:cNvPr>
            <p:cNvCxnSpPr>
              <a:cxnSpLocks/>
            </p:cNvCxnSpPr>
            <p:nvPr/>
          </p:nvCxnSpPr>
          <p:spPr>
            <a:xfrm>
              <a:off x="6553200" y="5094399"/>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678A8B0E-EEB1-1050-28D5-D57C7C2B64C5}"/>
                </a:ext>
              </a:extLst>
            </p:cNvPr>
            <p:cNvCxnSpPr>
              <a:cxnSpLocks/>
            </p:cNvCxnSpPr>
            <p:nvPr/>
          </p:nvCxnSpPr>
          <p:spPr>
            <a:xfrm>
              <a:off x="7330440" y="538602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F5E962C5-C00D-6B8E-93A4-3C112ACACC66}"/>
                </a:ext>
              </a:extLst>
            </p:cNvPr>
            <p:cNvCxnSpPr>
              <a:cxnSpLocks/>
            </p:cNvCxnSpPr>
            <p:nvPr/>
          </p:nvCxnSpPr>
          <p:spPr>
            <a:xfrm>
              <a:off x="7147560" y="5580449"/>
              <a:ext cx="548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67E2628F-83EA-4963-147F-861270761E87}"/>
                </a:ext>
              </a:extLst>
            </p:cNvPr>
            <p:cNvCxnSpPr>
              <a:cxnSpLocks/>
            </p:cNvCxnSpPr>
            <p:nvPr/>
          </p:nvCxnSpPr>
          <p:spPr>
            <a:xfrm>
              <a:off x="7330440" y="587207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D6B8DB3D-4CDB-FBA4-1216-BAD9D26D7227}"/>
                </a:ext>
              </a:extLst>
            </p:cNvPr>
            <p:cNvCxnSpPr>
              <a:cxnSpLocks/>
            </p:cNvCxnSpPr>
            <p:nvPr/>
          </p:nvCxnSpPr>
          <p:spPr>
            <a:xfrm>
              <a:off x="7330440" y="528881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BB178BF0-5670-6D3D-E99D-0A083D5698BF}"/>
                </a:ext>
              </a:extLst>
            </p:cNvPr>
            <p:cNvCxnSpPr>
              <a:cxnSpLocks/>
            </p:cNvCxnSpPr>
            <p:nvPr/>
          </p:nvCxnSpPr>
          <p:spPr>
            <a:xfrm>
              <a:off x="7330440" y="519160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8AF31AFA-0E05-5CD9-FE95-925F8FAEEA01}"/>
                </a:ext>
              </a:extLst>
            </p:cNvPr>
            <p:cNvCxnSpPr>
              <a:cxnSpLocks/>
            </p:cNvCxnSpPr>
            <p:nvPr/>
          </p:nvCxnSpPr>
          <p:spPr>
            <a:xfrm>
              <a:off x="7330440" y="548323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2A896499-9AA5-B8F6-6BE6-E98F0F8CCD43}"/>
                </a:ext>
              </a:extLst>
            </p:cNvPr>
            <p:cNvCxnSpPr>
              <a:cxnSpLocks/>
            </p:cNvCxnSpPr>
            <p:nvPr/>
          </p:nvCxnSpPr>
          <p:spPr>
            <a:xfrm>
              <a:off x="7330440" y="596928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8F24E2D4-1E32-3942-743F-99FD84953970}"/>
                </a:ext>
              </a:extLst>
            </p:cNvPr>
            <p:cNvCxnSpPr>
              <a:cxnSpLocks/>
            </p:cNvCxnSpPr>
            <p:nvPr/>
          </p:nvCxnSpPr>
          <p:spPr>
            <a:xfrm>
              <a:off x="7330440" y="577486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17ADC456-18B0-14CC-95D9-0620696F82A5}"/>
                </a:ext>
              </a:extLst>
            </p:cNvPr>
            <p:cNvCxnSpPr>
              <a:cxnSpLocks/>
            </p:cNvCxnSpPr>
            <p:nvPr/>
          </p:nvCxnSpPr>
          <p:spPr>
            <a:xfrm>
              <a:off x="7330440" y="567765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0" name="Group 1049">
            <a:extLst>
              <a:ext uri="{FF2B5EF4-FFF2-40B4-BE49-F238E27FC236}">
                <a16:creationId xmlns:a16="http://schemas.microsoft.com/office/drawing/2014/main" id="{20FAC5D5-0C94-946F-15BF-6E4A16C86EC4}"/>
              </a:ext>
            </a:extLst>
          </p:cNvPr>
          <p:cNvGrpSpPr/>
          <p:nvPr/>
        </p:nvGrpSpPr>
        <p:grpSpPr>
          <a:xfrm>
            <a:off x="7772400" y="4104526"/>
            <a:ext cx="1143000" cy="874886"/>
            <a:chOff x="6553200" y="5094399"/>
            <a:chExt cx="1143000" cy="874886"/>
          </a:xfrm>
        </p:grpSpPr>
        <p:cxnSp>
          <p:nvCxnSpPr>
            <p:cNvPr id="1051" name="Straight Connector 1050">
              <a:extLst>
                <a:ext uri="{FF2B5EF4-FFF2-40B4-BE49-F238E27FC236}">
                  <a16:creationId xmlns:a16="http://schemas.microsoft.com/office/drawing/2014/main" id="{8F63A41D-FB5B-853D-D1D4-DD549826AA5F}"/>
                </a:ext>
              </a:extLst>
            </p:cNvPr>
            <p:cNvCxnSpPr>
              <a:cxnSpLocks/>
            </p:cNvCxnSpPr>
            <p:nvPr/>
          </p:nvCxnSpPr>
          <p:spPr>
            <a:xfrm>
              <a:off x="6553200" y="5094399"/>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7E1E1A66-1A3A-712B-1D2C-57B7358469B2}"/>
                </a:ext>
              </a:extLst>
            </p:cNvPr>
            <p:cNvCxnSpPr>
              <a:cxnSpLocks/>
            </p:cNvCxnSpPr>
            <p:nvPr/>
          </p:nvCxnSpPr>
          <p:spPr>
            <a:xfrm>
              <a:off x="7330440" y="538602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5E993316-E19E-D5BB-E5AE-A3F8B6CF4FE9}"/>
                </a:ext>
              </a:extLst>
            </p:cNvPr>
            <p:cNvCxnSpPr>
              <a:cxnSpLocks/>
            </p:cNvCxnSpPr>
            <p:nvPr/>
          </p:nvCxnSpPr>
          <p:spPr>
            <a:xfrm>
              <a:off x="7147560" y="5580449"/>
              <a:ext cx="548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9F76CA57-8ACA-8EDA-FB80-71EE13CEFD89}"/>
                </a:ext>
              </a:extLst>
            </p:cNvPr>
            <p:cNvCxnSpPr>
              <a:cxnSpLocks/>
            </p:cNvCxnSpPr>
            <p:nvPr/>
          </p:nvCxnSpPr>
          <p:spPr>
            <a:xfrm>
              <a:off x="7330440" y="587207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AAB812FD-C803-B85A-F9AE-B52A3859BFAB}"/>
                </a:ext>
              </a:extLst>
            </p:cNvPr>
            <p:cNvCxnSpPr>
              <a:cxnSpLocks/>
            </p:cNvCxnSpPr>
            <p:nvPr/>
          </p:nvCxnSpPr>
          <p:spPr>
            <a:xfrm>
              <a:off x="7330440" y="528881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33B4A06E-7C18-E287-8359-73E551FC126F}"/>
                </a:ext>
              </a:extLst>
            </p:cNvPr>
            <p:cNvCxnSpPr>
              <a:cxnSpLocks/>
            </p:cNvCxnSpPr>
            <p:nvPr/>
          </p:nvCxnSpPr>
          <p:spPr>
            <a:xfrm>
              <a:off x="7330440" y="519160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B3410FAE-B913-A08F-6B23-B027CECFF0E3}"/>
                </a:ext>
              </a:extLst>
            </p:cNvPr>
            <p:cNvCxnSpPr>
              <a:cxnSpLocks/>
            </p:cNvCxnSpPr>
            <p:nvPr/>
          </p:nvCxnSpPr>
          <p:spPr>
            <a:xfrm>
              <a:off x="7330440" y="548323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ADE3D525-1BCF-CA80-6A75-CAC1828B7520}"/>
                </a:ext>
              </a:extLst>
            </p:cNvPr>
            <p:cNvCxnSpPr>
              <a:cxnSpLocks/>
            </p:cNvCxnSpPr>
            <p:nvPr/>
          </p:nvCxnSpPr>
          <p:spPr>
            <a:xfrm>
              <a:off x="7330440" y="596928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E05D27C2-0C29-C023-2DA0-D1F35EC5FC32}"/>
                </a:ext>
              </a:extLst>
            </p:cNvPr>
            <p:cNvCxnSpPr>
              <a:cxnSpLocks/>
            </p:cNvCxnSpPr>
            <p:nvPr/>
          </p:nvCxnSpPr>
          <p:spPr>
            <a:xfrm>
              <a:off x="7330440" y="577486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7843B2A2-E59C-C0EE-E292-F42ACF98A2C2}"/>
                </a:ext>
              </a:extLst>
            </p:cNvPr>
            <p:cNvCxnSpPr>
              <a:cxnSpLocks/>
            </p:cNvCxnSpPr>
            <p:nvPr/>
          </p:nvCxnSpPr>
          <p:spPr>
            <a:xfrm>
              <a:off x="7330440" y="567765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6" name="TextBox 1085">
            <a:extLst>
              <a:ext uri="{FF2B5EF4-FFF2-40B4-BE49-F238E27FC236}">
                <a16:creationId xmlns:a16="http://schemas.microsoft.com/office/drawing/2014/main" id="{85BACDE6-0810-A4CB-301B-F6A3F191BAAC}"/>
              </a:ext>
            </a:extLst>
          </p:cNvPr>
          <p:cNvSpPr txBox="1"/>
          <p:nvPr/>
        </p:nvSpPr>
        <p:spPr>
          <a:xfrm>
            <a:off x="1573319" y="6226473"/>
            <a:ext cx="1739241" cy="584775"/>
          </a:xfrm>
          <a:prstGeom prst="rect">
            <a:avLst/>
          </a:prstGeom>
          <a:solidFill>
            <a:schemeClr val="bg1"/>
          </a:solidFill>
        </p:spPr>
        <p:txBody>
          <a:bodyPr wrap="square" rtlCol="0">
            <a:spAutoFit/>
          </a:bodyPr>
          <a:lstStyle/>
          <a:p>
            <a:pPr algn="ctr"/>
            <a:r>
              <a:rPr lang="en-US" sz="3200" b="1" dirty="0"/>
              <a:t>13 ml</a:t>
            </a:r>
          </a:p>
        </p:txBody>
      </p:sp>
      <p:grpSp>
        <p:nvGrpSpPr>
          <p:cNvPr id="1061" name="Group 1060">
            <a:extLst>
              <a:ext uri="{FF2B5EF4-FFF2-40B4-BE49-F238E27FC236}">
                <a16:creationId xmlns:a16="http://schemas.microsoft.com/office/drawing/2014/main" id="{6595F815-06E7-B618-E4A7-96825B1EAC15}"/>
              </a:ext>
            </a:extLst>
          </p:cNvPr>
          <p:cNvGrpSpPr/>
          <p:nvPr/>
        </p:nvGrpSpPr>
        <p:grpSpPr>
          <a:xfrm>
            <a:off x="7772400" y="3083959"/>
            <a:ext cx="1143000" cy="874886"/>
            <a:chOff x="6553200" y="5094399"/>
            <a:chExt cx="1143000" cy="874886"/>
          </a:xfrm>
        </p:grpSpPr>
        <p:cxnSp>
          <p:nvCxnSpPr>
            <p:cNvPr id="1062" name="Straight Connector 1061">
              <a:extLst>
                <a:ext uri="{FF2B5EF4-FFF2-40B4-BE49-F238E27FC236}">
                  <a16:creationId xmlns:a16="http://schemas.microsoft.com/office/drawing/2014/main" id="{9F4C9143-861B-703B-96CA-00958843A7D7}"/>
                </a:ext>
              </a:extLst>
            </p:cNvPr>
            <p:cNvCxnSpPr>
              <a:cxnSpLocks/>
            </p:cNvCxnSpPr>
            <p:nvPr/>
          </p:nvCxnSpPr>
          <p:spPr>
            <a:xfrm>
              <a:off x="6553200" y="5094399"/>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DA390352-DF8C-CEC0-4EDA-400AECA65615}"/>
                </a:ext>
              </a:extLst>
            </p:cNvPr>
            <p:cNvCxnSpPr>
              <a:cxnSpLocks/>
            </p:cNvCxnSpPr>
            <p:nvPr/>
          </p:nvCxnSpPr>
          <p:spPr>
            <a:xfrm>
              <a:off x="7330440" y="538602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A266D7C4-6012-2B59-D57B-2BEE78ACF7B5}"/>
                </a:ext>
              </a:extLst>
            </p:cNvPr>
            <p:cNvCxnSpPr>
              <a:cxnSpLocks/>
            </p:cNvCxnSpPr>
            <p:nvPr/>
          </p:nvCxnSpPr>
          <p:spPr>
            <a:xfrm>
              <a:off x="7147560" y="5580449"/>
              <a:ext cx="548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F0EF30E2-18E5-D144-8553-7EABC77E5F32}"/>
                </a:ext>
              </a:extLst>
            </p:cNvPr>
            <p:cNvCxnSpPr>
              <a:cxnSpLocks/>
            </p:cNvCxnSpPr>
            <p:nvPr/>
          </p:nvCxnSpPr>
          <p:spPr>
            <a:xfrm>
              <a:off x="7330440" y="587207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107EB69D-FBE7-0BC0-BC24-75FD6F793FD8}"/>
                </a:ext>
              </a:extLst>
            </p:cNvPr>
            <p:cNvCxnSpPr>
              <a:cxnSpLocks/>
            </p:cNvCxnSpPr>
            <p:nvPr/>
          </p:nvCxnSpPr>
          <p:spPr>
            <a:xfrm>
              <a:off x="7330440" y="528881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A78C3107-2E00-A324-944B-96BA0849B168}"/>
                </a:ext>
              </a:extLst>
            </p:cNvPr>
            <p:cNvCxnSpPr>
              <a:cxnSpLocks/>
            </p:cNvCxnSpPr>
            <p:nvPr/>
          </p:nvCxnSpPr>
          <p:spPr>
            <a:xfrm>
              <a:off x="7330440" y="519160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D412C672-3482-F657-A89D-EF30E60EB14B}"/>
                </a:ext>
              </a:extLst>
            </p:cNvPr>
            <p:cNvCxnSpPr>
              <a:cxnSpLocks/>
            </p:cNvCxnSpPr>
            <p:nvPr/>
          </p:nvCxnSpPr>
          <p:spPr>
            <a:xfrm>
              <a:off x="7330440" y="548323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284AF591-D9BE-D5AB-828D-65D1F0F9C5A2}"/>
                </a:ext>
              </a:extLst>
            </p:cNvPr>
            <p:cNvCxnSpPr>
              <a:cxnSpLocks/>
            </p:cNvCxnSpPr>
            <p:nvPr/>
          </p:nvCxnSpPr>
          <p:spPr>
            <a:xfrm>
              <a:off x="7330440" y="596928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a:extLst>
                <a:ext uri="{FF2B5EF4-FFF2-40B4-BE49-F238E27FC236}">
                  <a16:creationId xmlns:a16="http://schemas.microsoft.com/office/drawing/2014/main" id="{CBC01EEF-1004-E5BE-7C2B-AB437BDBC99F}"/>
                </a:ext>
              </a:extLst>
            </p:cNvPr>
            <p:cNvCxnSpPr>
              <a:cxnSpLocks/>
            </p:cNvCxnSpPr>
            <p:nvPr/>
          </p:nvCxnSpPr>
          <p:spPr>
            <a:xfrm>
              <a:off x="7330440" y="577486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A14263AF-2AA8-A8F6-8EC9-35C4A9EC888A}"/>
                </a:ext>
              </a:extLst>
            </p:cNvPr>
            <p:cNvCxnSpPr>
              <a:cxnSpLocks/>
            </p:cNvCxnSpPr>
            <p:nvPr/>
          </p:nvCxnSpPr>
          <p:spPr>
            <a:xfrm>
              <a:off x="7330440" y="567765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32" name="TextBox 7231">
            <a:extLst>
              <a:ext uri="{FF2B5EF4-FFF2-40B4-BE49-F238E27FC236}">
                <a16:creationId xmlns:a16="http://schemas.microsoft.com/office/drawing/2014/main" id="{9BA9E247-DD84-92BB-B5B2-8C963507A17D}"/>
              </a:ext>
            </a:extLst>
          </p:cNvPr>
          <p:cNvSpPr txBox="1"/>
          <p:nvPr/>
        </p:nvSpPr>
        <p:spPr>
          <a:xfrm>
            <a:off x="4488351" y="6204947"/>
            <a:ext cx="1739241" cy="584775"/>
          </a:xfrm>
          <a:prstGeom prst="rect">
            <a:avLst/>
          </a:prstGeom>
          <a:solidFill>
            <a:schemeClr val="bg1"/>
          </a:solidFill>
        </p:spPr>
        <p:txBody>
          <a:bodyPr wrap="square" rtlCol="0">
            <a:spAutoFit/>
          </a:bodyPr>
          <a:lstStyle/>
          <a:p>
            <a:pPr algn="ctr"/>
            <a:r>
              <a:rPr lang="en-US" sz="3200" b="1" dirty="0"/>
              <a:t>26 ml</a:t>
            </a:r>
          </a:p>
        </p:txBody>
      </p:sp>
      <p:sp>
        <p:nvSpPr>
          <p:cNvPr id="7233" name="TextBox 7232">
            <a:extLst>
              <a:ext uri="{FF2B5EF4-FFF2-40B4-BE49-F238E27FC236}">
                <a16:creationId xmlns:a16="http://schemas.microsoft.com/office/drawing/2014/main" id="{C4F6D715-6156-8231-6800-9949A6DF1B37}"/>
              </a:ext>
            </a:extLst>
          </p:cNvPr>
          <p:cNvSpPr txBox="1"/>
          <p:nvPr/>
        </p:nvSpPr>
        <p:spPr>
          <a:xfrm>
            <a:off x="7509550" y="6151648"/>
            <a:ext cx="1739241" cy="584775"/>
          </a:xfrm>
          <a:prstGeom prst="rect">
            <a:avLst/>
          </a:prstGeom>
          <a:solidFill>
            <a:schemeClr val="bg1"/>
          </a:solidFill>
        </p:spPr>
        <p:txBody>
          <a:bodyPr wrap="square" rtlCol="0">
            <a:spAutoFit/>
          </a:bodyPr>
          <a:lstStyle/>
          <a:p>
            <a:pPr algn="ctr"/>
            <a:r>
              <a:rPr lang="en-US" sz="3200" b="1" dirty="0"/>
              <a:t>5 ml</a:t>
            </a:r>
          </a:p>
        </p:txBody>
      </p:sp>
      <p:grpSp>
        <p:nvGrpSpPr>
          <p:cNvPr id="1072" name="Group 1071">
            <a:extLst>
              <a:ext uri="{FF2B5EF4-FFF2-40B4-BE49-F238E27FC236}">
                <a16:creationId xmlns:a16="http://schemas.microsoft.com/office/drawing/2014/main" id="{50476A21-90DC-2AC6-1497-ADF31E07ECC6}"/>
              </a:ext>
            </a:extLst>
          </p:cNvPr>
          <p:cNvGrpSpPr/>
          <p:nvPr/>
        </p:nvGrpSpPr>
        <p:grpSpPr>
          <a:xfrm>
            <a:off x="7772400" y="2096914"/>
            <a:ext cx="1143000" cy="874886"/>
            <a:chOff x="6553200" y="5094399"/>
            <a:chExt cx="1143000" cy="874886"/>
          </a:xfrm>
        </p:grpSpPr>
        <p:cxnSp>
          <p:nvCxnSpPr>
            <p:cNvPr id="1073" name="Straight Connector 1072">
              <a:extLst>
                <a:ext uri="{FF2B5EF4-FFF2-40B4-BE49-F238E27FC236}">
                  <a16:creationId xmlns:a16="http://schemas.microsoft.com/office/drawing/2014/main" id="{7048C00C-1A8E-E5E9-7D0F-C0C09D68FEDF}"/>
                </a:ext>
              </a:extLst>
            </p:cNvPr>
            <p:cNvCxnSpPr>
              <a:cxnSpLocks/>
            </p:cNvCxnSpPr>
            <p:nvPr/>
          </p:nvCxnSpPr>
          <p:spPr>
            <a:xfrm>
              <a:off x="6553200" y="5094399"/>
              <a:ext cx="114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E4FA5AB6-9EBE-724C-837A-83DD5F97B51A}"/>
                </a:ext>
              </a:extLst>
            </p:cNvPr>
            <p:cNvCxnSpPr>
              <a:cxnSpLocks/>
            </p:cNvCxnSpPr>
            <p:nvPr/>
          </p:nvCxnSpPr>
          <p:spPr>
            <a:xfrm>
              <a:off x="7330440" y="538602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A5763218-5F53-9560-A6A5-D5094E190D34}"/>
                </a:ext>
              </a:extLst>
            </p:cNvPr>
            <p:cNvCxnSpPr>
              <a:cxnSpLocks/>
            </p:cNvCxnSpPr>
            <p:nvPr/>
          </p:nvCxnSpPr>
          <p:spPr>
            <a:xfrm>
              <a:off x="7147560" y="5580449"/>
              <a:ext cx="548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6" name="Straight Connector 1075">
              <a:extLst>
                <a:ext uri="{FF2B5EF4-FFF2-40B4-BE49-F238E27FC236}">
                  <a16:creationId xmlns:a16="http://schemas.microsoft.com/office/drawing/2014/main" id="{B9CBA456-25B5-3402-23F1-261D8F1181DC}"/>
                </a:ext>
              </a:extLst>
            </p:cNvPr>
            <p:cNvCxnSpPr>
              <a:cxnSpLocks/>
            </p:cNvCxnSpPr>
            <p:nvPr/>
          </p:nvCxnSpPr>
          <p:spPr>
            <a:xfrm>
              <a:off x="7330440" y="587207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4DDDFE68-1CE0-B8A4-42D1-16E9B9B3C67D}"/>
                </a:ext>
              </a:extLst>
            </p:cNvPr>
            <p:cNvCxnSpPr>
              <a:cxnSpLocks/>
            </p:cNvCxnSpPr>
            <p:nvPr/>
          </p:nvCxnSpPr>
          <p:spPr>
            <a:xfrm>
              <a:off x="7330440" y="528881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a:extLst>
                <a:ext uri="{FF2B5EF4-FFF2-40B4-BE49-F238E27FC236}">
                  <a16:creationId xmlns:a16="http://schemas.microsoft.com/office/drawing/2014/main" id="{922C1D58-F45C-E231-D25E-D7519B3A5C30}"/>
                </a:ext>
              </a:extLst>
            </p:cNvPr>
            <p:cNvCxnSpPr>
              <a:cxnSpLocks/>
            </p:cNvCxnSpPr>
            <p:nvPr/>
          </p:nvCxnSpPr>
          <p:spPr>
            <a:xfrm>
              <a:off x="7330440" y="519160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FF2B5EF4-FFF2-40B4-BE49-F238E27FC236}">
                  <a16:creationId xmlns:a16="http://schemas.microsoft.com/office/drawing/2014/main" id="{717B1504-B121-8387-22E3-7A465AC5B92D}"/>
                </a:ext>
              </a:extLst>
            </p:cNvPr>
            <p:cNvCxnSpPr>
              <a:cxnSpLocks/>
            </p:cNvCxnSpPr>
            <p:nvPr/>
          </p:nvCxnSpPr>
          <p:spPr>
            <a:xfrm>
              <a:off x="7330440" y="548323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a:extLst>
                <a:ext uri="{FF2B5EF4-FFF2-40B4-BE49-F238E27FC236}">
                  <a16:creationId xmlns:a16="http://schemas.microsoft.com/office/drawing/2014/main" id="{B9561215-1A14-B531-28FF-669F26F1C390}"/>
                </a:ext>
              </a:extLst>
            </p:cNvPr>
            <p:cNvCxnSpPr>
              <a:cxnSpLocks/>
            </p:cNvCxnSpPr>
            <p:nvPr/>
          </p:nvCxnSpPr>
          <p:spPr>
            <a:xfrm>
              <a:off x="7330440" y="5969285"/>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a:extLst>
                <a:ext uri="{FF2B5EF4-FFF2-40B4-BE49-F238E27FC236}">
                  <a16:creationId xmlns:a16="http://schemas.microsoft.com/office/drawing/2014/main" id="{CA6DDEBD-735A-15E6-69A2-28BFB47935CD}"/>
                </a:ext>
              </a:extLst>
            </p:cNvPr>
            <p:cNvCxnSpPr>
              <a:cxnSpLocks/>
            </p:cNvCxnSpPr>
            <p:nvPr/>
          </p:nvCxnSpPr>
          <p:spPr>
            <a:xfrm>
              <a:off x="7330440" y="577486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a16="http://schemas.microsoft.com/office/drawing/2014/main" id="{30C802EA-C605-51CB-6BF7-713ACD220D79}"/>
                </a:ext>
              </a:extLst>
            </p:cNvPr>
            <p:cNvCxnSpPr>
              <a:cxnSpLocks/>
            </p:cNvCxnSpPr>
            <p:nvPr/>
          </p:nvCxnSpPr>
          <p:spPr>
            <a:xfrm>
              <a:off x="7330440" y="5677659"/>
              <a:ext cx="36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3" name="TextBox 1082">
            <a:extLst>
              <a:ext uri="{FF2B5EF4-FFF2-40B4-BE49-F238E27FC236}">
                <a16:creationId xmlns:a16="http://schemas.microsoft.com/office/drawing/2014/main" id="{F1D612F6-827A-20AD-921B-2927FCB3253B}"/>
              </a:ext>
            </a:extLst>
          </p:cNvPr>
          <p:cNvSpPr txBox="1"/>
          <p:nvPr/>
        </p:nvSpPr>
        <p:spPr>
          <a:xfrm rot="860815">
            <a:off x="3054253" y="3239472"/>
            <a:ext cx="762000" cy="769441"/>
          </a:xfrm>
          <a:prstGeom prst="rect">
            <a:avLst/>
          </a:prstGeom>
          <a:noFill/>
        </p:spPr>
        <p:txBody>
          <a:bodyPr wrap="square" rtlCol="0">
            <a:spAutoFit/>
          </a:bodyPr>
          <a:lstStyle/>
          <a:p>
            <a:r>
              <a:rPr lang="en-US" sz="4400" b="1" dirty="0">
                <a:solidFill>
                  <a:srgbClr val="FF0000"/>
                </a:solidFill>
              </a:rPr>
              <a:t>?</a:t>
            </a:r>
          </a:p>
        </p:txBody>
      </p:sp>
      <p:sp>
        <p:nvSpPr>
          <p:cNvPr id="1087" name="TextBox 1086">
            <a:extLst>
              <a:ext uri="{FF2B5EF4-FFF2-40B4-BE49-F238E27FC236}">
                <a16:creationId xmlns:a16="http://schemas.microsoft.com/office/drawing/2014/main" id="{95323135-E46E-4304-8F5F-5B0323B3869D}"/>
              </a:ext>
            </a:extLst>
          </p:cNvPr>
          <p:cNvSpPr txBox="1"/>
          <p:nvPr/>
        </p:nvSpPr>
        <p:spPr>
          <a:xfrm>
            <a:off x="74487" y="3146699"/>
            <a:ext cx="1739241" cy="1200329"/>
          </a:xfrm>
          <a:prstGeom prst="rect">
            <a:avLst/>
          </a:prstGeom>
          <a:solidFill>
            <a:schemeClr val="bg1"/>
          </a:solidFill>
        </p:spPr>
        <p:txBody>
          <a:bodyPr wrap="square" rtlCol="0">
            <a:spAutoFit/>
          </a:bodyPr>
          <a:lstStyle/>
          <a:p>
            <a:pPr algn="ctr"/>
            <a:r>
              <a:rPr lang="en-US" b="1" dirty="0"/>
              <a:t>What is the value of each line?</a:t>
            </a:r>
          </a:p>
        </p:txBody>
      </p:sp>
      <p:sp>
        <p:nvSpPr>
          <p:cNvPr id="7234" name="TextBox 7233">
            <a:extLst>
              <a:ext uri="{FF2B5EF4-FFF2-40B4-BE49-F238E27FC236}">
                <a16:creationId xmlns:a16="http://schemas.microsoft.com/office/drawing/2014/main" id="{CAC95B26-339C-B807-B5FA-B5CE089C4B51}"/>
              </a:ext>
            </a:extLst>
          </p:cNvPr>
          <p:cNvSpPr txBox="1"/>
          <p:nvPr/>
        </p:nvSpPr>
        <p:spPr>
          <a:xfrm rot="860815">
            <a:off x="5979809" y="3279381"/>
            <a:ext cx="762000" cy="769441"/>
          </a:xfrm>
          <a:prstGeom prst="rect">
            <a:avLst/>
          </a:prstGeom>
          <a:noFill/>
        </p:spPr>
        <p:txBody>
          <a:bodyPr wrap="square" rtlCol="0">
            <a:spAutoFit/>
          </a:bodyPr>
          <a:lstStyle/>
          <a:p>
            <a:r>
              <a:rPr lang="en-US" sz="4400" b="1" dirty="0">
                <a:solidFill>
                  <a:srgbClr val="FF0000"/>
                </a:solidFill>
              </a:rPr>
              <a:t>?</a:t>
            </a:r>
          </a:p>
        </p:txBody>
      </p:sp>
      <p:sp>
        <p:nvSpPr>
          <p:cNvPr id="7235" name="TextBox 7234">
            <a:extLst>
              <a:ext uri="{FF2B5EF4-FFF2-40B4-BE49-F238E27FC236}">
                <a16:creationId xmlns:a16="http://schemas.microsoft.com/office/drawing/2014/main" id="{2284EEBA-ACC4-C4A5-4D62-50B1D0F97BC7}"/>
              </a:ext>
            </a:extLst>
          </p:cNvPr>
          <p:cNvSpPr txBox="1"/>
          <p:nvPr/>
        </p:nvSpPr>
        <p:spPr>
          <a:xfrm rot="860815">
            <a:off x="9020937" y="3127375"/>
            <a:ext cx="762000" cy="769441"/>
          </a:xfrm>
          <a:prstGeom prst="rect">
            <a:avLst/>
          </a:prstGeom>
          <a:noFill/>
        </p:spPr>
        <p:txBody>
          <a:bodyPr wrap="square" rtlCol="0">
            <a:spAutoFit/>
          </a:bodyPr>
          <a:lstStyle/>
          <a:p>
            <a:r>
              <a:rPr lang="en-US" sz="4400" b="1" dirty="0">
                <a:solidFill>
                  <a:srgbClr val="FF0000"/>
                </a:solidFill>
              </a:rPr>
              <a:t>?</a:t>
            </a:r>
          </a:p>
        </p:txBody>
      </p:sp>
      <p:sp>
        <p:nvSpPr>
          <p:cNvPr id="3" name="SMARTInkShape-3">
            <a:extLst>
              <a:ext uri="{FF2B5EF4-FFF2-40B4-BE49-F238E27FC236}">
                <a16:creationId xmlns:a16="http://schemas.microsoft.com/office/drawing/2014/main" id="{15054509-A34B-40C2-B7A6-944DFF66B0D7}"/>
              </a:ext>
            </a:extLst>
          </p:cNvPr>
          <p:cNvSpPr/>
          <p:nvPr>
            <p:custDataLst>
              <p:tags r:id="rId1"/>
            </p:custDataLst>
          </p:nvPr>
        </p:nvSpPr>
        <p:spPr>
          <a:xfrm>
            <a:off x="8502650" y="35687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585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 grpId="0" animBg="1"/>
      <p:bldP spid="7232" grpId="0" animBg="1"/>
      <p:bldP spid="7233" grpId="0" animBg="1"/>
      <p:bldP spid="1083" grpId="0"/>
      <p:bldP spid="1087" grpId="0" animBg="1"/>
      <p:bldP spid="7234" grpId="0"/>
      <p:bldP spid="7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0058400" cy="990600"/>
          </a:xfrm>
        </p:spPr>
        <p:txBody>
          <a:bodyPr/>
          <a:lstStyle/>
          <a:p>
            <a:pPr eaLnBrk="1" hangingPunct="1"/>
            <a:r>
              <a:rPr lang="en-US" sz="3600" b="1" dirty="0">
                <a:latin typeface="Cooper Black" pitchFamily="18" charset="0"/>
              </a:rPr>
              <a:t>Use the correct equipment – </a:t>
            </a:r>
            <a:r>
              <a:rPr lang="en-US" sz="3600" b="1" dirty="0">
                <a:highlight>
                  <a:srgbClr val="FFFF00"/>
                </a:highlight>
                <a:latin typeface="Cooper Black" pitchFamily="18" charset="0"/>
              </a:rPr>
              <a:t>color coded</a:t>
            </a:r>
            <a:r>
              <a:rPr lang="en-US" sz="3600" b="1" dirty="0">
                <a:latin typeface="Cooper Black" pitchFamily="18" charset="0"/>
              </a:rPr>
              <a:t>.</a:t>
            </a:r>
          </a:p>
        </p:txBody>
      </p:sp>
      <p:pic>
        <p:nvPicPr>
          <p:cNvPr id="13" name="Picture 12" descr="20151218_083656.jpg"/>
          <p:cNvPicPr>
            <a:picLocks noChangeAspect="1"/>
          </p:cNvPicPr>
          <p:nvPr/>
        </p:nvPicPr>
        <p:blipFill>
          <a:blip r:embed="rId3" cstate="print"/>
          <a:srcRect l="25819" r="31198"/>
          <a:stretch>
            <a:fillRect/>
          </a:stretch>
        </p:blipFill>
        <p:spPr>
          <a:xfrm rot="16200000" flipH="1" flipV="1">
            <a:off x="6764716" y="599901"/>
            <a:ext cx="2038000" cy="2666999"/>
          </a:xfrm>
          <a:prstGeom prst="rect">
            <a:avLst/>
          </a:prstGeom>
        </p:spPr>
      </p:pic>
      <p:pic>
        <p:nvPicPr>
          <p:cNvPr id="14" name="Picture 13" descr="20151218_083704.jpg"/>
          <p:cNvPicPr>
            <a:picLocks noChangeAspect="1"/>
          </p:cNvPicPr>
          <p:nvPr/>
        </p:nvPicPr>
        <p:blipFill>
          <a:blip r:embed="rId4" cstate="print"/>
          <a:srcRect l="6667" t="26125" r="18333" b="8524"/>
          <a:stretch>
            <a:fillRect/>
          </a:stretch>
        </p:blipFill>
        <p:spPr>
          <a:xfrm flipH="1" flipV="1">
            <a:off x="539038" y="1074003"/>
            <a:ext cx="3575762" cy="1752600"/>
          </a:xfrm>
          <a:prstGeom prst="rect">
            <a:avLst/>
          </a:prstGeom>
        </p:spPr>
      </p:pic>
      <p:sp>
        <p:nvSpPr>
          <p:cNvPr id="10" name="Rectangle 9"/>
          <p:cNvSpPr/>
          <p:nvPr/>
        </p:nvSpPr>
        <p:spPr>
          <a:xfrm>
            <a:off x="920038" y="2979003"/>
            <a:ext cx="2770374" cy="830997"/>
          </a:xfrm>
          <a:prstGeom prst="rect">
            <a:avLst/>
          </a:prstGeom>
        </p:spPr>
        <p:txBody>
          <a:bodyPr wrap="none">
            <a:spAutoFit/>
          </a:bodyPr>
          <a:lstStyle/>
          <a:p>
            <a:pPr algn="ctr"/>
            <a:r>
              <a:rPr lang="en-US" b="1" dirty="0"/>
              <a:t>BORAX = RED </a:t>
            </a:r>
            <a:br>
              <a:rPr lang="en-US" b="1" dirty="0"/>
            </a:br>
            <a:r>
              <a:rPr lang="en-US" b="1" dirty="0"/>
              <a:t>(BOTTOM or DOT</a:t>
            </a:r>
            <a:endParaRPr lang="en-US" dirty="0"/>
          </a:p>
        </p:txBody>
      </p:sp>
      <p:sp>
        <p:nvSpPr>
          <p:cNvPr id="16" name="Rectangle 15"/>
          <p:cNvSpPr/>
          <p:nvPr/>
        </p:nvSpPr>
        <p:spPr>
          <a:xfrm>
            <a:off x="6347233" y="3048000"/>
            <a:ext cx="2872967" cy="830997"/>
          </a:xfrm>
          <a:prstGeom prst="rect">
            <a:avLst/>
          </a:prstGeom>
        </p:spPr>
        <p:txBody>
          <a:bodyPr wrap="none">
            <a:spAutoFit/>
          </a:bodyPr>
          <a:lstStyle/>
          <a:p>
            <a:pPr algn="ctr"/>
            <a:r>
              <a:rPr lang="en-US" b="1" dirty="0"/>
              <a:t>WATER = GREEN </a:t>
            </a:r>
          </a:p>
          <a:p>
            <a:pPr algn="ctr"/>
            <a:r>
              <a:rPr lang="en-US" b="1" dirty="0"/>
              <a:t>(BOTTOM or DOT)</a:t>
            </a:r>
            <a:endParaRPr lang="en-US" dirty="0"/>
          </a:p>
        </p:txBody>
      </p:sp>
      <p:sp>
        <p:nvSpPr>
          <p:cNvPr id="17" name="Rectangle 2"/>
          <p:cNvSpPr txBox="1">
            <a:spLocks noChangeArrowheads="1"/>
          </p:cNvSpPr>
          <p:nvPr/>
        </p:nvSpPr>
        <p:spPr bwMode="auto">
          <a:xfrm>
            <a:off x="0" y="4572000"/>
            <a:ext cx="10058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a:solidFill>
                  <a:schemeClr val="tx2"/>
                </a:solidFill>
                <a:latin typeface="Cooper Black" pitchFamily="18" charset="0"/>
                <a:ea typeface="+mj-ea"/>
                <a:cs typeface="+mj-cs"/>
              </a:rPr>
              <a:t>Be sure to get the correct materials and </a:t>
            </a:r>
            <a:br>
              <a:rPr lang="en-US" kern="0" dirty="0">
                <a:solidFill>
                  <a:schemeClr val="tx2"/>
                </a:solidFill>
                <a:latin typeface="Cooper Black" pitchFamily="18" charset="0"/>
                <a:ea typeface="+mj-ea"/>
                <a:cs typeface="+mj-cs"/>
              </a:rPr>
            </a:br>
            <a:r>
              <a:rPr lang="en-US" kern="0" dirty="0">
                <a:solidFill>
                  <a:schemeClr val="tx2"/>
                </a:solidFill>
                <a:latin typeface="Cooper Black" pitchFamily="18" charset="0"/>
                <a:ea typeface="+mj-ea"/>
                <a:cs typeface="+mj-cs"/>
              </a:rPr>
              <a:t>KEEP them separated on your table.</a:t>
            </a:r>
            <a:endParaRPr kumimoji="0" lang="en-US" i="0" u="none" strike="noStrike" kern="0" cap="none" spc="0" normalizeH="0" baseline="0" noProof="0" dirty="0">
              <a:ln>
                <a:noFill/>
              </a:ln>
              <a:solidFill>
                <a:schemeClr val="tx2"/>
              </a:solidFill>
              <a:effectLst/>
              <a:uLnTx/>
              <a:uFillTx/>
              <a:latin typeface="Cooper Black" pitchFamily="18" charset="0"/>
              <a:ea typeface="+mj-ea"/>
              <a:cs typeface="+mj-cs"/>
            </a:endParaRPr>
          </a:p>
        </p:txBody>
      </p:sp>
      <p:pic>
        <p:nvPicPr>
          <p:cNvPr id="8" name="Picture 7" descr="20190507_105746.jpg"/>
          <p:cNvPicPr>
            <a:picLocks noChangeAspect="1"/>
          </p:cNvPicPr>
          <p:nvPr/>
        </p:nvPicPr>
        <p:blipFill>
          <a:blip r:embed="rId5" cstate="print"/>
          <a:srcRect r="10714"/>
          <a:stretch>
            <a:fillRect/>
          </a:stretch>
        </p:blipFill>
        <p:spPr>
          <a:xfrm rot="5400000">
            <a:off x="-243840" y="4587240"/>
            <a:ext cx="2743200" cy="1493520"/>
          </a:xfrm>
          <a:prstGeom prst="rect">
            <a:avLst/>
          </a:prstGeom>
        </p:spPr>
      </p:pic>
      <p:cxnSp>
        <p:nvCxnSpPr>
          <p:cNvPr id="11" name="Straight Arrow Connector 10"/>
          <p:cNvCxnSpPr/>
          <p:nvPr/>
        </p:nvCxnSpPr>
        <p:spPr>
          <a:xfrm>
            <a:off x="1981200" y="5791200"/>
            <a:ext cx="6324600"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descr="20190507_105644.jpg"/>
          <p:cNvPicPr>
            <a:picLocks noChangeAspect="1"/>
          </p:cNvPicPr>
          <p:nvPr/>
        </p:nvPicPr>
        <p:blipFill>
          <a:blip r:embed="rId6" cstate="print"/>
          <a:srcRect r="11616"/>
          <a:stretch>
            <a:fillRect/>
          </a:stretch>
        </p:blipFill>
        <p:spPr>
          <a:xfrm rot="5400000">
            <a:off x="7764780" y="4579620"/>
            <a:ext cx="2743200" cy="15087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3975" y="762000"/>
            <a:ext cx="5832082" cy="5039841"/>
          </a:xfrm>
          <a:prstGeom prst="rect">
            <a:avLst/>
          </a:prstGeom>
          <a:noFill/>
          <a:ln w="9525">
            <a:noFill/>
            <a:miter lim="800000"/>
            <a:headEnd/>
            <a:tailEnd/>
          </a:ln>
        </p:spPr>
        <p:txBody>
          <a:bodyPr wrap="square">
            <a:spAutoFit/>
          </a:bodyPr>
          <a:lstStyle/>
          <a:p>
            <a:pPr>
              <a:lnSpc>
                <a:spcPct val="150000"/>
              </a:lnSpc>
              <a:spcBef>
                <a:spcPct val="50000"/>
              </a:spcBef>
            </a:pPr>
            <a:r>
              <a:rPr lang="en-US" sz="2800" b="1" u="sng" dirty="0"/>
              <a:t>SIDE COUNTER</a:t>
            </a:r>
            <a:br>
              <a:rPr lang="en-US" sz="2800" b="1" dirty="0"/>
            </a:br>
            <a:r>
              <a:rPr lang="en-US" sz="2800" i="1" dirty="0"/>
              <a:t>Each</a:t>
            </a:r>
            <a:r>
              <a:rPr lang="en-US" sz="2800" b="1" i="1" dirty="0"/>
              <a:t> </a:t>
            </a:r>
            <a:r>
              <a:rPr lang="en-US" sz="2800" b="1" i="1" u="sng" dirty="0"/>
              <a:t>PAIR</a:t>
            </a:r>
            <a:r>
              <a:rPr lang="en-US" sz="2800" b="1" i="1" dirty="0"/>
              <a:t> </a:t>
            </a:r>
            <a:r>
              <a:rPr lang="en-US" sz="2800" i="1" dirty="0"/>
              <a:t>of students needs: </a:t>
            </a:r>
          </a:p>
          <a:p>
            <a:pPr>
              <a:spcBef>
                <a:spcPct val="50000"/>
              </a:spcBef>
            </a:pPr>
            <a:endParaRPr lang="en-US" sz="500" b="1" dirty="0"/>
          </a:p>
          <a:p>
            <a:pPr>
              <a:spcBef>
                <a:spcPts val="0"/>
              </a:spcBef>
            </a:pPr>
            <a:r>
              <a:rPr lang="en-US" sz="2800" dirty="0"/>
              <a:t>1 </a:t>
            </a:r>
            <a:r>
              <a:rPr lang="en-US" sz="2800" b="1" dirty="0">
                <a:solidFill>
                  <a:srgbClr val="FF0000"/>
                </a:solidFill>
              </a:rPr>
              <a:t>RED</a:t>
            </a:r>
            <a:r>
              <a:rPr lang="en-US" sz="2800" dirty="0"/>
              <a:t> graduated cylinder</a:t>
            </a:r>
            <a:br>
              <a:rPr lang="en-US" sz="2800" dirty="0"/>
            </a:br>
            <a:r>
              <a:rPr lang="en-US" sz="2800" dirty="0"/>
              <a:t>1 </a:t>
            </a:r>
            <a:r>
              <a:rPr lang="en-US" sz="2800" b="1" dirty="0">
                <a:solidFill>
                  <a:srgbClr val="FF0000"/>
                </a:solidFill>
              </a:rPr>
              <a:t>RED</a:t>
            </a:r>
            <a:r>
              <a:rPr lang="en-US" sz="2800" dirty="0"/>
              <a:t> dot beaker of </a:t>
            </a:r>
            <a:r>
              <a:rPr lang="en-US" sz="2800" b="1" dirty="0"/>
              <a:t>BORAX</a:t>
            </a:r>
            <a:r>
              <a:rPr lang="en-US" sz="2800" dirty="0"/>
              <a:t> solution      </a:t>
            </a:r>
            <a:br>
              <a:rPr lang="en-US" sz="2800" dirty="0"/>
            </a:br>
            <a:r>
              <a:rPr lang="en-US" sz="2800" dirty="0"/>
              <a:t>1 eyedropper with </a:t>
            </a:r>
            <a:r>
              <a:rPr lang="en-US" sz="2800" b="1" dirty="0">
                <a:solidFill>
                  <a:srgbClr val="FF0000"/>
                </a:solidFill>
              </a:rPr>
              <a:t>RED</a:t>
            </a:r>
            <a:r>
              <a:rPr lang="en-US" sz="2800" dirty="0"/>
              <a:t> band</a:t>
            </a:r>
            <a:br>
              <a:rPr lang="en-US" sz="2800" dirty="0"/>
            </a:br>
            <a:br>
              <a:rPr lang="en-US" sz="1400" dirty="0"/>
            </a:br>
            <a:r>
              <a:rPr lang="en-US" sz="2800" dirty="0"/>
              <a:t>1 </a:t>
            </a:r>
            <a:r>
              <a:rPr lang="en-US" sz="2800" b="1" dirty="0">
                <a:solidFill>
                  <a:srgbClr val="008000"/>
                </a:solidFill>
              </a:rPr>
              <a:t>GREEN</a:t>
            </a:r>
            <a:r>
              <a:rPr lang="en-US" sz="2800" dirty="0"/>
              <a:t> graduated cylinder</a:t>
            </a:r>
            <a:br>
              <a:rPr lang="en-US" sz="2800" dirty="0"/>
            </a:br>
            <a:r>
              <a:rPr lang="en-US" sz="2800" dirty="0"/>
              <a:t>1 </a:t>
            </a:r>
            <a:r>
              <a:rPr lang="en-US" sz="2800" b="1" dirty="0">
                <a:solidFill>
                  <a:srgbClr val="008000"/>
                </a:solidFill>
              </a:rPr>
              <a:t>GREEN</a:t>
            </a:r>
            <a:r>
              <a:rPr lang="en-US" sz="2800" dirty="0"/>
              <a:t> dot beaker with water</a:t>
            </a:r>
          </a:p>
          <a:p>
            <a:r>
              <a:rPr lang="en-US" sz="2800" dirty="0"/>
              <a:t>1 eyedropper (</a:t>
            </a:r>
            <a:r>
              <a:rPr lang="en-US" sz="2800" b="1" dirty="0">
                <a:solidFill>
                  <a:srgbClr val="008000"/>
                </a:solidFill>
              </a:rPr>
              <a:t>GREEN</a:t>
            </a:r>
            <a:r>
              <a:rPr lang="en-US" sz="2800" dirty="0"/>
              <a:t> dot – </a:t>
            </a:r>
            <a:r>
              <a:rPr lang="en-US" sz="2800" u="sng" dirty="0"/>
              <a:t>not red</a:t>
            </a:r>
            <a:r>
              <a:rPr lang="en-US" sz="2800" dirty="0"/>
              <a:t>)</a:t>
            </a:r>
          </a:p>
          <a:p>
            <a:endParaRPr lang="en-US" sz="1100" dirty="0"/>
          </a:p>
          <a:p>
            <a:endParaRPr lang="en-US" sz="900" dirty="0"/>
          </a:p>
          <a:p>
            <a:r>
              <a:rPr lang="en-US" sz="2800" dirty="0"/>
              <a:t>1 bottle of </a:t>
            </a:r>
            <a:r>
              <a:rPr lang="en-US" sz="2800" b="1" dirty="0"/>
              <a:t>GLUE</a:t>
            </a:r>
            <a:endParaRPr lang="en-US" dirty="0"/>
          </a:p>
        </p:txBody>
      </p:sp>
      <p:grpSp>
        <p:nvGrpSpPr>
          <p:cNvPr id="2" name="Group 4"/>
          <p:cNvGrpSpPr>
            <a:grpSpLocks/>
          </p:cNvGrpSpPr>
          <p:nvPr/>
        </p:nvGrpSpPr>
        <p:grpSpPr bwMode="auto">
          <a:xfrm>
            <a:off x="6031287" y="4589128"/>
            <a:ext cx="4038600" cy="1439863"/>
            <a:chOff x="3937" y="4257"/>
            <a:chExt cx="2544" cy="907"/>
          </a:xfrm>
        </p:grpSpPr>
        <p:sp>
          <p:nvSpPr>
            <p:cNvPr id="13319" name="Text Box 5"/>
            <p:cNvSpPr txBox="1">
              <a:spLocks noChangeArrowheads="1"/>
            </p:cNvSpPr>
            <p:nvPr/>
          </p:nvSpPr>
          <p:spPr bwMode="auto">
            <a:xfrm>
              <a:off x="3937" y="4563"/>
              <a:ext cx="2544" cy="601"/>
            </a:xfrm>
            <a:prstGeom prst="rect">
              <a:avLst/>
            </a:prstGeom>
            <a:noFill/>
            <a:ln w="9525">
              <a:noFill/>
              <a:miter lim="800000"/>
              <a:headEnd/>
              <a:tailEnd/>
            </a:ln>
          </p:spPr>
          <p:txBody>
            <a:bodyPr wrap="square">
              <a:spAutoFit/>
            </a:bodyPr>
            <a:lstStyle/>
            <a:p>
              <a:pPr algn="ctr">
                <a:spcBef>
                  <a:spcPts val="0"/>
                </a:spcBef>
              </a:pPr>
              <a:r>
                <a:rPr lang="en-US" sz="2800" b="1" dirty="0"/>
                <a:t>Don’t forget your goggles &amp; an apron!</a:t>
              </a:r>
            </a:p>
          </p:txBody>
        </p:sp>
        <p:pic>
          <p:nvPicPr>
            <p:cNvPr id="13320" name="Picture 6"/>
            <p:cNvPicPr>
              <a:picLocks noChangeAspect="1" noChangeArrowheads="1"/>
            </p:cNvPicPr>
            <p:nvPr/>
          </p:nvPicPr>
          <p:blipFill>
            <a:blip r:embed="rId3" cstate="print"/>
            <a:srcRect/>
            <a:stretch>
              <a:fillRect/>
            </a:stretch>
          </p:blipFill>
          <p:spPr bwMode="auto">
            <a:xfrm>
              <a:off x="4828" y="4257"/>
              <a:ext cx="506" cy="338"/>
            </a:xfrm>
            <a:prstGeom prst="rect">
              <a:avLst/>
            </a:prstGeom>
            <a:noFill/>
            <a:ln w="9525">
              <a:noFill/>
              <a:miter lim="800000"/>
              <a:headEnd/>
              <a:tailEnd/>
            </a:ln>
          </p:spPr>
        </p:pic>
      </p:grpSp>
      <p:sp>
        <p:nvSpPr>
          <p:cNvPr id="12" name="Rectangle 11"/>
          <p:cNvSpPr/>
          <p:nvPr/>
        </p:nvSpPr>
        <p:spPr>
          <a:xfrm>
            <a:off x="6324600" y="762000"/>
            <a:ext cx="3619500" cy="3754874"/>
          </a:xfrm>
          <a:prstGeom prst="rect">
            <a:avLst/>
          </a:prstGeom>
        </p:spPr>
        <p:txBody>
          <a:bodyPr wrap="square">
            <a:spAutoFit/>
          </a:bodyPr>
          <a:lstStyle/>
          <a:p>
            <a:pPr>
              <a:lnSpc>
                <a:spcPct val="150000"/>
              </a:lnSpc>
              <a:spcBef>
                <a:spcPct val="50000"/>
              </a:spcBef>
            </a:pPr>
            <a:r>
              <a:rPr lang="en-US" sz="2800" b="1" u="sng" dirty="0"/>
              <a:t>TABLE BASKET </a:t>
            </a:r>
            <a:r>
              <a:rPr lang="en-US" sz="2800" i="1" dirty="0"/>
              <a:t>Each </a:t>
            </a:r>
            <a:r>
              <a:rPr lang="en-US" sz="2800" b="1" i="1" dirty="0"/>
              <a:t>PERSON</a:t>
            </a:r>
            <a:r>
              <a:rPr lang="en-US" sz="2800" i="1" dirty="0"/>
              <a:t> needs:</a:t>
            </a:r>
            <a:br>
              <a:rPr lang="en-US" sz="2800" i="1" dirty="0"/>
            </a:br>
            <a:r>
              <a:rPr lang="en-US" sz="2800" dirty="0"/>
              <a:t>1 cup</a:t>
            </a:r>
          </a:p>
          <a:p>
            <a:pPr>
              <a:spcBef>
                <a:spcPts val="0"/>
              </a:spcBef>
            </a:pPr>
            <a:r>
              <a:rPr lang="en-US" sz="2800" dirty="0"/>
              <a:t>1 stick</a:t>
            </a:r>
          </a:p>
          <a:p>
            <a:pPr>
              <a:spcBef>
                <a:spcPts val="0"/>
              </a:spcBef>
            </a:pPr>
            <a:r>
              <a:rPr lang="en-US" sz="2800" dirty="0"/>
              <a:t>1 small bag</a:t>
            </a:r>
          </a:p>
          <a:p>
            <a:pPr>
              <a:spcBef>
                <a:spcPts val="0"/>
              </a:spcBef>
            </a:pPr>
            <a:r>
              <a:rPr lang="en-US" sz="2800" dirty="0"/>
              <a:t>1 black marker </a:t>
            </a:r>
          </a:p>
          <a:p>
            <a:pPr>
              <a:spcBef>
                <a:spcPts val="0"/>
              </a:spcBef>
            </a:pPr>
            <a:r>
              <a:rPr lang="en-US" sz="2800" dirty="0"/>
              <a:t>1 ruler</a:t>
            </a:r>
            <a:endParaRPr lang="en-US" sz="1400" dirty="0"/>
          </a:p>
        </p:txBody>
      </p:sp>
      <p:sp>
        <p:nvSpPr>
          <p:cNvPr id="14" name="Text Box 9"/>
          <p:cNvSpPr txBox="1">
            <a:spLocks noChangeArrowheads="1"/>
          </p:cNvSpPr>
          <p:nvPr/>
        </p:nvSpPr>
        <p:spPr bwMode="auto">
          <a:xfrm>
            <a:off x="5992" y="6205070"/>
            <a:ext cx="10028433" cy="646331"/>
          </a:xfrm>
          <a:prstGeom prst="rect">
            <a:avLst/>
          </a:prstGeom>
          <a:solidFill>
            <a:srgbClr val="00B0F0"/>
          </a:solidFill>
          <a:ln w="9525">
            <a:noFill/>
            <a:miter lim="800000"/>
            <a:headEnd/>
            <a:tailEnd/>
          </a:ln>
        </p:spPr>
        <p:txBody>
          <a:bodyPr wrap="square">
            <a:spAutoFit/>
          </a:bodyPr>
          <a:lstStyle/>
          <a:p>
            <a:pPr algn="ctr">
              <a:spcBef>
                <a:spcPct val="50000"/>
              </a:spcBef>
            </a:pPr>
            <a:r>
              <a:rPr lang="en-US" sz="3600" b="1" i="1" dirty="0">
                <a:solidFill>
                  <a:schemeClr val="bg1"/>
                </a:solidFill>
              </a:rPr>
              <a:t>Got everything?  Sit quietly so we can begin!</a:t>
            </a:r>
          </a:p>
        </p:txBody>
      </p:sp>
      <p:sp>
        <p:nvSpPr>
          <p:cNvPr id="15" name="Text Box 6">
            <a:extLst>
              <a:ext uri="{FF2B5EF4-FFF2-40B4-BE49-F238E27FC236}">
                <a16:creationId xmlns:a16="http://schemas.microsoft.com/office/drawing/2014/main" id="{9995D133-61DF-4051-A1E0-58C4844B98BF}"/>
              </a:ext>
            </a:extLst>
          </p:cNvPr>
          <p:cNvSpPr txBox="1">
            <a:spLocks noChangeArrowheads="1"/>
          </p:cNvSpPr>
          <p:nvPr/>
        </p:nvSpPr>
        <p:spPr bwMode="auto">
          <a:xfrm>
            <a:off x="5993" y="-30186"/>
            <a:ext cx="10028433" cy="954107"/>
          </a:xfrm>
          <a:prstGeom prst="rect">
            <a:avLst/>
          </a:prstGeom>
          <a:solidFill>
            <a:srgbClr val="FFFF00"/>
          </a:solidFill>
          <a:ln w="9525">
            <a:noFill/>
            <a:miter lim="800000"/>
            <a:headEnd/>
            <a:tailEnd/>
          </a:ln>
        </p:spPr>
        <p:txBody>
          <a:bodyPr wrap="square">
            <a:spAutoFit/>
          </a:bodyPr>
          <a:lstStyle/>
          <a:p>
            <a:pPr>
              <a:spcBef>
                <a:spcPct val="50000"/>
              </a:spcBef>
            </a:pPr>
            <a:r>
              <a:rPr lang="en-US" sz="2800" b="1" i="1" dirty="0"/>
              <a:t>GLOOP - Each person will make their own batch, but </a:t>
            </a:r>
            <a:r>
              <a:rPr lang="en-US" sz="2800" b="1" i="1" u="sng" dirty="0"/>
              <a:t>SHARE</a:t>
            </a:r>
            <a:r>
              <a:rPr lang="en-US" sz="2800" b="1" i="1" dirty="0"/>
              <a:t> the equipment/supplies.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152400"/>
            <a:ext cx="9642475" cy="6124754"/>
          </a:xfrm>
          <a:prstGeom prst="rect">
            <a:avLst/>
          </a:prstGeom>
          <a:noFill/>
          <a:ln w="9525">
            <a:noFill/>
            <a:miter lim="800000"/>
            <a:headEnd/>
            <a:tailEnd/>
          </a:ln>
        </p:spPr>
        <p:txBody>
          <a:bodyPr>
            <a:spAutoFit/>
          </a:bodyPr>
          <a:lstStyle/>
          <a:p>
            <a:r>
              <a:rPr lang="en-US" sz="2800" dirty="0"/>
              <a:t>1 – Label your plastic bag – your </a:t>
            </a:r>
            <a:r>
              <a:rPr lang="en-US" sz="2800" b="1" dirty="0"/>
              <a:t>name</a:t>
            </a:r>
            <a:r>
              <a:rPr lang="en-US" sz="2800" dirty="0"/>
              <a:t> and the </a:t>
            </a:r>
            <a:br>
              <a:rPr lang="en-US" sz="2800" dirty="0"/>
            </a:br>
            <a:r>
              <a:rPr lang="en-US" sz="2800" b="1" dirty="0"/>
              <a:t>type of slime</a:t>
            </a:r>
            <a:r>
              <a:rPr lang="en-US" sz="2800" dirty="0"/>
              <a:t>.</a:t>
            </a:r>
          </a:p>
          <a:p>
            <a:endParaRPr lang="en-US" sz="2800" dirty="0"/>
          </a:p>
          <a:p>
            <a:r>
              <a:rPr lang="en-US" sz="2800" dirty="0"/>
              <a:t>2 – Make a mark </a:t>
            </a:r>
            <a:r>
              <a:rPr lang="en-US" sz="2800" u="sng" dirty="0"/>
              <a:t>1cm from the bottom</a:t>
            </a:r>
            <a:br>
              <a:rPr lang="en-US" sz="2800" u="sng" dirty="0"/>
            </a:br>
            <a:r>
              <a:rPr lang="en-US" sz="2800" dirty="0"/>
              <a:t>of your plastic cup.   </a:t>
            </a:r>
          </a:p>
          <a:p>
            <a:endParaRPr lang="en-US" sz="2800" dirty="0"/>
          </a:p>
          <a:p>
            <a:r>
              <a:rPr lang="en-US" sz="2800" dirty="0"/>
              <a:t>The zero may not be at </a:t>
            </a:r>
            <a:br>
              <a:rPr lang="en-US" sz="2800" dirty="0"/>
            </a:br>
            <a:r>
              <a:rPr lang="en-US" sz="2800" dirty="0"/>
              <a:t>the bottom of the ruler.</a:t>
            </a:r>
          </a:p>
          <a:p>
            <a:endParaRPr lang="en-US" sz="2800" dirty="0"/>
          </a:p>
          <a:p>
            <a:endParaRPr lang="en-US" sz="2800" dirty="0"/>
          </a:p>
          <a:p>
            <a:r>
              <a:rPr lang="en-US" sz="2800" dirty="0"/>
              <a:t>3 – Remove the lid (not just twist it open) from the glue bottle &amp; pour </a:t>
            </a:r>
            <a:r>
              <a:rPr lang="en-US" sz="2800" u="sng" dirty="0"/>
              <a:t>white glue into your cup until you reach the mark</a:t>
            </a:r>
            <a:r>
              <a:rPr lang="en-US" sz="2800" dirty="0"/>
              <a:t>.</a:t>
            </a:r>
          </a:p>
          <a:p>
            <a:br>
              <a:rPr lang="en-US" sz="2800" i="1" dirty="0"/>
            </a:br>
            <a:r>
              <a:rPr lang="en-US" sz="2800" i="1" dirty="0"/>
              <a:t>NOTE:  Wipe any glue off the top before you put the lid back on.</a:t>
            </a:r>
          </a:p>
        </p:txBody>
      </p:sp>
      <p:pic>
        <p:nvPicPr>
          <p:cNvPr id="3" name="Picture 2" descr="20190507_105548.jpg"/>
          <p:cNvPicPr>
            <a:picLocks noChangeAspect="1"/>
          </p:cNvPicPr>
          <p:nvPr/>
        </p:nvPicPr>
        <p:blipFill rotWithShape="1">
          <a:blip r:embed="rId3" cstate="print"/>
          <a:srcRect l="30478" t="16753" r="45455" b="19592"/>
          <a:stretch/>
        </p:blipFill>
        <p:spPr>
          <a:xfrm rot="16200000" flipH="1" flipV="1">
            <a:off x="5047870" y="1600279"/>
            <a:ext cx="1363088" cy="2438400"/>
          </a:xfrm>
          <a:prstGeom prst="rect">
            <a:avLst/>
          </a:prstGeom>
        </p:spPr>
      </p:pic>
      <p:sp>
        <p:nvSpPr>
          <p:cNvPr id="4" name="Line 7"/>
          <p:cNvSpPr>
            <a:spLocks noChangeShapeType="1"/>
          </p:cNvSpPr>
          <p:nvPr/>
        </p:nvSpPr>
        <p:spPr bwMode="auto">
          <a:xfrm flipH="1">
            <a:off x="3886200" y="3429000"/>
            <a:ext cx="1762410" cy="0"/>
          </a:xfrm>
          <a:prstGeom prst="line">
            <a:avLst/>
          </a:prstGeom>
          <a:noFill/>
          <a:ln w="76200">
            <a:solidFill>
              <a:srgbClr val="FF0000"/>
            </a:solidFill>
            <a:round/>
            <a:headEnd type="triangle" w="med" len="med"/>
            <a:tailEnd/>
          </a:ln>
        </p:spPr>
        <p:txBody>
          <a:bodyPr/>
          <a:lstStyle/>
          <a:p>
            <a:endParaRPr lang="en-US"/>
          </a:p>
        </p:txBody>
      </p:sp>
      <p:grpSp>
        <p:nvGrpSpPr>
          <p:cNvPr id="5" name="Group 4"/>
          <p:cNvGrpSpPr/>
          <p:nvPr/>
        </p:nvGrpSpPr>
        <p:grpSpPr>
          <a:xfrm>
            <a:off x="8534400" y="99317"/>
            <a:ext cx="1219200" cy="1600200"/>
            <a:chOff x="8001000" y="2590800"/>
            <a:chExt cx="1219200" cy="1600200"/>
          </a:xfrm>
        </p:grpSpPr>
        <p:sp>
          <p:nvSpPr>
            <p:cNvPr id="6" name="Rounded Rectangle 5"/>
            <p:cNvSpPr/>
            <p:nvPr/>
          </p:nvSpPr>
          <p:spPr>
            <a:xfrm>
              <a:off x="8001000" y="3352800"/>
              <a:ext cx="1219200" cy="8382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001000" y="2590800"/>
              <a:ext cx="1219200" cy="16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77200" y="2895600"/>
              <a:ext cx="1066800" cy="954107"/>
            </a:xfrm>
            <a:prstGeom prst="rect">
              <a:avLst/>
            </a:prstGeom>
            <a:noFill/>
          </p:spPr>
          <p:txBody>
            <a:bodyPr wrap="square" rtlCol="0">
              <a:spAutoFit/>
            </a:bodyPr>
            <a:lstStyle/>
            <a:p>
              <a:pPr algn="ctr"/>
              <a:r>
                <a:rPr lang="en-US" sz="1600" b="1" dirty="0"/>
                <a:t>T. Tomm</a:t>
              </a:r>
            </a:p>
            <a:p>
              <a:pPr algn="ctr"/>
              <a:endParaRPr lang="en-US" sz="1600" dirty="0"/>
            </a:p>
            <a:p>
              <a:pPr algn="ctr"/>
              <a:r>
                <a:rPr lang="en-US" b="1" dirty="0" err="1"/>
                <a:t>Gloop</a:t>
              </a:r>
              <a:endParaRPr lang="en-US" sz="1600" b="1" dirty="0"/>
            </a:p>
          </p:txBody>
        </p:sp>
      </p:grpSp>
      <p:sp>
        <p:nvSpPr>
          <p:cNvPr id="2" name="Line 7">
            <a:extLst>
              <a:ext uri="{FF2B5EF4-FFF2-40B4-BE49-F238E27FC236}">
                <a16:creationId xmlns:a16="http://schemas.microsoft.com/office/drawing/2014/main" id="{58DACC47-F925-D55C-6F7E-311C172E29A3}"/>
              </a:ext>
            </a:extLst>
          </p:cNvPr>
          <p:cNvSpPr>
            <a:spLocks noChangeShapeType="1"/>
          </p:cNvSpPr>
          <p:nvPr/>
        </p:nvSpPr>
        <p:spPr bwMode="auto">
          <a:xfrm flipH="1" flipV="1">
            <a:off x="7219380" y="417493"/>
            <a:ext cx="1467420" cy="712130"/>
          </a:xfrm>
          <a:prstGeom prst="line">
            <a:avLst/>
          </a:prstGeom>
          <a:noFill/>
          <a:ln w="76200">
            <a:solidFill>
              <a:srgbClr val="FF0000"/>
            </a:solidFill>
            <a:round/>
            <a:headEnd type="triangle" w="med" len="med"/>
            <a:tailEnd/>
          </a:ln>
        </p:spPr>
        <p:txBody>
          <a:bodyPr/>
          <a:lstStyle/>
          <a:p>
            <a:endParaRPr lang="en-US"/>
          </a:p>
        </p:txBody>
      </p:sp>
      <p:sp>
        <p:nvSpPr>
          <p:cNvPr id="9" name="Line 7">
            <a:extLst>
              <a:ext uri="{FF2B5EF4-FFF2-40B4-BE49-F238E27FC236}">
                <a16:creationId xmlns:a16="http://schemas.microsoft.com/office/drawing/2014/main" id="{329183B4-05C1-0681-D24F-980367812078}"/>
              </a:ext>
            </a:extLst>
          </p:cNvPr>
          <p:cNvSpPr>
            <a:spLocks noChangeShapeType="1"/>
          </p:cNvSpPr>
          <p:nvPr/>
        </p:nvSpPr>
        <p:spPr bwMode="auto">
          <a:xfrm flipH="1" flipV="1">
            <a:off x="7086600" y="404117"/>
            <a:ext cx="1613899" cy="207195"/>
          </a:xfrm>
          <a:prstGeom prst="line">
            <a:avLst/>
          </a:prstGeom>
          <a:noFill/>
          <a:ln w="76200">
            <a:solidFill>
              <a:srgbClr val="FF0000"/>
            </a:solidFill>
            <a:round/>
            <a:headEnd type="triangle" w="med" len="med"/>
            <a:tailEnd/>
          </a:ln>
        </p:spPr>
        <p:txBody>
          <a:bodyPr/>
          <a:lstStyle/>
          <a:p>
            <a:endParaRPr lang="en-US"/>
          </a:p>
        </p:txBody>
      </p:sp>
      <p:pic>
        <p:nvPicPr>
          <p:cNvPr id="11" name="Picture 10" descr="A pair of ruler on a white surface&#10;&#10;Description automatically generated">
            <a:extLst>
              <a:ext uri="{FF2B5EF4-FFF2-40B4-BE49-F238E27FC236}">
                <a16:creationId xmlns:a16="http://schemas.microsoft.com/office/drawing/2014/main" id="{F56C6D75-71E3-13B5-C17D-6408A41552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36" t="61111" r="16060" b="15556"/>
          <a:stretch/>
        </p:blipFill>
        <p:spPr>
          <a:xfrm>
            <a:off x="5729414" y="2002871"/>
            <a:ext cx="4252786" cy="211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152400"/>
            <a:ext cx="9642475" cy="1692771"/>
          </a:xfrm>
          <a:prstGeom prst="rect">
            <a:avLst/>
          </a:prstGeom>
          <a:noFill/>
          <a:ln w="9525">
            <a:noFill/>
            <a:miter lim="800000"/>
            <a:headEnd/>
            <a:tailEnd/>
          </a:ln>
        </p:spPr>
        <p:txBody>
          <a:bodyPr>
            <a:spAutoFit/>
          </a:bodyPr>
          <a:lstStyle/>
          <a:p>
            <a:pPr algn="just"/>
            <a:r>
              <a:rPr lang="en-US" sz="2800" dirty="0"/>
              <a:t>4 – Add </a:t>
            </a:r>
            <a:r>
              <a:rPr lang="en-US" sz="2800" u="sng" dirty="0"/>
              <a:t>2 drops of food coloring</a:t>
            </a:r>
            <a:r>
              <a:rPr lang="en-US" sz="2800" dirty="0"/>
              <a:t> to the glue &amp; use the stick to stir. </a:t>
            </a:r>
          </a:p>
          <a:p>
            <a:pPr algn="just"/>
            <a:endParaRPr lang="en-US" sz="1800" dirty="0"/>
          </a:p>
          <a:p>
            <a:r>
              <a:rPr lang="en-US" sz="2800" dirty="0"/>
              <a:t>5 – Use a </a:t>
            </a:r>
            <a:r>
              <a:rPr lang="en-US" sz="2800" b="1" dirty="0">
                <a:solidFill>
                  <a:srgbClr val="008000"/>
                </a:solidFill>
              </a:rPr>
              <a:t>GREEN BASE </a:t>
            </a:r>
            <a:r>
              <a:rPr lang="en-US" sz="2800" dirty="0"/>
              <a:t>graduated cylinder to measure </a:t>
            </a:r>
            <a:r>
              <a:rPr lang="en-US" sz="2800" u="sng" dirty="0"/>
              <a:t>7 ml of water</a:t>
            </a:r>
            <a:r>
              <a:rPr lang="en-US" sz="2800" dirty="0"/>
              <a:t> and add it to the glue. Mix well with the stick.   </a:t>
            </a:r>
          </a:p>
        </p:txBody>
      </p:sp>
      <p:sp>
        <p:nvSpPr>
          <p:cNvPr id="10" name="Text Box 2">
            <a:extLst>
              <a:ext uri="{FF2B5EF4-FFF2-40B4-BE49-F238E27FC236}">
                <a16:creationId xmlns:a16="http://schemas.microsoft.com/office/drawing/2014/main" id="{AFAA00FE-0A07-F7EC-4DF1-84EC18C3B5E2}"/>
              </a:ext>
            </a:extLst>
          </p:cNvPr>
          <p:cNvSpPr txBox="1">
            <a:spLocks noChangeArrowheads="1"/>
          </p:cNvSpPr>
          <p:nvPr/>
        </p:nvSpPr>
        <p:spPr bwMode="auto">
          <a:xfrm>
            <a:off x="152399" y="2057400"/>
            <a:ext cx="9642475" cy="4031873"/>
          </a:xfrm>
          <a:prstGeom prst="rect">
            <a:avLst/>
          </a:prstGeom>
          <a:noFill/>
          <a:ln w="9525">
            <a:noFill/>
            <a:miter lim="800000"/>
            <a:headEnd/>
            <a:tailEnd/>
          </a:ln>
        </p:spPr>
        <p:txBody>
          <a:bodyPr>
            <a:spAutoFit/>
          </a:bodyPr>
          <a:lstStyle/>
          <a:p>
            <a:pPr algn="just"/>
            <a:r>
              <a:rPr lang="en-US" sz="2800" dirty="0"/>
              <a:t>6 – Use a </a:t>
            </a:r>
            <a:r>
              <a:rPr lang="en-US" sz="2800" b="1" dirty="0">
                <a:solidFill>
                  <a:srgbClr val="FF0000"/>
                </a:solidFill>
              </a:rPr>
              <a:t>RED BASE </a:t>
            </a:r>
            <a:r>
              <a:rPr lang="en-US" sz="2800" dirty="0"/>
              <a:t>cylinder to measure out </a:t>
            </a:r>
            <a:r>
              <a:rPr lang="en-US" sz="2800" b="1" u="sng" dirty="0"/>
              <a:t>8 ml of borax solution</a:t>
            </a:r>
            <a:r>
              <a:rPr lang="en-US" sz="2800" dirty="0"/>
              <a:t>.  Add it to the glue mixture and stir.  </a:t>
            </a:r>
          </a:p>
          <a:p>
            <a:endParaRPr lang="en-US" sz="1800" dirty="0"/>
          </a:p>
          <a:p>
            <a:r>
              <a:rPr lang="en-US" sz="2800" dirty="0"/>
              <a:t>7 – Stir until it forms a </a:t>
            </a:r>
            <a:r>
              <a:rPr lang="en-US" sz="2800" u="sng" dirty="0"/>
              <a:t>good blob on the stick </a:t>
            </a:r>
            <a:r>
              <a:rPr lang="en-US" sz="2800" dirty="0"/>
              <a:t>and soaks up most of the liquid. </a:t>
            </a:r>
          </a:p>
          <a:p>
            <a:endParaRPr lang="en-US" sz="1400" dirty="0"/>
          </a:p>
          <a:p>
            <a:r>
              <a:rPr lang="en-US" sz="2800" dirty="0"/>
              <a:t>8 – Remove the blob from the cup and stick.  Work it gently in your hands to get a good consistency. </a:t>
            </a:r>
            <a:br>
              <a:rPr lang="en-US" sz="2800" dirty="0"/>
            </a:br>
            <a:r>
              <a:rPr lang="en-US" sz="2800" b="1" dirty="0"/>
              <a:t>Too sticky?</a:t>
            </a:r>
            <a:r>
              <a:rPr lang="en-US" sz="2800" dirty="0"/>
              <a:t>  Add borax (one drop at a time) </a:t>
            </a:r>
            <a:br>
              <a:rPr lang="en-US" sz="2800" dirty="0"/>
            </a:br>
            <a:r>
              <a:rPr lang="en-US" sz="2800" b="1" dirty="0"/>
              <a:t>Too stringy?</a:t>
            </a:r>
            <a:r>
              <a:rPr lang="en-US" sz="2800" dirty="0"/>
              <a:t>  Add glue (one small bit at a time)</a:t>
            </a:r>
          </a:p>
        </p:txBody>
      </p:sp>
    </p:spTree>
    <p:extLst>
      <p:ext uri="{BB962C8B-B14F-4D97-AF65-F5344CB8AC3E}">
        <p14:creationId xmlns:p14="http://schemas.microsoft.com/office/powerpoint/2010/main" val="5439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058400" cy="762000"/>
          </a:xfrm>
          <a:solidFill>
            <a:srgbClr val="FFFF00"/>
          </a:solidFill>
        </p:spPr>
        <p:txBody>
          <a:bodyPr/>
          <a:lstStyle/>
          <a:p>
            <a:pPr algn="l" eaLnBrk="1" hangingPunct="1"/>
            <a:r>
              <a:rPr lang="en-US" sz="3600" b="1" dirty="0">
                <a:latin typeface="Cooper Black" pitchFamily="18" charset="0"/>
              </a:rPr>
              <a:t>Time’s Up …</a:t>
            </a:r>
          </a:p>
        </p:txBody>
      </p:sp>
      <p:sp>
        <p:nvSpPr>
          <p:cNvPr id="4" name="Text Box 3"/>
          <p:cNvSpPr txBox="1">
            <a:spLocks noChangeArrowheads="1"/>
          </p:cNvSpPr>
          <p:nvPr/>
        </p:nvSpPr>
        <p:spPr bwMode="auto">
          <a:xfrm>
            <a:off x="228600" y="990600"/>
            <a:ext cx="9467850" cy="2185214"/>
          </a:xfrm>
          <a:prstGeom prst="rect">
            <a:avLst/>
          </a:prstGeom>
          <a:noFill/>
          <a:ln w="9525">
            <a:noFill/>
            <a:miter lim="800000"/>
            <a:headEnd/>
            <a:tailEnd/>
          </a:ln>
        </p:spPr>
        <p:txBody>
          <a:bodyPr>
            <a:spAutoFit/>
          </a:bodyPr>
          <a:lstStyle/>
          <a:p>
            <a:pPr>
              <a:spcBef>
                <a:spcPts val="1200"/>
              </a:spcBef>
              <a:spcAft>
                <a:spcPts val="1200"/>
              </a:spcAft>
            </a:pPr>
            <a:r>
              <a:rPr lang="en-US" sz="3200" b="1" i="1" dirty="0"/>
              <a:t>We will do the slime tests for </a:t>
            </a:r>
            <a:r>
              <a:rPr lang="en-US" sz="3200" b="1" i="1" dirty="0" err="1"/>
              <a:t>Gloop</a:t>
            </a:r>
            <a:r>
              <a:rPr lang="en-US" sz="3200" b="1" i="1" dirty="0"/>
              <a:t> on Monday!  </a:t>
            </a:r>
          </a:p>
          <a:p>
            <a:pPr>
              <a:spcBef>
                <a:spcPts val="1200"/>
              </a:spcBef>
              <a:spcAft>
                <a:spcPts val="1200"/>
              </a:spcAft>
            </a:pPr>
            <a:r>
              <a:rPr lang="en-US" sz="3200" b="1" i="1" dirty="0"/>
              <a:t>Leave the </a:t>
            </a:r>
            <a:r>
              <a:rPr lang="en-US" sz="3200" b="1" i="1" dirty="0" err="1"/>
              <a:t>gloop</a:t>
            </a:r>
            <a:r>
              <a:rPr lang="en-US" sz="3200" b="1" i="1" dirty="0"/>
              <a:t> sitting on the table while you clean up.</a:t>
            </a:r>
          </a:p>
          <a:p>
            <a:pPr>
              <a:spcBef>
                <a:spcPts val="1200"/>
              </a:spcBef>
              <a:spcAft>
                <a:spcPts val="1200"/>
              </a:spcAft>
            </a:pPr>
            <a:endParaRPr lang="en-US" sz="3200" b="1" i="1" dirty="0"/>
          </a:p>
        </p:txBody>
      </p:sp>
      <p:sp>
        <p:nvSpPr>
          <p:cNvPr id="9" name="Text Box 3"/>
          <p:cNvSpPr txBox="1">
            <a:spLocks noChangeArrowheads="1"/>
          </p:cNvSpPr>
          <p:nvPr/>
        </p:nvSpPr>
        <p:spPr bwMode="auto">
          <a:xfrm>
            <a:off x="1066800" y="4038600"/>
            <a:ext cx="7924800" cy="1477328"/>
          </a:xfrm>
          <a:prstGeom prst="rect">
            <a:avLst/>
          </a:prstGeom>
          <a:solidFill>
            <a:srgbClr val="FF0000"/>
          </a:solidFill>
          <a:ln w="9525">
            <a:noFill/>
            <a:miter lim="800000"/>
            <a:headEnd/>
            <a:tailEnd/>
          </a:ln>
        </p:spPr>
        <p:txBody>
          <a:bodyPr wrap="square">
            <a:spAutoFit/>
          </a:bodyPr>
          <a:lstStyle/>
          <a:p>
            <a:pPr algn="ctr">
              <a:spcBef>
                <a:spcPct val="50000"/>
              </a:spcBef>
            </a:pPr>
            <a:r>
              <a:rPr lang="en-US" sz="3600" b="1" i="1" dirty="0">
                <a:solidFill>
                  <a:srgbClr val="FFFF00"/>
                </a:solidFill>
              </a:rPr>
              <a:t>Remember … no slime stuff in the sink!</a:t>
            </a:r>
          </a:p>
          <a:p>
            <a:pPr algn="ctr">
              <a:spcBef>
                <a:spcPct val="50000"/>
              </a:spcBef>
            </a:pPr>
            <a:r>
              <a:rPr lang="en-US" sz="3600" b="1" i="1" dirty="0">
                <a:solidFill>
                  <a:srgbClr val="FFFF00"/>
                </a:solidFill>
              </a:rPr>
              <a:t>Dump extra stuff in the trash!</a:t>
            </a:r>
            <a:endParaRPr lang="en-US" sz="3200" b="1" i="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9354" y="4876800"/>
            <a:ext cx="5609469" cy="1384995"/>
          </a:xfrm>
          <a:prstGeom prst="rect">
            <a:avLst/>
          </a:prstGeom>
          <a:noFill/>
          <a:ln>
            <a:noFill/>
          </a:ln>
        </p:spPr>
        <p:txBody>
          <a:bodyPr wrap="square" rtlCol="0">
            <a:spAutoFit/>
          </a:bodyPr>
          <a:lstStyle/>
          <a:p>
            <a:r>
              <a:rPr lang="en-US" sz="2800" b="1" dirty="0"/>
              <a:t>Directions: Fill out slide 1 as you watch the video.  We will review the answers in class for any you miss.</a:t>
            </a:r>
          </a:p>
        </p:txBody>
      </p:sp>
      <p:pic>
        <p:nvPicPr>
          <p:cNvPr id="2" name="Picture 1">
            <a:hlinkClick r:id="rId3"/>
            <a:extLst>
              <a:ext uri="{FF2B5EF4-FFF2-40B4-BE49-F238E27FC236}">
                <a16:creationId xmlns:a16="http://schemas.microsoft.com/office/drawing/2014/main" id="{56511088-8C12-4C6E-A42B-C06F18D8C330}"/>
              </a:ext>
            </a:extLst>
          </p:cNvPr>
          <p:cNvPicPr>
            <a:picLocks noChangeAspect="1"/>
          </p:cNvPicPr>
          <p:nvPr/>
        </p:nvPicPr>
        <p:blipFill rotWithShape="1">
          <a:blip r:embed="rId4" cstate="print"/>
          <a:srcRect l="48996" b="43734"/>
          <a:stretch/>
        </p:blipFill>
        <p:spPr>
          <a:xfrm>
            <a:off x="5752037" y="4267200"/>
            <a:ext cx="4309788" cy="2438400"/>
          </a:xfrm>
          <a:prstGeom prst="rect">
            <a:avLst/>
          </a:prstGeom>
        </p:spPr>
      </p:pic>
      <p:sp>
        <p:nvSpPr>
          <p:cNvPr id="3" name="Text Box 8">
            <a:extLst>
              <a:ext uri="{FF2B5EF4-FFF2-40B4-BE49-F238E27FC236}">
                <a16:creationId xmlns:a16="http://schemas.microsoft.com/office/drawing/2014/main" id="{A324F371-8207-D8B1-0CFA-A5F98B21139F}"/>
              </a:ext>
            </a:extLst>
          </p:cNvPr>
          <p:cNvSpPr txBox="1">
            <a:spLocks noChangeArrowheads="1"/>
          </p:cNvSpPr>
          <p:nvPr/>
        </p:nvSpPr>
        <p:spPr bwMode="auto">
          <a:xfrm>
            <a:off x="3721459" y="99282"/>
            <a:ext cx="6172200" cy="954107"/>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70C0"/>
                </a:solidFill>
                <a:latin typeface="Times New Roman" pitchFamily="18" charset="0"/>
              </a:rPr>
              <a:t>What words would you use to describe slime?</a:t>
            </a:r>
          </a:p>
        </p:txBody>
      </p:sp>
      <p:pic>
        <p:nvPicPr>
          <p:cNvPr id="4" name="Picture 3">
            <a:extLst>
              <a:ext uri="{FF2B5EF4-FFF2-40B4-BE49-F238E27FC236}">
                <a16:creationId xmlns:a16="http://schemas.microsoft.com/office/drawing/2014/main" id="{67CDC156-8A8B-F107-EB02-1065E7CD9EFA}"/>
              </a:ext>
            </a:extLst>
          </p:cNvPr>
          <p:cNvPicPr>
            <a:picLocks noChangeAspect="1"/>
          </p:cNvPicPr>
          <p:nvPr/>
        </p:nvPicPr>
        <p:blipFill rotWithShape="1">
          <a:blip r:embed="rId5"/>
          <a:srcRect l="29906"/>
          <a:stretch/>
        </p:blipFill>
        <p:spPr>
          <a:xfrm>
            <a:off x="216259" y="247418"/>
            <a:ext cx="1964518" cy="4012933"/>
          </a:xfrm>
          <a:prstGeom prst="rect">
            <a:avLst/>
          </a:prstGeom>
        </p:spPr>
      </p:pic>
      <p:pic>
        <p:nvPicPr>
          <p:cNvPr id="5" name="Picture 4">
            <a:extLst>
              <a:ext uri="{FF2B5EF4-FFF2-40B4-BE49-F238E27FC236}">
                <a16:creationId xmlns:a16="http://schemas.microsoft.com/office/drawing/2014/main" id="{93A959F9-D42B-8287-C2D1-AE9C5C1D3887}"/>
              </a:ext>
            </a:extLst>
          </p:cNvPr>
          <p:cNvPicPr>
            <a:picLocks noChangeAspect="1"/>
          </p:cNvPicPr>
          <p:nvPr/>
        </p:nvPicPr>
        <p:blipFill>
          <a:blip r:embed="rId6"/>
          <a:stretch>
            <a:fillRect/>
          </a:stretch>
        </p:blipFill>
        <p:spPr>
          <a:xfrm>
            <a:off x="1975097" y="252673"/>
            <a:ext cx="1587724" cy="2607576"/>
          </a:xfrm>
          <a:prstGeom prst="rect">
            <a:avLst/>
          </a:prstGeom>
        </p:spPr>
      </p:pic>
      <p:pic>
        <p:nvPicPr>
          <p:cNvPr id="6" name="Picture 5">
            <a:extLst>
              <a:ext uri="{FF2B5EF4-FFF2-40B4-BE49-F238E27FC236}">
                <a16:creationId xmlns:a16="http://schemas.microsoft.com/office/drawing/2014/main" id="{87452EE6-9985-CCEE-E478-3A8809183160}"/>
              </a:ext>
            </a:extLst>
          </p:cNvPr>
          <p:cNvPicPr>
            <a:picLocks noChangeAspect="1"/>
          </p:cNvPicPr>
          <p:nvPr/>
        </p:nvPicPr>
        <p:blipFill>
          <a:blip r:embed="rId7"/>
          <a:stretch>
            <a:fillRect/>
          </a:stretch>
        </p:blipFill>
        <p:spPr>
          <a:xfrm>
            <a:off x="1975097" y="2557910"/>
            <a:ext cx="1600862" cy="1702441"/>
          </a:xfrm>
          <a:prstGeom prst="rect">
            <a:avLst/>
          </a:prstGeom>
        </p:spPr>
      </p:pic>
      <p:sp>
        <p:nvSpPr>
          <p:cNvPr id="7" name="Text Box 8">
            <a:extLst>
              <a:ext uri="{FF2B5EF4-FFF2-40B4-BE49-F238E27FC236}">
                <a16:creationId xmlns:a16="http://schemas.microsoft.com/office/drawing/2014/main" id="{427C6992-EAF4-197B-9EA3-04E21593825A}"/>
              </a:ext>
            </a:extLst>
          </p:cNvPr>
          <p:cNvSpPr txBox="1">
            <a:spLocks noChangeArrowheads="1"/>
          </p:cNvSpPr>
          <p:nvPr/>
        </p:nvSpPr>
        <p:spPr bwMode="auto">
          <a:xfrm>
            <a:off x="5029200" y="966787"/>
            <a:ext cx="1600862" cy="2462213"/>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70C0"/>
                </a:solidFill>
                <a:latin typeface="Times New Roman" pitchFamily="18" charset="0"/>
              </a:rPr>
              <a:t>Slimy</a:t>
            </a:r>
          </a:p>
          <a:p>
            <a:pPr>
              <a:spcBef>
                <a:spcPct val="50000"/>
              </a:spcBef>
            </a:pPr>
            <a:r>
              <a:rPr lang="en-US" sz="2800" b="1" dirty="0">
                <a:solidFill>
                  <a:srgbClr val="0070C0"/>
                </a:solidFill>
              </a:rPr>
              <a:t>Gross</a:t>
            </a:r>
          </a:p>
          <a:p>
            <a:pPr>
              <a:spcBef>
                <a:spcPct val="50000"/>
              </a:spcBef>
            </a:pPr>
            <a:r>
              <a:rPr lang="en-US" sz="2800" b="1" dirty="0">
                <a:solidFill>
                  <a:srgbClr val="0070C0"/>
                </a:solidFill>
                <a:latin typeface="Times New Roman" pitchFamily="18" charset="0"/>
              </a:rPr>
              <a:t>Cool</a:t>
            </a:r>
          </a:p>
          <a:p>
            <a:pPr>
              <a:spcBef>
                <a:spcPct val="50000"/>
              </a:spcBef>
            </a:pPr>
            <a:r>
              <a:rPr lang="en-US" sz="2800" b="1" dirty="0">
                <a:solidFill>
                  <a:srgbClr val="0070C0"/>
                </a:solidFill>
              </a:rPr>
              <a:t>Slick</a:t>
            </a:r>
          </a:p>
        </p:txBody>
      </p:sp>
      <p:sp>
        <p:nvSpPr>
          <p:cNvPr id="8" name="Text Box 8">
            <a:extLst>
              <a:ext uri="{FF2B5EF4-FFF2-40B4-BE49-F238E27FC236}">
                <a16:creationId xmlns:a16="http://schemas.microsoft.com/office/drawing/2014/main" id="{D8F97CFF-0C76-BB6D-D257-AF3A037C2A9F}"/>
              </a:ext>
            </a:extLst>
          </p:cNvPr>
          <p:cNvSpPr txBox="1">
            <a:spLocks noChangeArrowheads="1"/>
          </p:cNvSpPr>
          <p:nvPr/>
        </p:nvSpPr>
        <p:spPr bwMode="auto">
          <a:xfrm>
            <a:off x="6630062" y="964622"/>
            <a:ext cx="1600862" cy="2462213"/>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70C0"/>
                </a:solidFill>
                <a:latin typeface="Times New Roman" pitchFamily="18" charset="0"/>
              </a:rPr>
              <a:t>Sticky </a:t>
            </a:r>
          </a:p>
          <a:p>
            <a:pPr>
              <a:spcBef>
                <a:spcPct val="50000"/>
              </a:spcBef>
            </a:pPr>
            <a:r>
              <a:rPr lang="en-US" sz="2800" b="1" dirty="0">
                <a:solidFill>
                  <a:srgbClr val="0070C0"/>
                </a:solidFill>
              </a:rPr>
              <a:t>Messy</a:t>
            </a:r>
          </a:p>
          <a:p>
            <a:pPr>
              <a:spcBef>
                <a:spcPct val="50000"/>
              </a:spcBef>
            </a:pPr>
            <a:r>
              <a:rPr lang="en-US" sz="2800" b="1" dirty="0">
                <a:solidFill>
                  <a:srgbClr val="0070C0"/>
                </a:solidFill>
              </a:rPr>
              <a:t>Fun</a:t>
            </a:r>
          </a:p>
          <a:p>
            <a:pPr>
              <a:spcBef>
                <a:spcPct val="50000"/>
              </a:spcBef>
            </a:pPr>
            <a:r>
              <a:rPr lang="en-US" sz="2800" b="1" dirty="0">
                <a:solidFill>
                  <a:srgbClr val="0070C0"/>
                </a:solidFill>
              </a:rPr>
              <a:t>Colorful</a:t>
            </a:r>
          </a:p>
        </p:txBody>
      </p:sp>
    </p:spTree>
    <p:extLst>
      <p:ext uri="{BB962C8B-B14F-4D97-AF65-F5344CB8AC3E}">
        <p14:creationId xmlns:p14="http://schemas.microsoft.com/office/powerpoint/2010/main" val="79325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6200"/>
            <a:ext cx="10058400" cy="609600"/>
          </a:xfrm>
          <a:solidFill>
            <a:srgbClr val="FFFF00"/>
          </a:solidFill>
        </p:spPr>
        <p:txBody>
          <a:bodyPr/>
          <a:lstStyle/>
          <a:p>
            <a:pPr algn="l" eaLnBrk="1" hangingPunct="1"/>
            <a:r>
              <a:rPr lang="en-US" sz="4000" b="1" dirty="0">
                <a:latin typeface="Cooper Black" pitchFamily="18" charset="0"/>
              </a:rPr>
              <a:t>Clean Up Time</a:t>
            </a:r>
          </a:p>
        </p:txBody>
      </p:sp>
      <p:sp>
        <p:nvSpPr>
          <p:cNvPr id="17411" name="Text Box 3"/>
          <p:cNvSpPr txBox="1">
            <a:spLocks noChangeArrowheads="1"/>
          </p:cNvSpPr>
          <p:nvPr/>
        </p:nvSpPr>
        <p:spPr bwMode="auto">
          <a:xfrm>
            <a:off x="76200" y="561654"/>
            <a:ext cx="9753600" cy="5755422"/>
          </a:xfrm>
          <a:prstGeom prst="rect">
            <a:avLst/>
          </a:prstGeom>
          <a:noFill/>
          <a:ln w="9525">
            <a:noFill/>
            <a:miter lim="800000"/>
            <a:headEnd/>
            <a:tailEnd/>
          </a:ln>
        </p:spPr>
        <p:txBody>
          <a:bodyPr wrap="square">
            <a:spAutoFit/>
          </a:bodyPr>
          <a:lstStyle/>
          <a:p>
            <a:pPr marL="514350" indent="-514350">
              <a:spcBef>
                <a:spcPts val="600"/>
              </a:spcBef>
              <a:spcAft>
                <a:spcPts val="600"/>
              </a:spcAft>
              <a:buFont typeface="+mj-lt"/>
              <a:buAutoNum type="arabicPeriod"/>
            </a:pPr>
            <a:r>
              <a:rPr lang="en-US" sz="2800" b="1" i="1" dirty="0">
                <a:latin typeface="Arial Narrow" panose="020B0606020202030204" pitchFamily="34" charset="0"/>
              </a:rPr>
              <a:t>Throw away your cup &amp; stick. </a:t>
            </a:r>
          </a:p>
          <a:p>
            <a:pPr marL="514350" indent="-514350">
              <a:spcBef>
                <a:spcPts val="600"/>
              </a:spcBef>
              <a:spcAft>
                <a:spcPts val="600"/>
              </a:spcAft>
              <a:buFont typeface="+mj-lt"/>
              <a:buAutoNum type="arabicPeriod"/>
            </a:pPr>
            <a:r>
              <a:rPr lang="en-US" sz="2800" b="1" i="1" dirty="0">
                <a:latin typeface="Arial Narrow" panose="020B0606020202030204" pitchFamily="34" charset="0"/>
              </a:rPr>
              <a:t>Return materials to the side counter – rinse the Borax cylinder, but leave the solution &amp; water in the small beakers.</a:t>
            </a:r>
          </a:p>
          <a:p>
            <a:pPr marL="514350" indent="-514350">
              <a:spcBef>
                <a:spcPts val="600"/>
              </a:spcBef>
              <a:spcAft>
                <a:spcPts val="600"/>
              </a:spcAft>
              <a:buFont typeface="+mj-lt"/>
              <a:buAutoNum type="arabicPeriod"/>
            </a:pPr>
            <a:r>
              <a:rPr lang="en-US" sz="2800" b="1" i="1" dirty="0">
                <a:latin typeface="Arial Narrow" panose="020B0606020202030204" pitchFamily="34" charset="0"/>
              </a:rPr>
              <a:t>Straighten up your table basket. Wipe down your table with a wet towel if needed.</a:t>
            </a:r>
          </a:p>
          <a:p>
            <a:pPr marL="514350" indent="-514350">
              <a:spcBef>
                <a:spcPts val="600"/>
              </a:spcBef>
              <a:spcAft>
                <a:spcPts val="600"/>
              </a:spcAft>
              <a:buFont typeface="+mj-lt"/>
              <a:buAutoNum type="arabicPeriod"/>
            </a:pPr>
            <a:r>
              <a:rPr lang="en-US" sz="2800" b="1" i="1" dirty="0">
                <a:latin typeface="Arial Narrow" panose="020B0606020202030204" pitchFamily="34" charset="0"/>
              </a:rPr>
              <a:t>Wipe your hands off with a dry paper towel BEFORE you wash them with soap. </a:t>
            </a:r>
          </a:p>
          <a:p>
            <a:pPr marL="514350" indent="-514350">
              <a:spcBef>
                <a:spcPts val="600"/>
              </a:spcBef>
              <a:spcAft>
                <a:spcPts val="600"/>
              </a:spcAft>
              <a:buFont typeface="+mj-lt"/>
              <a:buAutoNum type="arabicPeriod"/>
            </a:pPr>
            <a:r>
              <a:rPr lang="en-US" sz="2800" b="1" i="1" dirty="0">
                <a:latin typeface="Arial Narrow" panose="020B0606020202030204" pitchFamily="34" charset="0"/>
              </a:rPr>
              <a:t>Put away your apron &amp; goggles.</a:t>
            </a:r>
          </a:p>
          <a:p>
            <a:pPr marL="514350" indent="-514350">
              <a:spcBef>
                <a:spcPts val="600"/>
              </a:spcBef>
              <a:spcAft>
                <a:spcPts val="600"/>
              </a:spcAft>
              <a:buFont typeface="+mj-lt"/>
              <a:buAutoNum type="arabicPeriod"/>
            </a:pPr>
            <a:r>
              <a:rPr lang="en-US" sz="2800" b="1" i="1" dirty="0">
                <a:latin typeface="Arial Narrow" panose="020B0606020202030204" pitchFamily="34" charset="0"/>
              </a:rPr>
              <a:t>Put your slime in the small baggie and then stash it in the tub on the front counter for your class period.</a:t>
            </a:r>
          </a:p>
          <a:p>
            <a:pPr>
              <a:spcBef>
                <a:spcPts val="600"/>
              </a:spcBef>
              <a:spcAft>
                <a:spcPts val="600"/>
              </a:spcAft>
            </a:pPr>
            <a:endParaRPr lang="en-US" sz="2800" b="1" i="1" dirty="0">
              <a:latin typeface="Arial Narrow" panose="020B0606020202030204" pitchFamily="34" charset="0"/>
            </a:endParaRPr>
          </a:p>
        </p:txBody>
      </p:sp>
      <p:sp>
        <p:nvSpPr>
          <p:cNvPr id="2" name="Text Box 3">
            <a:extLst>
              <a:ext uri="{FF2B5EF4-FFF2-40B4-BE49-F238E27FC236}">
                <a16:creationId xmlns:a16="http://schemas.microsoft.com/office/drawing/2014/main" id="{73CCE6C1-EB11-B85B-DDAA-1AF37C19D30F}"/>
              </a:ext>
            </a:extLst>
          </p:cNvPr>
          <p:cNvSpPr txBox="1">
            <a:spLocks noChangeArrowheads="1"/>
          </p:cNvSpPr>
          <p:nvPr/>
        </p:nvSpPr>
        <p:spPr bwMode="auto">
          <a:xfrm>
            <a:off x="10274" y="5780782"/>
            <a:ext cx="10058400" cy="1077218"/>
          </a:xfrm>
          <a:prstGeom prst="rect">
            <a:avLst/>
          </a:prstGeom>
          <a:solidFill>
            <a:srgbClr val="FF0000"/>
          </a:solidFill>
          <a:ln w="9525">
            <a:noFill/>
            <a:miter lim="800000"/>
            <a:headEnd/>
            <a:tailEnd/>
          </a:ln>
        </p:spPr>
        <p:txBody>
          <a:bodyPr wrap="square">
            <a:spAutoFit/>
          </a:bodyPr>
          <a:lstStyle/>
          <a:p>
            <a:pPr algn="ctr">
              <a:spcBef>
                <a:spcPct val="50000"/>
              </a:spcBef>
            </a:pPr>
            <a:r>
              <a:rPr lang="en-US" sz="3200" b="1" i="1" dirty="0">
                <a:solidFill>
                  <a:schemeClr val="bg1"/>
                </a:solidFill>
              </a:rPr>
              <a:t>Done?  Work on GIMKIT or other homework.  </a:t>
            </a:r>
            <a:br>
              <a:rPr lang="en-US" sz="3200" b="1" i="1" dirty="0">
                <a:solidFill>
                  <a:schemeClr val="bg1"/>
                </a:solidFill>
              </a:rPr>
            </a:br>
            <a:r>
              <a:rPr lang="en-US" sz="3200" b="1" i="1" dirty="0">
                <a:solidFill>
                  <a:schemeClr val="bg1"/>
                </a:solidFill>
              </a:rPr>
              <a:t>Santa Tracker if everything is done!</a:t>
            </a:r>
            <a:endParaRPr lang="en-US" sz="2800" b="1" i="1" dirty="0">
              <a:solidFill>
                <a:schemeClr val="bg1"/>
              </a:solidFill>
            </a:endParaRPr>
          </a:p>
        </p:txBody>
      </p:sp>
    </p:spTree>
    <p:extLst>
      <p:ext uri="{BB962C8B-B14F-4D97-AF65-F5344CB8AC3E}">
        <p14:creationId xmlns:p14="http://schemas.microsoft.com/office/powerpoint/2010/main" val="2969842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7162800" cy="990600"/>
          </a:xfrm>
        </p:spPr>
        <p:txBody>
          <a:bodyPr/>
          <a:lstStyle/>
          <a:p>
            <a:pPr algn="l" eaLnBrk="1" hangingPunct="1"/>
            <a:r>
              <a:rPr lang="en-US" sz="4000" b="1" dirty="0">
                <a:latin typeface="Cooper Black" pitchFamily="18" charset="0"/>
              </a:rPr>
              <a:t>Day 2 - Let’s Review …</a:t>
            </a:r>
          </a:p>
        </p:txBody>
      </p:sp>
      <p:sp>
        <p:nvSpPr>
          <p:cNvPr id="17411" name="Text Box 3"/>
          <p:cNvSpPr txBox="1">
            <a:spLocks noChangeArrowheads="1"/>
          </p:cNvSpPr>
          <p:nvPr/>
        </p:nvSpPr>
        <p:spPr bwMode="auto">
          <a:xfrm>
            <a:off x="209550" y="1190923"/>
            <a:ext cx="9467850" cy="1815882"/>
          </a:xfrm>
          <a:prstGeom prst="rect">
            <a:avLst/>
          </a:prstGeom>
          <a:noFill/>
          <a:ln w="9525">
            <a:noFill/>
            <a:miter lim="800000"/>
            <a:headEnd/>
            <a:tailEnd/>
          </a:ln>
        </p:spPr>
        <p:txBody>
          <a:bodyPr>
            <a:spAutoFit/>
          </a:bodyPr>
          <a:lstStyle/>
          <a:p>
            <a:pPr algn="just">
              <a:spcBef>
                <a:spcPct val="50000"/>
              </a:spcBef>
            </a:pPr>
            <a:r>
              <a:rPr lang="en-US" sz="2800" b="1" i="1" dirty="0"/>
              <a:t>What type of slime did we make the first day? </a:t>
            </a:r>
          </a:p>
          <a:p>
            <a:pPr algn="just">
              <a:spcBef>
                <a:spcPct val="50000"/>
              </a:spcBef>
            </a:pPr>
            <a:r>
              <a:rPr lang="en-US" sz="2800" b="1" i="1" dirty="0"/>
              <a:t>What was the monomer?  </a:t>
            </a:r>
          </a:p>
          <a:p>
            <a:pPr algn="just">
              <a:spcBef>
                <a:spcPct val="50000"/>
              </a:spcBef>
            </a:pPr>
            <a:r>
              <a:rPr lang="en-US" sz="2800" b="1" i="1" dirty="0"/>
              <a:t>What was used to link them together? </a:t>
            </a:r>
          </a:p>
        </p:txBody>
      </p:sp>
      <p:sp>
        <p:nvSpPr>
          <p:cNvPr id="8" name="Text Box 9"/>
          <p:cNvSpPr txBox="1">
            <a:spLocks noChangeArrowheads="1"/>
          </p:cNvSpPr>
          <p:nvPr/>
        </p:nvSpPr>
        <p:spPr bwMode="auto">
          <a:xfrm>
            <a:off x="6937625" y="1179613"/>
            <a:ext cx="3200400" cy="523220"/>
          </a:xfrm>
          <a:prstGeom prst="rect">
            <a:avLst/>
          </a:prstGeom>
          <a:noFill/>
          <a:ln w="9525">
            <a:noFill/>
            <a:miter lim="800000"/>
            <a:headEnd/>
            <a:tailEnd/>
          </a:ln>
        </p:spPr>
        <p:txBody>
          <a:bodyPr wrap="square">
            <a:spAutoFit/>
          </a:bodyPr>
          <a:lstStyle/>
          <a:p>
            <a:pPr>
              <a:spcBef>
                <a:spcPts val="0"/>
              </a:spcBef>
            </a:pPr>
            <a:r>
              <a:rPr lang="en-US" sz="2800" b="1" dirty="0" err="1">
                <a:solidFill>
                  <a:srgbClr val="FF0000"/>
                </a:solidFill>
              </a:rPr>
              <a:t>Gloop</a:t>
            </a:r>
            <a:endParaRPr lang="en-US" sz="2800" b="1" dirty="0">
              <a:solidFill>
                <a:srgbClr val="FF0000"/>
              </a:solidFill>
            </a:endParaRPr>
          </a:p>
        </p:txBody>
      </p:sp>
      <p:sp>
        <p:nvSpPr>
          <p:cNvPr id="9" name="Text Box 9"/>
          <p:cNvSpPr txBox="1">
            <a:spLocks noChangeArrowheads="1"/>
          </p:cNvSpPr>
          <p:nvPr/>
        </p:nvSpPr>
        <p:spPr bwMode="auto">
          <a:xfrm>
            <a:off x="3962400" y="1828800"/>
            <a:ext cx="3200400" cy="523220"/>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PVA (in white glue)</a:t>
            </a:r>
          </a:p>
        </p:txBody>
      </p:sp>
      <p:sp>
        <p:nvSpPr>
          <p:cNvPr id="10" name="Text Box 9"/>
          <p:cNvSpPr txBox="1">
            <a:spLocks noChangeArrowheads="1"/>
          </p:cNvSpPr>
          <p:nvPr/>
        </p:nvSpPr>
        <p:spPr bwMode="auto">
          <a:xfrm>
            <a:off x="5867400" y="2514600"/>
            <a:ext cx="4267200" cy="954107"/>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Sodium </a:t>
            </a:r>
            <a:r>
              <a:rPr lang="en-US" sz="2800" b="1" dirty="0" err="1">
                <a:solidFill>
                  <a:srgbClr val="FF0000"/>
                </a:solidFill>
              </a:rPr>
              <a:t>Tetraborate</a:t>
            </a:r>
            <a:r>
              <a:rPr lang="en-US" sz="2800" b="1" dirty="0">
                <a:solidFill>
                  <a:srgbClr val="FF0000"/>
                </a:solidFill>
              </a:rPr>
              <a:t> (Borax solution)</a:t>
            </a:r>
          </a:p>
        </p:txBody>
      </p:sp>
      <p:sp>
        <p:nvSpPr>
          <p:cNvPr id="11" name="Text Box 3"/>
          <p:cNvSpPr txBox="1">
            <a:spLocks noChangeArrowheads="1"/>
          </p:cNvSpPr>
          <p:nvPr/>
        </p:nvSpPr>
        <p:spPr bwMode="auto">
          <a:xfrm>
            <a:off x="228600" y="4107120"/>
            <a:ext cx="9467850" cy="2369880"/>
          </a:xfrm>
          <a:prstGeom prst="rect">
            <a:avLst/>
          </a:prstGeom>
          <a:noFill/>
          <a:ln w="9525">
            <a:noFill/>
            <a:miter lim="800000"/>
            <a:headEnd/>
            <a:tailEnd/>
          </a:ln>
        </p:spPr>
        <p:txBody>
          <a:bodyPr>
            <a:spAutoFit/>
          </a:bodyPr>
          <a:lstStyle/>
          <a:p>
            <a:pPr algn="ctr">
              <a:spcBef>
                <a:spcPct val="50000"/>
              </a:spcBef>
            </a:pPr>
            <a:r>
              <a:rPr lang="en-US" sz="3600" b="1" i="1" dirty="0"/>
              <a:t>Time to make some boogers …</a:t>
            </a:r>
          </a:p>
          <a:p>
            <a:pPr algn="ctr">
              <a:spcBef>
                <a:spcPct val="50000"/>
              </a:spcBef>
            </a:pPr>
            <a:endParaRPr lang="en-US" sz="2800" b="1" i="1" dirty="0"/>
          </a:p>
          <a:p>
            <a:pPr algn="ctr">
              <a:spcBef>
                <a:spcPct val="50000"/>
              </a:spcBef>
            </a:pPr>
            <a:r>
              <a:rPr lang="en-US" sz="2800" b="1" i="1" u="sng" dirty="0"/>
              <a:t>unless you have science work to do </a:t>
            </a:r>
            <a:br>
              <a:rPr lang="en-US" sz="2800" b="1" i="1" u="sng" dirty="0"/>
            </a:br>
            <a:r>
              <a:rPr lang="en-US" sz="2800" b="1" i="1" u="sng" dirty="0"/>
              <a:t>or grades below 70% in any class!</a:t>
            </a:r>
            <a:endParaRPr lang="en-US"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125002"/>
            <a:ext cx="2430463" cy="990600"/>
          </a:xfrm>
          <a:solidFill>
            <a:srgbClr val="00FF00"/>
          </a:solidFill>
        </p:spPr>
        <p:txBody>
          <a:bodyPr/>
          <a:lstStyle/>
          <a:p>
            <a:pPr eaLnBrk="1" hangingPunct="1"/>
            <a:r>
              <a:rPr lang="en-US" sz="4000" b="1" dirty="0">
                <a:latin typeface="Cooper Black" pitchFamily="18" charset="0"/>
              </a:rPr>
              <a:t>Boogers</a:t>
            </a:r>
          </a:p>
        </p:txBody>
      </p:sp>
      <p:sp>
        <p:nvSpPr>
          <p:cNvPr id="17411" name="Text Box 3"/>
          <p:cNvSpPr txBox="1">
            <a:spLocks noChangeArrowheads="1"/>
          </p:cNvSpPr>
          <p:nvPr/>
        </p:nvSpPr>
        <p:spPr bwMode="auto">
          <a:xfrm>
            <a:off x="228600" y="1371600"/>
            <a:ext cx="9467850" cy="3970318"/>
          </a:xfrm>
          <a:prstGeom prst="rect">
            <a:avLst/>
          </a:prstGeom>
          <a:noFill/>
          <a:ln w="9525">
            <a:noFill/>
            <a:miter lim="800000"/>
            <a:headEnd/>
            <a:tailEnd/>
          </a:ln>
        </p:spPr>
        <p:txBody>
          <a:bodyPr>
            <a:spAutoFit/>
          </a:bodyPr>
          <a:lstStyle/>
          <a:p>
            <a:pPr algn="just">
              <a:spcBef>
                <a:spcPct val="50000"/>
              </a:spcBef>
            </a:pPr>
            <a:r>
              <a:rPr lang="en-US" sz="2800" b="1" i="1" dirty="0"/>
              <a:t>Ingredients: White glue &amp; Laundry starch</a:t>
            </a:r>
            <a:r>
              <a:rPr lang="en-US" sz="2800" i="1" dirty="0"/>
              <a:t>  </a:t>
            </a:r>
          </a:p>
          <a:p>
            <a:pPr algn="just">
              <a:spcBef>
                <a:spcPct val="50000"/>
              </a:spcBef>
            </a:pPr>
            <a:r>
              <a:rPr lang="en-US" sz="2800" b="1" i="1" dirty="0"/>
              <a:t>Laundry starch, </a:t>
            </a:r>
            <a:r>
              <a:rPr lang="en-US" sz="2800" i="1" dirty="0"/>
              <a:t>used to help fabric resist wrinkling,</a:t>
            </a:r>
            <a:r>
              <a:rPr lang="en-US" sz="2800" b="1" i="1" dirty="0"/>
              <a:t> </a:t>
            </a:r>
            <a:r>
              <a:rPr lang="en-US" sz="2800" i="1" dirty="0"/>
              <a:t>is a polymer in water, but becomes rigid when it dries. We will use it as the “linking” agent instead of borax.</a:t>
            </a:r>
          </a:p>
          <a:p>
            <a:pPr algn="just">
              <a:spcBef>
                <a:spcPct val="50000"/>
              </a:spcBef>
            </a:pPr>
            <a:r>
              <a:rPr lang="en-US" sz="2800" i="1" u="sng" dirty="0"/>
              <a:t>This one can be very messy!</a:t>
            </a:r>
            <a:r>
              <a:rPr lang="en-US" sz="2800" i="1" dirty="0"/>
              <a:t>  </a:t>
            </a:r>
          </a:p>
          <a:p>
            <a:pPr algn="just">
              <a:spcBef>
                <a:spcPct val="50000"/>
              </a:spcBef>
            </a:pPr>
            <a:r>
              <a:rPr lang="en-US" sz="2800" i="1" dirty="0"/>
              <a:t>1 - Don’t dump it out until the teacher gives the OK!</a:t>
            </a:r>
          </a:p>
          <a:p>
            <a:pPr algn="just">
              <a:spcBef>
                <a:spcPct val="50000"/>
              </a:spcBef>
            </a:pPr>
            <a:r>
              <a:rPr lang="en-US" sz="2800" i="1" dirty="0"/>
              <a:t>2 - Don’t allow it to get </a:t>
            </a:r>
            <a:r>
              <a:rPr lang="en-US" sz="2800" b="1" i="1" u="sng" dirty="0"/>
              <a:t>too stringy </a:t>
            </a:r>
            <a:r>
              <a:rPr lang="en-US" sz="2800" i="1" dirty="0"/>
              <a:t>when doing the slime tests!</a:t>
            </a:r>
          </a:p>
        </p:txBody>
      </p:sp>
      <p:sp>
        <p:nvSpPr>
          <p:cNvPr id="7" name="Text Box 3">
            <a:extLst>
              <a:ext uri="{FF2B5EF4-FFF2-40B4-BE49-F238E27FC236}">
                <a16:creationId xmlns:a16="http://schemas.microsoft.com/office/drawing/2014/main" id="{908952AE-E3DD-4E0D-AB71-FF914E189010}"/>
              </a:ext>
            </a:extLst>
          </p:cNvPr>
          <p:cNvSpPr txBox="1">
            <a:spLocks noChangeArrowheads="1"/>
          </p:cNvSpPr>
          <p:nvPr/>
        </p:nvSpPr>
        <p:spPr bwMode="auto">
          <a:xfrm>
            <a:off x="-60228" y="7029271"/>
            <a:ext cx="10045506" cy="1200329"/>
          </a:xfrm>
          <a:prstGeom prst="rect">
            <a:avLst/>
          </a:prstGeom>
          <a:solidFill>
            <a:srgbClr val="FF0000"/>
          </a:solidFill>
          <a:ln w="9525">
            <a:noFill/>
            <a:miter lim="800000"/>
            <a:headEnd/>
            <a:tailEnd/>
          </a:ln>
        </p:spPr>
        <p:txBody>
          <a:bodyPr wrap="square">
            <a:spAutoFit/>
          </a:bodyPr>
          <a:lstStyle/>
          <a:p>
            <a:pPr algn="ctr">
              <a:spcBef>
                <a:spcPct val="50000"/>
              </a:spcBef>
            </a:pPr>
            <a:r>
              <a:rPr lang="en-US" b="1" i="1" dirty="0">
                <a:solidFill>
                  <a:schemeClr val="bg1"/>
                </a:solidFill>
              </a:rPr>
              <a:t>Alternate Assignment:  Get a page and copy the information.  </a:t>
            </a:r>
            <a:br>
              <a:rPr lang="en-US" b="1" i="1" dirty="0">
                <a:solidFill>
                  <a:schemeClr val="bg1"/>
                </a:solidFill>
              </a:rPr>
            </a:br>
            <a:r>
              <a:rPr lang="en-US" b="1" i="1" dirty="0">
                <a:solidFill>
                  <a:schemeClr val="bg1"/>
                </a:solidFill>
              </a:rPr>
              <a:t>Turn in to the bin when you are done for your daily lab grade.</a:t>
            </a:r>
            <a:br>
              <a:rPr lang="en-US" b="1" i="1" dirty="0">
                <a:solidFill>
                  <a:schemeClr val="bg1"/>
                </a:solidFill>
              </a:rPr>
            </a:br>
            <a:r>
              <a:rPr lang="en-US" b="1" i="1" dirty="0">
                <a:solidFill>
                  <a:schemeClr val="bg1"/>
                </a:solidFill>
              </a:rPr>
              <a:t>(Turn in yesterday’s assignment if you didn’t already do so!)</a:t>
            </a:r>
            <a:endParaRPr lang="en-US" sz="2000" b="1" i="1" dirty="0">
              <a:solidFill>
                <a:schemeClr val="bg1"/>
              </a:solidFill>
            </a:endParaRPr>
          </a:p>
        </p:txBody>
      </p:sp>
      <p:pic>
        <p:nvPicPr>
          <p:cNvPr id="5" name="Picture 4">
            <a:extLst>
              <a:ext uri="{FF2B5EF4-FFF2-40B4-BE49-F238E27FC236}">
                <a16:creationId xmlns:a16="http://schemas.microsoft.com/office/drawing/2014/main" id="{A1470F7F-964D-EE6B-082E-27C32D2AC960}"/>
              </a:ext>
            </a:extLst>
          </p:cNvPr>
          <p:cNvPicPr>
            <a:picLocks noChangeAspect="1"/>
          </p:cNvPicPr>
          <p:nvPr/>
        </p:nvPicPr>
        <p:blipFill>
          <a:blip r:embed="rId3"/>
          <a:stretch>
            <a:fillRect/>
          </a:stretch>
        </p:blipFill>
        <p:spPr>
          <a:xfrm>
            <a:off x="2667000" y="137444"/>
            <a:ext cx="7245248" cy="954107"/>
          </a:xfrm>
          <a:prstGeom prst="rect">
            <a:avLst/>
          </a:prstGeom>
        </p:spPr>
      </p:pic>
      <p:sp>
        <p:nvSpPr>
          <p:cNvPr id="8" name="Text Box 6">
            <a:extLst>
              <a:ext uri="{FF2B5EF4-FFF2-40B4-BE49-F238E27FC236}">
                <a16:creationId xmlns:a16="http://schemas.microsoft.com/office/drawing/2014/main" id="{6B620C77-A1CB-455C-8EBA-BD4737030BA3}"/>
              </a:ext>
            </a:extLst>
          </p:cNvPr>
          <p:cNvSpPr txBox="1">
            <a:spLocks noChangeArrowheads="1"/>
          </p:cNvSpPr>
          <p:nvPr/>
        </p:nvSpPr>
        <p:spPr bwMode="auto">
          <a:xfrm>
            <a:off x="0" y="5903893"/>
            <a:ext cx="10058400" cy="954107"/>
          </a:xfrm>
          <a:prstGeom prst="rect">
            <a:avLst/>
          </a:prstGeom>
          <a:solidFill>
            <a:srgbClr val="FFFF00"/>
          </a:solidFill>
          <a:ln w="9525">
            <a:noFill/>
            <a:miter lim="800000"/>
            <a:headEnd/>
            <a:tailEnd/>
          </a:ln>
        </p:spPr>
        <p:txBody>
          <a:bodyPr wrap="square">
            <a:spAutoFit/>
          </a:bodyPr>
          <a:lstStyle/>
          <a:p>
            <a:pPr algn="ctr">
              <a:spcBef>
                <a:spcPct val="50000"/>
              </a:spcBef>
            </a:pPr>
            <a:r>
              <a:rPr lang="en-US" sz="2800" b="1" i="1" dirty="0"/>
              <a:t>Work in pairs to make ONE batch </a:t>
            </a:r>
            <a:br>
              <a:rPr lang="en-US" sz="2800" b="1" i="1" dirty="0"/>
            </a:br>
            <a:r>
              <a:rPr lang="en-US" sz="2800" b="1" i="1" dirty="0"/>
              <a:t>and  then split it with your partner!</a:t>
            </a:r>
          </a:p>
        </p:txBody>
      </p:sp>
      <p:sp>
        <p:nvSpPr>
          <p:cNvPr id="3" name="Rectangle 2">
            <a:extLst>
              <a:ext uri="{FF2B5EF4-FFF2-40B4-BE49-F238E27FC236}">
                <a16:creationId xmlns:a16="http://schemas.microsoft.com/office/drawing/2014/main" id="{3AD14E82-476E-2B2D-3AF1-73E1E3C587DF}"/>
              </a:ext>
            </a:extLst>
          </p:cNvPr>
          <p:cNvSpPr/>
          <p:nvPr/>
        </p:nvSpPr>
        <p:spPr>
          <a:xfrm rot="1071170">
            <a:off x="6009778" y="349123"/>
            <a:ext cx="880281" cy="923330"/>
          </a:xfrm>
          <a:prstGeom prst="rect">
            <a:avLst/>
          </a:prstGeom>
          <a:noFill/>
        </p:spPr>
        <p:txBody>
          <a:bodyPr wrap="square" lIns="91440" tIns="45720" rIns="91440" bIns="45720">
            <a:spAutoFit/>
          </a:bodyPr>
          <a:lstStyle/>
          <a:p>
            <a:pPr algn="ctr"/>
            <a:r>
              <a:rPr lang="en-US" sz="5400" b="1" cap="none" spc="0" dirty="0">
                <a:ln w="17780" cmpd="sng">
                  <a:solidFill>
                    <a:srgbClr val="FF0000"/>
                  </a:solidFill>
                  <a:prstDash val="solid"/>
                  <a:miter lim="800000"/>
                </a:ln>
                <a:solidFill>
                  <a:srgbClr val="FF0000"/>
                </a:solidFill>
                <a:effectLst>
                  <a:outerShdw blurRad="50800" algn="tl" rotWithShape="0">
                    <a:srgbClr val="000000"/>
                  </a:outerShdw>
                </a:effectLst>
              </a:rPr>
              <a:t>?</a:t>
            </a:r>
          </a:p>
        </p:txBody>
      </p:sp>
      <p:sp>
        <p:nvSpPr>
          <p:cNvPr id="4" name="Line 7">
            <a:extLst>
              <a:ext uri="{FF2B5EF4-FFF2-40B4-BE49-F238E27FC236}">
                <a16:creationId xmlns:a16="http://schemas.microsoft.com/office/drawing/2014/main" id="{BF62186A-805E-CBE9-34A3-DF86D7980192}"/>
              </a:ext>
            </a:extLst>
          </p:cNvPr>
          <p:cNvSpPr>
            <a:spLocks noChangeShapeType="1"/>
          </p:cNvSpPr>
          <p:nvPr/>
        </p:nvSpPr>
        <p:spPr bwMode="auto">
          <a:xfrm flipH="1">
            <a:off x="5203638" y="765519"/>
            <a:ext cx="476250" cy="509587"/>
          </a:xfrm>
          <a:prstGeom prst="line">
            <a:avLst/>
          </a:prstGeom>
          <a:noFill/>
          <a:ln w="76200">
            <a:solidFill>
              <a:srgbClr val="FF0000"/>
            </a:solidFill>
            <a:round/>
            <a:headEnd type="triangle" w="med" len="med"/>
            <a:tailEn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7263" y="769268"/>
            <a:ext cx="6019800" cy="3108543"/>
          </a:xfrm>
          <a:prstGeom prst="rect">
            <a:avLst/>
          </a:prstGeom>
          <a:noFill/>
          <a:ln w="9525">
            <a:noFill/>
            <a:miter lim="800000"/>
            <a:headEnd/>
            <a:tailEnd/>
          </a:ln>
        </p:spPr>
        <p:txBody>
          <a:bodyPr wrap="square">
            <a:spAutoFit/>
          </a:bodyPr>
          <a:lstStyle/>
          <a:p>
            <a:pPr>
              <a:spcBef>
                <a:spcPct val="50000"/>
              </a:spcBef>
            </a:pPr>
            <a:r>
              <a:rPr lang="en-US" sz="2800" b="1" dirty="0"/>
              <a:t>SIDE COUNTER:</a:t>
            </a:r>
            <a:br>
              <a:rPr lang="en-US" sz="2800" b="1" dirty="0"/>
            </a:br>
            <a:br>
              <a:rPr lang="en-US" sz="1200" dirty="0"/>
            </a:br>
            <a:r>
              <a:rPr lang="en-US" sz="2800" dirty="0"/>
              <a:t>1 </a:t>
            </a:r>
            <a:r>
              <a:rPr lang="en-US" sz="2800" b="1" dirty="0">
                <a:effectLst>
                  <a:glow rad="139700">
                    <a:srgbClr val="FFFF00">
                      <a:alpha val="40000"/>
                    </a:srgbClr>
                  </a:glow>
                </a:effectLst>
              </a:rPr>
              <a:t>YELLOW</a:t>
            </a:r>
            <a:r>
              <a:rPr lang="en-US" sz="2800" dirty="0">
                <a:effectLst>
                  <a:glow rad="139700">
                    <a:srgbClr val="FFFF00">
                      <a:alpha val="40000"/>
                    </a:srgbClr>
                  </a:glow>
                </a:effectLst>
              </a:rPr>
              <a:t> </a:t>
            </a:r>
            <a:r>
              <a:rPr lang="en-US" sz="2800" dirty="0"/>
              <a:t>graduated cylinder</a:t>
            </a:r>
            <a:br>
              <a:rPr lang="en-US" sz="2800" dirty="0"/>
            </a:br>
            <a:r>
              <a:rPr lang="en-US" sz="2800" dirty="0"/>
              <a:t>1 </a:t>
            </a:r>
            <a:r>
              <a:rPr lang="en-US" sz="2800" b="1" dirty="0">
                <a:effectLst>
                  <a:glow rad="139700">
                    <a:srgbClr val="FFFF00">
                      <a:alpha val="40000"/>
                    </a:srgbClr>
                  </a:glow>
                </a:effectLst>
              </a:rPr>
              <a:t>YELLOW</a:t>
            </a:r>
            <a:r>
              <a:rPr lang="en-US" sz="2800" dirty="0">
                <a:effectLst>
                  <a:glow rad="139700">
                    <a:srgbClr val="FFFF00">
                      <a:alpha val="40000"/>
                    </a:srgbClr>
                  </a:glow>
                </a:effectLst>
              </a:rPr>
              <a:t> </a:t>
            </a:r>
            <a:r>
              <a:rPr lang="en-US" sz="2800" dirty="0"/>
              <a:t>dot beaker </a:t>
            </a:r>
            <a:r>
              <a:rPr lang="en-US" sz="2800" u="sng" dirty="0"/>
              <a:t>- STARCH</a:t>
            </a:r>
          </a:p>
          <a:p>
            <a:endParaRPr lang="en-US" dirty="0"/>
          </a:p>
          <a:p>
            <a:r>
              <a:rPr lang="en-US" sz="2800" dirty="0"/>
              <a:t>1 bottle of </a:t>
            </a:r>
            <a:r>
              <a:rPr lang="en-US" sz="2800" b="1" u="sng" dirty="0"/>
              <a:t>GLUE</a:t>
            </a:r>
            <a:r>
              <a:rPr lang="en-US" sz="2800" b="1" dirty="0"/>
              <a:t> </a:t>
            </a:r>
          </a:p>
          <a:p>
            <a:endParaRPr lang="en-US" sz="4800" dirty="0"/>
          </a:p>
        </p:txBody>
      </p:sp>
      <p:grpSp>
        <p:nvGrpSpPr>
          <p:cNvPr id="18435" name="Group 3"/>
          <p:cNvGrpSpPr>
            <a:grpSpLocks/>
          </p:cNvGrpSpPr>
          <p:nvPr/>
        </p:nvGrpSpPr>
        <p:grpSpPr bwMode="auto">
          <a:xfrm>
            <a:off x="5368681" y="5035876"/>
            <a:ext cx="4724401" cy="1039813"/>
            <a:chOff x="3120" y="3954"/>
            <a:chExt cx="2976" cy="655"/>
          </a:xfrm>
        </p:grpSpPr>
        <p:pic>
          <p:nvPicPr>
            <p:cNvPr id="18440" name="Picture 5"/>
            <p:cNvPicPr>
              <a:picLocks noChangeAspect="1" noChangeArrowheads="1"/>
            </p:cNvPicPr>
            <p:nvPr/>
          </p:nvPicPr>
          <p:blipFill>
            <a:blip r:embed="rId3" cstate="print"/>
            <a:srcRect/>
            <a:stretch>
              <a:fillRect/>
            </a:stretch>
          </p:blipFill>
          <p:spPr bwMode="auto">
            <a:xfrm>
              <a:off x="3120" y="3954"/>
              <a:ext cx="900" cy="600"/>
            </a:xfrm>
            <a:prstGeom prst="rect">
              <a:avLst/>
            </a:prstGeom>
            <a:noFill/>
            <a:ln w="9525">
              <a:noFill/>
              <a:miter lim="800000"/>
              <a:headEnd/>
              <a:tailEnd/>
            </a:ln>
          </p:spPr>
        </p:pic>
        <p:sp>
          <p:nvSpPr>
            <p:cNvPr id="18439" name="Text Box 4"/>
            <p:cNvSpPr txBox="1">
              <a:spLocks noChangeArrowheads="1"/>
            </p:cNvSpPr>
            <p:nvPr/>
          </p:nvSpPr>
          <p:spPr bwMode="auto">
            <a:xfrm>
              <a:off x="3792" y="4008"/>
              <a:ext cx="2304" cy="601"/>
            </a:xfrm>
            <a:prstGeom prst="rect">
              <a:avLst/>
            </a:prstGeom>
            <a:noFill/>
            <a:ln w="9525">
              <a:noFill/>
              <a:miter lim="800000"/>
              <a:headEnd/>
              <a:tailEnd/>
            </a:ln>
          </p:spPr>
          <p:txBody>
            <a:bodyPr>
              <a:spAutoFit/>
            </a:bodyPr>
            <a:lstStyle/>
            <a:p>
              <a:pPr algn="ctr">
                <a:spcBef>
                  <a:spcPts val="0"/>
                </a:spcBef>
              </a:pPr>
              <a:r>
                <a:rPr lang="en-US" sz="2800" b="1" dirty="0"/>
                <a:t>Don’t forget your </a:t>
              </a:r>
              <a:br>
                <a:rPr lang="en-US" sz="2800" b="1" dirty="0"/>
              </a:br>
              <a:r>
                <a:rPr lang="en-US" sz="2800" b="1" dirty="0"/>
                <a:t>goggles &amp; an apron!</a:t>
              </a:r>
            </a:p>
          </p:txBody>
        </p:sp>
      </p:grpSp>
      <p:sp>
        <p:nvSpPr>
          <p:cNvPr id="18437" name="Text Box 7"/>
          <p:cNvSpPr txBox="1">
            <a:spLocks noChangeArrowheads="1"/>
          </p:cNvSpPr>
          <p:nvPr/>
        </p:nvSpPr>
        <p:spPr bwMode="auto">
          <a:xfrm>
            <a:off x="6019800" y="1111954"/>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11" name="Text Box 9"/>
          <p:cNvSpPr txBox="1">
            <a:spLocks noChangeArrowheads="1"/>
          </p:cNvSpPr>
          <p:nvPr/>
        </p:nvSpPr>
        <p:spPr bwMode="auto">
          <a:xfrm>
            <a:off x="0" y="0"/>
            <a:ext cx="10058400" cy="646331"/>
          </a:xfrm>
          <a:prstGeom prst="rect">
            <a:avLst/>
          </a:prstGeom>
          <a:solidFill>
            <a:srgbClr val="00FF00"/>
          </a:solidFill>
          <a:ln w="9525">
            <a:noFill/>
            <a:miter lim="800000"/>
            <a:headEnd/>
            <a:tailEnd/>
          </a:ln>
        </p:spPr>
        <p:txBody>
          <a:bodyPr wrap="square">
            <a:spAutoFit/>
          </a:bodyPr>
          <a:lstStyle/>
          <a:p>
            <a:pPr>
              <a:spcBef>
                <a:spcPct val="50000"/>
              </a:spcBef>
            </a:pPr>
            <a:r>
              <a:rPr lang="en-US" sz="3600" b="1" i="1" dirty="0"/>
              <a:t>BOOGERS – Each group (2 students) will need:</a:t>
            </a:r>
            <a:r>
              <a:rPr lang="en-US" sz="2800" b="1" i="1" dirty="0"/>
              <a:t> </a:t>
            </a:r>
          </a:p>
        </p:txBody>
      </p:sp>
      <p:sp>
        <p:nvSpPr>
          <p:cNvPr id="12" name="Rectangle 11"/>
          <p:cNvSpPr/>
          <p:nvPr/>
        </p:nvSpPr>
        <p:spPr>
          <a:xfrm>
            <a:off x="5786796" y="708456"/>
            <a:ext cx="4195664" cy="4370427"/>
          </a:xfrm>
          <a:prstGeom prst="rect">
            <a:avLst/>
          </a:prstGeom>
        </p:spPr>
        <p:txBody>
          <a:bodyPr wrap="square">
            <a:spAutoFit/>
          </a:bodyPr>
          <a:lstStyle/>
          <a:p>
            <a:r>
              <a:rPr lang="en-US" sz="2800" b="1" dirty="0"/>
              <a:t>TABLE BASKET: </a:t>
            </a:r>
          </a:p>
          <a:p>
            <a:br>
              <a:rPr lang="en-US" sz="1000" dirty="0"/>
            </a:br>
            <a:r>
              <a:rPr lang="en-US" sz="2800" dirty="0"/>
              <a:t>1 </a:t>
            </a:r>
            <a:r>
              <a:rPr lang="en-US" sz="2800" b="1" dirty="0"/>
              <a:t>small cup</a:t>
            </a:r>
          </a:p>
          <a:p>
            <a:r>
              <a:rPr lang="en-US" sz="2800" dirty="0"/>
              <a:t>1 </a:t>
            </a:r>
            <a:r>
              <a:rPr lang="en-US" sz="2800" b="1" dirty="0"/>
              <a:t>wooden stir stick </a:t>
            </a:r>
            <a:br>
              <a:rPr lang="en-US" sz="2800" dirty="0"/>
            </a:br>
            <a:r>
              <a:rPr lang="en-US" sz="2800" dirty="0"/>
              <a:t>2 </a:t>
            </a:r>
            <a:r>
              <a:rPr lang="en-US" sz="2800" b="1" dirty="0"/>
              <a:t>plastic bags  </a:t>
            </a:r>
          </a:p>
          <a:p>
            <a:r>
              <a:rPr lang="en-US" sz="2800" dirty="0"/>
              <a:t>1 </a:t>
            </a:r>
            <a:r>
              <a:rPr lang="en-US" sz="2800" b="1" dirty="0"/>
              <a:t>ruler</a:t>
            </a:r>
            <a:r>
              <a:rPr lang="en-US" sz="2800" dirty="0"/>
              <a:t> (mini)</a:t>
            </a:r>
          </a:p>
          <a:p>
            <a:r>
              <a:rPr lang="en-US" sz="2800" dirty="0"/>
              <a:t>2 </a:t>
            </a:r>
            <a:r>
              <a:rPr lang="en-US" sz="2800" b="1" dirty="0"/>
              <a:t>black markers</a:t>
            </a:r>
          </a:p>
          <a:p>
            <a:endParaRPr lang="en-US" sz="1100" dirty="0"/>
          </a:p>
          <a:p>
            <a:r>
              <a:rPr lang="en-US" sz="2800" dirty="0"/>
              <a:t>Share one bag of food coloring with everyone at your table</a:t>
            </a:r>
          </a:p>
        </p:txBody>
      </p:sp>
      <p:sp>
        <p:nvSpPr>
          <p:cNvPr id="14" name="Text Box 9"/>
          <p:cNvSpPr txBox="1">
            <a:spLocks noChangeArrowheads="1"/>
          </p:cNvSpPr>
          <p:nvPr/>
        </p:nvSpPr>
        <p:spPr bwMode="auto">
          <a:xfrm>
            <a:off x="0" y="6223890"/>
            <a:ext cx="10058400" cy="646331"/>
          </a:xfrm>
          <a:prstGeom prst="rect">
            <a:avLst/>
          </a:prstGeom>
          <a:solidFill>
            <a:srgbClr val="002060"/>
          </a:solidFill>
          <a:ln w="9525">
            <a:noFill/>
            <a:miter lim="800000"/>
            <a:headEnd/>
            <a:tailEnd/>
          </a:ln>
        </p:spPr>
        <p:txBody>
          <a:bodyPr wrap="square">
            <a:spAutoFit/>
          </a:bodyPr>
          <a:lstStyle/>
          <a:p>
            <a:pPr algn="ctr">
              <a:spcBef>
                <a:spcPct val="50000"/>
              </a:spcBef>
            </a:pPr>
            <a:r>
              <a:rPr lang="en-US" sz="3600" b="1" i="1" dirty="0">
                <a:solidFill>
                  <a:schemeClr val="bg1"/>
                </a:solidFill>
              </a:rPr>
              <a:t>Got everything?  Sit quietly so we can begin!</a:t>
            </a:r>
          </a:p>
        </p:txBody>
      </p:sp>
      <p:pic>
        <p:nvPicPr>
          <p:cNvPr id="13" name="Picture 12" descr="20190507_105659.jpg"/>
          <p:cNvPicPr>
            <a:picLocks noChangeAspect="1"/>
          </p:cNvPicPr>
          <p:nvPr/>
        </p:nvPicPr>
        <p:blipFill>
          <a:blip r:embed="rId4" cstate="print"/>
          <a:stretch>
            <a:fillRect/>
          </a:stretch>
        </p:blipFill>
        <p:spPr>
          <a:xfrm rot="5400000">
            <a:off x="-698454" y="4036903"/>
            <a:ext cx="2894875" cy="1407231"/>
          </a:xfrm>
          <a:prstGeom prst="rect">
            <a:avLst/>
          </a:prstGeom>
        </p:spPr>
      </p:pic>
      <p:pic>
        <p:nvPicPr>
          <p:cNvPr id="17" name="Picture 16">
            <a:extLst>
              <a:ext uri="{FF2B5EF4-FFF2-40B4-BE49-F238E27FC236}">
                <a16:creationId xmlns:a16="http://schemas.microsoft.com/office/drawing/2014/main" id="{1F351DF2-DE27-412A-B9B2-6660EF9C6ADD}"/>
              </a:ext>
            </a:extLst>
          </p:cNvPr>
          <p:cNvPicPr>
            <a:picLocks noChangeAspect="1"/>
          </p:cNvPicPr>
          <p:nvPr/>
        </p:nvPicPr>
        <p:blipFill>
          <a:blip r:embed="rId5" cstate="print"/>
          <a:stretch>
            <a:fillRect/>
          </a:stretch>
        </p:blipFill>
        <p:spPr>
          <a:xfrm>
            <a:off x="1213581" y="3636852"/>
            <a:ext cx="1024890" cy="2329296"/>
          </a:xfrm>
          <a:prstGeom prst="rect">
            <a:avLst/>
          </a:prstGeom>
        </p:spPr>
      </p:pic>
      <p:sp>
        <p:nvSpPr>
          <p:cNvPr id="18" name="Star: 5 Points 10">
            <a:extLst>
              <a:ext uri="{FF2B5EF4-FFF2-40B4-BE49-F238E27FC236}">
                <a16:creationId xmlns:a16="http://schemas.microsoft.com/office/drawing/2014/main" id="{C10618A8-D399-4AE0-940F-A2FE6D4E1F6E}"/>
              </a:ext>
            </a:extLst>
          </p:cNvPr>
          <p:cNvSpPr/>
          <p:nvPr/>
        </p:nvSpPr>
        <p:spPr>
          <a:xfrm>
            <a:off x="973197" y="4194946"/>
            <a:ext cx="828382" cy="685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6" name="Text Box 6"/>
          <p:cNvSpPr txBox="1">
            <a:spLocks noChangeArrowheads="1"/>
          </p:cNvSpPr>
          <p:nvPr/>
        </p:nvSpPr>
        <p:spPr bwMode="auto">
          <a:xfrm>
            <a:off x="1801579" y="4972713"/>
            <a:ext cx="3454568" cy="1015663"/>
          </a:xfrm>
          <a:prstGeom prst="rect">
            <a:avLst/>
          </a:prstGeom>
          <a:solidFill>
            <a:srgbClr val="FFFF00"/>
          </a:solidFill>
          <a:ln w="9525">
            <a:noFill/>
            <a:miter lim="800000"/>
            <a:headEnd/>
            <a:tailEnd/>
          </a:ln>
        </p:spPr>
        <p:txBody>
          <a:bodyPr wrap="square">
            <a:spAutoFit/>
          </a:bodyPr>
          <a:lstStyle/>
          <a:p>
            <a:pPr algn="ctr">
              <a:spcBef>
                <a:spcPct val="50000"/>
              </a:spcBef>
            </a:pPr>
            <a:r>
              <a:rPr lang="en-US" b="1" i="1" dirty="0"/>
              <a:t>YELLOW = STARCH</a:t>
            </a:r>
          </a:p>
          <a:p>
            <a:pPr algn="ctr">
              <a:spcBef>
                <a:spcPct val="50000"/>
              </a:spcBef>
            </a:pPr>
            <a:r>
              <a:rPr lang="en-US" b="1" i="1" dirty="0">
                <a:solidFill>
                  <a:srgbClr val="FF0000"/>
                </a:solidFill>
              </a:rPr>
              <a:t>NO EYEDROPPERS</a:t>
            </a:r>
            <a:r>
              <a:rPr lang="en-US" sz="2000" b="1" i="1" dirty="0">
                <a:solidFill>
                  <a:srgbClr val="FF0000"/>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6375" y="152400"/>
            <a:ext cx="9623425" cy="6509474"/>
          </a:xfrm>
          <a:prstGeom prst="rect">
            <a:avLst/>
          </a:prstGeom>
          <a:noFill/>
          <a:ln w="9525">
            <a:noFill/>
            <a:miter lim="800000"/>
            <a:headEnd/>
            <a:tailEnd/>
          </a:ln>
        </p:spPr>
        <p:txBody>
          <a:bodyPr wrap="square">
            <a:spAutoFit/>
          </a:bodyPr>
          <a:lstStyle/>
          <a:p>
            <a:r>
              <a:rPr lang="en-US" sz="2800" b="1" dirty="0"/>
              <a:t>1 – Label your plastic bags.</a:t>
            </a:r>
          </a:p>
          <a:p>
            <a:r>
              <a:rPr lang="en-US" sz="2800" dirty="0"/>
              <a:t>	Small bag - Your name &amp; the type of </a:t>
            </a:r>
            <a:br>
              <a:rPr lang="en-US" sz="2800" dirty="0"/>
            </a:br>
            <a:r>
              <a:rPr lang="en-US" sz="2800" dirty="0"/>
              <a:t>	Big bag – Your name</a:t>
            </a:r>
          </a:p>
          <a:p>
            <a:endParaRPr lang="en-US" sz="1200" dirty="0"/>
          </a:p>
          <a:p>
            <a:r>
              <a:rPr lang="en-US" sz="2800" dirty="0"/>
              <a:t>		</a:t>
            </a:r>
            <a:r>
              <a:rPr lang="en-US" sz="2800" i="1" dirty="0"/>
              <a:t>You will use the bigger bag to keep all</a:t>
            </a:r>
            <a:br>
              <a:rPr lang="en-US" sz="2800" i="1" dirty="0"/>
            </a:br>
            <a:r>
              <a:rPr lang="en-US" sz="2800" i="1" dirty="0"/>
              <a:t>		your slimes together!</a:t>
            </a:r>
          </a:p>
          <a:p>
            <a:endParaRPr lang="en-US" dirty="0"/>
          </a:p>
          <a:p>
            <a:r>
              <a:rPr lang="en-US" sz="2800" dirty="0"/>
              <a:t>2 – Use the marker to make a </a:t>
            </a:r>
            <a:r>
              <a:rPr lang="en-US" sz="2800" b="1" dirty="0"/>
              <a:t>mark 1 cm </a:t>
            </a:r>
            <a:br>
              <a:rPr lang="en-US" sz="2800" b="1" dirty="0"/>
            </a:br>
            <a:r>
              <a:rPr lang="en-US" sz="2800" b="1" dirty="0"/>
              <a:t>from the bottom of the cup.</a:t>
            </a:r>
            <a:br>
              <a:rPr lang="en-US" sz="2800" dirty="0"/>
            </a:br>
            <a:endParaRPr lang="en-US" sz="600" dirty="0"/>
          </a:p>
          <a:p>
            <a:r>
              <a:rPr lang="en-US" sz="2800" i="1" dirty="0"/>
              <a:t>		The silver line marks 0.</a:t>
            </a:r>
          </a:p>
          <a:p>
            <a:endParaRPr lang="en-US" sz="2800" dirty="0"/>
          </a:p>
          <a:p>
            <a:r>
              <a:rPr lang="en-US" sz="2800" dirty="0"/>
              <a:t>3 – </a:t>
            </a:r>
            <a:r>
              <a:rPr lang="en-US" sz="2800" b="1" dirty="0"/>
              <a:t>Remove the lid </a:t>
            </a:r>
            <a:r>
              <a:rPr lang="en-US" sz="2800" dirty="0"/>
              <a:t>from the glue bottle and </a:t>
            </a:r>
            <a:r>
              <a:rPr lang="en-US" sz="2800" b="1" u="sng" dirty="0"/>
              <a:t>pour glue to reach the 1 cm of mark</a:t>
            </a:r>
            <a:r>
              <a:rPr lang="en-US" sz="2800" b="1" dirty="0"/>
              <a:t>.</a:t>
            </a:r>
          </a:p>
          <a:p>
            <a:endParaRPr lang="en-US" sz="1100" dirty="0"/>
          </a:p>
          <a:p>
            <a:endParaRPr lang="en-US" sz="1400" dirty="0"/>
          </a:p>
          <a:p>
            <a:r>
              <a:rPr lang="en-US" sz="2800" dirty="0"/>
              <a:t>4 – Add </a:t>
            </a:r>
            <a:r>
              <a:rPr lang="en-US" sz="2800" b="1" u="sng" dirty="0"/>
              <a:t>1 drop of food coloring</a:t>
            </a:r>
            <a:r>
              <a:rPr lang="en-US" sz="2800" b="1" dirty="0"/>
              <a:t> </a:t>
            </a:r>
            <a:r>
              <a:rPr lang="en-US" sz="2800" dirty="0"/>
              <a:t>and </a:t>
            </a:r>
            <a:r>
              <a:rPr lang="en-US" sz="2800" b="1" dirty="0"/>
              <a:t>stir</a:t>
            </a:r>
            <a:r>
              <a:rPr lang="en-US" sz="2800" dirty="0"/>
              <a:t>. </a:t>
            </a:r>
          </a:p>
        </p:txBody>
      </p:sp>
      <p:grpSp>
        <p:nvGrpSpPr>
          <p:cNvPr id="10" name="Group 4"/>
          <p:cNvGrpSpPr/>
          <p:nvPr/>
        </p:nvGrpSpPr>
        <p:grpSpPr>
          <a:xfrm>
            <a:off x="8534400" y="206828"/>
            <a:ext cx="1328058" cy="1774372"/>
            <a:chOff x="8001000" y="2590800"/>
            <a:chExt cx="1219200" cy="1600200"/>
          </a:xfrm>
        </p:grpSpPr>
        <p:sp>
          <p:nvSpPr>
            <p:cNvPr id="11" name="Rounded Rectangle 10"/>
            <p:cNvSpPr/>
            <p:nvPr/>
          </p:nvSpPr>
          <p:spPr>
            <a:xfrm>
              <a:off x="8001000" y="3352800"/>
              <a:ext cx="1219200" cy="838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2" name="Rounded Rectangle 11"/>
            <p:cNvSpPr/>
            <p:nvPr/>
          </p:nvSpPr>
          <p:spPr>
            <a:xfrm>
              <a:off x="8001000" y="2590800"/>
              <a:ext cx="1219200" cy="16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TextBox 12"/>
            <p:cNvSpPr txBox="1"/>
            <p:nvPr/>
          </p:nvSpPr>
          <p:spPr>
            <a:xfrm>
              <a:off x="8094785" y="2731994"/>
              <a:ext cx="1066800" cy="1193530"/>
            </a:xfrm>
            <a:prstGeom prst="rect">
              <a:avLst/>
            </a:prstGeom>
            <a:noFill/>
          </p:spPr>
          <p:txBody>
            <a:bodyPr wrap="square" rtlCol="0">
              <a:spAutoFit/>
            </a:bodyPr>
            <a:lstStyle/>
            <a:p>
              <a:pPr algn="ctr"/>
              <a:r>
                <a:rPr lang="en-US" sz="2000" dirty="0"/>
                <a:t>T. Tomm</a:t>
              </a:r>
            </a:p>
            <a:p>
              <a:pPr algn="ctr"/>
              <a:endParaRPr lang="en-US" sz="2000" dirty="0"/>
            </a:p>
            <a:p>
              <a:pPr algn="ctr"/>
              <a:endParaRPr lang="en-US" sz="2000" dirty="0"/>
            </a:p>
            <a:p>
              <a:pPr algn="ctr"/>
              <a:r>
                <a:rPr lang="en-US" sz="2000" dirty="0"/>
                <a:t>Boogers</a:t>
              </a:r>
            </a:p>
          </p:txBody>
        </p:sp>
      </p:grpSp>
      <p:grpSp>
        <p:nvGrpSpPr>
          <p:cNvPr id="7" name="Group 6">
            <a:extLst>
              <a:ext uri="{FF2B5EF4-FFF2-40B4-BE49-F238E27FC236}">
                <a16:creationId xmlns:a16="http://schemas.microsoft.com/office/drawing/2014/main" id="{DDFA2377-5B0C-3B79-E175-985A9E260C60}"/>
              </a:ext>
            </a:extLst>
          </p:cNvPr>
          <p:cNvGrpSpPr/>
          <p:nvPr/>
        </p:nvGrpSpPr>
        <p:grpSpPr>
          <a:xfrm>
            <a:off x="5715000" y="2620938"/>
            <a:ext cx="3686428" cy="1879725"/>
            <a:chOff x="3766458" y="2232691"/>
            <a:chExt cx="3686428" cy="1879725"/>
          </a:xfrm>
        </p:grpSpPr>
        <p:pic>
          <p:nvPicPr>
            <p:cNvPr id="2" name="Picture 1" descr="20190507_105548.jpg">
              <a:extLst>
                <a:ext uri="{FF2B5EF4-FFF2-40B4-BE49-F238E27FC236}">
                  <a16:creationId xmlns:a16="http://schemas.microsoft.com/office/drawing/2014/main" id="{D17D0B0F-A2F3-401C-E3A7-B36248B5063C}"/>
                </a:ext>
              </a:extLst>
            </p:cNvPr>
            <p:cNvPicPr>
              <a:picLocks noChangeAspect="1"/>
            </p:cNvPicPr>
            <p:nvPr/>
          </p:nvPicPr>
          <p:blipFill rotWithShape="1">
            <a:blip r:embed="rId3" cstate="print"/>
            <a:srcRect l="30478" t="16753" r="45455" b="19592"/>
            <a:stretch/>
          </p:blipFill>
          <p:spPr>
            <a:xfrm rot="16200000" flipH="1" flipV="1">
              <a:off x="4928128" y="1830099"/>
              <a:ext cx="1363088" cy="2438400"/>
            </a:xfrm>
            <a:prstGeom prst="rect">
              <a:avLst/>
            </a:prstGeom>
          </p:spPr>
        </p:pic>
        <p:sp>
          <p:nvSpPr>
            <p:cNvPr id="5" name="Line 7">
              <a:extLst>
                <a:ext uri="{FF2B5EF4-FFF2-40B4-BE49-F238E27FC236}">
                  <a16:creationId xmlns:a16="http://schemas.microsoft.com/office/drawing/2014/main" id="{FB86788E-7DDE-D9F4-4C60-F81BD81CEF4F}"/>
                </a:ext>
              </a:extLst>
            </p:cNvPr>
            <p:cNvSpPr>
              <a:spLocks noChangeShapeType="1"/>
            </p:cNvSpPr>
            <p:nvPr/>
          </p:nvSpPr>
          <p:spPr bwMode="auto">
            <a:xfrm flipH="1">
              <a:off x="3766458" y="3658820"/>
              <a:ext cx="1762410" cy="0"/>
            </a:xfrm>
            <a:prstGeom prst="line">
              <a:avLst/>
            </a:prstGeom>
            <a:noFill/>
            <a:ln w="76200">
              <a:solidFill>
                <a:srgbClr val="FF0000"/>
              </a:solidFill>
              <a:round/>
              <a:headEnd type="triangle" w="med" len="med"/>
              <a:tailEnd/>
            </a:ln>
          </p:spPr>
          <p:txBody>
            <a:bodyPr/>
            <a:lstStyle/>
            <a:p>
              <a:endParaRPr lang="en-US"/>
            </a:p>
          </p:txBody>
        </p:sp>
        <p:pic>
          <p:nvPicPr>
            <p:cNvPr id="6" name="Picture 5" descr="A pair of ruler on a white surface&#10;&#10;Description automatically generated">
              <a:extLst>
                <a:ext uri="{FF2B5EF4-FFF2-40B4-BE49-F238E27FC236}">
                  <a16:creationId xmlns:a16="http://schemas.microsoft.com/office/drawing/2014/main" id="{B0E73400-CB73-68D6-4484-6F513157E4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37" t="61110" r="51417" b="18122"/>
            <a:stretch/>
          </p:blipFill>
          <p:spPr>
            <a:xfrm>
              <a:off x="5609672" y="2232691"/>
              <a:ext cx="1843214" cy="1879725"/>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6375" y="130557"/>
            <a:ext cx="9623425" cy="1692771"/>
          </a:xfrm>
          <a:prstGeom prst="rect">
            <a:avLst/>
          </a:prstGeom>
          <a:noFill/>
          <a:ln w="9525">
            <a:noFill/>
            <a:miter lim="800000"/>
            <a:headEnd/>
            <a:tailEnd/>
          </a:ln>
        </p:spPr>
        <p:txBody>
          <a:bodyPr wrap="square">
            <a:spAutoFit/>
          </a:bodyPr>
          <a:lstStyle/>
          <a:p>
            <a:pPr algn="just"/>
            <a:r>
              <a:rPr lang="en-US" sz="2800" dirty="0"/>
              <a:t>5 – Use a </a:t>
            </a:r>
            <a:r>
              <a:rPr lang="en-US" sz="2800" b="1" dirty="0">
                <a:effectLst>
                  <a:glow rad="139700">
                    <a:srgbClr val="FFFF00">
                      <a:alpha val="40000"/>
                    </a:srgbClr>
                  </a:glow>
                </a:effectLst>
              </a:rPr>
              <a:t>YELLOW</a:t>
            </a:r>
            <a:r>
              <a:rPr lang="en-US" sz="2800" dirty="0"/>
              <a:t> </a:t>
            </a:r>
            <a:r>
              <a:rPr lang="en-US" sz="2800" b="1" dirty="0"/>
              <a:t>cylinder</a:t>
            </a:r>
            <a:r>
              <a:rPr lang="en-US" sz="2800" dirty="0"/>
              <a:t> to measure out </a:t>
            </a:r>
            <a:r>
              <a:rPr lang="en-US" sz="2800" u="sng" dirty="0"/>
              <a:t>14 ml of the laundry starch</a:t>
            </a:r>
            <a:r>
              <a:rPr lang="en-US" sz="2800" dirty="0"/>
              <a:t>. Have your partner stir as you pour the starch into the glue.  </a:t>
            </a:r>
          </a:p>
          <a:p>
            <a:endParaRPr lang="en-US" sz="2000" dirty="0"/>
          </a:p>
        </p:txBody>
      </p:sp>
      <p:grpSp>
        <p:nvGrpSpPr>
          <p:cNvPr id="2" name="Group 1"/>
          <p:cNvGrpSpPr/>
          <p:nvPr/>
        </p:nvGrpSpPr>
        <p:grpSpPr>
          <a:xfrm>
            <a:off x="179806" y="2063222"/>
            <a:ext cx="9698788" cy="4699281"/>
            <a:chOff x="228600" y="3473946"/>
            <a:chExt cx="9698788" cy="4699281"/>
          </a:xfrm>
        </p:grpSpPr>
        <p:pic>
          <p:nvPicPr>
            <p:cNvPr id="5" name="Picture 4" descr="20190508_101352.jpg"/>
            <p:cNvPicPr>
              <a:picLocks noChangeAspect="1"/>
            </p:cNvPicPr>
            <p:nvPr/>
          </p:nvPicPr>
          <p:blipFill>
            <a:blip r:embed="rId3" cstate="print"/>
            <a:srcRect l="32576" t="12727" r="37879" b="24935"/>
            <a:stretch>
              <a:fillRect/>
            </a:stretch>
          </p:blipFill>
          <p:spPr>
            <a:xfrm rot="5400000">
              <a:off x="4935480" y="3945799"/>
              <a:ext cx="2971800" cy="3048000"/>
            </a:xfrm>
            <a:prstGeom prst="rect">
              <a:avLst/>
            </a:prstGeom>
          </p:spPr>
        </p:pic>
        <p:pic>
          <p:nvPicPr>
            <p:cNvPr id="6" name="Picture 5" descr="20190508_101304.jpg"/>
            <p:cNvPicPr>
              <a:picLocks noChangeAspect="1"/>
            </p:cNvPicPr>
            <p:nvPr/>
          </p:nvPicPr>
          <p:blipFill>
            <a:blip r:embed="rId4" cstate="print"/>
            <a:srcRect l="25000" t="26444" r="14471" b="16868"/>
            <a:stretch>
              <a:fillRect/>
            </a:stretch>
          </p:blipFill>
          <p:spPr>
            <a:xfrm rot="5400000">
              <a:off x="7423091" y="4844551"/>
              <a:ext cx="3124201" cy="1422356"/>
            </a:xfrm>
            <a:prstGeom prst="rect">
              <a:avLst/>
            </a:prstGeom>
          </p:spPr>
        </p:pic>
        <p:sp>
          <p:nvSpPr>
            <p:cNvPr id="7" name="TextBox 6"/>
            <p:cNvSpPr txBox="1"/>
            <p:nvPr/>
          </p:nvSpPr>
          <p:spPr>
            <a:xfrm>
              <a:off x="4733547" y="6788232"/>
              <a:ext cx="3429000" cy="1384995"/>
            </a:xfrm>
            <a:prstGeom prst="rect">
              <a:avLst/>
            </a:prstGeom>
            <a:solidFill>
              <a:srgbClr val="00FF00"/>
            </a:solidFill>
          </p:spPr>
          <p:txBody>
            <a:bodyPr wrap="square" rtlCol="0">
              <a:spAutoFit/>
            </a:bodyPr>
            <a:lstStyle/>
            <a:p>
              <a:pPr algn="ctr"/>
              <a:r>
                <a:rPr lang="en-US" sz="2800" b="1" dirty="0">
                  <a:latin typeface="Arial Narrow" panose="020B0606020202030204" pitchFamily="34" charset="0"/>
                </a:rPr>
                <a:t>Wait for the OK from the teacher to dump it out on the table!</a:t>
              </a:r>
            </a:p>
          </p:txBody>
        </p:sp>
        <p:sp>
          <p:nvSpPr>
            <p:cNvPr id="8" name="TextBox 7"/>
            <p:cNvSpPr txBox="1"/>
            <p:nvPr/>
          </p:nvSpPr>
          <p:spPr>
            <a:xfrm>
              <a:off x="8221670" y="7117829"/>
              <a:ext cx="1705718" cy="954107"/>
            </a:xfrm>
            <a:prstGeom prst="rect">
              <a:avLst/>
            </a:prstGeom>
            <a:solidFill>
              <a:srgbClr val="FF0000"/>
            </a:solidFill>
          </p:spPr>
          <p:txBody>
            <a:bodyPr wrap="square" rtlCol="0">
              <a:spAutoFit/>
            </a:bodyPr>
            <a:lstStyle/>
            <a:p>
              <a:pPr algn="ctr"/>
              <a:r>
                <a:rPr lang="en-US" sz="2800" b="1" dirty="0">
                  <a:solidFill>
                    <a:schemeClr val="bg1"/>
                  </a:solidFill>
                </a:rPr>
                <a:t>Keep stirring!</a:t>
              </a:r>
            </a:p>
          </p:txBody>
        </p:sp>
        <p:sp>
          <p:nvSpPr>
            <p:cNvPr id="9" name="Rectangle 8"/>
            <p:cNvSpPr/>
            <p:nvPr/>
          </p:nvSpPr>
          <p:spPr>
            <a:xfrm>
              <a:off x="228600" y="3473946"/>
              <a:ext cx="4479007" cy="4678204"/>
            </a:xfrm>
            <a:prstGeom prst="rect">
              <a:avLst/>
            </a:prstGeom>
          </p:spPr>
          <p:txBody>
            <a:bodyPr wrap="square">
              <a:spAutoFit/>
            </a:bodyPr>
            <a:lstStyle/>
            <a:p>
              <a:r>
                <a:rPr lang="en-US" sz="2800" dirty="0"/>
                <a:t>6 - Once the slime forms ONE BIG BLOB and pulls away from the sides, take it out of the cup </a:t>
              </a:r>
              <a:r>
                <a:rPr lang="en-US" sz="2800" u="sng" dirty="0"/>
                <a:t>LET IT SIT ON YOUR TABLE </a:t>
              </a:r>
              <a:r>
                <a:rPr lang="en-US" sz="2800" dirty="0"/>
                <a:t>to rest while you clean up.</a:t>
              </a:r>
              <a:br>
                <a:rPr lang="en-US" b="1" dirty="0"/>
              </a:br>
              <a:endParaRPr lang="en-US" sz="1800" b="1" dirty="0"/>
            </a:p>
            <a:p>
              <a:r>
                <a:rPr lang="en-US" sz="2800" b="1" i="1" dirty="0">
                  <a:solidFill>
                    <a:srgbClr val="FF0000"/>
                  </a:solidFill>
                </a:rPr>
                <a:t>Too sticky or runny? </a:t>
              </a:r>
            </a:p>
            <a:p>
              <a:r>
                <a:rPr lang="en-US" sz="2800" b="1" i="1" dirty="0">
                  <a:solidFill>
                    <a:srgbClr val="FF0000"/>
                  </a:solidFill>
                </a:rPr>
                <a:t>Add starch - one fingertip at a time!</a:t>
              </a:r>
              <a:br>
                <a:rPr lang="en-US" sz="2800" b="1" i="1" dirty="0">
                  <a:solidFill>
                    <a:srgbClr val="FF0000"/>
                  </a:solidFill>
                </a:rPr>
              </a:br>
              <a:endParaRPr lang="en-US" sz="2800" b="1" i="1" dirty="0">
                <a:solidFill>
                  <a:srgbClr val="FF0000"/>
                </a:solidFill>
              </a:endParaRPr>
            </a:p>
          </p:txBody>
        </p:sp>
      </p:grpSp>
      <p:pic>
        <p:nvPicPr>
          <p:cNvPr id="1028" name="Picture 4">
            <a:extLst>
              <a:ext uri="{FF2B5EF4-FFF2-40B4-BE49-F238E27FC236}">
                <a16:creationId xmlns:a16="http://schemas.microsoft.com/office/drawing/2014/main" id="{7A708450-4088-712C-2EF0-64D123C3C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65633" y="2169853"/>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64E7B51-E246-3788-D25F-B8637A7BF1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6423" y="1729186"/>
            <a:ext cx="1371600" cy="232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6200"/>
            <a:ext cx="5791200" cy="762000"/>
          </a:xfrm>
        </p:spPr>
        <p:txBody>
          <a:bodyPr/>
          <a:lstStyle/>
          <a:p>
            <a:pPr algn="l" eaLnBrk="1" hangingPunct="1"/>
            <a:r>
              <a:rPr lang="en-US" sz="4000" b="1" dirty="0">
                <a:latin typeface="Cooper Black" pitchFamily="18" charset="0"/>
              </a:rPr>
              <a:t>Clean Up Time</a:t>
            </a:r>
          </a:p>
        </p:txBody>
      </p:sp>
      <p:sp>
        <p:nvSpPr>
          <p:cNvPr id="17411" name="Text Box 3"/>
          <p:cNvSpPr txBox="1">
            <a:spLocks noChangeArrowheads="1"/>
          </p:cNvSpPr>
          <p:nvPr/>
        </p:nvSpPr>
        <p:spPr bwMode="auto">
          <a:xfrm>
            <a:off x="63774" y="760035"/>
            <a:ext cx="9766025" cy="5940088"/>
          </a:xfrm>
          <a:prstGeom prst="rect">
            <a:avLst/>
          </a:prstGeom>
          <a:noFill/>
          <a:ln w="9525">
            <a:noFill/>
            <a:miter lim="800000"/>
            <a:headEnd/>
            <a:tailEnd/>
          </a:ln>
        </p:spPr>
        <p:txBody>
          <a:bodyPr wrap="square">
            <a:spAutoFit/>
          </a:bodyPr>
          <a:lstStyle/>
          <a:p>
            <a:pPr>
              <a:spcBef>
                <a:spcPts val="1200"/>
              </a:spcBef>
              <a:spcAft>
                <a:spcPts val="1200"/>
              </a:spcAft>
            </a:pPr>
            <a:r>
              <a:rPr lang="en-US" sz="2800" b="1" i="1" dirty="0">
                <a:latin typeface="Arial Narrow" panose="020B0606020202030204" pitchFamily="34" charset="0"/>
              </a:rPr>
              <a:t>Throw away your cup &amp; stick. </a:t>
            </a:r>
          </a:p>
          <a:p>
            <a:pPr>
              <a:spcBef>
                <a:spcPts val="1200"/>
              </a:spcBef>
              <a:spcAft>
                <a:spcPts val="1200"/>
              </a:spcAft>
            </a:pPr>
            <a:r>
              <a:rPr lang="en-US" sz="2800" b="1" i="1" dirty="0">
                <a:latin typeface="Arial Narrow" panose="020B0606020202030204" pitchFamily="34" charset="0"/>
              </a:rPr>
              <a:t>Return materials to the side counter – </a:t>
            </a:r>
            <a:br>
              <a:rPr lang="en-US" sz="2800" b="1" i="1" dirty="0">
                <a:latin typeface="Arial Narrow" panose="020B0606020202030204" pitchFamily="34" charset="0"/>
              </a:rPr>
            </a:br>
            <a:r>
              <a:rPr lang="en-US" sz="2800" b="1" i="1" dirty="0">
                <a:latin typeface="Arial Narrow" panose="020B0606020202030204" pitchFamily="34" charset="0"/>
              </a:rPr>
              <a:t>dump extra starch in the big beaker. </a:t>
            </a:r>
          </a:p>
          <a:p>
            <a:pPr>
              <a:spcBef>
                <a:spcPts val="1200"/>
              </a:spcBef>
              <a:spcAft>
                <a:spcPts val="1200"/>
              </a:spcAft>
            </a:pPr>
            <a:r>
              <a:rPr lang="en-US" sz="2800" b="1" i="1" dirty="0">
                <a:latin typeface="Arial Narrow" panose="020B0606020202030204" pitchFamily="34" charset="0"/>
              </a:rPr>
              <a:t>Use a </a:t>
            </a:r>
            <a:r>
              <a:rPr lang="en-US" sz="2800" b="1" i="1" u="sng" dirty="0">
                <a:latin typeface="Arial Narrow" panose="020B0606020202030204" pitchFamily="34" charset="0"/>
              </a:rPr>
              <a:t>brush to clean </a:t>
            </a:r>
            <a:r>
              <a:rPr lang="en-US" sz="2800" b="1" i="1" dirty="0">
                <a:latin typeface="Arial Narrow" panose="020B0606020202030204" pitchFamily="34" charset="0"/>
              </a:rPr>
              <a:t>the cylinder &amp; beaker. </a:t>
            </a:r>
          </a:p>
          <a:p>
            <a:pPr>
              <a:spcBef>
                <a:spcPts val="1200"/>
              </a:spcBef>
              <a:spcAft>
                <a:spcPts val="1200"/>
              </a:spcAft>
            </a:pPr>
            <a:r>
              <a:rPr lang="en-US" sz="2800" b="1" i="1" dirty="0">
                <a:latin typeface="Arial Narrow" panose="020B0606020202030204" pitchFamily="34" charset="0"/>
              </a:rPr>
              <a:t>Straighten up your table basket. Wipe down</a:t>
            </a:r>
            <a:br>
              <a:rPr lang="en-US" sz="2800" b="1" i="1" dirty="0">
                <a:latin typeface="Arial Narrow" panose="020B0606020202030204" pitchFamily="34" charset="0"/>
              </a:rPr>
            </a:br>
            <a:r>
              <a:rPr lang="en-US" sz="2800" b="1" i="1" dirty="0">
                <a:latin typeface="Arial Narrow" panose="020B0606020202030204" pitchFamily="34" charset="0"/>
              </a:rPr>
              <a:t>your table with a wet towel if needed.</a:t>
            </a:r>
          </a:p>
          <a:p>
            <a:pPr>
              <a:spcBef>
                <a:spcPts val="1200"/>
              </a:spcBef>
              <a:spcAft>
                <a:spcPts val="1200"/>
              </a:spcAft>
            </a:pPr>
            <a:r>
              <a:rPr lang="en-US" sz="2800" b="1" i="1" dirty="0">
                <a:latin typeface="Arial Narrow" panose="020B0606020202030204" pitchFamily="34" charset="0"/>
              </a:rPr>
              <a:t>Wipe your hands off with a dry paper towel BEFORE you wash them with soap. </a:t>
            </a:r>
          </a:p>
          <a:p>
            <a:pPr>
              <a:spcBef>
                <a:spcPts val="1200"/>
              </a:spcBef>
              <a:spcAft>
                <a:spcPts val="1200"/>
              </a:spcAft>
            </a:pPr>
            <a:r>
              <a:rPr lang="en-US" sz="2800" b="1" i="1" dirty="0">
                <a:latin typeface="Arial Narrow" panose="020B0606020202030204" pitchFamily="34" charset="0"/>
              </a:rPr>
              <a:t>Keep your apron and googles until AFTER you are done with the slime tests.</a:t>
            </a:r>
          </a:p>
        </p:txBody>
      </p:sp>
      <p:sp>
        <p:nvSpPr>
          <p:cNvPr id="11" name="Text Box 3"/>
          <p:cNvSpPr txBox="1">
            <a:spLocks noChangeArrowheads="1"/>
          </p:cNvSpPr>
          <p:nvPr/>
        </p:nvSpPr>
        <p:spPr bwMode="auto">
          <a:xfrm>
            <a:off x="5834865" y="-25172"/>
            <a:ext cx="4223535" cy="954107"/>
          </a:xfrm>
          <a:prstGeom prst="rect">
            <a:avLst/>
          </a:prstGeom>
          <a:solidFill>
            <a:srgbClr val="FF0000"/>
          </a:solidFill>
          <a:ln w="9525">
            <a:noFill/>
            <a:miter lim="800000"/>
            <a:headEnd/>
            <a:tailEnd/>
          </a:ln>
        </p:spPr>
        <p:txBody>
          <a:bodyPr wrap="square">
            <a:spAutoFit/>
          </a:bodyPr>
          <a:lstStyle/>
          <a:p>
            <a:pPr algn="ctr">
              <a:spcBef>
                <a:spcPct val="50000"/>
              </a:spcBef>
            </a:pPr>
            <a:r>
              <a:rPr lang="en-US" sz="2800" b="1" i="1" dirty="0">
                <a:solidFill>
                  <a:srgbClr val="FFFF00"/>
                </a:solidFill>
              </a:rPr>
              <a:t>Remember … no slime stuff in the sink!</a:t>
            </a:r>
            <a:endParaRPr lang="en-US" b="1" i="1" dirty="0">
              <a:solidFill>
                <a:srgbClr val="FFFF00"/>
              </a:solidFill>
            </a:endParaRPr>
          </a:p>
        </p:txBody>
      </p:sp>
      <p:grpSp>
        <p:nvGrpSpPr>
          <p:cNvPr id="2" name="Group 1">
            <a:extLst>
              <a:ext uri="{FF2B5EF4-FFF2-40B4-BE49-F238E27FC236}">
                <a16:creationId xmlns:a16="http://schemas.microsoft.com/office/drawing/2014/main" id="{09591D89-6F14-CFBC-6DE6-400D76EC4FFE}"/>
              </a:ext>
            </a:extLst>
          </p:cNvPr>
          <p:cNvGrpSpPr/>
          <p:nvPr/>
        </p:nvGrpSpPr>
        <p:grpSpPr>
          <a:xfrm>
            <a:off x="6642243" y="1138130"/>
            <a:ext cx="3263757" cy="3079547"/>
            <a:chOff x="6642243" y="1138130"/>
            <a:chExt cx="3263757" cy="3079547"/>
          </a:xfrm>
        </p:grpSpPr>
        <p:pic>
          <p:nvPicPr>
            <p:cNvPr id="12" name="Picture 11" descr="20151218_083652.jpg"/>
            <p:cNvPicPr>
              <a:picLocks noChangeAspect="1"/>
            </p:cNvPicPr>
            <p:nvPr/>
          </p:nvPicPr>
          <p:blipFill>
            <a:blip r:embed="rId3" cstate="print"/>
            <a:srcRect l="18333" r="17917"/>
            <a:stretch>
              <a:fillRect/>
            </a:stretch>
          </p:blipFill>
          <p:spPr>
            <a:xfrm rot="16200000" flipH="1" flipV="1">
              <a:off x="6520327" y="1496520"/>
              <a:ext cx="2072636" cy="1828804"/>
            </a:xfrm>
            <a:prstGeom prst="rect">
              <a:avLst/>
            </a:prstGeom>
          </p:spPr>
        </p:pic>
        <p:sp>
          <p:nvSpPr>
            <p:cNvPr id="5" name="Star: 5 Points 4">
              <a:extLst>
                <a:ext uri="{FF2B5EF4-FFF2-40B4-BE49-F238E27FC236}">
                  <a16:creationId xmlns:a16="http://schemas.microsoft.com/office/drawing/2014/main" id="{E1890545-F21C-17BB-4F7C-FB9A1BF20583}"/>
                </a:ext>
              </a:extLst>
            </p:cNvPr>
            <p:cNvSpPr/>
            <p:nvPr/>
          </p:nvSpPr>
          <p:spPr>
            <a:xfrm>
              <a:off x="7979166" y="1222319"/>
              <a:ext cx="609600" cy="528466"/>
            </a:xfrm>
            <a:prstGeom prst="star5">
              <a:avLst/>
            </a:prstGeom>
            <a:solidFill>
              <a:srgbClr val="FFFF0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312E605-1713-1B25-6792-6DABE0B017E6}"/>
                </a:ext>
              </a:extLst>
            </p:cNvPr>
            <p:cNvGrpSpPr/>
            <p:nvPr/>
          </p:nvGrpSpPr>
          <p:grpSpPr>
            <a:xfrm>
              <a:off x="6781800" y="1138130"/>
              <a:ext cx="3124200" cy="3079547"/>
              <a:chOff x="6781800" y="1006873"/>
              <a:chExt cx="3124200" cy="3079547"/>
            </a:xfrm>
          </p:grpSpPr>
          <p:pic>
            <p:nvPicPr>
              <p:cNvPr id="6" name="Picture 5">
                <a:extLst>
                  <a:ext uri="{FF2B5EF4-FFF2-40B4-BE49-F238E27FC236}">
                    <a16:creationId xmlns:a16="http://schemas.microsoft.com/office/drawing/2014/main" id="{C761242E-B34B-E95F-6783-B02E29F40710}"/>
                  </a:ext>
                </a:extLst>
              </p:cNvPr>
              <p:cNvPicPr>
                <a:picLocks noChangeAspect="1"/>
              </p:cNvPicPr>
              <p:nvPr/>
            </p:nvPicPr>
            <p:blipFill>
              <a:blip r:embed="rId4" cstate="print"/>
              <a:stretch>
                <a:fillRect/>
              </a:stretch>
            </p:blipFill>
            <p:spPr>
              <a:xfrm>
                <a:off x="8554948" y="1006873"/>
                <a:ext cx="1024890" cy="2329296"/>
              </a:xfrm>
              <a:prstGeom prst="rect">
                <a:avLst/>
              </a:prstGeom>
            </p:spPr>
          </p:pic>
          <p:sp>
            <p:nvSpPr>
              <p:cNvPr id="7" name="Right Arrow 11">
                <a:extLst>
                  <a:ext uri="{FF2B5EF4-FFF2-40B4-BE49-F238E27FC236}">
                    <a16:creationId xmlns:a16="http://schemas.microsoft.com/office/drawing/2014/main" id="{9119063B-F627-8EEA-E551-CAC28E19D22E}"/>
                  </a:ext>
                </a:extLst>
              </p:cNvPr>
              <p:cNvSpPr/>
              <p:nvPr/>
            </p:nvSpPr>
            <p:spPr>
              <a:xfrm>
                <a:off x="8220305" y="2770922"/>
                <a:ext cx="528466" cy="43893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F07172-32C2-FD6E-4B84-79AD707975BB}"/>
                  </a:ext>
                </a:extLst>
              </p:cNvPr>
              <p:cNvSpPr txBox="1"/>
              <p:nvPr/>
            </p:nvSpPr>
            <p:spPr>
              <a:xfrm>
                <a:off x="6781800" y="3255423"/>
                <a:ext cx="3124200" cy="830997"/>
              </a:xfrm>
              <a:prstGeom prst="rect">
                <a:avLst/>
              </a:prstGeom>
              <a:noFill/>
            </p:spPr>
            <p:txBody>
              <a:bodyPr wrap="square">
                <a:spAutoFit/>
              </a:bodyPr>
              <a:lstStyle/>
              <a:p>
                <a:r>
                  <a:rPr lang="en-US" sz="2400" i="1" dirty="0">
                    <a:latin typeface="Arial Narrow" panose="020B0606020202030204" pitchFamily="34" charset="0"/>
                  </a:rPr>
                  <a:t>Use a brush to clean the graduated cylinder.</a:t>
                </a:r>
                <a:endParaRPr lang="en-US" dirty="0"/>
              </a:p>
            </p:txBody>
          </p:sp>
        </p:grpSp>
      </p:grpSp>
    </p:spTree>
    <p:extLst>
      <p:ext uri="{BB962C8B-B14F-4D97-AF65-F5344CB8AC3E}">
        <p14:creationId xmlns:p14="http://schemas.microsoft.com/office/powerpoint/2010/main" val="232738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87535-3221-5B2C-C099-B8FE3DA170E9}"/>
              </a:ext>
            </a:extLst>
          </p:cNvPr>
          <p:cNvPicPr>
            <a:picLocks noChangeAspect="1"/>
          </p:cNvPicPr>
          <p:nvPr/>
        </p:nvPicPr>
        <p:blipFill>
          <a:blip r:embed="rId3"/>
          <a:stretch>
            <a:fillRect/>
          </a:stretch>
        </p:blipFill>
        <p:spPr>
          <a:xfrm>
            <a:off x="4648200" y="494274"/>
            <a:ext cx="5245641" cy="5377606"/>
          </a:xfrm>
          <a:prstGeom prst="rect">
            <a:avLst/>
          </a:prstGeom>
        </p:spPr>
      </p:pic>
      <p:sp>
        <p:nvSpPr>
          <p:cNvPr id="20484" name="Text Box 6"/>
          <p:cNvSpPr txBox="1">
            <a:spLocks noChangeArrowheads="1"/>
          </p:cNvSpPr>
          <p:nvPr/>
        </p:nvSpPr>
        <p:spPr bwMode="auto">
          <a:xfrm>
            <a:off x="120316" y="631761"/>
            <a:ext cx="4603679" cy="3724096"/>
          </a:xfrm>
          <a:prstGeom prst="rect">
            <a:avLst/>
          </a:prstGeom>
          <a:noFill/>
          <a:ln w="38100">
            <a:noFill/>
            <a:miter lim="800000"/>
            <a:headEnd/>
            <a:tailEnd/>
          </a:ln>
        </p:spPr>
        <p:txBody>
          <a:bodyPr wrap="square">
            <a:spAutoFit/>
          </a:bodyPr>
          <a:lstStyle/>
          <a:p>
            <a:r>
              <a:rPr lang="en-US" sz="2800" b="1" dirty="0">
                <a:latin typeface="Arial Narrow" panose="020B0606020202030204" pitchFamily="34" charset="0"/>
              </a:rPr>
              <a:t>Follow the directions to </a:t>
            </a:r>
            <a:br>
              <a:rPr lang="en-US" sz="2800" b="1" dirty="0">
                <a:latin typeface="Arial Narrow" panose="020B0606020202030204" pitchFamily="34" charset="0"/>
              </a:rPr>
            </a:br>
            <a:r>
              <a:rPr lang="en-US" sz="2800" b="1" dirty="0">
                <a:latin typeface="Arial Narrow" panose="020B0606020202030204" pitchFamily="34" charset="0"/>
              </a:rPr>
              <a:t>do your slime tests with </a:t>
            </a:r>
            <a:br>
              <a:rPr lang="en-US" sz="2800" b="1" dirty="0">
                <a:latin typeface="Arial Narrow" panose="020B0606020202030204" pitchFamily="34" charset="0"/>
              </a:rPr>
            </a:br>
            <a:r>
              <a:rPr lang="en-US" sz="2800" b="1" dirty="0">
                <a:latin typeface="Arial Narrow" panose="020B0606020202030204" pitchFamily="34" charset="0"/>
              </a:rPr>
              <a:t>the BOOGERS.</a:t>
            </a:r>
          </a:p>
          <a:p>
            <a:endParaRPr lang="en-US" sz="2800" b="1" i="1" dirty="0">
              <a:latin typeface="Arial Narrow" panose="020B0606020202030204" pitchFamily="34" charset="0"/>
            </a:endParaRPr>
          </a:p>
          <a:p>
            <a:r>
              <a:rPr lang="en-US" sz="2800" b="1" i="1" dirty="0">
                <a:latin typeface="Arial Narrow" panose="020B0606020202030204" pitchFamily="34" charset="0"/>
              </a:rPr>
              <a:t>Big rulers on the front counter!</a:t>
            </a:r>
          </a:p>
          <a:p>
            <a:endParaRPr lang="en-US" sz="2800" b="1" i="1" dirty="0">
              <a:latin typeface="Arial Narrow" panose="020B0606020202030204" pitchFamily="34" charset="0"/>
            </a:endParaRPr>
          </a:p>
          <a:p>
            <a:r>
              <a:rPr lang="en-US" sz="2800" b="1" i="1" dirty="0">
                <a:latin typeface="Arial Narrow" panose="020B0606020202030204" pitchFamily="34" charset="0"/>
              </a:rPr>
              <a:t>You may test your </a:t>
            </a:r>
            <a:r>
              <a:rPr lang="en-US" sz="2800" b="1" i="1" dirty="0" err="1">
                <a:latin typeface="Arial Narrow" panose="020B0606020202030204" pitchFamily="34" charset="0"/>
              </a:rPr>
              <a:t>GLOOP</a:t>
            </a:r>
            <a:r>
              <a:rPr lang="en-US" sz="2800" b="1" i="1" dirty="0">
                <a:latin typeface="Arial Narrow" panose="020B0606020202030204" pitchFamily="34" charset="0"/>
              </a:rPr>
              <a:t> if you have time!</a:t>
            </a:r>
            <a:endParaRPr lang="en-US" sz="2800" i="1" dirty="0">
              <a:latin typeface="Arial Narrow" panose="020B0606020202030204" pitchFamily="34" charset="0"/>
            </a:endParaRPr>
          </a:p>
          <a:p>
            <a:endParaRPr lang="en-US" sz="1200" dirty="0">
              <a:latin typeface="Arial Narrow" panose="020B0606020202030204" pitchFamily="34" charset="0"/>
            </a:endParaRPr>
          </a:p>
        </p:txBody>
      </p:sp>
      <p:sp>
        <p:nvSpPr>
          <p:cNvPr id="8" name="Rectangle 7"/>
          <p:cNvSpPr/>
          <p:nvPr/>
        </p:nvSpPr>
        <p:spPr>
          <a:xfrm>
            <a:off x="24829" y="0"/>
            <a:ext cx="10058400" cy="461665"/>
          </a:xfrm>
          <a:prstGeom prst="rect">
            <a:avLst/>
          </a:prstGeom>
          <a:solidFill>
            <a:srgbClr val="00B0F0"/>
          </a:solidFill>
        </p:spPr>
        <p:txBody>
          <a:bodyPr wrap="square">
            <a:spAutoFit/>
          </a:bodyPr>
          <a:lstStyle/>
          <a:p>
            <a:pPr algn="ctr">
              <a:spcBef>
                <a:spcPct val="50000"/>
              </a:spcBef>
              <a:spcAft>
                <a:spcPts val="1200"/>
              </a:spcAft>
            </a:pPr>
            <a:r>
              <a:rPr lang="en-US" dirty="0">
                <a:latin typeface="Cooper Black" pitchFamily="18" charset="0"/>
              </a:rPr>
              <a:t>Leave your apron on until you are done with all the slime tests!</a:t>
            </a:r>
          </a:p>
        </p:txBody>
      </p:sp>
      <p:sp>
        <p:nvSpPr>
          <p:cNvPr id="7" name="Rectangle 6"/>
          <p:cNvSpPr/>
          <p:nvPr/>
        </p:nvSpPr>
        <p:spPr>
          <a:xfrm>
            <a:off x="-512" y="5775072"/>
            <a:ext cx="10058912" cy="954107"/>
          </a:xfrm>
          <a:prstGeom prst="rect">
            <a:avLst/>
          </a:prstGeom>
          <a:solidFill>
            <a:srgbClr val="FF0000"/>
          </a:solidFill>
        </p:spPr>
        <p:txBody>
          <a:bodyPr wrap="square">
            <a:spAutoFit/>
          </a:bodyPr>
          <a:lstStyle/>
          <a:p>
            <a:pPr algn="ctr"/>
            <a:r>
              <a:rPr lang="en-US" sz="2800" b="1" i="1" dirty="0">
                <a:solidFill>
                  <a:schemeClr val="bg1"/>
                </a:solidFill>
                <a:latin typeface="Arial Narrow" panose="020B0606020202030204" pitchFamily="34" charset="0"/>
              </a:rPr>
              <a:t>If a test DOESN’T WORK, write what happened in the box in the chart – it broke into pieces, it didn’t move or stretch, etc.  Don’t leave it blank! </a:t>
            </a:r>
            <a:endParaRPr lang="en-US" sz="2800" b="1" dirty="0">
              <a:solidFill>
                <a:schemeClr val="bg1"/>
              </a:solidFill>
              <a:latin typeface="Arial Narrow" panose="020B0606020202030204" pitchFamily="34" charset="0"/>
            </a:endParaRPr>
          </a:p>
        </p:txBody>
      </p:sp>
      <p:sp>
        <p:nvSpPr>
          <p:cNvPr id="2" name="Text Box 6">
            <a:extLst>
              <a:ext uri="{FF2B5EF4-FFF2-40B4-BE49-F238E27FC236}">
                <a16:creationId xmlns:a16="http://schemas.microsoft.com/office/drawing/2014/main" id="{456AA0E2-CF14-C3CB-5885-A34D68DC81DF}"/>
              </a:ext>
            </a:extLst>
          </p:cNvPr>
          <p:cNvSpPr txBox="1">
            <a:spLocks noChangeArrowheads="1"/>
          </p:cNvSpPr>
          <p:nvPr/>
        </p:nvSpPr>
        <p:spPr bwMode="auto">
          <a:xfrm>
            <a:off x="-32084" y="4495800"/>
            <a:ext cx="4756079" cy="1000274"/>
          </a:xfrm>
          <a:prstGeom prst="rect">
            <a:avLst/>
          </a:prstGeom>
          <a:noFill/>
          <a:ln w="38100">
            <a:noFill/>
            <a:miter lim="800000"/>
            <a:headEnd/>
            <a:tailEnd/>
          </a:ln>
        </p:spPr>
        <p:txBody>
          <a:bodyPr wrap="square">
            <a:spAutoFit/>
          </a:bodyPr>
          <a:lstStyle/>
          <a:p>
            <a:pPr algn="ctr"/>
            <a:r>
              <a:rPr lang="en-US" i="1" dirty="0"/>
              <a:t>Sticky </a:t>
            </a:r>
            <a:r>
              <a:rPr lang="en-US" i="1" dirty="0" err="1"/>
              <a:t>GLOOP</a:t>
            </a:r>
            <a:r>
              <a:rPr lang="en-US" i="1" dirty="0"/>
              <a:t>? Add a drop of BORAX SOLUTION (red station.)</a:t>
            </a:r>
          </a:p>
          <a:p>
            <a:pPr algn="ctr"/>
            <a:endParaRPr lang="en-US" sz="1100" i="1" u="sng" dirty="0"/>
          </a:p>
        </p:txBody>
      </p:sp>
      <p:pic>
        <p:nvPicPr>
          <p:cNvPr id="2050" name="Picture 2">
            <a:extLst>
              <a:ext uri="{FF2B5EF4-FFF2-40B4-BE49-F238E27FC236}">
                <a16:creationId xmlns:a16="http://schemas.microsoft.com/office/drawing/2014/main" id="{D10DEBA1-3DD8-E3DD-378A-E6ABF3A42B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9430" y="718065"/>
            <a:ext cx="781050" cy="610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120961"/>
          <a:ext cx="8867335" cy="5897880"/>
        </p:xfrm>
        <a:graphic>
          <a:graphicData uri="http://schemas.openxmlformats.org/drawingml/2006/table">
            <a:tbl>
              <a:tblPr/>
              <a:tblGrid>
                <a:gridCol w="8867335">
                  <a:extLst>
                    <a:ext uri="{9D8B030D-6E8A-4147-A177-3AD203B41FA5}">
                      <a16:colId xmlns:a16="http://schemas.microsoft.com/office/drawing/2014/main" val="20000"/>
                    </a:ext>
                  </a:extLst>
                </a:gridCol>
              </a:tblGrid>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Physical Characteristics - </a:t>
                      </a:r>
                      <a:r>
                        <a:rPr lang="en-US" sz="2400" dirty="0">
                          <a:latin typeface="Arial Narrow" panose="020B0606020202030204" pitchFamily="34" charset="0"/>
                          <a:ea typeface="Times New Roman"/>
                          <a:cs typeface="Times New Roman"/>
                        </a:rPr>
                        <a:t>Describe  its color, texture, odor, and other observations you notice.</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Slime Rating - </a:t>
                      </a:r>
                      <a:r>
                        <a:rPr lang="en-US" sz="2400" dirty="0">
                          <a:latin typeface="Arial Narrow" panose="020B0606020202030204" pitchFamily="34" charset="0"/>
                          <a:ea typeface="Times New Roman"/>
                          <a:cs typeface="Times New Roman"/>
                        </a:rPr>
                        <a:t>Rate your slime from 1 = not very slimy to 5 = very slimy</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Slow Poke - </a:t>
                      </a:r>
                      <a:r>
                        <a:rPr lang="en-US" sz="2400" dirty="0">
                          <a:latin typeface="Arial Narrow" panose="020B0606020202030204" pitchFamily="34" charset="0"/>
                          <a:ea typeface="Times New Roman"/>
                          <a:cs typeface="Times New Roman"/>
                        </a:rPr>
                        <a:t>Slowly poke your finger into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Quick Poke - </a:t>
                      </a:r>
                      <a:r>
                        <a:rPr lang="en-US" sz="2400" dirty="0">
                          <a:latin typeface="Arial Narrow" panose="020B0606020202030204" pitchFamily="34" charset="0"/>
                          <a:ea typeface="Times New Roman"/>
                          <a:cs typeface="Times New Roman"/>
                        </a:rPr>
                        <a:t>Quickly poke your finger into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Slow Pull - </a:t>
                      </a:r>
                      <a:r>
                        <a:rPr lang="en-US" sz="2400" dirty="0">
                          <a:latin typeface="Arial Narrow" panose="020B0606020202030204" pitchFamily="34" charset="0"/>
                          <a:ea typeface="Times New Roman"/>
                          <a:cs typeface="Times New Roman"/>
                        </a:rPr>
                        <a:t>Slowly pull on the ends of a piece of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Quick Pull - </a:t>
                      </a:r>
                      <a:r>
                        <a:rPr lang="en-US" sz="2400" dirty="0">
                          <a:latin typeface="Arial Narrow" panose="020B0606020202030204" pitchFamily="34" charset="0"/>
                          <a:ea typeface="Times New Roman"/>
                          <a:cs typeface="Times New Roman"/>
                        </a:rPr>
                        <a:t>Quickly pull on the ends of a piece of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Blob Factor - </a:t>
                      </a:r>
                      <a:r>
                        <a:rPr lang="en-US" sz="2400" dirty="0">
                          <a:latin typeface="Arial Narrow" panose="020B0606020202030204" pitchFamily="34" charset="0"/>
                          <a:ea typeface="Times New Roman"/>
                          <a:cs typeface="Times New Roman"/>
                        </a:rPr>
                        <a:t>Roll your slime into a ball and let it sit for a minute.  What happens?  How fast does it flatten out?</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Hang Time - </a:t>
                      </a:r>
                      <a:r>
                        <a:rPr lang="en-US" sz="2400" dirty="0">
                          <a:latin typeface="Arial Narrow" panose="020B0606020202030204" pitchFamily="34" charset="0"/>
                          <a:ea typeface="Times New Roman"/>
                          <a:cs typeface="Times New Roman"/>
                        </a:rPr>
                        <a:t>How long does it take for the slime to reach the table from the top of a 30 cm ruler?</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94360">
                <a:tc>
                  <a:txBody>
                    <a:bodyPr/>
                    <a:lstStyle/>
                    <a:p>
                      <a:pPr marL="0" marR="0">
                        <a:spcBef>
                          <a:spcPts val="0"/>
                        </a:spcBef>
                        <a:spcAft>
                          <a:spcPts val="0"/>
                        </a:spcAft>
                      </a:pPr>
                      <a:r>
                        <a:rPr lang="en-US" sz="2400" b="1" dirty="0" err="1">
                          <a:latin typeface="Arial Narrow" panose="020B0606020202030204" pitchFamily="34" charset="0"/>
                          <a:ea typeface="Times New Roman"/>
                          <a:cs typeface="Times New Roman"/>
                        </a:rPr>
                        <a:t>Bounceability</a:t>
                      </a:r>
                      <a:r>
                        <a:rPr lang="en-US" sz="2400" b="1" dirty="0">
                          <a:latin typeface="Arial Narrow" panose="020B0606020202030204" pitchFamily="34" charset="0"/>
                          <a:ea typeface="Times New Roman"/>
                          <a:cs typeface="Times New Roman"/>
                        </a:rPr>
                        <a:t> - </a:t>
                      </a:r>
                      <a:r>
                        <a:rPr lang="en-US" sz="2400" dirty="0">
                          <a:latin typeface="Arial Narrow" panose="020B0606020202030204" pitchFamily="34" charset="0"/>
                          <a:ea typeface="Times New Roman"/>
                          <a:cs typeface="Times New Roman"/>
                        </a:rPr>
                        <a:t>Roll into a ball and drop it on the table from the top of a 30 cm ruler.  Rate the bounce – 1 – poor to 5 -great!</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WordArt 8">
            <a:hlinkClick r:id="rId3" action="ppaction://hlinksldjump"/>
          </p:cNvPr>
          <p:cNvSpPr>
            <a:spLocks noChangeArrowheads="1" noChangeShapeType="1" noTextEdit="1"/>
          </p:cNvSpPr>
          <p:nvPr/>
        </p:nvSpPr>
        <p:spPr bwMode="auto">
          <a:xfrm>
            <a:off x="7190935" y="6096000"/>
            <a:ext cx="2667000" cy="577945"/>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99FF33"/>
                </a:solidFill>
                <a:latin typeface="Cooper Black"/>
              </a:rPr>
              <a:t>Table of Contents</a:t>
            </a:r>
          </a:p>
        </p:txBody>
      </p:sp>
      <p:sp>
        <p:nvSpPr>
          <p:cNvPr id="2" name="Rectangle 1">
            <a:extLst>
              <a:ext uri="{FF2B5EF4-FFF2-40B4-BE49-F238E27FC236}">
                <a16:creationId xmlns:a16="http://schemas.microsoft.com/office/drawing/2014/main" id="{ADAB4A98-DE48-453F-B43C-B4F3D8D1ACEA}"/>
              </a:ext>
            </a:extLst>
          </p:cNvPr>
          <p:cNvSpPr/>
          <p:nvPr/>
        </p:nvSpPr>
        <p:spPr>
          <a:xfrm>
            <a:off x="180773" y="6017129"/>
            <a:ext cx="6934200" cy="830997"/>
          </a:xfrm>
          <a:prstGeom prst="rect">
            <a:avLst/>
          </a:prstGeom>
        </p:spPr>
        <p:txBody>
          <a:bodyPr wrap="square">
            <a:spAutoFit/>
          </a:bodyPr>
          <a:lstStyle/>
          <a:p>
            <a:r>
              <a:rPr lang="en-US" b="1" i="1" dirty="0">
                <a:solidFill>
                  <a:srgbClr val="FF0000"/>
                </a:solidFill>
                <a:highlight>
                  <a:srgbClr val="FFFF00"/>
                </a:highlight>
              </a:rPr>
              <a:t>NOTE:  If a test doesn’t work, write what happened in the box in the chart.  Don’t leave it blank! </a:t>
            </a:r>
          </a:p>
        </p:txBody>
      </p:sp>
      <p:sp>
        <p:nvSpPr>
          <p:cNvPr id="3" name="Rectangle 2">
            <a:extLst>
              <a:ext uri="{FF2B5EF4-FFF2-40B4-BE49-F238E27FC236}">
                <a16:creationId xmlns:a16="http://schemas.microsoft.com/office/drawing/2014/main" id="{2B18B801-4430-401A-B7A4-71EB41C318F1}"/>
              </a:ext>
            </a:extLst>
          </p:cNvPr>
          <p:cNvSpPr/>
          <p:nvPr/>
        </p:nvSpPr>
        <p:spPr>
          <a:xfrm rot="16200000">
            <a:off x="-2507353" y="2510135"/>
            <a:ext cx="5943603"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Snap ITC" panose="04040A07060A02020202" pitchFamily="82" charset="0"/>
              </a:rPr>
              <a:t>SLIME TESTS</a:t>
            </a:r>
          </a:p>
        </p:txBody>
      </p:sp>
    </p:spTree>
    <p:extLst>
      <p:ext uri="{BB962C8B-B14F-4D97-AF65-F5344CB8AC3E}">
        <p14:creationId xmlns:p14="http://schemas.microsoft.com/office/powerpoint/2010/main" val="227797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058400" cy="762000"/>
          </a:xfrm>
          <a:solidFill>
            <a:srgbClr val="FFFF00"/>
          </a:solidFill>
        </p:spPr>
        <p:txBody>
          <a:bodyPr/>
          <a:lstStyle/>
          <a:p>
            <a:pPr algn="l" eaLnBrk="1" hangingPunct="1"/>
            <a:r>
              <a:rPr lang="en-US" sz="3600" b="1" dirty="0">
                <a:latin typeface="Cooper Black" pitchFamily="18" charset="0"/>
              </a:rPr>
              <a:t>END OF CLASS</a:t>
            </a:r>
          </a:p>
        </p:txBody>
      </p:sp>
      <p:sp>
        <p:nvSpPr>
          <p:cNvPr id="2" name="Text Box 3">
            <a:extLst>
              <a:ext uri="{FF2B5EF4-FFF2-40B4-BE49-F238E27FC236}">
                <a16:creationId xmlns:a16="http://schemas.microsoft.com/office/drawing/2014/main" id="{F105B1A7-9E14-7EB8-61C1-34FEB1A716D6}"/>
              </a:ext>
            </a:extLst>
          </p:cNvPr>
          <p:cNvSpPr txBox="1">
            <a:spLocks noChangeArrowheads="1"/>
          </p:cNvSpPr>
          <p:nvPr/>
        </p:nvSpPr>
        <p:spPr bwMode="auto">
          <a:xfrm>
            <a:off x="603387" y="5562600"/>
            <a:ext cx="8927825" cy="954107"/>
          </a:xfrm>
          <a:prstGeom prst="rect">
            <a:avLst/>
          </a:prstGeom>
          <a:solidFill>
            <a:srgbClr val="FF0000"/>
          </a:solidFill>
          <a:ln w="9525">
            <a:noFill/>
            <a:miter lim="800000"/>
            <a:headEnd/>
            <a:tailEnd/>
          </a:ln>
        </p:spPr>
        <p:txBody>
          <a:bodyPr wrap="square">
            <a:spAutoFit/>
          </a:bodyPr>
          <a:lstStyle/>
          <a:p>
            <a:pPr algn="ctr">
              <a:spcBef>
                <a:spcPct val="50000"/>
              </a:spcBef>
            </a:pPr>
            <a:r>
              <a:rPr lang="en-US" sz="2800" b="1" i="1" dirty="0">
                <a:solidFill>
                  <a:schemeClr val="bg1"/>
                </a:solidFill>
              </a:rPr>
              <a:t>Done?  Work on GIMKIT or other homework. </a:t>
            </a:r>
            <a:br>
              <a:rPr lang="en-US" sz="2800" b="1" i="1" dirty="0">
                <a:solidFill>
                  <a:schemeClr val="bg1"/>
                </a:solidFill>
              </a:rPr>
            </a:br>
            <a:r>
              <a:rPr lang="en-US" sz="2800" b="1" i="1" dirty="0">
                <a:solidFill>
                  <a:schemeClr val="bg1"/>
                </a:solidFill>
              </a:rPr>
              <a:t>Santa Tracker if everything is done!</a:t>
            </a:r>
            <a:endParaRPr lang="en-US" b="1" i="1" dirty="0">
              <a:solidFill>
                <a:schemeClr val="bg1"/>
              </a:solidFill>
            </a:endParaRPr>
          </a:p>
        </p:txBody>
      </p:sp>
      <p:sp>
        <p:nvSpPr>
          <p:cNvPr id="6" name="TextBox 5">
            <a:extLst>
              <a:ext uri="{FF2B5EF4-FFF2-40B4-BE49-F238E27FC236}">
                <a16:creationId xmlns:a16="http://schemas.microsoft.com/office/drawing/2014/main" id="{95B17604-B17D-3BBB-19A8-A08DE905C0CB}"/>
              </a:ext>
            </a:extLst>
          </p:cNvPr>
          <p:cNvSpPr txBox="1"/>
          <p:nvPr/>
        </p:nvSpPr>
        <p:spPr>
          <a:xfrm>
            <a:off x="151544" y="1066800"/>
            <a:ext cx="9677400" cy="3046988"/>
          </a:xfrm>
          <a:prstGeom prst="rect">
            <a:avLst/>
          </a:prstGeom>
          <a:noFill/>
        </p:spPr>
        <p:txBody>
          <a:bodyPr wrap="square">
            <a:spAutoFit/>
          </a:bodyPr>
          <a:lstStyle/>
          <a:p>
            <a:pPr algn="just"/>
            <a:r>
              <a:rPr lang="en-US" sz="3200" b="1" i="1" dirty="0"/>
              <a:t>Put BOTH small bags of slime in the BIG BAG to keep them together – they are on the front counter.</a:t>
            </a:r>
          </a:p>
          <a:p>
            <a:pPr algn="just"/>
            <a:endParaRPr lang="en-US" sz="3200" b="1" i="1" dirty="0"/>
          </a:p>
          <a:p>
            <a:pPr algn="just"/>
            <a:r>
              <a:rPr lang="en-US" sz="3200" b="1" i="1" dirty="0"/>
              <a:t>Stash your slime in the tub for  your class period on the front table.</a:t>
            </a:r>
          </a:p>
          <a:p>
            <a:pPr algn="just"/>
            <a:endParaRPr lang="en-US" sz="3200" b="1" i="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A0BB84-1B68-43A0-C3BF-B2217BB1841A}"/>
              </a:ext>
            </a:extLst>
          </p:cNvPr>
          <p:cNvSpPr txBox="1"/>
          <p:nvPr/>
        </p:nvSpPr>
        <p:spPr>
          <a:xfrm>
            <a:off x="76200" y="61164"/>
            <a:ext cx="9753600" cy="3108543"/>
          </a:xfrm>
          <a:prstGeom prst="rect">
            <a:avLst/>
          </a:prstGeom>
          <a:noFill/>
        </p:spPr>
        <p:txBody>
          <a:bodyPr wrap="square">
            <a:spAutoFit/>
          </a:bodyPr>
          <a:lstStyle/>
          <a:p>
            <a:r>
              <a:rPr lang="en-US" sz="2800" b="1" dirty="0">
                <a:highlight>
                  <a:srgbClr val="FFFF00"/>
                </a:highlight>
                <a:latin typeface="Arial Narrow" panose="020B0606020202030204" pitchFamily="34" charset="0"/>
              </a:rPr>
              <a:t>Slide #1 - Polymer Basics</a:t>
            </a:r>
            <a:r>
              <a:rPr lang="en-US" sz="2800" b="1" dirty="0">
                <a:latin typeface="Arial Narrow" panose="020B0606020202030204" pitchFamily="34" charset="0"/>
              </a:rPr>
              <a:t>: Watch the “Polymers </a:t>
            </a:r>
            <a:br>
              <a:rPr lang="en-US" sz="2800" b="1" dirty="0">
                <a:latin typeface="Arial Narrow" panose="020B0606020202030204" pitchFamily="34" charset="0"/>
              </a:rPr>
            </a:br>
            <a:r>
              <a:rPr lang="en-US" sz="2800" b="1" dirty="0">
                <a:latin typeface="Arial Narrow" panose="020B0606020202030204" pitchFamily="34" charset="0"/>
              </a:rPr>
              <a:t>from DNA to Silly Putty” video complete this section.</a:t>
            </a:r>
            <a:endParaRPr lang="en-US" sz="2800" dirty="0">
              <a:latin typeface="Arial Narrow" panose="020B0606020202030204" pitchFamily="34" charset="0"/>
            </a:endParaRPr>
          </a:p>
          <a:p>
            <a:pPr lvl="0"/>
            <a:endParaRPr lang="en-US" sz="2800" dirty="0">
              <a:latin typeface="Arial Narrow" panose="020B0606020202030204" pitchFamily="34" charset="0"/>
            </a:endParaRPr>
          </a:p>
          <a:p>
            <a:pPr lvl="0"/>
            <a:r>
              <a:rPr lang="en-US" sz="2800" dirty="0">
                <a:latin typeface="Arial Narrow" panose="020B0606020202030204" pitchFamily="34" charset="0"/>
              </a:rPr>
              <a:t>1.  ______________are large molecules made of smaller repeating units called ______________.</a:t>
            </a:r>
          </a:p>
          <a:p>
            <a:pPr lvl="0"/>
            <a:endParaRPr lang="en-US" sz="2800" dirty="0">
              <a:latin typeface="Arial Narrow" panose="020B0606020202030204" pitchFamily="34" charset="0"/>
            </a:endParaRPr>
          </a:p>
          <a:p>
            <a:pPr lvl="0"/>
            <a:r>
              <a:rPr lang="en-US" sz="2800" dirty="0">
                <a:latin typeface="Arial Narrow" panose="020B0606020202030204" pitchFamily="34" charset="0"/>
              </a:rPr>
              <a:t>2. What does each mean?  Poly =               Mono =             Mers =  </a:t>
            </a:r>
          </a:p>
        </p:txBody>
      </p:sp>
      <p:sp>
        <p:nvSpPr>
          <p:cNvPr id="3" name="Text Box 8">
            <a:extLst>
              <a:ext uri="{FF2B5EF4-FFF2-40B4-BE49-F238E27FC236}">
                <a16:creationId xmlns:a16="http://schemas.microsoft.com/office/drawing/2014/main" id="{B5EBE91F-79BF-4D8C-AE6A-EC86E8300747}"/>
              </a:ext>
            </a:extLst>
          </p:cNvPr>
          <p:cNvSpPr txBox="1">
            <a:spLocks noChangeArrowheads="1"/>
          </p:cNvSpPr>
          <p:nvPr/>
        </p:nvSpPr>
        <p:spPr bwMode="auto">
          <a:xfrm>
            <a:off x="381000" y="1295400"/>
            <a:ext cx="2362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POLYMERS</a:t>
            </a:r>
          </a:p>
        </p:txBody>
      </p:sp>
      <p:sp>
        <p:nvSpPr>
          <p:cNvPr id="4" name="Text Box 8">
            <a:extLst>
              <a:ext uri="{FF2B5EF4-FFF2-40B4-BE49-F238E27FC236}">
                <a16:creationId xmlns:a16="http://schemas.microsoft.com/office/drawing/2014/main" id="{D6059DDA-6B9A-43F1-8B77-B6D239071705}"/>
              </a:ext>
            </a:extLst>
          </p:cNvPr>
          <p:cNvSpPr txBox="1">
            <a:spLocks noChangeArrowheads="1"/>
          </p:cNvSpPr>
          <p:nvPr/>
        </p:nvSpPr>
        <p:spPr bwMode="auto">
          <a:xfrm>
            <a:off x="838200" y="1752600"/>
            <a:ext cx="2590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MONOMERS</a:t>
            </a:r>
          </a:p>
        </p:txBody>
      </p:sp>
      <p:sp>
        <p:nvSpPr>
          <p:cNvPr id="5" name="Text Box 8">
            <a:extLst>
              <a:ext uri="{FF2B5EF4-FFF2-40B4-BE49-F238E27FC236}">
                <a16:creationId xmlns:a16="http://schemas.microsoft.com/office/drawing/2014/main" id="{A21F8669-89E5-47D9-B1FC-805F7071FF4B}"/>
              </a:ext>
            </a:extLst>
          </p:cNvPr>
          <p:cNvSpPr txBox="1">
            <a:spLocks noChangeArrowheads="1"/>
          </p:cNvSpPr>
          <p:nvPr/>
        </p:nvSpPr>
        <p:spPr bwMode="auto">
          <a:xfrm>
            <a:off x="4419600" y="2601708"/>
            <a:ext cx="13716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MANY</a:t>
            </a:r>
          </a:p>
        </p:txBody>
      </p:sp>
      <p:sp>
        <p:nvSpPr>
          <p:cNvPr id="6" name="Text Box 8">
            <a:extLst>
              <a:ext uri="{FF2B5EF4-FFF2-40B4-BE49-F238E27FC236}">
                <a16:creationId xmlns:a16="http://schemas.microsoft.com/office/drawing/2014/main" id="{2AAF95F6-9F1C-407A-BB26-375E7A9ED4B8}"/>
              </a:ext>
            </a:extLst>
          </p:cNvPr>
          <p:cNvSpPr txBox="1">
            <a:spLocks noChangeArrowheads="1"/>
          </p:cNvSpPr>
          <p:nvPr/>
        </p:nvSpPr>
        <p:spPr bwMode="auto">
          <a:xfrm>
            <a:off x="6724004" y="2601708"/>
            <a:ext cx="1066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ONE</a:t>
            </a:r>
          </a:p>
        </p:txBody>
      </p:sp>
      <p:sp>
        <p:nvSpPr>
          <p:cNvPr id="7" name="Text Box 8">
            <a:extLst>
              <a:ext uri="{FF2B5EF4-FFF2-40B4-BE49-F238E27FC236}">
                <a16:creationId xmlns:a16="http://schemas.microsoft.com/office/drawing/2014/main" id="{1F5456C1-B1FD-4E81-A72D-1C482FB171D3}"/>
              </a:ext>
            </a:extLst>
          </p:cNvPr>
          <p:cNvSpPr txBox="1">
            <a:spLocks noChangeArrowheads="1"/>
          </p:cNvSpPr>
          <p:nvPr/>
        </p:nvSpPr>
        <p:spPr bwMode="auto">
          <a:xfrm>
            <a:off x="8495009" y="2601708"/>
            <a:ext cx="16002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PARTS</a:t>
            </a:r>
          </a:p>
        </p:txBody>
      </p:sp>
      <p:pic>
        <p:nvPicPr>
          <p:cNvPr id="1026" name="Picture 2" descr="Image result for train">
            <a:extLst>
              <a:ext uri="{FF2B5EF4-FFF2-40B4-BE49-F238E27FC236}">
                <a16:creationId xmlns:a16="http://schemas.microsoft.com/office/drawing/2014/main" id="{E0A7FB20-83E0-4F12-BBA9-104D2B2B3F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31087"/>
            <a:ext cx="8470904" cy="20756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8">
            <a:extLst>
              <a:ext uri="{FF2B5EF4-FFF2-40B4-BE49-F238E27FC236}">
                <a16:creationId xmlns:a16="http://schemas.microsoft.com/office/drawing/2014/main" id="{818F4139-3C15-4BB8-9D81-DBD39F74EA2B}"/>
              </a:ext>
            </a:extLst>
          </p:cNvPr>
          <p:cNvSpPr txBox="1">
            <a:spLocks noChangeArrowheads="1"/>
          </p:cNvSpPr>
          <p:nvPr/>
        </p:nvSpPr>
        <p:spPr bwMode="auto">
          <a:xfrm>
            <a:off x="2971800" y="4345391"/>
            <a:ext cx="6705600" cy="461665"/>
          </a:xfrm>
          <a:prstGeom prst="rect">
            <a:avLst/>
          </a:prstGeom>
          <a:noFill/>
          <a:ln w="9525">
            <a:noFill/>
            <a:miter lim="800000"/>
            <a:headEnd/>
            <a:tailEnd/>
          </a:ln>
          <a:effectLst/>
        </p:spPr>
        <p:txBody>
          <a:bodyPr wrap="square">
            <a:spAutoFit/>
          </a:bodyPr>
          <a:lstStyle/>
          <a:p>
            <a:pPr algn="ctr">
              <a:spcBef>
                <a:spcPct val="50000"/>
              </a:spcBef>
            </a:pPr>
            <a:r>
              <a:rPr lang="en-US" b="1" dirty="0">
                <a:solidFill>
                  <a:srgbClr val="FF0000"/>
                </a:solidFill>
                <a:latin typeface="Times New Roman" pitchFamily="18" charset="0"/>
              </a:rPr>
              <a:t>MONOMER + MONOMER + MONOMER</a:t>
            </a:r>
          </a:p>
        </p:txBody>
      </p:sp>
      <p:grpSp>
        <p:nvGrpSpPr>
          <p:cNvPr id="15" name="Group 14">
            <a:extLst>
              <a:ext uri="{FF2B5EF4-FFF2-40B4-BE49-F238E27FC236}">
                <a16:creationId xmlns:a16="http://schemas.microsoft.com/office/drawing/2014/main" id="{7B0A9EED-B218-4ABB-98C5-89C4CA92E7E5}"/>
              </a:ext>
            </a:extLst>
          </p:cNvPr>
          <p:cNvGrpSpPr/>
          <p:nvPr/>
        </p:nvGrpSpPr>
        <p:grpSpPr>
          <a:xfrm>
            <a:off x="3337389" y="5943593"/>
            <a:ext cx="5880104" cy="769224"/>
            <a:chOff x="3581400" y="5387926"/>
            <a:chExt cx="4746674" cy="586288"/>
          </a:xfrm>
        </p:grpSpPr>
        <p:sp>
          <p:nvSpPr>
            <p:cNvPr id="2" name="Freeform: Shape 1">
              <a:extLst>
                <a:ext uri="{FF2B5EF4-FFF2-40B4-BE49-F238E27FC236}">
                  <a16:creationId xmlns:a16="http://schemas.microsoft.com/office/drawing/2014/main" id="{D5C281B7-7DAF-43A9-918D-9F2C92DCA445}"/>
                </a:ext>
              </a:extLst>
            </p:cNvPr>
            <p:cNvSpPr/>
            <p:nvPr/>
          </p:nvSpPr>
          <p:spPr>
            <a:xfrm>
              <a:off x="3581400" y="5387926"/>
              <a:ext cx="4746674" cy="422031"/>
            </a:xfrm>
            <a:custGeom>
              <a:avLst/>
              <a:gdLst>
                <a:gd name="connsiteX0" fmla="*/ 0 w 6569612"/>
                <a:gd name="connsiteY0" fmla="*/ 14068 h 422031"/>
                <a:gd name="connsiteX1" fmla="*/ 0 w 6569612"/>
                <a:gd name="connsiteY1" fmla="*/ 407963 h 422031"/>
                <a:gd name="connsiteX2" fmla="*/ 6569612 w 6569612"/>
                <a:gd name="connsiteY2" fmla="*/ 422031 h 422031"/>
                <a:gd name="connsiteX3" fmla="*/ 6569612 w 6569612"/>
                <a:gd name="connsiteY3" fmla="*/ 0 h 422031"/>
                <a:gd name="connsiteX4" fmla="*/ 6555544 w 6569612"/>
                <a:gd name="connsiteY4" fmla="*/ 42203 h 42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9612" h="422031">
                  <a:moveTo>
                    <a:pt x="0" y="14068"/>
                  </a:moveTo>
                  <a:lnTo>
                    <a:pt x="0" y="407963"/>
                  </a:lnTo>
                  <a:lnTo>
                    <a:pt x="6569612" y="422031"/>
                  </a:lnTo>
                  <a:lnTo>
                    <a:pt x="6569612" y="0"/>
                  </a:lnTo>
                  <a:lnTo>
                    <a:pt x="6555544" y="42203"/>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8">
              <a:extLst>
                <a:ext uri="{FF2B5EF4-FFF2-40B4-BE49-F238E27FC236}">
                  <a16:creationId xmlns:a16="http://schemas.microsoft.com/office/drawing/2014/main" id="{50437BCF-EBFE-4EED-9C9D-6C881E5182B9}"/>
                </a:ext>
              </a:extLst>
            </p:cNvPr>
            <p:cNvSpPr txBox="1">
              <a:spLocks noChangeArrowheads="1"/>
            </p:cNvSpPr>
            <p:nvPr/>
          </p:nvSpPr>
          <p:spPr bwMode="auto">
            <a:xfrm>
              <a:off x="4762566" y="5622342"/>
              <a:ext cx="2373089" cy="351872"/>
            </a:xfrm>
            <a:prstGeom prst="rect">
              <a:avLst/>
            </a:prstGeom>
            <a:solidFill>
              <a:schemeClr val="bg1"/>
            </a:solidFill>
            <a:ln w="9525">
              <a:solidFill>
                <a:schemeClr val="tx1"/>
              </a:solidFill>
              <a:miter lim="800000"/>
              <a:headEnd/>
              <a:tailEnd/>
            </a:ln>
            <a:effectLst/>
          </p:spPr>
          <p:txBody>
            <a:bodyPr wrap="square">
              <a:spAutoFit/>
            </a:bodyPr>
            <a:lstStyle/>
            <a:p>
              <a:pPr algn="ctr">
                <a:spcBef>
                  <a:spcPct val="50000"/>
                </a:spcBef>
              </a:pPr>
              <a:r>
                <a:rPr lang="en-US" b="1" dirty="0">
                  <a:solidFill>
                    <a:srgbClr val="FF0000"/>
                  </a:solidFill>
                  <a:latin typeface="Times New Roman" pitchFamily="18" charset="0"/>
                </a:rPr>
                <a:t>POLYMER</a:t>
              </a:r>
            </a:p>
          </p:txBody>
        </p:sp>
      </p:grpSp>
      <p:pic>
        <p:nvPicPr>
          <p:cNvPr id="8" name="Picture 7">
            <a:hlinkClick r:id="rId4"/>
            <a:extLst>
              <a:ext uri="{FF2B5EF4-FFF2-40B4-BE49-F238E27FC236}">
                <a16:creationId xmlns:a16="http://schemas.microsoft.com/office/drawing/2014/main" id="{E2423AC1-C3A4-6AF2-6542-CA5633699729}"/>
              </a:ext>
            </a:extLst>
          </p:cNvPr>
          <p:cNvPicPr>
            <a:picLocks noChangeAspect="1"/>
          </p:cNvPicPr>
          <p:nvPr/>
        </p:nvPicPr>
        <p:blipFill rotWithShape="1">
          <a:blip r:embed="rId5" cstate="print"/>
          <a:srcRect l="48996" b="43734"/>
          <a:stretch/>
        </p:blipFill>
        <p:spPr>
          <a:xfrm>
            <a:off x="7634144" y="-23960"/>
            <a:ext cx="2424256" cy="1371600"/>
          </a:xfrm>
          <a:prstGeom prst="rect">
            <a:avLst/>
          </a:prstGeom>
        </p:spPr>
      </p:pic>
    </p:spTree>
    <p:extLst>
      <p:ext uri="{BB962C8B-B14F-4D97-AF65-F5344CB8AC3E}">
        <p14:creationId xmlns:p14="http://schemas.microsoft.com/office/powerpoint/2010/main" val="2023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209550" y="1190923"/>
            <a:ext cx="9467850" cy="1815882"/>
          </a:xfrm>
          <a:prstGeom prst="rect">
            <a:avLst/>
          </a:prstGeom>
          <a:noFill/>
          <a:ln w="9525">
            <a:noFill/>
            <a:miter lim="800000"/>
            <a:headEnd/>
            <a:tailEnd/>
          </a:ln>
        </p:spPr>
        <p:txBody>
          <a:bodyPr>
            <a:spAutoFit/>
          </a:bodyPr>
          <a:lstStyle/>
          <a:p>
            <a:pPr algn="just">
              <a:spcBef>
                <a:spcPct val="50000"/>
              </a:spcBef>
            </a:pPr>
            <a:r>
              <a:rPr lang="en-US" sz="2800" b="1" i="1" dirty="0"/>
              <a:t>What type of slime did we make yesterday? </a:t>
            </a:r>
          </a:p>
          <a:p>
            <a:pPr algn="just">
              <a:spcBef>
                <a:spcPct val="50000"/>
              </a:spcBef>
            </a:pPr>
            <a:r>
              <a:rPr lang="en-US" sz="2800" b="1" i="1" dirty="0"/>
              <a:t>What was the monomer?  </a:t>
            </a:r>
          </a:p>
          <a:p>
            <a:pPr algn="just">
              <a:spcBef>
                <a:spcPct val="50000"/>
              </a:spcBef>
            </a:pPr>
            <a:r>
              <a:rPr lang="en-US" sz="2800" b="1" i="1" dirty="0"/>
              <a:t>What was used to link them together? </a:t>
            </a:r>
          </a:p>
        </p:txBody>
      </p:sp>
      <p:sp>
        <p:nvSpPr>
          <p:cNvPr id="8" name="Text Box 9"/>
          <p:cNvSpPr txBox="1">
            <a:spLocks noChangeArrowheads="1"/>
          </p:cNvSpPr>
          <p:nvPr/>
        </p:nvSpPr>
        <p:spPr bwMode="auto">
          <a:xfrm>
            <a:off x="6553200" y="1219200"/>
            <a:ext cx="2743200" cy="523220"/>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Boogers</a:t>
            </a:r>
          </a:p>
        </p:txBody>
      </p:sp>
      <p:sp>
        <p:nvSpPr>
          <p:cNvPr id="9" name="Text Box 9"/>
          <p:cNvSpPr txBox="1">
            <a:spLocks noChangeArrowheads="1"/>
          </p:cNvSpPr>
          <p:nvPr/>
        </p:nvSpPr>
        <p:spPr bwMode="auto">
          <a:xfrm>
            <a:off x="3962400" y="1828800"/>
            <a:ext cx="3505200" cy="523220"/>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PVA in white glue</a:t>
            </a:r>
          </a:p>
        </p:txBody>
      </p:sp>
      <p:sp>
        <p:nvSpPr>
          <p:cNvPr id="10" name="Text Box 9"/>
          <p:cNvSpPr txBox="1">
            <a:spLocks noChangeArrowheads="1"/>
          </p:cNvSpPr>
          <p:nvPr/>
        </p:nvSpPr>
        <p:spPr bwMode="auto">
          <a:xfrm>
            <a:off x="5867400" y="2514600"/>
            <a:ext cx="2743200" cy="523220"/>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Laundry starch</a:t>
            </a:r>
          </a:p>
        </p:txBody>
      </p:sp>
      <p:sp>
        <p:nvSpPr>
          <p:cNvPr id="11" name="Text Box 3"/>
          <p:cNvSpPr txBox="1">
            <a:spLocks noChangeArrowheads="1"/>
          </p:cNvSpPr>
          <p:nvPr/>
        </p:nvSpPr>
        <p:spPr bwMode="auto">
          <a:xfrm>
            <a:off x="209550" y="3658689"/>
            <a:ext cx="9467850" cy="1169551"/>
          </a:xfrm>
          <a:prstGeom prst="rect">
            <a:avLst/>
          </a:prstGeom>
          <a:noFill/>
          <a:ln w="9525">
            <a:noFill/>
            <a:miter lim="800000"/>
            <a:headEnd/>
            <a:tailEnd/>
          </a:ln>
        </p:spPr>
        <p:txBody>
          <a:bodyPr>
            <a:spAutoFit/>
          </a:bodyPr>
          <a:lstStyle/>
          <a:p>
            <a:pPr algn="ctr">
              <a:spcBef>
                <a:spcPct val="50000"/>
              </a:spcBef>
            </a:pPr>
            <a:r>
              <a:rPr lang="en-US" sz="2800" b="1" i="1" dirty="0"/>
              <a:t>Time to make some GOOBERS…</a:t>
            </a:r>
          </a:p>
          <a:p>
            <a:pPr algn="ctr">
              <a:spcBef>
                <a:spcPct val="50000"/>
              </a:spcBef>
            </a:pPr>
            <a:r>
              <a:rPr lang="en-US" sz="2800" b="1" i="1" dirty="0"/>
              <a:t>(if you are done with all class work &amp; have grades above 70%!)</a:t>
            </a:r>
            <a:endParaRPr lang="en-US" b="1" i="1" dirty="0"/>
          </a:p>
        </p:txBody>
      </p:sp>
      <p:sp>
        <p:nvSpPr>
          <p:cNvPr id="12" name="Rectangle 2">
            <a:extLst>
              <a:ext uri="{FF2B5EF4-FFF2-40B4-BE49-F238E27FC236}">
                <a16:creationId xmlns:a16="http://schemas.microsoft.com/office/drawing/2014/main" id="{6F896433-7DD0-4290-89B7-A7831829F72F}"/>
              </a:ext>
            </a:extLst>
          </p:cNvPr>
          <p:cNvSpPr txBox="1">
            <a:spLocks noChangeArrowheads="1"/>
          </p:cNvSpPr>
          <p:nvPr/>
        </p:nvSpPr>
        <p:spPr bwMode="auto">
          <a:xfrm>
            <a:off x="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4000" b="1" kern="0" dirty="0">
                <a:latin typeface="Cooper Black" pitchFamily="18" charset="0"/>
              </a:rPr>
              <a:t>Day 3 - Let’s Review …</a:t>
            </a:r>
          </a:p>
        </p:txBody>
      </p:sp>
      <p:sp>
        <p:nvSpPr>
          <p:cNvPr id="2" name="Text Box 6">
            <a:extLst>
              <a:ext uri="{FF2B5EF4-FFF2-40B4-BE49-F238E27FC236}">
                <a16:creationId xmlns:a16="http://schemas.microsoft.com/office/drawing/2014/main" id="{D3BB1341-68D4-834D-08CE-C191BCCE4F8C}"/>
              </a:ext>
            </a:extLst>
          </p:cNvPr>
          <p:cNvSpPr txBox="1">
            <a:spLocks noChangeArrowheads="1"/>
          </p:cNvSpPr>
          <p:nvPr/>
        </p:nvSpPr>
        <p:spPr bwMode="auto">
          <a:xfrm>
            <a:off x="5066" y="5496337"/>
            <a:ext cx="10053334" cy="1077218"/>
          </a:xfrm>
          <a:prstGeom prst="rect">
            <a:avLst/>
          </a:prstGeom>
          <a:solidFill>
            <a:srgbClr val="FFFF00"/>
          </a:solidFill>
          <a:ln w="9525">
            <a:noFill/>
            <a:miter lim="800000"/>
            <a:headEnd/>
            <a:tailEnd/>
          </a:ln>
        </p:spPr>
        <p:txBody>
          <a:bodyPr wrap="square">
            <a:spAutoFit/>
          </a:bodyPr>
          <a:lstStyle/>
          <a:p>
            <a:pPr algn="ctr">
              <a:spcBef>
                <a:spcPct val="50000"/>
              </a:spcBef>
            </a:pPr>
            <a:r>
              <a:rPr lang="en-US" sz="3200" b="1" i="1" dirty="0"/>
              <a:t>Work in pairs to make </a:t>
            </a:r>
            <a:r>
              <a:rPr lang="en-US" sz="3200" b="1" i="1" u="sng" dirty="0"/>
              <a:t>ONE batch </a:t>
            </a:r>
            <a:r>
              <a:rPr lang="en-US" sz="3200" b="1" i="1" dirty="0"/>
              <a:t>and </a:t>
            </a:r>
            <a:br>
              <a:rPr lang="en-US" sz="3200" b="1" i="1" dirty="0"/>
            </a:br>
            <a:r>
              <a:rPr lang="en-US" sz="3200" b="1" i="1" dirty="0"/>
              <a:t>then split it with your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022" y="134378"/>
            <a:ext cx="2743201" cy="990600"/>
          </a:xfrm>
          <a:solidFill>
            <a:srgbClr val="FF0000"/>
          </a:solidFill>
        </p:spPr>
        <p:txBody>
          <a:bodyPr/>
          <a:lstStyle/>
          <a:p>
            <a:pPr eaLnBrk="1" hangingPunct="1"/>
            <a:r>
              <a:rPr lang="en-US" b="1" dirty="0">
                <a:latin typeface="Cooper Black" pitchFamily="18" charset="0"/>
              </a:rPr>
              <a:t>Goobers</a:t>
            </a:r>
          </a:p>
        </p:txBody>
      </p:sp>
      <p:sp>
        <p:nvSpPr>
          <p:cNvPr id="21507" name="Text Box 3"/>
          <p:cNvSpPr txBox="1">
            <a:spLocks noChangeArrowheads="1"/>
          </p:cNvSpPr>
          <p:nvPr/>
        </p:nvSpPr>
        <p:spPr bwMode="auto">
          <a:xfrm>
            <a:off x="257175" y="1376277"/>
            <a:ext cx="9544050" cy="4801314"/>
          </a:xfrm>
          <a:prstGeom prst="rect">
            <a:avLst/>
          </a:prstGeom>
          <a:noFill/>
          <a:ln w="9525">
            <a:noFill/>
            <a:miter lim="800000"/>
            <a:headEnd/>
            <a:tailEnd/>
          </a:ln>
        </p:spPr>
        <p:txBody>
          <a:bodyPr>
            <a:spAutoFit/>
          </a:bodyPr>
          <a:lstStyle/>
          <a:p>
            <a:pPr algn="just">
              <a:spcBef>
                <a:spcPct val="50000"/>
              </a:spcBef>
            </a:pPr>
            <a:r>
              <a:rPr lang="en-US" sz="2800" b="1" i="1" dirty="0"/>
              <a:t>Ingredients: Guar gum &amp; Borax solution</a:t>
            </a:r>
            <a:r>
              <a:rPr lang="en-US" sz="2800" i="1" dirty="0"/>
              <a:t>  </a:t>
            </a:r>
          </a:p>
          <a:p>
            <a:pPr algn="just">
              <a:spcBef>
                <a:spcPct val="50000"/>
              </a:spcBef>
            </a:pPr>
            <a:r>
              <a:rPr lang="en-US" sz="2800" b="1" i="1" dirty="0"/>
              <a:t>Guar gum </a:t>
            </a:r>
            <a:r>
              <a:rPr lang="en-US" sz="2800" i="1" dirty="0"/>
              <a:t>is a </a:t>
            </a:r>
            <a:r>
              <a:rPr lang="en-US" sz="2800" i="1" u="sng" dirty="0"/>
              <a:t>natural polymer </a:t>
            </a:r>
            <a:r>
              <a:rPr lang="en-US" sz="2800" i="1" dirty="0"/>
              <a:t>used as a </a:t>
            </a:r>
            <a:r>
              <a:rPr lang="en-US" sz="2800" b="1" i="1" dirty="0"/>
              <a:t>thickening agent </a:t>
            </a:r>
            <a:r>
              <a:rPr lang="en-US" sz="2800" i="1" dirty="0"/>
              <a:t>in many foods and other substances, such as toothpaste, yogurt, and gravies or sauces. </a:t>
            </a:r>
          </a:p>
          <a:p>
            <a:pPr algn="just">
              <a:spcBef>
                <a:spcPct val="50000"/>
              </a:spcBef>
            </a:pPr>
            <a:r>
              <a:rPr lang="en-US" sz="2800" i="1" dirty="0"/>
              <a:t>We have used the </a:t>
            </a:r>
            <a:r>
              <a:rPr lang="en-US" sz="2800" b="1" i="1" dirty="0"/>
              <a:t>Borax solution (sodium tetraborate) </a:t>
            </a:r>
            <a:r>
              <a:rPr lang="en-US" sz="2800" i="1" dirty="0"/>
              <a:t>for other slimes.  </a:t>
            </a:r>
          </a:p>
          <a:p>
            <a:pPr algn="just">
              <a:spcBef>
                <a:spcPct val="50000"/>
              </a:spcBef>
            </a:pPr>
            <a:endParaRPr lang="en-US" sz="1400" i="1" dirty="0"/>
          </a:p>
          <a:p>
            <a:pPr algn="just">
              <a:spcBef>
                <a:spcPts val="600"/>
              </a:spcBef>
            </a:pPr>
            <a:r>
              <a:rPr lang="en-US" sz="2800" i="1" dirty="0"/>
              <a:t>WARNING: This one takes the longest to make and can be quite a mess!  Make sure to keep it on a plate or in your hands!</a:t>
            </a:r>
            <a:r>
              <a:rPr lang="en-US" sz="2800" dirty="0"/>
              <a:t> </a:t>
            </a:r>
            <a:r>
              <a:rPr lang="en-US" sz="2800" i="1" dirty="0"/>
              <a:t>We will let it “gel” overnight before doing your tests.</a:t>
            </a:r>
          </a:p>
        </p:txBody>
      </p:sp>
      <p:sp>
        <p:nvSpPr>
          <p:cNvPr id="12" name="Rectangle 11"/>
          <p:cNvSpPr/>
          <p:nvPr/>
        </p:nvSpPr>
        <p:spPr>
          <a:xfrm rot="1071170">
            <a:off x="7968941" y="265104"/>
            <a:ext cx="880281" cy="923330"/>
          </a:xfrm>
          <a:prstGeom prst="rect">
            <a:avLst/>
          </a:prstGeom>
          <a:noFill/>
        </p:spPr>
        <p:txBody>
          <a:bodyPr wrap="square" lIns="91440" tIns="45720" rIns="91440" bIns="45720">
            <a:spAutoFit/>
          </a:bodyPr>
          <a:lstStyle/>
          <a:p>
            <a:pPr algn="ctr"/>
            <a:r>
              <a:rPr lang="en-US" sz="5400" b="1" cap="none" spc="0" dirty="0">
                <a:ln w="17780" cmpd="sng">
                  <a:solidFill>
                    <a:srgbClr val="FF0000"/>
                  </a:solidFill>
                  <a:prstDash val="solid"/>
                  <a:miter lim="800000"/>
                </a:ln>
                <a:solidFill>
                  <a:srgbClr val="FF0000"/>
                </a:solidFill>
                <a:effectLst>
                  <a:outerShdw blurRad="50800" algn="tl" rotWithShape="0">
                    <a:srgbClr val="000000"/>
                  </a:outerShdw>
                </a:effectLst>
              </a:rPr>
              <a:t>?</a:t>
            </a:r>
          </a:p>
        </p:txBody>
      </p:sp>
      <p:pic>
        <p:nvPicPr>
          <p:cNvPr id="5" name="Picture 4">
            <a:extLst>
              <a:ext uri="{FF2B5EF4-FFF2-40B4-BE49-F238E27FC236}">
                <a16:creationId xmlns:a16="http://schemas.microsoft.com/office/drawing/2014/main" id="{83731EF4-A174-385A-93E6-7617DBD4F877}"/>
              </a:ext>
            </a:extLst>
          </p:cNvPr>
          <p:cNvPicPr>
            <a:picLocks noChangeAspect="1"/>
          </p:cNvPicPr>
          <p:nvPr/>
        </p:nvPicPr>
        <p:blipFill>
          <a:blip r:embed="rId3"/>
          <a:stretch>
            <a:fillRect/>
          </a:stretch>
        </p:blipFill>
        <p:spPr>
          <a:xfrm>
            <a:off x="2721795" y="123963"/>
            <a:ext cx="7245248" cy="954107"/>
          </a:xfrm>
          <a:prstGeom prst="rect">
            <a:avLst/>
          </a:prstGeom>
        </p:spPr>
      </p:pic>
      <p:sp>
        <p:nvSpPr>
          <p:cNvPr id="7" name="Text Box 3">
            <a:extLst>
              <a:ext uri="{FF2B5EF4-FFF2-40B4-BE49-F238E27FC236}">
                <a16:creationId xmlns:a16="http://schemas.microsoft.com/office/drawing/2014/main" id="{13C824B5-6D68-4B88-BB99-FF499076976A}"/>
              </a:ext>
            </a:extLst>
          </p:cNvPr>
          <p:cNvSpPr txBox="1">
            <a:spLocks noChangeArrowheads="1"/>
          </p:cNvSpPr>
          <p:nvPr/>
        </p:nvSpPr>
        <p:spPr bwMode="auto">
          <a:xfrm>
            <a:off x="35022" y="7029271"/>
            <a:ext cx="10045506" cy="1200329"/>
          </a:xfrm>
          <a:prstGeom prst="rect">
            <a:avLst/>
          </a:prstGeom>
          <a:solidFill>
            <a:srgbClr val="FF0000"/>
          </a:solidFill>
          <a:ln w="9525">
            <a:noFill/>
            <a:miter lim="800000"/>
            <a:headEnd/>
            <a:tailEnd/>
          </a:ln>
        </p:spPr>
        <p:txBody>
          <a:bodyPr wrap="square">
            <a:spAutoFit/>
          </a:bodyPr>
          <a:lstStyle/>
          <a:p>
            <a:pPr algn="ctr">
              <a:spcBef>
                <a:spcPct val="50000"/>
              </a:spcBef>
            </a:pPr>
            <a:r>
              <a:rPr lang="en-US" b="1" i="1" dirty="0">
                <a:solidFill>
                  <a:schemeClr val="bg1"/>
                </a:solidFill>
              </a:rPr>
              <a:t>Alternate Assignment:  Complete assignment #3 and turn </a:t>
            </a:r>
            <a:br>
              <a:rPr lang="en-US" b="1" i="1" dirty="0">
                <a:solidFill>
                  <a:schemeClr val="bg1"/>
                </a:solidFill>
              </a:rPr>
            </a:br>
            <a:r>
              <a:rPr lang="en-US" b="1" i="1" dirty="0">
                <a:solidFill>
                  <a:schemeClr val="bg1"/>
                </a:solidFill>
              </a:rPr>
              <a:t>in to the bin when you are done for your daily lab grade.</a:t>
            </a:r>
            <a:br>
              <a:rPr lang="en-US" b="1" i="1" dirty="0">
                <a:solidFill>
                  <a:schemeClr val="bg1"/>
                </a:solidFill>
              </a:rPr>
            </a:br>
            <a:r>
              <a:rPr lang="en-US" b="1" i="1" dirty="0">
                <a:solidFill>
                  <a:schemeClr val="bg1"/>
                </a:solidFill>
              </a:rPr>
              <a:t>(Turn in past assignments if you didn’t already do so!)</a:t>
            </a:r>
            <a:endParaRPr lang="en-US" sz="2000" b="1" i="1" dirty="0">
              <a:solidFill>
                <a:schemeClr val="bg1"/>
              </a:solidFill>
            </a:endParaRPr>
          </a:p>
        </p:txBody>
      </p:sp>
      <p:sp>
        <p:nvSpPr>
          <p:cNvPr id="3" name="Rectangle 2">
            <a:extLst>
              <a:ext uri="{FF2B5EF4-FFF2-40B4-BE49-F238E27FC236}">
                <a16:creationId xmlns:a16="http://schemas.microsoft.com/office/drawing/2014/main" id="{6D3DACC3-0657-0869-81C1-E526AC1E164F}"/>
              </a:ext>
            </a:extLst>
          </p:cNvPr>
          <p:cNvSpPr/>
          <p:nvPr/>
        </p:nvSpPr>
        <p:spPr>
          <a:xfrm rot="1071170">
            <a:off x="7283141" y="493705"/>
            <a:ext cx="880281" cy="923330"/>
          </a:xfrm>
          <a:prstGeom prst="rect">
            <a:avLst/>
          </a:prstGeom>
          <a:noFill/>
        </p:spPr>
        <p:txBody>
          <a:bodyPr wrap="square" lIns="91440" tIns="45720" rIns="91440" bIns="45720">
            <a:spAutoFit/>
          </a:bodyPr>
          <a:lstStyle/>
          <a:p>
            <a:pPr algn="ctr"/>
            <a:r>
              <a:rPr lang="en-US" sz="5400" b="1" cap="none" spc="0" dirty="0">
                <a:ln w="17780" cmpd="sng">
                  <a:solidFill>
                    <a:srgbClr val="FF0000"/>
                  </a:solidFill>
                  <a:prstDash val="solid"/>
                  <a:miter lim="800000"/>
                </a:ln>
                <a:solidFill>
                  <a:srgbClr val="FF0000"/>
                </a:solidFill>
                <a:effectLst>
                  <a:outerShdw blurRad="50800" algn="tl" rotWithShape="0">
                    <a:srgbClr val="000000"/>
                  </a:outerShdw>
                </a:effectLst>
              </a:rPr>
              <a:t>?</a:t>
            </a:r>
          </a:p>
        </p:txBody>
      </p:sp>
      <p:sp>
        <p:nvSpPr>
          <p:cNvPr id="4" name="Line 7">
            <a:extLst>
              <a:ext uri="{FF2B5EF4-FFF2-40B4-BE49-F238E27FC236}">
                <a16:creationId xmlns:a16="http://schemas.microsoft.com/office/drawing/2014/main" id="{9F65CFDA-35A5-B672-754A-C0082132592D}"/>
              </a:ext>
            </a:extLst>
          </p:cNvPr>
          <p:cNvSpPr>
            <a:spLocks noChangeShapeType="1"/>
          </p:cNvSpPr>
          <p:nvPr/>
        </p:nvSpPr>
        <p:spPr bwMode="auto">
          <a:xfrm flipH="1">
            <a:off x="6331138" y="830810"/>
            <a:ext cx="936437" cy="698930"/>
          </a:xfrm>
          <a:prstGeom prst="line">
            <a:avLst/>
          </a:prstGeom>
          <a:noFill/>
          <a:ln w="76200">
            <a:solidFill>
              <a:srgbClr val="FF0000"/>
            </a:solidFill>
            <a:round/>
            <a:headEnd type="triangle" w="med" len="med"/>
            <a:tailEnd/>
          </a:ln>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0761" y="663385"/>
            <a:ext cx="5345638" cy="5470728"/>
          </a:xfrm>
          <a:prstGeom prst="rect">
            <a:avLst/>
          </a:prstGeom>
          <a:noFill/>
          <a:ln w="9525">
            <a:noFill/>
            <a:miter lim="800000"/>
            <a:headEnd/>
            <a:tailEnd/>
          </a:ln>
        </p:spPr>
        <p:txBody>
          <a:bodyPr wrap="square">
            <a:spAutoFit/>
          </a:bodyPr>
          <a:lstStyle/>
          <a:p>
            <a:pPr>
              <a:spcBef>
                <a:spcPct val="50000"/>
              </a:spcBef>
            </a:pPr>
            <a:r>
              <a:rPr lang="en-US" b="1" dirty="0"/>
              <a:t>SIDE counter:</a:t>
            </a:r>
          </a:p>
          <a:p>
            <a:pPr>
              <a:spcBef>
                <a:spcPct val="50000"/>
              </a:spcBef>
            </a:pPr>
            <a:r>
              <a:rPr lang="en-US" dirty="0"/>
              <a:t>1 </a:t>
            </a:r>
            <a:r>
              <a:rPr lang="en-US" b="1" dirty="0">
                <a:solidFill>
                  <a:srgbClr val="FF0000"/>
                </a:solidFill>
              </a:rPr>
              <a:t>RED</a:t>
            </a:r>
            <a:r>
              <a:rPr lang="en-US" dirty="0"/>
              <a:t> base graduated cylinder</a:t>
            </a:r>
            <a:br>
              <a:rPr lang="en-US" dirty="0"/>
            </a:br>
            <a:r>
              <a:rPr lang="en-US" dirty="0"/>
              <a:t>1 </a:t>
            </a:r>
            <a:r>
              <a:rPr lang="en-US" b="1" dirty="0">
                <a:solidFill>
                  <a:srgbClr val="FF0000"/>
                </a:solidFill>
              </a:rPr>
              <a:t>RED</a:t>
            </a:r>
            <a:r>
              <a:rPr lang="en-US" dirty="0"/>
              <a:t> dot beaker of BORAX solution</a:t>
            </a:r>
            <a:br>
              <a:rPr lang="en-US" dirty="0"/>
            </a:br>
            <a:r>
              <a:rPr lang="en-US" dirty="0"/>
              <a:t>1 eyedropper with </a:t>
            </a:r>
            <a:r>
              <a:rPr lang="en-US" b="1" dirty="0">
                <a:solidFill>
                  <a:srgbClr val="FF0000"/>
                </a:solidFill>
              </a:rPr>
              <a:t>RED</a:t>
            </a:r>
            <a:r>
              <a:rPr lang="en-US" dirty="0"/>
              <a:t> band</a:t>
            </a:r>
          </a:p>
          <a:p>
            <a:pPr>
              <a:spcBef>
                <a:spcPct val="50000"/>
              </a:spcBef>
            </a:pPr>
            <a:br>
              <a:rPr lang="en-US" sz="200" dirty="0"/>
            </a:br>
            <a:br>
              <a:rPr lang="en-US" sz="1050" dirty="0"/>
            </a:br>
            <a:r>
              <a:rPr lang="en-US" dirty="0"/>
              <a:t>1 </a:t>
            </a:r>
            <a:r>
              <a:rPr lang="en-US" b="1" dirty="0">
                <a:solidFill>
                  <a:srgbClr val="008000"/>
                </a:solidFill>
              </a:rPr>
              <a:t>GREEN</a:t>
            </a:r>
            <a:r>
              <a:rPr lang="en-US" dirty="0"/>
              <a:t> base graduated cylinder</a:t>
            </a:r>
            <a:br>
              <a:rPr lang="en-US" dirty="0"/>
            </a:br>
            <a:r>
              <a:rPr lang="en-US" dirty="0"/>
              <a:t>1 </a:t>
            </a:r>
            <a:r>
              <a:rPr lang="en-US" b="1" dirty="0">
                <a:solidFill>
                  <a:srgbClr val="008000"/>
                </a:solidFill>
              </a:rPr>
              <a:t>GREEN</a:t>
            </a:r>
            <a:r>
              <a:rPr lang="en-US" dirty="0"/>
              <a:t> dot beaker of water</a:t>
            </a:r>
            <a:br>
              <a:rPr lang="en-US" dirty="0"/>
            </a:br>
            <a:r>
              <a:rPr lang="en-US" dirty="0"/>
              <a:t>1 eyedropper with a </a:t>
            </a:r>
            <a:r>
              <a:rPr lang="en-US" b="1" dirty="0">
                <a:solidFill>
                  <a:srgbClr val="008000"/>
                </a:solidFill>
              </a:rPr>
              <a:t>GREEN</a:t>
            </a:r>
            <a:r>
              <a:rPr lang="en-US" dirty="0"/>
              <a:t> dot</a:t>
            </a:r>
          </a:p>
          <a:p>
            <a:pPr>
              <a:spcBef>
                <a:spcPct val="50000"/>
              </a:spcBef>
            </a:pPr>
            <a:r>
              <a:rPr lang="en-US" dirty="0"/>
              <a:t>1 </a:t>
            </a:r>
            <a:r>
              <a:rPr lang="en-US" b="1" dirty="0"/>
              <a:t>DIGITAL SCALE </a:t>
            </a:r>
            <a:r>
              <a:rPr lang="en-US" dirty="0"/>
              <a:t>– Do not play with the scale while you wait for us to start!</a:t>
            </a:r>
          </a:p>
          <a:p>
            <a:pPr>
              <a:spcBef>
                <a:spcPts val="0"/>
              </a:spcBef>
            </a:pPr>
            <a:endParaRPr lang="en-US" sz="1800" dirty="0"/>
          </a:p>
          <a:p>
            <a:pPr>
              <a:spcBef>
                <a:spcPts val="0"/>
              </a:spcBef>
            </a:pPr>
            <a:r>
              <a:rPr lang="en-US" b="1" dirty="0">
                <a:solidFill>
                  <a:srgbClr val="7030A0"/>
                </a:solidFill>
              </a:rPr>
              <a:t>Guar Gum set</a:t>
            </a:r>
            <a:r>
              <a:rPr lang="en-US" dirty="0"/>
              <a:t> (Purple dots)</a:t>
            </a:r>
            <a:br>
              <a:rPr lang="en-US" dirty="0"/>
            </a:br>
            <a:endParaRPr lang="en-US" i="1" dirty="0"/>
          </a:p>
          <a:p>
            <a:pPr>
              <a:spcBef>
                <a:spcPts val="0"/>
              </a:spcBef>
            </a:pPr>
            <a:endParaRPr lang="en-US" dirty="0"/>
          </a:p>
        </p:txBody>
      </p:sp>
      <p:grpSp>
        <p:nvGrpSpPr>
          <p:cNvPr id="22531" name="Group 3"/>
          <p:cNvGrpSpPr>
            <a:grpSpLocks/>
          </p:cNvGrpSpPr>
          <p:nvPr/>
        </p:nvGrpSpPr>
        <p:grpSpPr bwMode="auto">
          <a:xfrm>
            <a:off x="6449330" y="4396346"/>
            <a:ext cx="3048001" cy="1730376"/>
            <a:chOff x="1563" y="4097"/>
            <a:chExt cx="1920" cy="1090"/>
          </a:xfrm>
        </p:grpSpPr>
        <p:sp>
          <p:nvSpPr>
            <p:cNvPr id="22536" name="Text Box 4"/>
            <p:cNvSpPr txBox="1">
              <a:spLocks noChangeArrowheads="1"/>
            </p:cNvSpPr>
            <p:nvPr/>
          </p:nvSpPr>
          <p:spPr bwMode="auto">
            <a:xfrm>
              <a:off x="1563" y="4664"/>
              <a:ext cx="1920" cy="523"/>
            </a:xfrm>
            <a:prstGeom prst="rect">
              <a:avLst/>
            </a:prstGeom>
            <a:noFill/>
            <a:ln w="9525">
              <a:noFill/>
              <a:miter lim="800000"/>
              <a:headEnd/>
              <a:tailEnd/>
            </a:ln>
          </p:spPr>
          <p:txBody>
            <a:bodyPr wrap="square">
              <a:spAutoFit/>
            </a:bodyPr>
            <a:lstStyle/>
            <a:p>
              <a:pPr algn="ctr">
                <a:spcBef>
                  <a:spcPts val="0"/>
                </a:spcBef>
              </a:pPr>
              <a:r>
                <a:rPr lang="en-US" b="1" dirty="0"/>
                <a:t>Don’t forget your goggles &amp; an apron!</a:t>
              </a:r>
            </a:p>
          </p:txBody>
        </p:sp>
        <p:pic>
          <p:nvPicPr>
            <p:cNvPr id="22537" name="Picture 5"/>
            <p:cNvPicPr>
              <a:picLocks noChangeAspect="1" noChangeArrowheads="1"/>
            </p:cNvPicPr>
            <p:nvPr/>
          </p:nvPicPr>
          <p:blipFill>
            <a:blip r:embed="rId3" cstate="print"/>
            <a:srcRect/>
            <a:stretch>
              <a:fillRect/>
            </a:stretch>
          </p:blipFill>
          <p:spPr bwMode="auto">
            <a:xfrm>
              <a:off x="2066" y="4097"/>
              <a:ext cx="900" cy="600"/>
            </a:xfrm>
            <a:prstGeom prst="rect">
              <a:avLst/>
            </a:prstGeom>
            <a:noFill/>
            <a:ln w="9525">
              <a:noFill/>
              <a:miter lim="800000"/>
              <a:headEnd/>
              <a:tailEnd/>
            </a:ln>
          </p:spPr>
        </p:pic>
      </p:grpSp>
      <p:sp>
        <p:nvSpPr>
          <p:cNvPr id="22533" name="Text Box 7"/>
          <p:cNvSpPr txBox="1">
            <a:spLocks noChangeArrowheads="1"/>
          </p:cNvSpPr>
          <p:nvPr/>
        </p:nvSpPr>
        <p:spPr bwMode="auto">
          <a:xfrm>
            <a:off x="6019800" y="1066800"/>
            <a:ext cx="3886200" cy="1004888"/>
          </a:xfrm>
          <a:prstGeom prst="rect">
            <a:avLst/>
          </a:prstGeom>
          <a:noFill/>
          <a:ln w="9525">
            <a:noFill/>
            <a:miter lim="800000"/>
            <a:headEnd/>
            <a:tailEnd/>
          </a:ln>
        </p:spPr>
        <p:txBody>
          <a:bodyPr>
            <a:spAutoFit/>
          </a:bodyPr>
          <a:lstStyle/>
          <a:p>
            <a:pPr>
              <a:spcBef>
                <a:spcPct val="50000"/>
              </a:spcBef>
            </a:pPr>
            <a:endParaRPr lang="en-US"/>
          </a:p>
          <a:p>
            <a:pPr>
              <a:spcBef>
                <a:spcPct val="50000"/>
              </a:spcBef>
            </a:pPr>
            <a:endParaRPr lang="en-US"/>
          </a:p>
        </p:txBody>
      </p:sp>
      <p:sp>
        <p:nvSpPr>
          <p:cNvPr id="22535" name="Text Box 9"/>
          <p:cNvSpPr txBox="1">
            <a:spLocks noChangeArrowheads="1"/>
          </p:cNvSpPr>
          <p:nvPr/>
        </p:nvSpPr>
        <p:spPr bwMode="auto">
          <a:xfrm>
            <a:off x="5714999" y="663385"/>
            <a:ext cx="4114800" cy="3262432"/>
          </a:xfrm>
          <a:prstGeom prst="rect">
            <a:avLst/>
          </a:prstGeom>
          <a:noFill/>
          <a:ln w="9525">
            <a:noFill/>
            <a:miter lim="800000"/>
            <a:headEnd/>
            <a:tailEnd/>
          </a:ln>
        </p:spPr>
        <p:txBody>
          <a:bodyPr wrap="square">
            <a:spAutoFit/>
          </a:bodyPr>
          <a:lstStyle/>
          <a:p>
            <a:r>
              <a:rPr lang="en-US" b="1" dirty="0"/>
              <a:t>Table Basket:</a:t>
            </a:r>
          </a:p>
          <a:p>
            <a:r>
              <a:rPr lang="en-US" dirty="0"/>
              <a:t>1 plastic cup</a:t>
            </a:r>
          </a:p>
          <a:p>
            <a:r>
              <a:rPr lang="en-US" dirty="0"/>
              <a:t>1 stir stick</a:t>
            </a:r>
          </a:p>
          <a:p>
            <a:r>
              <a:rPr lang="en-US" dirty="0"/>
              <a:t>2 small plastic bags </a:t>
            </a:r>
          </a:p>
          <a:p>
            <a:r>
              <a:rPr lang="en-US" dirty="0"/>
              <a:t>2 black markers</a:t>
            </a:r>
          </a:p>
          <a:p>
            <a:r>
              <a:rPr lang="en-US" dirty="0"/>
              <a:t>1 Styrofoam plate or bowl</a:t>
            </a:r>
          </a:p>
          <a:p>
            <a:endParaRPr lang="en-US" sz="1400" dirty="0"/>
          </a:p>
          <a:p>
            <a:r>
              <a:rPr lang="en-US" b="1" dirty="0"/>
              <a:t>Share with your table:</a:t>
            </a:r>
            <a:br>
              <a:rPr lang="en-US" b="1" dirty="0"/>
            </a:br>
            <a:r>
              <a:rPr lang="en-US" dirty="0"/>
              <a:t>1 bag of food coloring</a:t>
            </a:r>
          </a:p>
        </p:txBody>
      </p:sp>
      <p:sp>
        <p:nvSpPr>
          <p:cNvPr id="11" name="Text Box 9"/>
          <p:cNvSpPr txBox="1">
            <a:spLocks noChangeArrowheads="1"/>
          </p:cNvSpPr>
          <p:nvPr/>
        </p:nvSpPr>
        <p:spPr bwMode="auto">
          <a:xfrm>
            <a:off x="0" y="0"/>
            <a:ext cx="2209800" cy="523220"/>
          </a:xfrm>
          <a:prstGeom prst="rect">
            <a:avLst/>
          </a:prstGeom>
          <a:solidFill>
            <a:srgbClr val="FF0000"/>
          </a:solidFill>
          <a:ln w="9525">
            <a:noFill/>
            <a:miter lim="800000"/>
            <a:headEnd/>
            <a:tailEnd/>
          </a:ln>
        </p:spPr>
        <p:txBody>
          <a:bodyPr wrap="square">
            <a:spAutoFit/>
          </a:bodyPr>
          <a:lstStyle/>
          <a:p>
            <a:pPr>
              <a:spcBef>
                <a:spcPct val="50000"/>
              </a:spcBef>
            </a:pPr>
            <a:r>
              <a:rPr lang="en-US" sz="2800" b="1" i="1" dirty="0"/>
              <a:t>GOOBERS </a:t>
            </a:r>
          </a:p>
        </p:txBody>
      </p:sp>
      <p:pic>
        <p:nvPicPr>
          <p:cNvPr id="15" name="Picture 14" descr="20190509_085852.jpg"/>
          <p:cNvPicPr>
            <a:picLocks noChangeAspect="1"/>
          </p:cNvPicPr>
          <p:nvPr/>
        </p:nvPicPr>
        <p:blipFill>
          <a:blip r:embed="rId4" cstate="print"/>
          <a:srcRect l="26515" t="6364" r="28788" b="6364"/>
          <a:stretch>
            <a:fillRect/>
          </a:stretch>
        </p:blipFill>
        <p:spPr>
          <a:xfrm rot="5400000">
            <a:off x="3785885" y="4750335"/>
            <a:ext cx="1846488" cy="1752599"/>
          </a:xfrm>
          <a:prstGeom prst="rect">
            <a:avLst/>
          </a:prstGeom>
        </p:spPr>
      </p:pic>
      <p:sp>
        <p:nvSpPr>
          <p:cNvPr id="14" name="Text Box 9"/>
          <p:cNvSpPr txBox="1">
            <a:spLocks noChangeArrowheads="1"/>
          </p:cNvSpPr>
          <p:nvPr/>
        </p:nvSpPr>
        <p:spPr bwMode="auto">
          <a:xfrm>
            <a:off x="0" y="6298097"/>
            <a:ext cx="10058400" cy="523220"/>
          </a:xfrm>
          <a:prstGeom prst="rect">
            <a:avLst/>
          </a:prstGeom>
          <a:solidFill>
            <a:srgbClr val="FF0000"/>
          </a:solidFill>
          <a:ln w="9525">
            <a:noFill/>
            <a:miter lim="800000"/>
            <a:headEnd/>
            <a:tailEnd/>
          </a:ln>
        </p:spPr>
        <p:txBody>
          <a:bodyPr wrap="square">
            <a:spAutoFit/>
          </a:bodyPr>
          <a:lstStyle/>
          <a:p>
            <a:pPr algn="ctr">
              <a:spcBef>
                <a:spcPct val="50000"/>
              </a:spcBef>
            </a:pPr>
            <a:r>
              <a:rPr lang="en-US" sz="2800" b="1" i="1" dirty="0">
                <a:solidFill>
                  <a:schemeClr val="bg1"/>
                </a:solidFill>
              </a:rPr>
              <a:t>Got everything?  Sit quietly so we can begin!</a:t>
            </a:r>
          </a:p>
        </p:txBody>
      </p:sp>
      <p:sp>
        <p:nvSpPr>
          <p:cNvPr id="16" name="Rectangle 15"/>
          <p:cNvSpPr/>
          <p:nvPr/>
        </p:nvSpPr>
        <p:spPr>
          <a:xfrm>
            <a:off x="248311" y="5174192"/>
            <a:ext cx="3225349" cy="892552"/>
          </a:xfrm>
          <a:prstGeom prst="rect">
            <a:avLst/>
          </a:prstGeom>
        </p:spPr>
        <p:txBody>
          <a:bodyPr wrap="square">
            <a:spAutoFit/>
          </a:bodyPr>
          <a:lstStyle/>
          <a:p>
            <a:pPr algn="ctr"/>
            <a:r>
              <a:rPr lang="en-US" sz="2800" dirty="0"/>
              <a:t> </a:t>
            </a:r>
            <a:r>
              <a:rPr lang="en-US" i="1" dirty="0"/>
              <a:t>Need Cup, Mini Scoop, &amp; Canister</a:t>
            </a:r>
            <a:endParaRPr lang="en-US" sz="2800" dirty="0"/>
          </a:p>
        </p:txBody>
      </p:sp>
      <p:grpSp>
        <p:nvGrpSpPr>
          <p:cNvPr id="18" name="Group 17"/>
          <p:cNvGrpSpPr/>
          <p:nvPr/>
        </p:nvGrpSpPr>
        <p:grpSpPr>
          <a:xfrm>
            <a:off x="10820400" y="5146913"/>
            <a:ext cx="762000" cy="685800"/>
            <a:chOff x="2590800" y="5334000"/>
            <a:chExt cx="1905000" cy="1676400"/>
          </a:xfrm>
        </p:grpSpPr>
        <p:pic>
          <p:nvPicPr>
            <p:cNvPr id="1026" name="Picture 2" descr="C:\Users\ttomm\AppData\Local\Microsoft\Windows\INetCache\IE\Y9QQ9D0Q\Water_drop.svg[1].png"/>
            <p:cNvPicPr>
              <a:picLocks noChangeAspect="1" noChangeArrowheads="1"/>
            </p:cNvPicPr>
            <p:nvPr/>
          </p:nvPicPr>
          <p:blipFill>
            <a:blip r:embed="rId5" cstate="print"/>
            <a:srcRect/>
            <a:stretch>
              <a:fillRect/>
            </a:stretch>
          </p:blipFill>
          <p:spPr bwMode="auto">
            <a:xfrm>
              <a:off x="3085951" y="5410200"/>
              <a:ext cx="914698" cy="1524000"/>
            </a:xfrm>
            <a:prstGeom prst="rect">
              <a:avLst/>
            </a:prstGeom>
            <a:noFill/>
          </p:spPr>
        </p:pic>
        <p:sp>
          <p:nvSpPr>
            <p:cNvPr id="17" name="&quot;No&quot; Symbol 16"/>
            <p:cNvSpPr/>
            <p:nvPr/>
          </p:nvSpPr>
          <p:spPr>
            <a:xfrm>
              <a:off x="2590800" y="5334000"/>
              <a:ext cx="1905000" cy="1676400"/>
            </a:xfrm>
            <a:prstGeom prst="noSmoking">
              <a:avLst>
                <a:gd name="adj" fmla="val 74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 Box 9">
            <a:extLst>
              <a:ext uri="{FF2B5EF4-FFF2-40B4-BE49-F238E27FC236}">
                <a16:creationId xmlns:a16="http://schemas.microsoft.com/office/drawing/2014/main" id="{43EDD1E8-1E39-1D43-DD8E-9E08B7CD25AF}"/>
              </a:ext>
            </a:extLst>
          </p:cNvPr>
          <p:cNvSpPr txBox="1">
            <a:spLocks noChangeArrowheads="1"/>
          </p:cNvSpPr>
          <p:nvPr/>
        </p:nvSpPr>
        <p:spPr bwMode="auto">
          <a:xfrm>
            <a:off x="0" y="0"/>
            <a:ext cx="10058400" cy="646331"/>
          </a:xfrm>
          <a:prstGeom prst="rect">
            <a:avLst/>
          </a:prstGeom>
          <a:solidFill>
            <a:srgbClr val="FF0000"/>
          </a:solidFill>
          <a:ln w="9525">
            <a:noFill/>
            <a:miter lim="800000"/>
            <a:headEnd/>
            <a:tailEnd/>
          </a:ln>
        </p:spPr>
        <p:txBody>
          <a:bodyPr wrap="square">
            <a:spAutoFit/>
          </a:bodyPr>
          <a:lstStyle/>
          <a:p>
            <a:pPr>
              <a:spcBef>
                <a:spcPct val="50000"/>
              </a:spcBef>
            </a:pPr>
            <a:r>
              <a:rPr lang="en-US" sz="3600" b="1" i="1" dirty="0"/>
              <a:t>GOOBERS – Each group (2 students) will need:</a:t>
            </a:r>
            <a:r>
              <a:rPr lang="en-US" sz="2800" b="1" i="1" dirty="0"/>
              <a:t> </a:t>
            </a:r>
          </a:p>
        </p:txBody>
      </p:sp>
      <p:sp>
        <p:nvSpPr>
          <p:cNvPr id="3" name="Line 7">
            <a:extLst>
              <a:ext uri="{FF2B5EF4-FFF2-40B4-BE49-F238E27FC236}">
                <a16:creationId xmlns:a16="http://schemas.microsoft.com/office/drawing/2014/main" id="{3AA86BAF-E9AD-C3B1-F177-9A8924A72848}"/>
              </a:ext>
            </a:extLst>
          </p:cNvPr>
          <p:cNvSpPr>
            <a:spLocks noChangeShapeType="1"/>
          </p:cNvSpPr>
          <p:nvPr/>
        </p:nvSpPr>
        <p:spPr bwMode="auto">
          <a:xfrm flipH="1" flipV="1">
            <a:off x="3276600" y="5368302"/>
            <a:ext cx="685800" cy="0"/>
          </a:xfrm>
          <a:prstGeom prst="line">
            <a:avLst/>
          </a:prstGeom>
          <a:noFill/>
          <a:ln w="76200">
            <a:solidFill>
              <a:srgbClr val="7030A0"/>
            </a:solidFill>
            <a:round/>
            <a:headEnd type="triangle" w="med" len="me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4000" fill="hold" nodeType="afterEffect">
                                  <p:stCondLst>
                                    <p:cond delay="0"/>
                                  </p:stCondLst>
                                  <p:childTnLst>
                                    <p:anim calcmode="discrete" valueType="str">
                                      <p:cBhvr>
                                        <p:cTn id="9"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4407" y="137731"/>
            <a:ext cx="7619999" cy="2862322"/>
          </a:xfrm>
          <a:prstGeom prst="rect">
            <a:avLst/>
          </a:prstGeom>
          <a:noFill/>
          <a:ln w="9525">
            <a:noFill/>
            <a:miter lim="800000"/>
            <a:headEnd/>
            <a:tailEnd/>
          </a:ln>
        </p:spPr>
        <p:txBody>
          <a:bodyPr wrap="square">
            <a:spAutoFit/>
          </a:bodyPr>
          <a:lstStyle/>
          <a:p>
            <a:pPr algn="just"/>
            <a:r>
              <a:rPr lang="en-US" sz="2800" dirty="0"/>
              <a:t>1 – Label the </a:t>
            </a:r>
            <a:r>
              <a:rPr lang="en-US" sz="2800" b="1" dirty="0"/>
              <a:t>small plastic bag </a:t>
            </a:r>
            <a:r>
              <a:rPr lang="en-US" sz="2800" dirty="0"/>
              <a:t>with your name and the type of slime.</a:t>
            </a:r>
          </a:p>
          <a:p>
            <a:pPr algn="just"/>
            <a:endParaRPr lang="en-US" sz="2000" dirty="0"/>
          </a:p>
          <a:p>
            <a:pPr algn="just"/>
            <a:endParaRPr lang="en-US" sz="2000" dirty="0"/>
          </a:p>
          <a:p>
            <a:r>
              <a:rPr lang="en-US" sz="2800" dirty="0"/>
              <a:t>2 – Use a </a:t>
            </a:r>
            <a:r>
              <a:rPr lang="en-US" sz="2800" b="1" dirty="0">
                <a:solidFill>
                  <a:srgbClr val="00CC00"/>
                </a:solidFill>
              </a:rPr>
              <a:t>GREEN BASE </a:t>
            </a:r>
            <a:r>
              <a:rPr lang="en-US" sz="2800" dirty="0"/>
              <a:t>cylinder to measure out </a:t>
            </a:r>
            <a:r>
              <a:rPr lang="en-US" sz="2800" u="sng" dirty="0"/>
              <a:t>40 ml of water</a:t>
            </a:r>
            <a:r>
              <a:rPr lang="en-US" sz="2800" dirty="0"/>
              <a:t> and pour into a CLEAN plastic cup – </a:t>
            </a:r>
            <a:r>
              <a:rPr lang="en-US" sz="2800" u="sng" dirty="0"/>
              <a:t>not the one with Guar Gum</a:t>
            </a:r>
            <a:r>
              <a:rPr lang="en-US" sz="2800" dirty="0"/>
              <a:t>.</a:t>
            </a:r>
          </a:p>
        </p:txBody>
      </p:sp>
      <p:grpSp>
        <p:nvGrpSpPr>
          <p:cNvPr id="4" name="Group 4"/>
          <p:cNvGrpSpPr/>
          <p:nvPr/>
        </p:nvGrpSpPr>
        <p:grpSpPr>
          <a:xfrm>
            <a:off x="7980362" y="152400"/>
            <a:ext cx="1849438" cy="2186599"/>
            <a:chOff x="8001000" y="2590800"/>
            <a:chExt cx="1219200" cy="1600200"/>
          </a:xfrm>
        </p:grpSpPr>
        <p:sp>
          <p:nvSpPr>
            <p:cNvPr id="5" name="Rounded Rectangle 4"/>
            <p:cNvSpPr/>
            <p:nvPr/>
          </p:nvSpPr>
          <p:spPr>
            <a:xfrm>
              <a:off x="8001000" y="3352800"/>
              <a:ext cx="1219200" cy="8382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001000" y="2590800"/>
              <a:ext cx="1219200" cy="16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24246" y="2902325"/>
              <a:ext cx="1175648" cy="1013569"/>
            </a:xfrm>
            <a:prstGeom prst="rect">
              <a:avLst/>
            </a:prstGeom>
            <a:noFill/>
          </p:spPr>
          <p:txBody>
            <a:bodyPr wrap="square" rtlCol="0">
              <a:spAutoFit/>
            </a:bodyPr>
            <a:lstStyle/>
            <a:p>
              <a:pPr algn="ctr"/>
              <a:r>
                <a:rPr lang="en-US" sz="2800" dirty="0"/>
                <a:t>T. Tomm</a:t>
              </a:r>
              <a:endParaRPr lang="en-US" sz="3200" dirty="0"/>
            </a:p>
            <a:p>
              <a:pPr algn="ctr"/>
              <a:endParaRPr lang="en-US" sz="2000" dirty="0"/>
            </a:p>
            <a:p>
              <a:pPr algn="ctr"/>
              <a:r>
                <a:rPr lang="en-US" sz="3600" dirty="0"/>
                <a:t>Goobers</a:t>
              </a:r>
              <a:endParaRPr lang="en-US" sz="2800" dirty="0"/>
            </a:p>
          </p:txBody>
        </p:sp>
      </p:grpSp>
      <p:grpSp>
        <p:nvGrpSpPr>
          <p:cNvPr id="2" name="Group 1">
            <a:extLst>
              <a:ext uri="{FF2B5EF4-FFF2-40B4-BE49-F238E27FC236}">
                <a16:creationId xmlns:a16="http://schemas.microsoft.com/office/drawing/2014/main" id="{EB616FE6-182F-36DB-9912-AFC4B759DC18}"/>
              </a:ext>
            </a:extLst>
          </p:cNvPr>
          <p:cNvGrpSpPr/>
          <p:nvPr/>
        </p:nvGrpSpPr>
        <p:grpSpPr>
          <a:xfrm>
            <a:off x="43336" y="3738716"/>
            <a:ext cx="9639300" cy="2800767"/>
            <a:chOff x="213198" y="4061935"/>
            <a:chExt cx="9639300" cy="2800767"/>
          </a:xfrm>
        </p:grpSpPr>
        <p:sp>
          <p:nvSpPr>
            <p:cNvPr id="3" name="Text Box 3">
              <a:extLst>
                <a:ext uri="{FF2B5EF4-FFF2-40B4-BE49-F238E27FC236}">
                  <a16:creationId xmlns:a16="http://schemas.microsoft.com/office/drawing/2014/main" id="{E6A0C8C7-4020-1D37-9AB4-B8BE36C23E68}"/>
                </a:ext>
              </a:extLst>
            </p:cNvPr>
            <p:cNvSpPr txBox="1">
              <a:spLocks noChangeArrowheads="1"/>
            </p:cNvSpPr>
            <p:nvPr/>
          </p:nvSpPr>
          <p:spPr bwMode="auto">
            <a:xfrm>
              <a:off x="213198" y="4061935"/>
              <a:ext cx="9639300" cy="2800767"/>
            </a:xfrm>
            <a:prstGeom prst="rect">
              <a:avLst/>
            </a:prstGeom>
            <a:noFill/>
            <a:ln w="9525">
              <a:noFill/>
              <a:miter lim="800000"/>
              <a:headEnd/>
              <a:tailEnd/>
            </a:ln>
          </p:spPr>
          <p:txBody>
            <a:bodyPr>
              <a:spAutoFit/>
            </a:bodyPr>
            <a:lstStyle/>
            <a:p>
              <a:r>
                <a:rPr lang="en-US" sz="2800" dirty="0"/>
                <a:t>3 - Add </a:t>
              </a:r>
              <a:r>
                <a:rPr lang="en-US" sz="2800" b="1" dirty="0"/>
                <a:t>food coloring </a:t>
              </a:r>
              <a:r>
                <a:rPr lang="en-US" sz="2800" dirty="0"/>
                <a:t>and stir well.   </a:t>
              </a:r>
            </a:p>
            <a:p>
              <a:endParaRPr lang="en-US" dirty="0"/>
            </a:p>
            <a:p>
              <a:endParaRPr lang="en-US" dirty="0"/>
            </a:p>
            <a:p>
              <a:endParaRPr lang="en-US" dirty="0"/>
            </a:p>
            <a:p>
              <a:endParaRPr lang="en-US" dirty="0"/>
            </a:p>
            <a:p>
              <a:endParaRPr lang="en-US" dirty="0"/>
            </a:p>
            <a:p>
              <a:pPr algn="ctr"/>
              <a:r>
                <a:rPr lang="en-US" sz="2800" b="1" dirty="0">
                  <a:solidFill>
                    <a:srgbClr val="7030A0"/>
                  </a:solidFill>
                </a:rPr>
                <a:t>You may make up your own color combo – up to 4 drops!</a:t>
              </a:r>
            </a:p>
          </p:txBody>
        </p:sp>
        <p:sp>
          <p:nvSpPr>
            <p:cNvPr id="12" name="Text Box 5">
              <a:extLst>
                <a:ext uri="{FF2B5EF4-FFF2-40B4-BE49-F238E27FC236}">
                  <a16:creationId xmlns:a16="http://schemas.microsoft.com/office/drawing/2014/main" id="{0ED60451-773D-E670-EBBB-114D09AC3D78}"/>
                </a:ext>
              </a:extLst>
            </p:cNvPr>
            <p:cNvSpPr txBox="1">
              <a:spLocks noChangeArrowheads="1"/>
            </p:cNvSpPr>
            <p:nvPr/>
          </p:nvSpPr>
          <p:spPr bwMode="auto">
            <a:xfrm>
              <a:off x="396240" y="4800600"/>
              <a:ext cx="2194560" cy="1323439"/>
            </a:xfrm>
            <a:prstGeom prst="rect">
              <a:avLst/>
            </a:prstGeom>
            <a:noFill/>
            <a:ln w="76200">
              <a:solidFill>
                <a:srgbClr val="00FF00"/>
              </a:solidFill>
              <a:miter lim="800000"/>
              <a:headEnd/>
              <a:tailEnd/>
            </a:ln>
          </p:spPr>
          <p:txBody>
            <a:bodyPr wrap="square">
              <a:spAutoFit/>
            </a:bodyPr>
            <a:lstStyle/>
            <a:p>
              <a:pPr algn="ctr"/>
              <a:r>
                <a:rPr lang="en-US" sz="2000" b="1" dirty="0"/>
                <a:t>Funky Slime</a:t>
              </a:r>
            </a:p>
            <a:p>
              <a:pPr algn="ctr"/>
              <a:r>
                <a:rPr lang="en-US" sz="2000" b="1" dirty="0"/>
                <a:t>1 drop of green</a:t>
              </a:r>
            </a:p>
            <a:p>
              <a:pPr algn="ctr"/>
              <a:r>
                <a:rPr lang="en-US" sz="2000" b="1" dirty="0"/>
                <a:t>2 drops of yellow </a:t>
              </a:r>
            </a:p>
            <a:p>
              <a:pPr algn="ctr"/>
              <a:r>
                <a:rPr lang="en-US" sz="2000" b="1" dirty="0"/>
                <a:t> </a:t>
              </a:r>
            </a:p>
          </p:txBody>
        </p:sp>
        <p:sp>
          <p:nvSpPr>
            <p:cNvPr id="13" name="Text Box 7">
              <a:extLst>
                <a:ext uri="{FF2B5EF4-FFF2-40B4-BE49-F238E27FC236}">
                  <a16:creationId xmlns:a16="http://schemas.microsoft.com/office/drawing/2014/main" id="{802F69F9-D078-B311-C761-76A8C7C6D2A6}"/>
                </a:ext>
              </a:extLst>
            </p:cNvPr>
            <p:cNvSpPr txBox="1">
              <a:spLocks noChangeArrowheads="1"/>
            </p:cNvSpPr>
            <p:nvPr/>
          </p:nvSpPr>
          <p:spPr bwMode="auto">
            <a:xfrm>
              <a:off x="2809240" y="4800600"/>
              <a:ext cx="2194560" cy="1323439"/>
            </a:xfrm>
            <a:prstGeom prst="rect">
              <a:avLst/>
            </a:prstGeom>
            <a:noFill/>
            <a:ln w="76200">
              <a:solidFill>
                <a:srgbClr val="669900"/>
              </a:solidFill>
              <a:miter lim="800000"/>
              <a:headEnd/>
              <a:tailEnd/>
            </a:ln>
          </p:spPr>
          <p:txBody>
            <a:bodyPr wrap="square">
              <a:spAutoFit/>
            </a:bodyPr>
            <a:lstStyle/>
            <a:p>
              <a:pPr algn="ctr"/>
              <a:r>
                <a:rPr lang="en-US" sz="2000" b="1" dirty="0"/>
                <a:t>Throat Junk</a:t>
              </a:r>
            </a:p>
            <a:p>
              <a:pPr algn="ctr"/>
              <a:r>
                <a:rPr lang="en-US" sz="2000" b="1" dirty="0"/>
                <a:t>1 drop of green</a:t>
              </a:r>
            </a:p>
            <a:p>
              <a:pPr algn="ctr"/>
              <a:r>
                <a:rPr lang="en-US" sz="2000" b="1" dirty="0"/>
                <a:t>2 drops of yellow</a:t>
              </a:r>
            </a:p>
            <a:p>
              <a:pPr algn="ctr"/>
              <a:r>
                <a:rPr lang="en-US" sz="2000" b="1" dirty="0"/>
                <a:t>1 drop of red</a:t>
              </a:r>
            </a:p>
          </p:txBody>
        </p:sp>
        <p:sp>
          <p:nvSpPr>
            <p:cNvPr id="14" name="Text Box 8">
              <a:extLst>
                <a:ext uri="{FF2B5EF4-FFF2-40B4-BE49-F238E27FC236}">
                  <a16:creationId xmlns:a16="http://schemas.microsoft.com/office/drawing/2014/main" id="{B04D91C4-DFA9-9283-3333-C371590594CF}"/>
                </a:ext>
              </a:extLst>
            </p:cNvPr>
            <p:cNvSpPr txBox="1">
              <a:spLocks noChangeArrowheads="1"/>
            </p:cNvSpPr>
            <p:nvPr/>
          </p:nvSpPr>
          <p:spPr bwMode="auto">
            <a:xfrm>
              <a:off x="5222240" y="4800600"/>
              <a:ext cx="2194560" cy="1323439"/>
            </a:xfrm>
            <a:prstGeom prst="rect">
              <a:avLst/>
            </a:prstGeom>
            <a:noFill/>
            <a:ln w="76200">
              <a:solidFill>
                <a:srgbClr val="C00000"/>
              </a:solidFill>
              <a:miter lim="800000"/>
              <a:headEnd/>
              <a:tailEnd/>
            </a:ln>
          </p:spPr>
          <p:txBody>
            <a:bodyPr wrap="square">
              <a:spAutoFit/>
            </a:bodyPr>
            <a:lstStyle/>
            <a:p>
              <a:pPr algn="ctr"/>
              <a:r>
                <a:rPr lang="en-US" sz="2000" b="1" dirty="0"/>
                <a:t>Blood Clot</a:t>
              </a:r>
            </a:p>
            <a:p>
              <a:pPr algn="ctr"/>
              <a:r>
                <a:rPr lang="en-US" sz="2000" b="1" dirty="0"/>
                <a:t>4 drops of red</a:t>
              </a:r>
            </a:p>
            <a:p>
              <a:pPr algn="ctr"/>
              <a:r>
                <a:rPr lang="en-US" sz="2000" b="1" dirty="0"/>
                <a:t>1 drop of green</a:t>
              </a:r>
            </a:p>
            <a:p>
              <a:pPr algn="ctr"/>
              <a:r>
                <a:rPr lang="en-US" sz="2000" b="1" dirty="0"/>
                <a:t>1 drop of yellow</a:t>
              </a:r>
            </a:p>
          </p:txBody>
        </p:sp>
        <p:sp>
          <p:nvSpPr>
            <p:cNvPr id="15" name="Text Box 9">
              <a:extLst>
                <a:ext uri="{FF2B5EF4-FFF2-40B4-BE49-F238E27FC236}">
                  <a16:creationId xmlns:a16="http://schemas.microsoft.com/office/drawing/2014/main" id="{18361EBA-C078-C87E-8FBE-BE8A036D8A78}"/>
                </a:ext>
              </a:extLst>
            </p:cNvPr>
            <p:cNvSpPr txBox="1">
              <a:spLocks noChangeArrowheads="1"/>
            </p:cNvSpPr>
            <p:nvPr/>
          </p:nvSpPr>
          <p:spPr bwMode="auto">
            <a:xfrm>
              <a:off x="7635240" y="4800600"/>
              <a:ext cx="2194560" cy="1323439"/>
            </a:xfrm>
            <a:prstGeom prst="rect">
              <a:avLst/>
            </a:prstGeom>
            <a:noFill/>
            <a:ln w="76200">
              <a:solidFill>
                <a:srgbClr val="996600"/>
              </a:solidFill>
              <a:miter lim="800000"/>
              <a:headEnd/>
              <a:tailEnd/>
            </a:ln>
          </p:spPr>
          <p:txBody>
            <a:bodyPr wrap="square">
              <a:spAutoFit/>
            </a:bodyPr>
            <a:lstStyle/>
            <a:p>
              <a:pPr algn="ctr"/>
              <a:r>
                <a:rPr lang="en-US" sz="2000" b="1" dirty="0"/>
                <a:t>Diarrhea</a:t>
              </a:r>
            </a:p>
            <a:p>
              <a:pPr algn="ctr"/>
              <a:r>
                <a:rPr lang="en-US" sz="2000" b="1" dirty="0"/>
                <a:t>2 drops red</a:t>
              </a:r>
            </a:p>
            <a:p>
              <a:pPr algn="ctr"/>
              <a:r>
                <a:rPr lang="en-US" sz="2000" b="1" dirty="0"/>
                <a:t>2 drops yellow</a:t>
              </a:r>
            </a:p>
            <a:p>
              <a:pPr algn="ctr"/>
              <a:r>
                <a:rPr lang="en-US" sz="2000" b="1" dirty="0"/>
                <a:t>1 drop blue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1412083"/>
            <a:ext cx="8763000" cy="4678204"/>
          </a:xfrm>
          <a:prstGeom prst="rect">
            <a:avLst/>
          </a:prstGeom>
          <a:noFill/>
          <a:ln>
            <a:noFill/>
          </a:ln>
        </p:spPr>
        <p:txBody>
          <a:bodyPr wrap="square">
            <a:spAutoFit/>
          </a:bodyPr>
          <a:lstStyle/>
          <a:p>
            <a:r>
              <a:rPr lang="en-US" sz="2800" i="1" dirty="0"/>
              <a:t>1</a:t>
            </a:r>
            <a:r>
              <a:rPr lang="en-US" sz="2800" i="1" baseline="30000" dirty="0"/>
              <a:t>st</a:t>
            </a:r>
            <a:r>
              <a:rPr lang="en-US" sz="2800" i="1" dirty="0"/>
              <a:t> – Turn on the scale by pressing  the ON-OFF button. </a:t>
            </a:r>
          </a:p>
          <a:p>
            <a:pPr algn="just"/>
            <a:endParaRPr lang="en-US" sz="1200" b="1" i="1" dirty="0"/>
          </a:p>
          <a:p>
            <a:r>
              <a:rPr lang="en-US" sz="2800" i="1" dirty="0"/>
              <a:t>2</a:t>
            </a:r>
            <a:r>
              <a:rPr lang="en-US" sz="2800" i="1" baseline="30000" dirty="0"/>
              <a:t>nd</a:t>
            </a:r>
            <a:r>
              <a:rPr lang="en-US" sz="2800" i="1" dirty="0"/>
              <a:t> – Place the </a:t>
            </a:r>
            <a:r>
              <a:rPr lang="en-US" sz="2800" i="1" u="sng" dirty="0"/>
              <a:t>EMPTY</a:t>
            </a:r>
            <a:r>
              <a:rPr lang="en-US" sz="2800" i="1" dirty="0"/>
              <a:t> “Guar Gum” cup </a:t>
            </a:r>
            <a:br>
              <a:rPr lang="en-US" sz="2800" i="1" dirty="0"/>
            </a:br>
            <a:r>
              <a:rPr lang="en-US" sz="2800" i="1" dirty="0"/>
              <a:t>on the pan.</a:t>
            </a:r>
          </a:p>
          <a:p>
            <a:pPr algn="just"/>
            <a:endParaRPr lang="en-US" sz="1600" b="1" i="1" dirty="0"/>
          </a:p>
          <a:p>
            <a:r>
              <a:rPr lang="en-US" sz="2800" i="1" dirty="0"/>
              <a:t>3</a:t>
            </a:r>
            <a:r>
              <a:rPr lang="en-US" sz="2800" i="1" baseline="30000" dirty="0"/>
              <a:t>rd</a:t>
            </a:r>
            <a:r>
              <a:rPr lang="en-US" sz="2800" i="1" dirty="0"/>
              <a:t> – Click the TARE button to set the scale </a:t>
            </a:r>
            <a:br>
              <a:rPr lang="en-US" sz="2800" i="1" dirty="0"/>
            </a:br>
            <a:r>
              <a:rPr lang="en-US" sz="2800" i="1" dirty="0"/>
              <a:t>to ZERO - we don’t want to add the mass</a:t>
            </a:r>
            <a:br>
              <a:rPr lang="en-US" sz="2800" i="1" dirty="0"/>
            </a:br>
            <a:r>
              <a:rPr lang="en-US" sz="2800" i="1" dirty="0"/>
              <a:t>of the cup.</a:t>
            </a:r>
          </a:p>
          <a:p>
            <a:pPr algn="just"/>
            <a:endParaRPr lang="en-US" sz="1800" b="1" i="1" dirty="0"/>
          </a:p>
          <a:p>
            <a:r>
              <a:rPr lang="en-US" sz="2800" i="1" dirty="0"/>
              <a:t>4</a:t>
            </a:r>
            <a:r>
              <a:rPr lang="en-US" sz="2800" i="1" baseline="30000" dirty="0"/>
              <a:t>th</a:t>
            </a:r>
            <a:r>
              <a:rPr lang="en-US" sz="2800" i="1" dirty="0"/>
              <a:t> – Use the small scoop add 0.60 grams </a:t>
            </a:r>
            <a:br>
              <a:rPr lang="en-US" sz="2800" i="1" dirty="0"/>
            </a:br>
            <a:r>
              <a:rPr lang="en-US" sz="2800" i="1" dirty="0"/>
              <a:t>of  GUAR GUM powder to the cup. </a:t>
            </a:r>
          </a:p>
          <a:p>
            <a:pPr algn="just"/>
            <a:endParaRPr lang="en-US" sz="2800" b="1" i="1" dirty="0"/>
          </a:p>
        </p:txBody>
      </p:sp>
      <p:pic>
        <p:nvPicPr>
          <p:cNvPr id="3" name="Picture 2" descr="A cup on a scale&#10;&#10;Description automatically generated">
            <a:extLst>
              <a:ext uri="{FF2B5EF4-FFF2-40B4-BE49-F238E27FC236}">
                <a16:creationId xmlns:a16="http://schemas.microsoft.com/office/drawing/2014/main" id="{A1C21E9B-BA06-C61A-9B08-6348423FB4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48" t="20153" r="16462"/>
          <a:stretch/>
        </p:blipFill>
        <p:spPr>
          <a:xfrm>
            <a:off x="7239000" y="2478883"/>
            <a:ext cx="2514600" cy="4226717"/>
          </a:xfrm>
          <a:prstGeom prst="rect">
            <a:avLst/>
          </a:prstGeom>
        </p:spPr>
      </p:pic>
      <p:cxnSp>
        <p:nvCxnSpPr>
          <p:cNvPr id="7" name="Straight Arrow Connector 6">
            <a:extLst>
              <a:ext uri="{FF2B5EF4-FFF2-40B4-BE49-F238E27FC236}">
                <a16:creationId xmlns:a16="http://schemas.microsoft.com/office/drawing/2014/main" id="{0798AF33-6E6D-F6F7-CAA9-D9A1FEF71D4C}"/>
              </a:ext>
            </a:extLst>
          </p:cNvPr>
          <p:cNvCxnSpPr>
            <a:cxnSpLocks/>
          </p:cNvCxnSpPr>
          <p:nvPr/>
        </p:nvCxnSpPr>
        <p:spPr>
          <a:xfrm>
            <a:off x="7172350" y="1869283"/>
            <a:ext cx="1133450" cy="3733800"/>
          </a:xfrm>
          <a:prstGeom prst="straightConnector1">
            <a:avLst/>
          </a:prstGeom>
          <a:ln w="1301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86C516E-835B-94C0-6FD9-63970758E506}"/>
              </a:ext>
            </a:extLst>
          </p:cNvPr>
          <p:cNvCxnSpPr>
            <a:cxnSpLocks/>
          </p:cNvCxnSpPr>
          <p:nvPr/>
        </p:nvCxnSpPr>
        <p:spPr>
          <a:xfrm>
            <a:off x="6334150" y="2419168"/>
            <a:ext cx="1545307" cy="1841177"/>
          </a:xfrm>
          <a:prstGeom prst="straightConnector1">
            <a:avLst/>
          </a:prstGeom>
          <a:ln w="1301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DD6545-9245-F8B2-2927-979155DE4745}"/>
              </a:ext>
            </a:extLst>
          </p:cNvPr>
          <p:cNvCxnSpPr>
            <a:cxnSpLocks/>
          </p:cNvCxnSpPr>
          <p:nvPr/>
        </p:nvCxnSpPr>
        <p:spPr>
          <a:xfrm>
            <a:off x="6334150" y="3704964"/>
            <a:ext cx="2581250" cy="1898119"/>
          </a:xfrm>
          <a:prstGeom prst="straightConnector1">
            <a:avLst/>
          </a:prstGeom>
          <a:ln w="130175">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58328ED-9F54-34CB-AA2C-789C5834DA75}"/>
              </a:ext>
            </a:extLst>
          </p:cNvPr>
          <p:cNvGrpSpPr/>
          <p:nvPr/>
        </p:nvGrpSpPr>
        <p:grpSpPr>
          <a:xfrm>
            <a:off x="2101776" y="2235823"/>
            <a:ext cx="7694755" cy="4469777"/>
            <a:chOff x="2101776" y="976140"/>
            <a:chExt cx="7694755" cy="4469777"/>
          </a:xfrm>
        </p:grpSpPr>
        <p:pic>
          <p:nvPicPr>
            <p:cNvPr id="5" name="Picture 4" descr="A cup on a scale&#10;&#10;Description automatically generated">
              <a:extLst>
                <a:ext uri="{FF2B5EF4-FFF2-40B4-BE49-F238E27FC236}">
                  <a16:creationId xmlns:a16="http://schemas.microsoft.com/office/drawing/2014/main" id="{B56AFDB8-B75B-1837-4F83-EAB64E646D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20" r="11351"/>
            <a:stretch/>
          </p:blipFill>
          <p:spPr>
            <a:xfrm>
              <a:off x="7172350" y="976140"/>
              <a:ext cx="2624181" cy="4410062"/>
            </a:xfrm>
            <a:prstGeom prst="rect">
              <a:avLst/>
            </a:prstGeom>
          </p:spPr>
        </p:pic>
        <p:cxnSp>
          <p:nvCxnSpPr>
            <p:cNvPr id="30" name="Straight Arrow Connector 29">
              <a:extLst>
                <a:ext uri="{FF2B5EF4-FFF2-40B4-BE49-F238E27FC236}">
                  <a16:creationId xmlns:a16="http://schemas.microsoft.com/office/drawing/2014/main" id="{87B9A3D2-4C48-D839-BAE5-AFD54C4FA8FD}"/>
                </a:ext>
              </a:extLst>
            </p:cNvPr>
            <p:cNvCxnSpPr>
              <a:cxnSpLocks/>
            </p:cNvCxnSpPr>
            <p:nvPr/>
          </p:nvCxnSpPr>
          <p:spPr>
            <a:xfrm flipV="1">
              <a:off x="6781800" y="4007747"/>
              <a:ext cx="1590650" cy="882572"/>
            </a:xfrm>
            <a:prstGeom prst="straightConnector1">
              <a:avLst/>
            </a:prstGeom>
            <a:ln w="1301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823789F-6980-8483-B404-34B2B77076FA}"/>
                </a:ext>
              </a:extLst>
            </p:cNvPr>
            <p:cNvSpPr txBox="1"/>
            <p:nvPr/>
          </p:nvSpPr>
          <p:spPr>
            <a:xfrm>
              <a:off x="2101776" y="4491810"/>
              <a:ext cx="4934280" cy="954107"/>
            </a:xfrm>
            <a:prstGeom prst="rect">
              <a:avLst/>
            </a:prstGeom>
            <a:solidFill>
              <a:srgbClr val="FFFF00"/>
            </a:solidFill>
          </p:spPr>
          <p:txBody>
            <a:bodyPr wrap="square">
              <a:spAutoFit/>
            </a:bodyPr>
            <a:lstStyle/>
            <a:p>
              <a:pPr algn="r"/>
              <a:r>
                <a:rPr lang="en-US" sz="2800" i="1" dirty="0"/>
                <a:t>Get it as close as you can </a:t>
              </a:r>
              <a:r>
                <a:rPr lang="en-US" sz="2800" i="1" dirty="0">
                  <a:sym typeface="Wingdings" panose="05000000000000000000" pitchFamily="2" charset="2"/>
                </a:rPr>
                <a:t> Between </a:t>
              </a:r>
              <a:r>
                <a:rPr lang="en-US" sz="2800" i="1" u="sng" dirty="0"/>
                <a:t>0.58 to 0.62 </a:t>
              </a:r>
              <a:r>
                <a:rPr lang="en-US" sz="2800" i="1" dirty="0"/>
                <a:t>will work!</a:t>
              </a:r>
            </a:p>
          </p:txBody>
        </p:sp>
      </p:grpSp>
      <p:sp>
        <p:nvSpPr>
          <p:cNvPr id="2" name="Text Box 4">
            <a:extLst>
              <a:ext uri="{FF2B5EF4-FFF2-40B4-BE49-F238E27FC236}">
                <a16:creationId xmlns:a16="http://schemas.microsoft.com/office/drawing/2014/main" id="{F2A76A95-7EAB-4744-242C-625598866F97}"/>
              </a:ext>
            </a:extLst>
          </p:cNvPr>
          <p:cNvSpPr txBox="1">
            <a:spLocks noChangeArrowheads="1"/>
          </p:cNvSpPr>
          <p:nvPr/>
        </p:nvSpPr>
        <p:spPr bwMode="auto">
          <a:xfrm>
            <a:off x="207962" y="76200"/>
            <a:ext cx="9642475" cy="1138773"/>
          </a:xfrm>
          <a:prstGeom prst="rect">
            <a:avLst/>
          </a:prstGeom>
          <a:noFill/>
          <a:ln w="9525">
            <a:noFill/>
            <a:miter lim="800000"/>
            <a:headEnd/>
            <a:tailEnd/>
          </a:ln>
        </p:spPr>
        <p:txBody>
          <a:bodyPr>
            <a:spAutoFit/>
          </a:bodyPr>
          <a:lstStyle/>
          <a:p>
            <a:pPr algn="just"/>
            <a:r>
              <a:rPr lang="en-US" sz="2800" b="1" dirty="0"/>
              <a:t>4 – Use a digital scale to measure 0.60 grams of guar gum. </a:t>
            </a:r>
            <a:br>
              <a:rPr lang="en-US" sz="2800" b="1" dirty="0"/>
            </a:br>
            <a:br>
              <a:rPr lang="en-US" sz="1200" b="1" dirty="0"/>
            </a:br>
            <a:r>
              <a:rPr lang="en-US" sz="2800" b="1" dirty="0"/>
              <a:t>Follow these directions:</a:t>
            </a:r>
          </a:p>
        </p:txBody>
      </p:sp>
    </p:spTree>
    <p:extLst>
      <p:ext uri="{BB962C8B-B14F-4D97-AF65-F5344CB8AC3E}">
        <p14:creationId xmlns:p14="http://schemas.microsoft.com/office/powerpoint/2010/main" val="324457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4"/>
          <p:cNvSpPr txBox="1">
            <a:spLocks noChangeArrowheads="1"/>
          </p:cNvSpPr>
          <p:nvPr/>
        </p:nvSpPr>
        <p:spPr bwMode="auto">
          <a:xfrm>
            <a:off x="762000" y="1911479"/>
            <a:ext cx="8696396" cy="677108"/>
          </a:xfrm>
          <a:prstGeom prst="rect">
            <a:avLst/>
          </a:prstGeom>
          <a:noFill/>
          <a:ln w="9525">
            <a:noFill/>
            <a:miter lim="800000"/>
            <a:headEnd/>
            <a:tailEnd/>
          </a:ln>
        </p:spPr>
        <p:txBody>
          <a:bodyPr wrap="square">
            <a:spAutoFit/>
          </a:bodyPr>
          <a:lstStyle/>
          <a:p>
            <a:pPr algn="just"/>
            <a:r>
              <a:rPr lang="en-US" sz="2800" i="1" dirty="0">
                <a:solidFill>
                  <a:srgbClr val="FF0000"/>
                </a:solidFill>
              </a:rPr>
              <a:t>Break up the clumps with the stick and stir until dissolved.  </a:t>
            </a:r>
          </a:p>
          <a:p>
            <a:pPr algn="just"/>
            <a:endParaRPr lang="en-US" sz="1000" i="1" dirty="0">
              <a:solidFill>
                <a:srgbClr val="FF0000"/>
              </a:solidFill>
            </a:endParaRPr>
          </a:p>
        </p:txBody>
      </p:sp>
      <p:sp>
        <p:nvSpPr>
          <p:cNvPr id="9" name="Text Box 4"/>
          <p:cNvSpPr txBox="1">
            <a:spLocks noChangeArrowheads="1"/>
          </p:cNvSpPr>
          <p:nvPr/>
        </p:nvSpPr>
        <p:spPr bwMode="auto">
          <a:xfrm>
            <a:off x="125648" y="76200"/>
            <a:ext cx="9642475" cy="2246769"/>
          </a:xfrm>
          <a:prstGeom prst="rect">
            <a:avLst/>
          </a:prstGeom>
          <a:noFill/>
          <a:ln w="9525">
            <a:noFill/>
            <a:miter lim="800000"/>
            <a:headEnd/>
            <a:tailEnd/>
          </a:ln>
        </p:spPr>
        <p:txBody>
          <a:bodyPr>
            <a:spAutoFit/>
          </a:bodyPr>
          <a:lstStyle/>
          <a:p>
            <a:pPr algn="just"/>
            <a:r>
              <a:rPr lang="en-US" sz="2800" dirty="0"/>
              <a:t>5 – Have one person</a:t>
            </a:r>
            <a:r>
              <a:rPr lang="en-US" sz="2800" b="1" dirty="0"/>
              <a:t> </a:t>
            </a:r>
            <a:r>
              <a:rPr lang="en-US" sz="2800" b="1" u="sng" dirty="0"/>
              <a:t>stir the colored water </a:t>
            </a:r>
            <a:r>
              <a:rPr lang="en-US" sz="2800" dirty="0"/>
              <a:t>as the other person </a:t>
            </a:r>
            <a:r>
              <a:rPr lang="en-US" sz="2800" b="1" u="sng" dirty="0"/>
              <a:t>SPRINKLES or TAPS </a:t>
            </a:r>
            <a:r>
              <a:rPr lang="en-US" sz="2800" u="sng" dirty="0"/>
              <a:t>the guar gum </a:t>
            </a:r>
            <a:r>
              <a:rPr lang="en-US" sz="2800" dirty="0"/>
              <a:t>into it - a little at a time to keep it from clumping. Keep stirring until the mixture thickens – you cannot do the next step until it thickens.  </a:t>
            </a:r>
          </a:p>
          <a:p>
            <a:pPr algn="just"/>
            <a:endParaRPr lang="en-US" sz="2800" dirty="0"/>
          </a:p>
        </p:txBody>
      </p:sp>
      <p:sp>
        <p:nvSpPr>
          <p:cNvPr id="4" name="Text Box 2">
            <a:extLst>
              <a:ext uri="{FF2B5EF4-FFF2-40B4-BE49-F238E27FC236}">
                <a16:creationId xmlns:a16="http://schemas.microsoft.com/office/drawing/2014/main" id="{59216BEC-79E8-A554-110A-7DBF25052AED}"/>
              </a:ext>
            </a:extLst>
          </p:cNvPr>
          <p:cNvSpPr txBox="1">
            <a:spLocks noChangeArrowheads="1"/>
          </p:cNvSpPr>
          <p:nvPr/>
        </p:nvSpPr>
        <p:spPr bwMode="auto">
          <a:xfrm>
            <a:off x="70361" y="5531296"/>
            <a:ext cx="9829800" cy="1169551"/>
          </a:xfrm>
          <a:prstGeom prst="rect">
            <a:avLst/>
          </a:prstGeom>
          <a:noFill/>
          <a:ln w="9525">
            <a:noFill/>
            <a:miter lim="800000"/>
            <a:headEnd/>
            <a:tailEnd/>
          </a:ln>
        </p:spPr>
        <p:txBody>
          <a:bodyPr wrap="square">
            <a:spAutoFit/>
          </a:bodyPr>
          <a:lstStyle/>
          <a:p>
            <a:pPr algn="just"/>
            <a:r>
              <a:rPr lang="en-US" sz="2800" dirty="0"/>
              <a:t>7 – </a:t>
            </a:r>
            <a:r>
              <a:rPr lang="en-US" sz="2800" b="1" dirty="0"/>
              <a:t>Dump the slime onto a plate to “gel” </a:t>
            </a:r>
            <a:r>
              <a:rPr lang="en-US" sz="2800" dirty="0"/>
              <a:t>while you </a:t>
            </a:r>
            <a:r>
              <a:rPr lang="en-US" sz="2800" b="1" dirty="0"/>
              <a:t>CLEAN UP</a:t>
            </a:r>
            <a:r>
              <a:rPr lang="en-US" sz="2800" dirty="0"/>
              <a:t>.  </a:t>
            </a:r>
          </a:p>
          <a:p>
            <a:pPr algn="just"/>
            <a:endParaRPr lang="en-US" sz="1400" dirty="0"/>
          </a:p>
          <a:p>
            <a:pPr algn="just"/>
            <a:r>
              <a:rPr lang="en-US" sz="2800" b="1" dirty="0">
                <a:solidFill>
                  <a:srgbClr val="FF0000"/>
                </a:solidFill>
              </a:rPr>
              <a:t>We will do the slime tests with GOOBERS tomorrow.   </a:t>
            </a:r>
            <a:endParaRPr lang="en-US" sz="2000" b="1" dirty="0">
              <a:solidFill>
                <a:srgbClr val="FF0000"/>
              </a:solidFill>
            </a:endParaRPr>
          </a:p>
        </p:txBody>
      </p:sp>
      <p:grpSp>
        <p:nvGrpSpPr>
          <p:cNvPr id="7" name="Group 6">
            <a:extLst>
              <a:ext uri="{FF2B5EF4-FFF2-40B4-BE49-F238E27FC236}">
                <a16:creationId xmlns:a16="http://schemas.microsoft.com/office/drawing/2014/main" id="{F3FFE5FA-919B-6F26-5D07-33689E6D984A}"/>
              </a:ext>
            </a:extLst>
          </p:cNvPr>
          <p:cNvGrpSpPr/>
          <p:nvPr/>
        </p:nvGrpSpPr>
        <p:grpSpPr>
          <a:xfrm>
            <a:off x="107650" y="2745933"/>
            <a:ext cx="9843100" cy="2177733"/>
            <a:chOff x="107650" y="2745933"/>
            <a:chExt cx="9843100" cy="2177733"/>
          </a:xfrm>
        </p:grpSpPr>
        <p:grpSp>
          <p:nvGrpSpPr>
            <p:cNvPr id="5" name="Group 4">
              <a:extLst>
                <a:ext uri="{FF2B5EF4-FFF2-40B4-BE49-F238E27FC236}">
                  <a16:creationId xmlns:a16="http://schemas.microsoft.com/office/drawing/2014/main" id="{0DA90E91-DBE0-608F-2131-B59257A83F65}"/>
                </a:ext>
              </a:extLst>
            </p:cNvPr>
            <p:cNvGrpSpPr/>
            <p:nvPr/>
          </p:nvGrpSpPr>
          <p:grpSpPr>
            <a:xfrm>
              <a:off x="107650" y="2745933"/>
              <a:ext cx="9843100" cy="2177733"/>
              <a:chOff x="103597" y="3200400"/>
              <a:chExt cx="9843100" cy="2177733"/>
            </a:xfrm>
          </p:grpSpPr>
          <p:sp>
            <p:nvSpPr>
              <p:cNvPr id="2" name="Text Box 2">
                <a:extLst>
                  <a:ext uri="{FF2B5EF4-FFF2-40B4-BE49-F238E27FC236}">
                    <a16:creationId xmlns:a16="http://schemas.microsoft.com/office/drawing/2014/main" id="{5954940F-5A5E-6891-E193-0EEFF4499924}"/>
                  </a:ext>
                </a:extLst>
              </p:cNvPr>
              <p:cNvSpPr txBox="1">
                <a:spLocks noChangeArrowheads="1"/>
              </p:cNvSpPr>
              <p:nvPr/>
            </p:nvSpPr>
            <p:spPr bwMode="auto">
              <a:xfrm>
                <a:off x="103597" y="3200400"/>
                <a:ext cx="9642475" cy="1723549"/>
              </a:xfrm>
              <a:prstGeom prst="rect">
                <a:avLst/>
              </a:prstGeom>
              <a:noFill/>
              <a:ln w="9525">
                <a:noFill/>
                <a:miter lim="800000"/>
                <a:headEnd/>
                <a:tailEnd/>
              </a:ln>
            </p:spPr>
            <p:txBody>
              <a:bodyPr>
                <a:spAutoFit/>
              </a:bodyPr>
              <a:lstStyle/>
              <a:p>
                <a:pPr algn="just"/>
                <a:r>
                  <a:rPr lang="en-US" sz="2800" dirty="0"/>
                  <a:t>6 - Use a </a:t>
                </a:r>
                <a:r>
                  <a:rPr lang="en-US" sz="2800" b="1" dirty="0">
                    <a:solidFill>
                      <a:srgbClr val="FF0000"/>
                    </a:solidFill>
                  </a:rPr>
                  <a:t>RED</a:t>
                </a:r>
                <a:r>
                  <a:rPr lang="en-US" sz="2800" dirty="0"/>
                  <a:t> </a:t>
                </a:r>
                <a:r>
                  <a:rPr lang="en-US" sz="2800" b="1" dirty="0">
                    <a:solidFill>
                      <a:srgbClr val="FF0000"/>
                    </a:solidFill>
                  </a:rPr>
                  <a:t>BASE</a:t>
                </a:r>
                <a:r>
                  <a:rPr lang="en-US" sz="2800" dirty="0"/>
                  <a:t> cylinder to measure </a:t>
                </a:r>
                <a:r>
                  <a:rPr lang="en-US" sz="2800" b="1" u="sng" dirty="0"/>
                  <a:t>12 ml of borax solution</a:t>
                </a:r>
                <a:r>
                  <a:rPr lang="en-US" sz="2800" dirty="0"/>
                  <a:t>.  Pour it into the cup &amp; </a:t>
                </a:r>
                <a:r>
                  <a:rPr lang="en-US" sz="2800" b="1" dirty="0"/>
                  <a:t>stir</a:t>
                </a:r>
                <a:r>
                  <a:rPr lang="en-US" sz="2800" dirty="0"/>
                  <a:t> for 60 seconds.  </a:t>
                </a:r>
              </a:p>
              <a:p>
                <a:pPr algn="just"/>
                <a:endParaRPr lang="en-US" sz="1000" dirty="0"/>
              </a:p>
              <a:p>
                <a:pPr algn="just"/>
                <a:endParaRPr lang="en-US" sz="2000" i="1" dirty="0"/>
              </a:p>
              <a:p>
                <a:pPr algn="just"/>
                <a:endParaRPr lang="en-US" sz="2000" dirty="0"/>
              </a:p>
            </p:txBody>
          </p:sp>
          <p:sp>
            <p:nvSpPr>
              <p:cNvPr id="3" name="TextBox 2">
                <a:extLst>
                  <a:ext uri="{FF2B5EF4-FFF2-40B4-BE49-F238E27FC236}">
                    <a16:creationId xmlns:a16="http://schemas.microsoft.com/office/drawing/2014/main" id="{86D016AD-C577-2B58-EBF1-5E66A7ABB3AE}"/>
                  </a:ext>
                </a:extLst>
              </p:cNvPr>
              <p:cNvSpPr txBox="1"/>
              <p:nvPr/>
            </p:nvSpPr>
            <p:spPr>
              <a:xfrm>
                <a:off x="2375500" y="4424026"/>
                <a:ext cx="7571197" cy="954107"/>
              </a:xfrm>
              <a:prstGeom prst="rect">
                <a:avLst/>
              </a:prstGeom>
              <a:noFill/>
            </p:spPr>
            <p:txBody>
              <a:bodyPr wrap="square" rtlCol="0">
                <a:spAutoFit/>
              </a:bodyPr>
              <a:lstStyle/>
              <a:p>
                <a:pPr algn="ctr"/>
                <a:r>
                  <a:rPr lang="en-US" sz="2800" b="1" i="1" dirty="0">
                    <a:highlight>
                      <a:srgbClr val="FFFF00"/>
                    </a:highlight>
                  </a:rPr>
                  <a:t>Measure twice – 6 milliliters at a time</a:t>
                </a:r>
                <a:br>
                  <a:rPr lang="en-US" sz="2800" b="1" i="1" dirty="0"/>
                </a:br>
                <a:r>
                  <a:rPr lang="en-US" sz="2800" b="1" i="1" u="sng" dirty="0"/>
                  <a:t>DO NOT STIR </a:t>
                </a:r>
                <a:r>
                  <a:rPr lang="en-US" sz="2800" b="1" i="1" dirty="0"/>
                  <a:t>until all the borax is in the cup!</a:t>
                </a:r>
              </a:p>
            </p:txBody>
          </p:sp>
        </p:grpSp>
        <p:sp>
          <p:nvSpPr>
            <p:cNvPr id="6" name="Arrow: Down 5">
              <a:extLst>
                <a:ext uri="{FF2B5EF4-FFF2-40B4-BE49-F238E27FC236}">
                  <a16:creationId xmlns:a16="http://schemas.microsoft.com/office/drawing/2014/main" id="{344C3CD1-8FBC-1063-ABEB-DDCBC483285A}"/>
                </a:ext>
              </a:extLst>
            </p:cNvPr>
            <p:cNvSpPr/>
            <p:nvPr/>
          </p:nvSpPr>
          <p:spPr>
            <a:xfrm>
              <a:off x="7678847" y="3277170"/>
              <a:ext cx="609600" cy="7620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058400" cy="762000"/>
          </a:xfrm>
          <a:solidFill>
            <a:srgbClr val="FFFF00"/>
          </a:solidFill>
        </p:spPr>
        <p:txBody>
          <a:bodyPr/>
          <a:lstStyle/>
          <a:p>
            <a:pPr algn="l" eaLnBrk="1" hangingPunct="1"/>
            <a:r>
              <a:rPr lang="en-US" sz="3600" b="1" dirty="0">
                <a:latin typeface="Cooper Black" pitchFamily="18" charset="0"/>
              </a:rPr>
              <a:t>Clean Up Time</a:t>
            </a:r>
          </a:p>
        </p:txBody>
      </p:sp>
      <p:sp>
        <p:nvSpPr>
          <p:cNvPr id="4" name="Text Box 3"/>
          <p:cNvSpPr txBox="1">
            <a:spLocks noChangeArrowheads="1"/>
          </p:cNvSpPr>
          <p:nvPr/>
        </p:nvSpPr>
        <p:spPr bwMode="auto">
          <a:xfrm>
            <a:off x="130628" y="772288"/>
            <a:ext cx="9906000" cy="5770811"/>
          </a:xfrm>
          <a:prstGeom prst="rect">
            <a:avLst/>
          </a:prstGeom>
          <a:noFill/>
          <a:ln w="9525">
            <a:noFill/>
            <a:miter lim="800000"/>
            <a:headEnd/>
            <a:tailEnd/>
          </a:ln>
        </p:spPr>
        <p:txBody>
          <a:bodyPr wrap="square">
            <a:spAutoFit/>
          </a:bodyPr>
          <a:lstStyle/>
          <a:p>
            <a:pPr algn="just">
              <a:spcBef>
                <a:spcPts val="0"/>
              </a:spcBef>
              <a:spcAft>
                <a:spcPts val="0"/>
              </a:spcAft>
            </a:pPr>
            <a:r>
              <a:rPr lang="en-US" b="1" i="1" dirty="0"/>
              <a:t>Throw away your cup and stir stick. </a:t>
            </a:r>
          </a:p>
          <a:p>
            <a:pPr algn="just">
              <a:spcBef>
                <a:spcPts val="0"/>
              </a:spcBef>
              <a:spcAft>
                <a:spcPts val="0"/>
              </a:spcAft>
            </a:pPr>
            <a:endParaRPr lang="en-US" sz="1400" b="1" i="1" dirty="0"/>
          </a:p>
          <a:p>
            <a:pPr>
              <a:spcBef>
                <a:spcPts val="0"/>
              </a:spcBef>
              <a:spcAft>
                <a:spcPts val="0"/>
              </a:spcAft>
            </a:pPr>
            <a:r>
              <a:rPr lang="en-US" b="1" i="1" dirty="0"/>
              <a:t>Return all other materials to the correct spot on the side counter.</a:t>
            </a:r>
          </a:p>
          <a:p>
            <a:pPr>
              <a:spcBef>
                <a:spcPts val="0"/>
              </a:spcBef>
              <a:spcAft>
                <a:spcPts val="0"/>
              </a:spcAft>
            </a:pPr>
            <a:endParaRPr lang="en-US" sz="1400" b="1" i="1" dirty="0"/>
          </a:p>
          <a:p>
            <a:pPr>
              <a:spcBef>
                <a:spcPts val="0"/>
              </a:spcBef>
              <a:spcAft>
                <a:spcPts val="0"/>
              </a:spcAft>
            </a:pPr>
            <a:r>
              <a:rPr lang="en-US" b="1" i="1" dirty="0"/>
              <a:t>Split your Goobers in half – one for each person. Put your bag of Goobers with your other slimes. </a:t>
            </a:r>
          </a:p>
          <a:p>
            <a:pPr>
              <a:spcBef>
                <a:spcPts val="0"/>
              </a:spcBef>
              <a:spcAft>
                <a:spcPts val="0"/>
              </a:spcAft>
            </a:pPr>
            <a:endParaRPr lang="en-US" sz="1400" b="1" i="1" dirty="0"/>
          </a:p>
          <a:p>
            <a:pPr>
              <a:spcBef>
                <a:spcPts val="0"/>
              </a:spcBef>
              <a:spcAft>
                <a:spcPts val="0"/>
              </a:spcAft>
            </a:pPr>
            <a:r>
              <a:rPr lang="en-US" b="1" i="1" dirty="0"/>
              <a:t>Clean up your table &amp; wash your hands </a:t>
            </a:r>
            <a:r>
              <a:rPr lang="en-US" b="1" i="1" u="sng" dirty="0"/>
              <a:t>after</a:t>
            </a:r>
            <a:r>
              <a:rPr lang="en-US" b="1" i="1" dirty="0"/>
              <a:t> you use a dry paper towel to clean your hands. </a:t>
            </a:r>
          </a:p>
          <a:p>
            <a:pPr>
              <a:spcBef>
                <a:spcPts val="0"/>
              </a:spcBef>
              <a:spcAft>
                <a:spcPts val="0"/>
              </a:spcAft>
            </a:pPr>
            <a:br>
              <a:rPr lang="en-US" sz="300" b="1" i="1" dirty="0"/>
            </a:br>
            <a:endParaRPr lang="en-US" sz="1200" b="1" i="1" dirty="0"/>
          </a:p>
          <a:p>
            <a:pPr>
              <a:spcBef>
                <a:spcPts val="0"/>
              </a:spcBef>
              <a:spcAft>
                <a:spcPts val="0"/>
              </a:spcAft>
            </a:pPr>
            <a:r>
              <a:rPr lang="en-US" b="1" i="1" dirty="0"/>
              <a:t>Done? </a:t>
            </a:r>
          </a:p>
          <a:p>
            <a:pPr marL="342900" indent="-342900">
              <a:spcBef>
                <a:spcPts val="0"/>
              </a:spcBef>
              <a:spcAft>
                <a:spcPts val="0"/>
              </a:spcAft>
              <a:buFont typeface="Arial" panose="020B0604020202020204" pitchFamily="34" charset="0"/>
              <a:buChar char="•"/>
            </a:pPr>
            <a:r>
              <a:rPr lang="en-US" i="1" dirty="0"/>
              <a:t>Do </a:t>
            </a:r>
            <a:r>
              <a:rPr lang="en-US" b="1" i="1" dirty="0"/>
              <a:t>slime tests </a:t>
            </a:r>
            <a:r>
              <a:rPr lang="en-US" i="1" dirty="0"/>
              <a:t>for </a:t>
            </a:r>
            <a:r>
              <a:rPr lang="en-US" b="1" i="1" dirty="0" err="1"/>
              <a:t>Gloop</a:t>
            </a:r>
            <a:r>
              <a:rPr lang="en-US" i="1" dirty="0"/>
              <a:t> or </a:t>
            </a:r>
            <a:r>
              <a:rPr lang="en-US" b="1" i="1" dirty="0"/>
              <a:t>Boogers </a:t>
            </a:r>
            <a:br>
              <a:rPr lang="en-US" b="1" i="1" dirty="0"/>
            </a:br>
            <a:r>
              <a:rPr lang="en-US" i="1" dirty="0">
                <a:sym typeface="Wingdings" panose="05000000000000000000" pitchFamily="2" charset="2"/>
              </a:rPr>
              <a:t> Follow the directions on </a:t>
            </a:r>
            <a:r>
              <a:rPr lang="en-US" b="1" i="1" dirty="0">
                <a:sym typeface="Wingdings" panose="05000000000000000000" pitchFamily="2" charset="2"/>
              </a:rPr>
              <a:t>slide 3</a:t>
            </a:r>
            <a:r>
              <a:rPr lang="en-US" i="1" dirty="0">
                <a:sym typeface="Wingdings" panose="05000000000000000000" pitchFamily="2" charset="2"/>
              </a:rPr>
              <a:t>!</a:t>
            </a:r>
            <a:endParaRPr lang="en-US" i="1" dirty="0"/>
          </a:p>
          <a:p>
            <a:pPr marL="342900" indent="-342900">
              <a:spcBef>
                <a:spcPts val="0"/>
              </a:spcBef>
              <a:spcAft>
                <a:spcPts val="0"/>
              </a:spcAft>
              <a:buFont typeface="Arial" panose="020B0604020202020204" pitchFamily="34" charset="0"/>
              <a:buChar char="•"/>
            </a:pPr>
            <a:r>
              <a:rPr lang="en-US" i="1" dirty="0"/>
              <a:t>Finish </a:t>
            </a:r>
            <a:r>
              <a:rPr lang="en-US" b="1" i="1" dirty="0"/>
              <a:t>GIMKIT </a:t>
            </a:r>
            <a:r>
              <a:rPr lang="en-US" i="1" dirty="0"/>
              <a:t>&amp; turn in a </a:t>
            </a:r>
            <a:r>
              <a:rPr lang="en-US" b="1" i="1" dirty="0"/>
              <a:t>screenshot</a:t>
            </a:r>
            <a:r>
              <a:rPr lang="en-US" i="1" dirty="0"/>
              <a:t> </a:t>
            </a:r>
            <a:br>
              <a:rPr lang="en-US" i="1" dirty="0"/>
            </a:br>
            <a:r>
              <a:rPr lang="en-US" i="1" dirty="0"/>
              <a:t>on </a:t>
            </a:r>
            <a:r>
              <a:rPr lang="en-US" b="1" i="1" dirty="0"/>
              <a:t>Google Classroom</a:t>
            </a:r>
            <a:r>
              <a:rPr lang="en-US" i="1" dirty="0"/>
              <a:t>.</a:t>
            </a:r>
          </a:p>
          <a:p>
            <a:pPr marL="342900" indent="-342900">
              <a:spcBef>
                <a:spcPts val="0"/>
              </a:spcBef>
              <a:spcAft>
                <a:spcPts val="0"/>
              </a:spcAft>
              <a:buFont typeface="Arial" panose="020B0604020202020204" pitchFamily="34" charset="0"/>
              <a:buChar char="•"/>
            </a:pPr>
            <a:r>
              <a:rPr lang="en-US" b="1" i="1" u="sng" dirty="0">
                <a:sym typeface="Wingdings" panose="05000000000000000000" pitchFamily="2" charset="2"/>
              </a:rPr>
              <a:t>If done with everything</a:t>
            </a:r>
            <a:r>
              <a:rPr lang="en-US" i="1" dirty="0">
                <a:sym typeface="Wingdings" panose="05000000000000000000" pitchFamily="2" charset="2"/>
              </a:rPr>
              <a:t>, you may visit </a:t>
            </a:r>
            <a:br>
              <a:rPr lang="en-US" i="1" dirty="0">
                <a:sym typeface="Wingdings" panose="05000000000000000000" pitchFamily="2" charset="2"/>
              </a:rPr>
            </a:br>
            <a:r>
              <a:rPr lang="en-US" b="1" i="1" dirty="0">
                <a:sym typeface="Wingdings" panose="05000000000000000000" pitchFamily="2" charset="2"/>
              </a:rPr>
              <a:t>Santa Tracker</a:t>
            </a:r>
            <a:r>
              <a:rPr lang="en-US" i="1" dirty="0">
                <a:sym typeface="Wingdings" panose="05000000000000000000" pitchFamily="2" charset="2"/>
              </a:rPr>
              <a:t>!</a:t>
            </a:r>
            <a:endParaRPr lang="en-US" i="1" dirty="0"/>
          </a:p>
        </p:txBody>
      </p:sp>
      <p:sp>
        <p:nvSpPr>
          <p:cNvPr id="9" name="Text Box 3"/>
          <p:cNvSpPr txBox="1">
            <a:spLocks noChangeArrowheads="1"/>
          </p:cNvSpPr>
          <p:nvPr/>
        </p:nvSpPr>
        <p:spPr bwMode="auto">
          <a:xfrm>
            <a:off x="6328975" y="0"/>
            <a:ext cx="3720905" cy="954107"/>
          </a:xfrm>
          <a:prstGeom prst="rect">
            <a:avLst/>
          </a:prstGeom>
          <a:solidFill>
            <a:srgbClr val="FF0000"/>
          </a:solidFill>
          <a:ln w="9525">
            <a:noFill/>
            <a:miter lim="800000"/>
            <a:headEnd/>
            <a:tailEnd/>
          </a:ln>
        </p:spPr>
        <p:txBody>
          <a:bodyPr wrap="square">
            <a:spAutoFit/>
          </a:bodyPr>
          <a:lstStyle/>
          <a:p>
            <a:pPr algn="ctr">
              <a:spcBef>
                <a:spcPct val="50000"/>
              </a:spcBef>
            </a:pPr>
            <a:r>
              <a:rPr lang="en-US" sz="2800" b="1" i="1" dirty="0">
                <a:solidFill>
                  <a:srgbClr val="FFFF00"/>
                </a:solidFill>
              </a:rPr>
              <a:t>Remember … no slime stuff in the sink!</a:t>
            </a:r>
            <a:endParaRPr lang="en-US" b="1" i="1" dirty="0">
              <a:solidFill>
                <a:srgbClr val="FFFF00"/>
              </a:solidFill>
            </a:endParaRPr>
          </a:p>
        </p:txBody>
      </p:sp>
      <p:sp>
        <p:nvSpPr>
          <p:cNvPr id="2" name="TextBox 1">
            <a:extLst>
              <a:ext uri="{FF2B5EF4-FFF2-40B4-BE49-F238E27FC236}">
                <a16:creationId xmlns:a16="http://schemas.microsoft.com/office/drawing/2014/main" id="{F3B1A2F9-E0DE-4F02-ABA4-BD832A518C7C}"/>
              </a:ext>
            </a:extLst>
          </p:cNvPr>
          <p:cNvSpPr txBox="1"/>
          <p:nvPr/>
        </p:nvSpPr>
        <p:spPr>
          <a:xfrm>
            <a:off x="6019800" y="4114800"/>
            <a:ext cx="3720905" cy="1200329"/>
          </a:xfrm>
          <a:prstGeom prst="rect">
            <a:avLst/>
          </a:prstGeom>
          <a:noFill/>
        </p:spPr>
        <p:txBody>
          <a:bodyPr wrap="square" rtlCol="0">
            <a:spAutoFit/>
          </a:bodyPr>
          <a:lstStyle/>
          <a:p>
            <a:pPr algn="ctr"/>
            <a:r>
              <a:rPr lang="en-US" b="1" i="1" dirty="0"/>
              <a:t>Having problems?</a:t>
            </a:r>
            <a:br>
              <a:rPr lang="en-US" b="1" i="1" dirty="0"/>
            </a:br>
            <a:r>
              <a:rPr lang="en-US" i="1" dirty="0" err="1"/>
              <a:t>Gloop</a:t>
            </a:r>
            <a:r>
              <a:rPr lang="en-US" i="1" dirty="0"/>
              <a:t> sticky?  Add borax</a:t>
            </a:r>
          </a:p>
          <a:p>
            <a:pPr algn="ctr"/>
            <a:r>
              <a:rPr lang="en-US" i="1" dirty="0"/>
              <a:t>Boogers sticky?  Add starch</a:t>
            </a:r>
          </a:p>
        </p:txBody>
      </p:sp>
    </p:spTree>
    <p:extLst>
      <p:ext uri="{BB962C8B-B14F-4D97-AF65-F5344CB8AC3E}">
        <p14:creationId xmlns:p14="http://schemas.microsoft.com/office/powerpoint/2010/main" val="1886233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120961"/>
          <a:ext cx="8867335" cy="5897880"/>
        </p:xfrm>
        <a:graphic>
          <a:graphicData uri="http://schemas.openxmlformats.org/drawingml/2006/table">
            <a:tbl>
              <a:tblPr/>
              <a:tblGrid>
                <a:gridCol w="8867335">
                  <a:extLst>
                    <a:ext uri="{9D8B030D-6E8A-4147-A177-3AD203B41FA5}">
                      <a16:colId xmlns:a16="http://schemas.microsoft.com/office/drawing/2014/main" val="20000"/>
                    </a:ext>
                  </a:extLst>
                </a:gridCol>
              </a:tblGrid>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Physical Characteristics - </a:t>
                      </a:r>
                      <a:r>
                        <a:rPr lang="en-US" sz="2400" dirty="0">
                          <a:latin typeface="Arial Narrow" panose="020B0606020202030204" pitchFamily="34" charset="0"/>
                          <a:ea typeface="Times New Roman"/>
                          <a:cs typeface="Times New Roman"/>
                        </a:rPr>
                        <a:t>Describe  its color, texture, odor, and other observations you notice.</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Slime Rating - </a:t>
                      </a:r>
                      <a:r>
                        <a:rPr lang="en-US" sz="2400" dirty="0">
                          <a:latin typeface="Arial Narrow" panose="020B0606020202030204" pitchFamily="34" charset="0"/>
                          <a:ea typeface="Times New Roman"/>
                          <a:cs typeface="Times New Roman"/>
                        </a:rPr>
                        <a:t>Rate your slime from 1 = not very slimy to 5 = very slimy</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Slow Poke - </a:t>
                      </a:r>
                      <a:r>
                        <a:rPr lang="en-US" sz="2400" dirty="0">
                          <a:latin typeface="Arial Narrow" panose="020B0606020202030204" pitchFamily="34" charset="0"/>
                          <a:ea typeface="Times New Roman"/>
                          <a:cs typeface="Times New Roman"/>
                        </a:rPr>
                        <a:t>Slowly poke your finger into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Quick Poke - </a:t>
                      </a:r>
                      <a:r>
                        <a:rPr lang="en-US" sz="2400" dirty="0">
                          <a:latin typeface="Arial Narrow" panose="020B0606020202030204" pitchFamily="34" charset="0"/>
                          <a:ea typeface="Times New Roman"/>
                          <a:cs typeface="Times New Roman"/>
                        </a:rPr>
                        <a:t>Quickly poke your finger into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Slow Pull - </a:t>
                      </a:r>
                      <a:r>
                        <a:rPr lang="en-US" sz="2400" dirty="0">
                          <a:latin typeface="Arial Narrow" panose="020B0606020202030204" pitchFamily="34" charset="0"/>
                          <a:ea typeface="Times New Roman"/>
                          <a:cs typeface="Times New Roman"/>
                        </a:rPr>
                        <a:t>Slowly pull on the ends of a piece of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Quick Pull - </a:t>
                      </a:r>
                      <a:r>
                        <a:rPr lang="en-US" sz="2400" dirty="0">
                          <a:latin typeface="Arial Narrow" panose="020B0606020202030204" pitchFamily="34" charset="0"/>
                          <a:ea typeface="Times New Roman"/>
                          <a:cs typeface="Times New Roman"/>
                        </a:rPr>
                        <a:t>Quickly pull on the ends of a piece of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Blob Factor - </a:t>
                      </a:r>
                      <a:r>
                        <a:rPr lang="en-US" sz="2400" dirty="0">
                          <a:latin typeface="Arial Narrow" panose="020B0606020202030204" pitchFamily="34" charset="0"/>
                          <a:ea typeface="Times New Roman"/>
                          <a:cs typeface="Times New Roman"/>
                        </a:rPr>
                        <a:t>Roll your slime into a ball and let it sit for a minute.  What happens?  How fast does it flatten out?</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Hang Time - </a:t>
                      </a:r>
                      <a:r>
                        <a:rPr lang="en-US" sz="2400" dirty="0">
                          <a:latin typeface="Arial Narrow" panose="020B0606020202030204" pitchFamily="34" charset="0"/>
                          <a:ea typeface="Times New Roman"/>
                          <a:cs typeface="Times New Roman"/>
                        </a:rPr>
                        <a:t>How long does it take for the slime to reach the table from the top of a 30 cm ruler?</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94360">
                <a:tc>
                  <a:txBody>
                    <a:bodyPr/>
                    <a:lstStyle/>
                    <a:p>
                      <a:pPr marL="0" marR="0">
                        <a:spcBef>
                          <a:spcPts val="0"/>
                        </a:spcBef>
                        <a:spcAft>
                          <a:spcPts val="0"/>
                        </a:spcAft>
                      </a:pPr>
                      <a:r>
                        <a:rPr lang="en-US" sz="2400" b="1" dirty="0" err="1">
                          <a:latin typeface="Arial Narrow" panose="020B0606020202030204" pitchFamily="34" charset="0"/>
                          <a:ea typeface="Times New Roman"/>
                          <a:cs typeface="Times New Roman"/>
                        </a:rPr>
                        <a:t>Bounceability</a:t>
                      </a:r>
                      <a:r>
                        <a:rPr lang="en-US" sz="2400" b="1" dirty="0">
                          <a:latin typeface="Arial Narrow" panose="020B0606020202030204" pitchFamily="34" charset="0"/>
                          <a:ea typeface="Times New Roman"/>
                          <a:cs typeface="Times New Roman"/>
                        </a:rPr>
                        <a:t> - </a:t>
                      </a:r>
                      <a:r>
                        <a:rPr lang="en-US" sz="2400" dirty="0">
                          <a:latin typeface="Arial Narrow" panose="020B0606020202030204" pitchFamily="34" charset="0"/>
                          <a:ea typeface="Times New Roman"/>
                          <a:cs typeface="Times New Roman"/>
                        </a:rPr>
                        <a:t>Roll into a ball and drop it on the table from the top of a 30 cm ruler.  Rate the bounce – 1 – poor to 5 -great!</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Rectangle 1">
            <a:extLst>
              <a:ext uri="{FF2B5EF4-FFF2-40B4-BE49-F238E27FC236}">
                <a16:creationId xmlns:a16="http://schemas.microsoft.com/office/drawing/2014/main" id="{ADAB4A98-DE48-453F-B43C-B4F3D8D1ACEA}"/>
              </a:ext>
            </a:extLst>
          </p:cNvPr>
          <p:cNvSpPr/>
          <p:nvPr/>
        </p:nvSpPr>
        <p:spPr>
          <a:xfrm>
            <a:off x="180773" y="6017129"/>
            <a:ext cx="6934200" cy="830997"/>
          </a:xfrm>
          <a:prstGeom prst="rect">
            <a:avLst/>
          </a:prstGeom>
        </p:spPr>
        <p:txBody>
          <a:bodyPr wrap="square">
            <a:spAutoFit/>
          </a:bodyPr>
          <a:lstStyle/>
          <a:p>
            <a:r>
              <a:rPr lang="en-US" b="1" i="1" dirty="0">
                <a:solidFill>
                  <a:srgbClr val="FF0000"/>
                </a:solidFill>
                <a:highlight>
                  <a:srgbClr val="FFFF00"/>
                </a:highlight>
              </a:rPr>
              <a:t>NOTE:  If a test doesn’t work, write what happened in the box in the chart.  Don’t leave it blank! </a:t>
            </a:r>
          </a:p>
        </p:txBody>
      </p:sp>
      <p:sp>
        <p:nvSpPr>
          <p:cNvPr id="3" name="Rectangle 2">
            <a:extLst>
              <a:ext uri="{FF2B5EF4-FFF2-40B4-BE49-F238E27FC236}">
                <a16:creationId xmlns:a16="http://schemas.microsoft.com/office/drawing/2014/main" id="{2B18B801-4430-401A-B7A4-71EB41C318F1}"/>
              </a:ext>
            </a:extLst>
          </p:cNvPr>
          <p:cNvSpPr/>
          <p:nvPr/>
        </p:nvSpPr>
        <p:spPr>
          <a:xfrm rot="16200000">
            <a:off x="-2507353" y="2510135"/>
            <a:ext cx="5943603"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Snap ITC" panose="04040A07060A02020202" pitchFamily="82" charset="0"/>
              </a:rPr>
              <a:t>SLIME TESTS</a:t>
            </a:r>
          </a:p>
        </p:txBody>
      </p:sp>
      <p:sp>
        <p:nvSpPr>
          <p:cNvPr id="6" name="WordArt 8">
            <a:hlinkClick r:id="rId3" action="ppaction://hlinksldjump"/>
            <a:extLst>
              <a:ext uri="{FF2B5EF4-FFF2-40B4-BE49-F238E27FC236}">
                <a16:creationId xmlns:a16="http://schemas.microsoft.com/office/drawing/2014/main" id="{B6574E44-8671-141E-434E-7CC59A775964}"/>
              </a:ext>
            </a:extLst>
          </p:cNvPr>
          <p:cNvSpPr>
            <a:spLocks noChangeArrowheads="1" noChangeShapeType="1" noTextEdit="1"/>
          </p:cNvSpPr>
          <p:nvPr/>
        </p:nvSpPr>
        <p:spPr bwMode="auto">
          <a:xfrm>
            <a:off x="7190935" y="6096000"/>
            <a:ext cx="2667000" cy="577945"/>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99FF33"/>
                </a:solidFill>
                <a:latin typeface="Cooper Black"/>
              </a:rPr>
              <a:t>Table of Contents</a:t>
            </a:r>
          </a:p>
        </p:txBody>
      </p:sp>
    </p:spTree>
    <p:extLst>
      <p:ext uri="{BB962C8B-B14F-4D97-AF65-F5344CB8AC3E}">
        <p14:creationId xmlns:p14="http://schemas.microsoft.com/office/powerpoint/2010/main" val="87401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76200" y="1189701"/>
            <a:ext cx="9467850" cy="2369880"/>
          </a:xfrm>
          <a:prstGeom prst="rect">
            <a:avLst/>
          </a:prstGeom>
          <a:noFill/>
          <a:ln w="9525">
            <a:noFill/>
            <a:miter lim="800000"/>
            <a:headEnd/>
            <a:tailEnd/>
          </a:ln>
        </p:spPr>
        <p:txBody>
          <a:bodyPr>
            <a:spAutoFit/>
          </a:bodyPr>
          <a:lstStyle/>
          <a:p>
            <a:pPr algn="just">
              <a:spcBef>
                <a:spcPct val="50000"/>
              </a:spcBef>
            </a:pPr>
            <a:r>
              <a:rPr lang="en-US" sz="2800" b="1" i="1" dirty="0"/>
              <a:t>What type of slime did we make yesterday? </a:t>
            </a:r>
          </a:p>
          <a:p>
            <a:pPr algn="just">
              <a:spcBef>
                <a:spcPct val="50000"/>
              </a:spcBef>
            </a:pPr>
            <a:r>
              <a:rPr lang="en-US" sz="2800" b="1" i="1" dirty="0"/>
              <a:t>What was the monomer?  </a:t>
            </a:r>
          </a:p>
          <a:p>
            <a:pPr algn="just">
              <a:spcBef>
                <a:spcPct val="50000"/>
              </a:spcBef>
            </a:pPr>
            <a:r>
              <a:rPr lang="en-US" sz="2800" b="1" i="1" dirty="0"/>
              <a:t>What was used to link them together? </a:t>
            </a:r>
          </a:p>
          <a:p>
            <a:pPr algn="just">
              <a:spcBef>
                <a:spcPct val="50000"/>
              </a:spcBef>
            </a:pPr>
            <a:endParaRPr lang="en-US" b="1" i="1" dirty="0"/>
          </a:p>
        </p:txBody>
      </p:sp>
      <p:sp>
        <p:nvSpPr>
          <p:cNvPr id="8" name="Text Box 9"/>
          <p:cNvSpPr txBox="1">
            <a:spLocks noChangeArrowheads="1"/>
          </p:cNvSpPr>
          <p:nvPr/>
        </p:nvSpPr>
        <p:spPr bwMode="auto">
          <a:xfrm>
            <a:off x="6553200" y="1152895"/>
            <a:ext cx="2743200" cy="523220"/>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Goobers</a:t>
            </a:r>
          </a:p>
        </p:txBody>
      </p:sp>
      <p:sp>
        <p:nvSpPr>
          <p:cNvPr id="9" name="Text Box 9"/>
          <p:cNvSpPr txBox="1">
            <a:spLocks noChangeArrowheads="1"/>
          </p:cNvSpPr>
          <p:nvPr/>
        </p:nvSpPr>
        <p:spPr bwMode="auto">
          <a:xfrm>
            <a:off x="4004604" y="1843537"/>
            <a:ext cx="3352800" cy="523220"/>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Guar gum (powder)</a:t>
            </a:r>
          </a:p>
        </p:txBody>
      </p:sp>
      <p:sp>
        <p:nvSpPr>
          <p:cNvPr id="10" name="Text Box 9"/>
          <p:cNvSpPr txBox="1">
            <a:spLocks noChangeArrowheads="1"/>
          </p:cNvSpPr>
          <p:nvPr/>
        </p:nvSpPr>
        <p:spPr bwMode="auto">
          <a:xfrm>
            <a:off x="5867400" y="2458997"/>
            <a:ext cx="2743200" cy="523220"/>
          </a:xfrm>
          <a:prstGeom prst="rect">
            <a:avLst/>
          </a:prstGeom>
          <a:noFill/>
          <a:ln w="9525">
            <a:noFill/>
            <a:miter lim="800000"/>
            <a:headEnd/>
            <a:tailEnd/>
          </a:ln>
        </p:spPr>
        <p:txBody>
          <a:bodyPr wrap="square">
            <a:spAutoFit/>
          </a:bodyPr>
          <a:lstStyle/>
          <a:p>
            <a:pPr>
              <a:spcBef>
                <a:spcPts val="0"/>
              </a:spcBef>
            </a:pPr>
            <a:r>
              <a:rPr lang="en-US" sz="2800" b="1" dirty="0">
                <a:solidFill>
                  <a:srgbClr val="FF0000"/>
                </a:solidFill>
              </a:rPr>
              <a:t>Borax solution</a:t>
            </a:r>
          </a:p>
        </p:txBody>
      </p:sp>
      <p:sp>
        <p:nvSpPr>
          <p:cNvPr id="12" name="Text Box 9"/>
          <p:cNvSpPr txBox="1">
            <a:spLocks noChangeArrowheads="1"/>
          </p:cNvSpPr>
          <p:nvPr/>
        </p:nvSpPr>
        <p:spPr bwMode="auto">
          <a:xfrm>
            <a:off x="904875" y="4191000"/>
            <a:ext cx="8077200" cy="1815882"/>
          </a:xfrm>
          <a:prstGeom prst="rect">
            <a:avLst/>
          </a:prstGeom>
          <a:noFill/>
          <a:ln w="9525">
            <a:noFill/>
            <a:miter lim="800000"/>
            <a:headEnd/>
            <a:tailEnd/>
          </a:ln>
        </p:spPr>
        <p:txBody>
          <a:bodyPr wrap="square">
            <a:spAutoFit/>
          </a:bodyPr>
          <a:lstStyle/>
          <a:p>
            <a:pPr algn="ctr">
              <a:spcBef>
                <a:spcPts val="0"/>
              </a:spcBef>
            </a:pPr>
            <a:r>
              <a:rPr lang="en-US" sz="2800" b="1" dirty="0">
                <a:solidFill>
                  <a:srgbClr val="FF0000"/>
                </a:solidFill>
              </a:rPr>
              <a:t>It’s time to do make some Super Slime …</a:t>
            </a:r>
          </a:p>
          <a:p>
            <a:pPr algn="ctr">
              <a:spcBef>
                <a:spcPts val="0"/>
              </a:spcBef>
            </a:pPr>
            <a:endParaRPr lang="en-US" sz="2800" b="1" dirty="0">
              <a:solidFill>
                <a:srgbClr val="FF0000"/>
              </a:solidFill>
            </a:endParaRPr>
          </a:p>
          <a:p>
            <a:pPr algn="ctr">
              <a:spcBef>
                <a:spcPts val="0"/>
              </a:spcBef>
            </a:pPr>
            <a:r>
              <a:rPr lang="en-US" sz="2800" b="1" dirty="0">
                <a:solidFill>
                  <a:srgbClr val="FF0000"/>
                </a:solidFill>
              </a:rPr>
              <a:t>(if your science work is done &amp; </a:t>
            </a:r>
            <a:br>
              <a:rPr lang="en-US" sz="2800" b="1" dirty="0">
                <a:solidFill>
                  <a:srgbClr val="FF0000"/>
                </a:solidFill>
              </a:rPr>
            </a:br>
            <a:r>
              <a:rPr lang="en-US" sz="2800" b="1" dirty="0">
                <a:solidFill>
                  <a:srgbClr val="FF0000"/>
                </a:solidFill>
              </a:rPr>
              <a:t>all grades are above 70%)</a:t>
            </a:r>
          </a:p>
        </p:txBody>
      </p:sp>
      <p:sp>
        <p:nvSpPr>
          <p:cNvPr id="15" name="Rectangle 2">
            <a:extLst>
              <a:ext uri="{FF2B5EF4-FFF2-40B4-BE49-F238E27FC236}">
                <a16:creationId xmlns:a16="http://schemas.microsoft.com/office/drawing/2014/main" id="{C7ABEC79-EBE3-4BC9-82D2-A9B639A2228B}"/>
              </a:ext>
            </a:extLst>
          </p:cNvPr>
          <p:cNvSpPr>
            <a:spLocks noGrp="1" noChangeArrowheads="1"/>
          </p:cNvSpPr>
          <p:nvPr>
            <p:ph type="title"/>
          </p:nvPr>
        </p:nvSpPr>
        <p:spPr>
          <a:xfrm>
            <a:off x="0" y="0"/>
            <a:ext cx="7162800" cy="990600"/>
          </a:xfrm>
        </p:spPr>
        <p:txBody>
          <a:bodyPr/>
          <a:lstStyle/>
          <a:p>
            <a:pPr algn="l" eaLnBrk="1" hangingPunct="1"/>
            <a:r>
              <a:rPr lang="en-US" sz="4000" b="1" dirty="0">
                <a:latin typeface="Cooper Black" pitchFamily="18" charset="0"/>
              </a:rPr>
              <a:t>Day 4 - Let’s Review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209" y="112693"/>
            <a:ext cx="2527671" cy="1259622"/>
          </a:xfrm>
          <a:solidFill>
            <a:srgbClr val="00B0F0"/>
          </a:solidFill>
        </p:spPr>
        <p:txBody>
          <a:bodyPr/>
          <a:lstStyle/>
          <a:p>
            <a:pPr eaLnBrk="1" hangingPunct="1"/>
            <a:r>
              <a:rPr lang="en-US" b="1" dirty="0">
                <a:latin typeface="Cooper Black" pitchFamily="18" charset="0"/>
              </a:rPr>
              <a:t>Super </a:t>
            </a:r>
            <a:br>
              <a:rPr lang="en-US" b="1" dirty="0">
                <a:latin typeface="Cooper Black" pitchFamily="18" charset="0"/>
              </a:rPr>
            </a:br>
            <a:r>
              <a:rPr lang="en-US" b="1" dirty="0">
                <a:latin typeface="Cooper Black" pitchFamily="18" charset="0"/>
              </a:rPr>
              <a:t>Slime</a:t>
            </a:r>
          </a:p>
        </p:txBody>
      </p:sp>
      <p:sp>
        <p:nvSpPr>
          <p:cNvPr id="26627" name="Text Box 3"/>
          <p:cNvSpPr txBox="1">
            <a:spLocks noChangeArrowheads="1"/>
          </p:cNvSpPr>
          <p:nvPr/>
        </p:nvSpPr>
        <p:spPr bwMode="auto">
          <a:xfrm>
            <a:off x="228600" y="1529517"/>
            <a:ext cx="9467850" cy="3108543"/>
          </a:xfrm>
          <a:prstGeom prst="rect">
            <a:avLst/>
          </a:prstGeom>
          <a:noFill/>
          <a:ln w="9525">
            <a:noFill/>
            <a:miter lim="800000"/>
            <a:headEnd/>
            <a:tailEnd/>
          </a:ln>
        </p:spPr>
        <p:txBody>
          <a:bodyPr>
            <a:spAutoFit/>
          </a:bodyPr>
          <a:lstStyle/>
          <a:p>
            <a:pPr algn="just">
              <a:spcBef>
                <a:spcPct val="50000"/>
              </a:spcBef>
            </a:pPr>
            <a:r>
              <a:rPr lang="en-US" sz="2800" b="1" i="1" dirty="0"/>
              <a:t>Ingredients: PVA</a:t>
            </a:r>
            <a:r>
              <a:rPr lang="en-US" sz="2800" i="1" dirty="0"/>
              <a:t> (polyvinyl alcohol) and </a:t>
            </a:r>
            <a:r>
              <a:rPr lang="en-US" sz="2800" b="1" i="1" dirty="0"/>
              <a:t>Borax solution</a:t>
            </a:r>
            <a:endParaRPr lang="en-US" sz="2800" i="1" dirty="0"/>
          </a:p>
          <a:p>
            <a:pPr algn="just">
              <a:spcBef>
                <a:spcPct val="50000"/>
              </a:spcBef>
            </a:pPr>
            <a:r>
              <a:rPr lang="en-US" sz="2800" b="1" i="1" dirty="0"/>
              <a:t>PVA</a:t>
            </a:r>
            <a:r>
              <a:rPr lang="en-US" sz="2800" i="1" dirty="0"/>
              <a:t> is used to make lubricating drops for contact lenses, artificial sponges, hoses, printing inks, and.  It is also found in glue! </a:t>
            </a:r>
          </a:p>
          <a:p>
            <a:pPr algn="just">
              <a:spcBef>
                <a:spcPct val="50000"/>
              </a:spcBef>
            </a:pPr>
            <a:r>
              <a:rPr lang="en-US" sz="2800" i="1" dirty="0"/>
              <a:t>We have used the </a:t>
            </a:r>
            <a:r>
              <a:rPr lang="en-US" sz="2800" b="1" i="1" dirty="0"/>
              <a:t>Borax solution </a:t>
            </a:r>
            <a:r>
              <a:rPr lang="en-US" sz="2800" i="1" dirty="0"/>
              <a:t>(sodium tetraborate) for other slimes.  </a:t>
            </a:r>
          </a:p>
        </p:txBody>
      </p:sp>
      <p:sp>
        <p:nvSpPr>
          <p:cNvPr id="26629" name="Text Box 10"/>
          <p:cNvSpPr txBox="1">
            <a:spLocks noChangeArrowheads="1"/>
          </p:cNvSpPr>
          <p:nvPr/>
        </p:nvSpPr>
        <p:spPr bwMode="auto">
          <a:xfrm>
            <a:off x="-12894" y="5770114"/>
            <a:ext cx="10058400" cy="523220"/>
          </a:xfrm>
          <a:prstGeom prst="rect">
            <a:avLst/>
          </a:prstGeom>
          <a:solidFill>
            <a:srgbClr val="FFFF00"/>
          </a:solidFill>
          <a:ln w="9525">
            <a:noFill/>
            <a:miter lim="800000"/>
            <a:headEnd/>
            <a:tailEnd/>
          </a:ln>
        </p:spPr>
        <p:txBody>
          <a:bodyPr wrap="square">
            <a:spAutoFit/>
          </a:bodyPr>
          <a:lstStyle/>
          <a:p>
            <a:pPr algn="ctr">
              <a:spcBef>
                <a:spcPct val="50000"/>
              </a:spcBef>
            </a:pPr>
            <a:r>
              <a:rPr lang="en-US" sz="2800" b="1" i="1" dirty="0"/>
              <a:t>Each person can make ONE batch, but share equipment/supplies!</a:t>
            </a:r>
          </a:p>
        </p:txBody>
      </p:sp>
      <p:pic>
        <p:nvPicPr>
          <p:cNvPr id="5" name="Picture 4">
            <a:extLst>
              <a:ext uri="{FF2B5EF4-FFF2-40B4-BE49-F238E27FC236}">
                <a16:creationId xmlns:a16="http://schemas.microsoft.com/office/drawing/2014/main" id="{E74420D6-E82E-6641-43E4-D37CA452DC46}"/>
              </a:ext>
            </a:extLst>
          </p:cNvPr>
          <p:cNvPicPr>
            <a:picLocks noChangeAspect="1"/>
          </p:cNvPicPr>
          <p:nvPr/>
        </p:nvPicPr>
        <p:blipFill>
          <a:blip r:embed="rId3"/>
          <a:stretch>
            <a:fillRect/>
          </a:stretch>
        </p:blipFill>
        <p:spPr>
          <a:xfrm>
            <a:off x="2667000" y="137444"/>
            <a:ext cx="7245248" cy="954107"/>
          </a:xfrm>
          <a:prstGeom prst="rect">
            <a:avLst/>
          </a:prstGeom>
        </p:spPr>
      </p:pic>
      <p:sp>
        <p:nvSpPr>
          <p:cNvPr id="7" name="Text Box 3">
            <a:extLst>
              <a:ext uri="{FF2B5EF4-FFF2-40B4-BE49-F238E27FC236}">
                <a16:creationId xmlns:a16="http://schemas.microsoft.com/office/drawing/2014/main" id="{43CF1244-689B-43D1-8616-400EE1072044}"/>
              </a:ext>
            </a:extLst>
          </p:cNvPr>
          <p:cNvSpPr txBox="1">
            <a:spLocks noChangeArrowheads="1"/>
          </p:cNvSpPr>
          <p:nvPr/>
        </p:nvSpPr>
        <p:spPr bwMode="auto">
          <a:xfrm>
            <a:off x="12894" y="7029271"/>
            <a:ext cx="10045506" cy="1200329"/>
          </a:xfrm>
          <a:prstGeom prst="rect">
            <a:avLst/>
          </a:prstGeom>
          <a:solidFill>
            <a:srgbClr val="FF0000"/>
          </a:solidFill>
          <a:ln w="9525">
            <a:noFill/>
            <a:miter lim="800000"/>
            <a:headEnd/>
            <a:tailEnd/>
          </a:ln>
        </p:spPr>
        <p:txBody>
          <a:bodyPr wrap="square">
            <a:spAutoFit/>
          </a:bodyPr>
          <a:lstStyle/>
          <a:p>
            <a:pPr algn="ctr">
              <a:spcBef>
                <a:spcPct val="50000"/>
              </a:spcBef>
            </a:pPr>
            <a:r>
              <a:rPr lang="en-US" b="1" i="1" dirty="0">
                <a:solidFill>
                  <a:schemeClr val="bg1"/>
                </a:solidFill>
              </a:rPr>
              <a:t>Alternate Assignment:  Complete assignment #3 and turn </a:t>
            </a:r>
            <a:br>
              <a:rPr lang="en-US" b="1" i="1" dirty="0">
                <a:solidFill>
                  <a:schemeClr val="bg1"/>
                </a:solidFill>
              </a:rPr>
            </a:br>
            <a:r>
              <a:rPr lang="en-US" b="1" i="1" dirty="0">
                <a:solidFill>
                  <a:schemeClr val="bg1"/>
                </a:solidFill>
              </a:rPr>
              <a:t>in to the bin when you are done for your daily lab grade.</a:t>
            </a:r>
            <a:br>
              <a:rPr lang="en-US" b="1" i="1" dirty="0">
                <a:solidFill>
                  <a:schemeClr val="bg1"/>
                </a:solidFill>
              </a:rPr>
            </a:br>
            <a:r>
              <a:rPr lang="en-US" b="1" i="1" dirty="0">
                <a:solidFill>
                  <a:schemeClr val="bg1"/>
                </a:solidFill>
              </a:rPr>
              <a:t> (Turn in yesterday’s assignment if you didn’t already do so!)</a:t>
            </a:r>
            <a:endParaRPr lang="en-US" sz="2000" b="1" i="1" dirty="0">
              <a:solidFill>
                <a:schemeClr val="bg1"/>
              </a:solidFill>
            </a:endParaRPr>
          </a:p>
        </p:txBody>
      </p:sp>
      <p:sp>
        <p:nvSpPr>
          <p:cNvPr id="3" name="Rectangle 2">
            <a:extLst>
              <a:ext uri="{FF2B5EF4-FFF2-40B4-BE49-F238E27FC236}">
                <a16:creationId xmlns:a16="http://schemas.microsoft.com/office/drawing/2014/main" id="{A72DE36C-8474-03EB-AF1F-1F334DAB8982}"/>
              </a:ext>
            </a:extLst>
          </p:cNvPr>
          <p:cNvSpPr/>
          <p:nvPr/>
        </p:nvSpPr>
        <p:spPr>
          <a:xfrm rot="1071170">
            <a:off x="9057779" y="407351"/>
            <a:ext cx="880281" cy="923330"/>
          </a:xfrm>
          <a:prstGeom prst="rect">
            <a:avLst/>
          </a:prstGeom>
          <a:noFill/>
        </p:spPr>
        <p:txBody>
          <a:bodyPr wrap="square" lIns="91440" tIns="45720" rIns="91440" bIns="45720">
            <a:spAutoFit/>
          </a:bodyPr>
          <a:lstStyle/>
          <a:p>
            <a:pPr algn="ctr"/>
            <a:r>
              <a:rPr lang="en-US" sz="5400" b="1" cap="none" spc="0" dirty="0">
                <a:ln w="17780" cmpd="sng">
                  <a:solidFill>
                    <a:srgbClr val="FF0000"/>
                  </a:solidFill>
                  <a:prstDash val="solid"/>
                  <a:miter lim="800000"/>
                </a:ln>
                <a:solidFill>
                  <a:srgbClr val="FF0000"/>
                </a:solidFill>
                <a:effectLst>
                  <a:outerShdw blurRad="50800" algn="tl" rotWithShape="0">
                    <a:srgbClr val="000000"/>
                  </a:outerShdw>
                </a:effectLst>
              </a:rPr>
              <a:t>?</a:t>
            </a:r>
          </a:p>
        </p:txBody>
      </p:sp>
      <p:sp>
        <p:nvSpPr>
          <p:cNvPr id="4" name="Line 7">
            <a:extLst>
              <a:ext uri="{FF2B5EF4-FFF2-40B4-BE49-F238E27FC236}">
                <a16:creationId xmlns:a16="http://schemas.microsoft.com/office/drawing/2014/main" id="{1F6BE89C-FF96-D9E1-E959-2C8A48E76F45}"/>
              </a:ext>
            </a:extLst>
          </p:cNvPr>
          <p:cNvSpPr>
            <a:spLocks noChangeShapeType="1"/>
          </p:cNvSpPr>
          <p:nvPr/>
        </p:nvSpPr>
        <p:spPr bwMode="auto">
          <a:xfrm flipH="1">
            <a:off x="8229600" y="823747"/>
            <a:ext cx="498289" cy="776453"/>
          </a:xfrm>
          <a:prstGeom prst="line">
            <a:avLst/>
          </a:prstGeom>
          <a:noFill/>
          <a:ln w="76200">
            <a:solidFill>
              <a:srgbClr val="FF0000"/>
            </a:solidFill>
            <a:round/>
            <a:headEnd type="triangle" w="med" len="med"/>
            <a:tailEnd/>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 y="186602"/>
            <a:ext cx="9753600" cy="5396927"/>
          </a:xfrm>
          <a:prstGeom prst="rect">
            <a:avLst/>
          </a:prstGeom>
          <a:noFill/>
          <a:ln>
            <a:noFill/>
          </a:ln>
        </p:spPr>
        <p:txBody>
          <a:bodyPr wrap="square" rtlCol="0">
            <a:spAutoFit/>
          </a:bodyPr>
          <a:lstStyle/>
          <a:p>
            <a:pPr lvl="0"/>
            <a:r>
              <a:rPr lang="en-US" sz="2800" dirty="0">
                <a:latin typeface="Arial Narrow" panose="020B0606020202030204" pitchFamily="34" charset="0"/>
              </a:rPr>
              <a:t>3. A ____________ polymer is made from living things, such as plants and animals.  Examples include:   	</a:t>
            </a:r>
          </a:p>
          <a:p>
            <a:pPr marL="569913" lvl="1" indent="-285750">
              <a:lnSpc>
                <a:spcPct val="150000"/>
              </a:lnSpc>
              <a:buFont typeface="Arial" panose="020B0604020202020204" pitchFamily="34" charset="0"/>
              <a:buChar char="•"/>
            </a:pPr>
            <a:r>
              <a:rPr lang="en-US" sz="2800" dirty="0">
                <a:latin typeface="Arial Narrow" panose="020B0606020202030204" pitchFamily="34" charset="0"/>
              </a:rPr>
              <a:t>Complex _____________________are made of simple sugars.</a:t>
            </a:r>
          </a:p>
          <a:p>
            <a:pPr marL="569913" lvl="1" indent="-285750">
              <a:lnSpc>
                <a:spcPct val="150000"/>
              </a:lnSpc>
              <a:buFont typeface="Arial" panose="020B0604020202020204" pitchFamily="34" charset="0"/>
              <a:buChar char="•"/>
            </a:pPr>
            <a:r>
              <a:rPr lang="en-US" sz="2800" dirty="0">
                <a:latin typeface="Arial Narrow" panose="020B0606020202030204" pitchFamily="34" charset="0"/>
              </a:rPr>
              <a:t>______________is found in trees and plants.</a:t>
            </a:r>
          </a:p>
          <a:p>
            <a:pPr marL="569913" lvl="1" indent="-285750">
              <a:lnSpc>
                <a:spcPct val="150000"/>
              </a:lnSpc>
              <a:buFont typeface="Arial" panose="020B0604020202020204" pitchFamily="34" charset="0"/>
              <a:buChar char="•"/>
            </a:pPr>
            <a:r>
              <a:rPr lang="en-US" sz="2800" dirty="0">
                <a:latin typeface="Arial Narrow" panose="020B0606020202030204" pitchFamily="34" charset="0"/>
              </a:rPr>
              <a:t> _____is made of nucleic acids that contains the ____________                             information our bodies need to make proteins, which are polymers made of chains of  _________acids.  </a:t>
            </a:r>
          </a:p>
          <a:p>
            <a:pPr marL="569913" lvl="1" indent="-285750">
              <a:lnSpc>
                <a:spcPct val="150000"/>
              </a:lnSpc>
              <a:buFont typeface="Arial" panose="020B0604020202020204" pitchFamily="34" charset="0"/>
              <a:buChar char="•"/>
            </a:pPr>
            <a:r>
              <a:rPr lang="en-US" sz="2800" dirty="0">
                <a:latin typeface="Arial Narrow" panose="020B0606020202030204" pitchFamily="34" charset="0"/>
              </a:rPr>
              <a:t>___________ makes up feathers, hair, and fingernails.</a:t>
            </a:r>
          </a:p>
          <a:p>
            <a:pPr marL="569913" lvl="1" indent="-285750">
              <a:lnSpc>
                <a:spcPct val="150000"/>
              </a:lnSpc>
              <a:buFont typeface="Arial" panose="020B0604020202020204" pitchFamily="34" charset="0"/>
              <a:buChar char="•"/>
            </a:pPr>
            <a:r>
              <a:rPr lang="en-US" sz="2800" dirty="0">
                <a:latin typeface="Arial Narrow" panose="020B0606020202030204" pitchFamily="34" charset="0"/>
              </a:rPr>
              <a:t>__________ makes up the exoskeletons of many arthropods.</a:t>
            </a:r>
          </a:p>
        </p:txBody>
      </p:sp>
      <p:sp>
        <p:nvSpPr>
          <p:cNvPr id="8" name="Text Box 8">
            <a:extLst>
              <a:ext uri="{FF2B5EF4-FFF2-40B4-BE49-F238E27FC236}">
                <a16:creationId xmlns:a16="http://schemas.microsoft.com/office/drawing/2014/main" id="{DF548160-4A33-4AC8-9F28-7CECECA249D3}"/>
              </a:ext>
            </a:extLst>
          </p:cNvPr>
          <p:cNvSpPr txBox="1">
            <a:spLocks noChangeArrowheads="1"/>
          </p:cNvSpPr>
          <p:nvPr/>
        </p:nvSpPr>
        <p:spPr bwMode="auto">
          <a:xfrm>
            <a:off x="1970926" y="1140412"/>
            <a:ext cx="3520112" cy="575542"/>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CARBOHYDRATES</a:t>
            </a:r>
          </a:p>
        </p:txBody>
      </p:sp>
      <p:sp>
        <p:nvSpPr>
          <p:cNvPr id="9" name="Text Box 8">
            <a:extLst>
              <a:ext uri="{FF2B5EF4-FFF2-40B4-BE49-F238E27FC236}">
                <a16:creationId xmlns:a16="http://schemas.microsoft.com/office/drawing/2014/main" id="{6C30786A-5FD6-4257-86BC-147D2790666F}"/>
              </a:ext>
            </a:extLst>
          </p:cNvPr>
          <p:cNvSpPr txBox="1">
            <a:spLocks noChangeArrowheads="1"/>
          </p:cNvSpPr>
          <p:nvPr/>
        </p:nvSpPr>
        <p:spPr bwMode="auto">
          <a:xfrm>
            <a:off x="3200400" y="3709346"/>
            <a:ext cx="15240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AMINO</a:t>
            </a:r>
          </a:p>
        </p:txBody>
      </p:sp>
      <p:sp>
        <p:nvSpPr>
          <p:cNvPr id="10" name="Text Box 8">
            <a:extLst>
              <a:ext uri="{FF2B5EF4-FFF2-40B4-BE49-F238E27FC236}">
                <a16:creationId xmlns:a16="http://schemas.microsoft.com/office/drawing/2014/main" id="{13BB9729-3DA7-4CC0-8B87-B602BD5EBFD7}"/>
              </a:ext>
            </a:extLst>
          </p:cNvPr>
          <p:cNvSpPr txBox="1">
            <a:spLocks noChangeArrowheads="1"/>
          </p:cNvSpPr>
          <p:nvPr/>
        </p:nvSpPr>
        <p:spPr bwMode="auto">
          <a:xfrm>
            <a:off x="619445" y="2428619"/>
            <a:ext cx="122048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DNA</a:t>
            </a:r>
          </a:p>
        </p:txBody>
      </p:sp>
      <p:sp>
        <p:nvSpPr>
          <p:cNvPr id="11" name="Text Box 8">
            <a:extLst>
              <a:ext uri="{FF2B5EF4-FFF2-40B4-BE49-F238E27FC236}">
                <a16:creationId xmlns:a16="http://schemas.microsoft.com/office/drawing/2014/main" id="{6834CD47-F4CF-4D1E-B368-954BFC6C7D76}"/>
              </a:ext>
            </a:extLst>
          </p:cNvPr>
          <p:cNvSpPr txBox="1">
            <a:spLocks noChangeArrowheads="1"/>
          </p:cNvSpPr>
          <p:nvPr/>
        </p:nvSpPr>
        <p:spPr bwMode="auto">
          <a:xfrm>
            <a:off x="7010400" y="2436820"/>
            <a:ext cx="2070439"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GENETIC</a:t>
            </a:r>
          </a:p>
        </p:txBody>
      </p:sp>
      <p:sp>
        <p:nvSpPr>
          <p:cNvPr id="12" name="Text Box 8">
            <a:extLst>
              <a:ext uri="{FF2B5EF4-FFF2-40B4-BE49-F238E27FC236}">
                <a16:creationId xmlns:a16="http://schemas.microsoft.com/office/drawing/2014/main" id="{EDC20B06-90A4-4A24-96AA-C8F6E3FF7E14}"/>
              </a:ext>
            </a:extLst>
          </p:cNvPr>
          <p:cNvSpPr txBox="1">
            <a:spLocks noChangeArrowheads="1"/>
          </p:cNvSpPr>
          <p:nvPr/>
        </p:nvSpPr>
        <p:spPr bwMode="auto">
          <a:xfrm>
            <a:off x="785926" y="1756637"/>
            <a:ext cx="2369999"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CELLULOSE</a:t>
            </a:r>
          </a:p>
        </p:txBody>
      </p:sp>
      <p:sp>
        <p:nvSpPr>
          <p:cNvPr id="13" name="Text Box 8">
            <a:extLst>
              <a:ext uri="{FF2B5EF4-FFF2-40B4-BE49-F238E27FC236}">
                <a16:creationId xmlns:a16="http://schemas.microsoft.com/office/drawing/2014/main" id="{4DCEF8D3-5484-4344-8796-C13123680868}"/>
              </a:ext>
            </a:extLst>
          </p:cNvPr>
          <p:cNvSpPr txBox="1">
            <a:spLocks noChangeArrowheads="1"/>
          </p:cNvSpPr>
          <p:nvPr/>
        </p:nvSpPr>
        <p:spPr bwMode="auto">
          <a:xfrm>
            <a:off x="687359" y="4367812"/>
            <a:ext cx="1888842"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KERATIN</a:t>
            </a:r>
          </a:p>
        </p:txBody>
      </p:sp>
      <p:sp>
        <p:nvSpPr>
          <p:cNvPr id="14" name="Text Box 8">
            <a:extLst>
              <a:ext uri="{FF2B5EF4-FFF2-40B4-BE49-F238E27FC236}">
                <a16:creationId xmlns:a16="http://schemas.microsoft.com/office/drawing/2014/main" id="{2E3DBCCF-5ACA-4375-BB8D-8A9C99C36DAA}"/>
              </a:ext>
            </a:extLst>
          </p:cNvPr>
          <p:cNvSpPr txBox="1">
            <a:spLocks noChangeArrowheads="1"/>
          </p:cNvSpPr>
          <p:nvPr/>
        </p:nvSpPr>
        <p:spPr bwMode="auto">
          <a:xfrm>
            <a:off x="228600" y="4913293"/>
            <a:ext cx="2680039" cy="954107"/>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CHITIN</a:t>
            </a:r>
            <a:br>
              <a:rPr lang="en-US" sz="2800" b="1" dirty="0">
                <a:solidFill>
                  <a:srgbClr val="FF0000"/>
                </a:solidFill>
                <a:latin typeface="Times New Roman" pitchFamily="18" charset="0"/>
              </a:rPr>
            </a:br>
            <a:r>
              <a:rPr lang="en-US" sz="2800" b="1" dirty="0">
                <a:solidFill>
                  <a:srgbClr val="FF0000"/>
                </a:solidFill>
                <a:latin typeface="Times New Roman" pitchFamily="18" charset="0"/>
              </a:rPr>
              <a:t>(“kite-in”)</a:t>
            </a:r>
          </a:p>
        </p:txBody>
      </p:sp>
      <p:sp>
        <p:nvSpPr>
          <p:cNvPr id="2" name="Text Box 8">
            <a:extLst>
              <a:ext uri="{FF2B5EF4-FFF2-40B4-BE49-F238E27FC236}">
                <a16:creationId xmlns:a16="http://schemas.microsoft.com/office/drawing/2014/main" id="{FAAB8103-AC54-3F13-D9F0-17F0C852F404}"/>
              </a:ext>
            </a:extLst>
          </p:cNvPr>
          <p:cNvSpPr txBox="1">
            <a:spLocks noChangeArrowheads="1"/>
          </p:cNvSpPr>
          <p:nvPr/>
        </p:nvSpPr>
        <p:spPr bwMode="auto">
          <a:xfrm>
            <a:off x="630575" y="139994"/>
            <a:ext cx="2369999"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NATURAL</a:t>
            </a:r>
          </a:p>
        </p:txBody>
      </p:sp>
    </p:spTree>
    <p:extLst>
      <p:ext uri="{BB962C8B-B14F-4D97-AF65-F5344CB8AC3E}">
        <p14:creationId xmlns:p14="http://schemas.microsoft.com/office/powerpoint/2010/main" val="14147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9886" y="934816"/>
            <a:ext cx="6030686" cy="3847207"/>
          </a:xfrm>
          <a:prstGeom prst="rect">
            <a:avLst/>
          </a:prstGeom>
          <a:noFill/>
          <a:ln w="9525">
            <a:noFill/>
            <a:miter lim="800000"/>
            <a:headEnd/>
            <a:tailEnd/>
          </a:ln>
        </p:spPr>
        <p:txBody>
          <a:bodyPr wrap="square">
            <a:spAutoFit/>
          </a:bodyPr>
          <a:lstStyle/>
          <a:p>
            <a:pPr>
              <a:spcBef>
                <a:spcPct val="50000"/>
              </a:spcBef>
            </a:pPr>
            <a:r>
              <a:rPr lang="en-US" sz="2800" b="1" dirty="0"/>
              <a:t>SIDE counter:</a:t>
            </a:r>
            <a:br>
              <a:rPr lang="en-US" sz="2800" b="1" dirty="0"/>
            </a:br>
            <a:br>
              <a:rPr lang="en-US" sz="1000" dirty="0"/>
            </a:br>
            <a:r>
              <a:rPr lang="en-US" sz="1000" dirty="0"/>
              <a:t> </a:t>
            </a:r>
            <a:r>
              <a:rPr lang="en-US" sz="2800" dirty="0"/>
              <a:t>1 </a:t>
            </a:r>
            <a:r>
              <a:rPr lang="en-US" sz="2800" b="1" dirty="0">
                <a:solidFill>
                  <a:srgbClr val="FF0000"/>
                </a:solidFill>
              </a:rPr>
              <a:t>RED</a:t>
            </a:r>
            <a:r>
              <a:rPr lang="en-US" sz="2800" dirty="0"/>
              <a:t> graduated cylinder</a:t>
            </a:r>
            <a:br>
              <a:rPr lang="en-US" sz="2800" dirty="0"/>
            </a:br>
            <a:r>
              <a:rPr lang="en-US" sz="2800" dirty="0"/>
              <a:t>1 </a:t>
            </a:r>
            <a:r>
              <a:rPr lang="en-US" sz="2800" b="1" dirty="0">
                <a:solidFill>
                  <a:srgbClr val="FF0000"/>
                </a:solidFill>
              </a:rPr>
              <a:t>RED</a:t>
            </a:r>
            <a:r>
              <a:rPr lang="en-US" sz="2800" dirty="0"/>
              <a:t> dot beaker of </a:t>
            </a:r>
            <a:r>
              <a:rPr lang="en-US" sz="2800" b="1" dirty="0"/>
              <a:t>BORAX</a:t>
            </a:r>
            <a:r>
              <a:rPr lang="en-US" sz="2800" dirty="0"/>
              <a:t> solution</a:t>
            </a:r>
            <a:br>
              <a:rPr lang="en-US" sz="2800" dirty="0"/>
            </a:br>
            <a:r>
              <a:rPr lang="en-US" sz="2800" dirty="0"/>
              <a:t>1 eyedropper with </a:t>
            </a:r>
            <a:r>
              <a:rPr lang="en-US" sz="2800" b="1" dirty="0">
                <a:solidFill>
                  <a:srgbClr val="FF0000"/>
                </a:solidFill>
              </a:rPr>
              <a:t>RED</a:t>
            </a:r>
            <a:r>
              <a:rPr lang="en-US" sz="2800" dirty="0"/>
              <a:t> band </a:t>
            </a:r>
            <a:br>
              <a:rPr lang="en-US" sz="2800" dirty="0"/>
            </a:br>
            <a:br>
              <a:rPr lang="en-US" sz="1000" dirty="0"/>
            </a:br>
            <a:r>
              <a:rPr lang="en-US" sz="2800" dirty="0"/>
              <a:t>1 </a:t>
            </a:r>
            <a:r>
              <a:rPr lang="en-US" sz="2800" b="1" dirty="0">
                <a:solidFill>
                  <a:schemeClr val="accent2"/>
                </a:solidFill>
              </a:rPr>
              <a:t>BLUE</a:t>
            </a:r>
            <a:r>
              <a:rPr lang="en-US" sz="2800" dirty="0"/>
              <a:t> dot cylinder (</a:t>
            </a:r>
            <a:r>
              <a:rPr lang="en-US" sz="2800" b="1" dirty="0">
                <a:solidFill>
                  <a:schemeClr val="accent2"/>
                </a:solidFill>
              </a:rPr>
              <a:t>PVA</a:t>
            </a:r>
            <a:r>
              <a:rPr lang="en-US" sz="2800" dirty="0"/>
              <a:t> label)</a:t>
            </a:r>
            <a:br>
              <a:rPr lang="en-US" sz="2800" dirty="0"/>
            </a:br>
            <a:r>
              <a:rPr lang="en-US" sz="2800" dirty="0"/>
              <a:t>1 </a:t>
            </a:r>
            <a:r>
              <a:rPr lang="en-US" sz="2800" b="1" dirty="0">
                <a:solidFill>
                  <a:schemeClr val="accent2"/>
                </a:solidFill>
              </a:rPr>
              <a:t>BLUE</a:t>
            </a:r>
            <a:r>
              <a:rPr lang="en-US" sz="2800" dirty="0"/>
              <a:t> dot beaker (</a:t>
            </a:r>
            <a:r>
              <a:rPr lang="en-US" sz="2800" b="1" dirty="0">
                <a:solidFill>
                  <a:schemeClr val="accent2"/>
                </a:solidFill>
              </a:rPr>
              <a:t>PVA</a:t>
            </a:r>
            <a:r>
              <a:rPr lang="en-US" sz="2800" dirty="0"/>
              <a:t> label)</a:t>
            </a:r>
          </a:p>
          <a:p>
            <a:pPr>
              <a:spcBef>
                <a:spcPts val="0"/>
              </a:spcBef>
            </a:pPr>
            <a:r>
              <a:rPr lang="en-US" sz="2800" dirty="0"/>
              <a:t>(No eyedropper for PVA)</a:t>
            </a:r>
          </a:p>
          <a:p>
            <a:pPr>
              <a:spcBef>
                <a:spcPts val="0"/>
              </a:spcBef>
            </a:pPr>
            <a:endParaRPr lang="en-US" sz="2800" b="1" dirty="0"/>
          </a:p>
        </p:txBody>
      </p:sp>
      <p:grpSp>
        <p:nvGrpSpPr>
          <p:cNvPr id="27651" name="Group 3"/>
          <p:cNvGrpSpPr>
            <a:grpSpLocks/>
          </p:cNvGrpSpPr>
          <p:nvPr/>
        </p:nvGrpSpPr>
        <p:grpSpPr bwMode="auto">
          <a:xfrm>
            <a:off x="6151562" y="4697415"/>
            <a:ext cx="3657600" cy="1703388"/>
            <a:chOff x="3888" y="3338"/>
            <a:chExt cx="2304" cy="1073"/>
          </a:xfrm>
        </p:grpSpPr>
        <p:sp>
          <p:nvSpPr>
            <p:cNvPr id="27655" name="Text Box 4"/>
            <p:cNvSpPr txBox="1">
              <a:spLocks noChangeArrowheads="1"/>
            </p:cNvSpPr>
            <p:nvPr/>
          </p:nvSpPr>
          <p:spPr bwMode="auto">
            <a:xfrm>
              <a:off x="3888" y="3888"/>
              <a:ext cx="2304" cy="523"/>
            </a:xfrm>
            <a:prstGeom prst="rect">
              <a:avLst/>
            </a:prstGeom>
            <a:noFill/>
            <a:ln w="9525">
              <a:noFill/>
              <a:miter lim="800000"/>
              <a:headEnd/>
              <a:tailEnd/>
            </a:ln>
          </p:spPr>
          <p:txBody>
            <a:bodyPr>
              <a:spAutoFit/>
            </a:bodyPr>
            <a:lstStyle/>
            <a:p>
              <a:pPr algn="ctr">
                <a:spcBef>
                  <a:spcPts val="0"/>
                </a:spcBef>
              </a:pPr>
              <a:r>
                <a:rPr lang="en-US" b="1" dirty="0"/>
                <a:t>Don’t forget your goggles</a:t>
              </a:r>
            </a:p>
            <a:p>
              <a:pPr algn="ctr">
                <a:spcBef>
                  <a:spcPts val="0"/>
                </a:spcBef>
              </a:pPr>
              <a:r>
                <a:rPr lang="en-US" b="1" dirty="0"/>
                <a:t>&amp; an apron!</a:t>
              </a:r>
            </a:p>
          </p:txBody>
        </p:sp>
        <p:pic>
          <p:nvPicPr>
            <p:cNvPr id="27656" name="Picture 5"/>
            <p:cNvPicPr>
              <a:picLocks noChangeAspect="1" noChangeArrowheads="1"/>
            </p:cNvPicPr>
            <p:nvPr/>
          </p:nvPicPr>
          <p:blipFill>
            <a:blip r:embed="rId3" cstate="print"/>
            <a:srcRect/>
            <a:stretch>
              <a:fillRect/>
            </a:stretch>
          </p:blipFill>
          <p:spPr bwMode="auto">
            <a:xfrm>
              <a:off x="4467" y="3338"/>
              <a:ext cx="900" cy="600"/>
            </a:xfrm>
            <a:prstGeom prst="rect">
              <a:avLst/>
            </a:prstGeom>
            <a:noFill/>
            <a:ln w="9525">
              <a:noFill/>
              <a:miter lim="800000"/>
              <a:headEnd/>
              <a:tailEnd/>
            </a:ln>
          </p:spPr>
        </p:pic>
      </p:grpSp>
      <p:sp>
        <p:nvSpPr>
          <p:cNvPr id="8" name="Text Box 9"/>
          <p:cNvSpPr txBox="1">
            <a:spLocks noChangeArrowheads="1"/>
          </p:cNvSpPr>
          <p:nvPr/>
        </p:nvSpPr>
        <p:spPr bwMode="auto">
          <a:xfrm>
            <a:off x="0" y="0"/>
            <a:ext cx="10058400" cy="954107"/>
          </a:xfrm>
          <a:prstGeom prst="rect">
            <a:avLst/>
          </a:prstGeom>
          <a:solidFill>
            <a:srgbClr val="00B0F0"/>
          </a:solidFill>
          <a:ln w="9525">
            <a:noFill/>
            <a:miter lim="800000"/>
            <a:headEnd/>
            <a:tailEnd/>
          </a:ln>
        </p:spPr>
        <p:txBody>
          <a:bodyPr wrap="square">
            <a:spAutoFit/>
          </a:bodyPr>
          <a:lstStyle/>
          <a:p>
            <a:pPr>
              <a:spcBef>
                <a:spcPct val="50000"/>
              </a:spcBef>
            </a:pPr>
            <a:r>
              <a:rPr lang="en-US" sz="2800" b="1" i="1" dirty="0"/>
              <a:t>SUPER SLIME – Each person makes a batch, but you’ll share equipment! </a:t>
            </a:r>
          </a:p>
        </p:txBody>
      </p:sp>
      <p:sp>
        <p:nvSpPr>
          <p:cNvPr id="11" name="Rectangle 10"/>
          <p:cNvSpPr/>
          <p:nvPr/>
        </p:nvSpPr>
        <p:spPr>
          <a:xfrm>
            <a:off x="6113283" y="984171"/>
            <a:ext cx="3945118" cy="3816429"/>
          </a:xfrm>
          <a:prstGeom prst="rect">
            <a:avLst/>
          </a:prstGeom>
        </p:spPr>
        <p:txBody>
          <a:bodyPr wrap="square">
            <a:spAutoFit/>
          </a:bodyPr>
          <a:lstStyle/>
          <a:p>
            <a:pPr>
              <a:spcBef>
                <a:spcPts val="0"/>
              </a:spcBef>
            </a:pPr>
            <a:r>
              <a:rPr lang="en-US" sz="2800" b="1" dirty="0"/>
              <a:t>TABLE basket:</a:t>
            </a:r>
          </a:p>
          <a:p>
            <a:pPr>
              <a:spcBef>
                <a:spcPts val="0"/>
              </a:spcBef>
            </a:pPr>
            <a:r>
              <a:rPr lang="en-US" sz="2800" dirty="0"/>
              <a:t>2 small plastic cups</a:t>
            </a:r>
            <a:endParaRPr lang="en-US" sz="1000" dirty="0"/>
          </a:p>
          <a:p>
            <a:pPr>
              <a:spcBef>
                <a:spcPts val="0"/>
              </a:spcBef>
            </a:pPr>
            <a:r>
              <a:rPr lang="en-US" sz="2800" dirty="0"/>
              <a:t>2 wooden stir sticks</a:t>
            </a:r>
            <a:r>
              <a:rPr lang="en-US" sz="2800" b="1" dirty="0"/>
              <a:t> </a:t>
            </a:r>
            <a:br>
              <a:rPr lang="en-US" sz="2800" b="1" dirty="0"/>
            </a:br>
            <a:r>
              <a:rPr lang="en-US" sz="2800" dirty="0"/>
              <a:t>2 small bags</a:t>
            </a:r>
          </a:p>
          <a:p>
            <a:pPr>
              <a:spcBef>
                <a:spcPts val="0"/>
              </a:spcBef>
            </a:pPr>
            <a:r>
              <a:rPr lang="en-US" sz="2800" dirty="0"/>
              <a:t>2 black markers</a:t>
            </a:r>
          </a:p>
          <a:p>
            <a:pPr>
              <a:spcBef>
                <a:spcPts val="0"/>
              </a:spcBef>
            </a:pPr>
            <a:endParaRPr lang="en-US" sz="1800" dirty="0"/>
          </a:p>
          <a:p>
            <a:r>
              <a:rPr lang="en-US" sz="2800" b="1" dirty="0"/>
              <a:t>Share with your table:</a:t>
            </a:r>
            <a:br>
              <a:rPr lang="en-US" sz="2800" b="1" dirty="0"/>
            </a:br>
            <a:r>
              <a:rPr lang="en-US" sz="2800" dirty="0"/>
              <a:t>1 bag of food coloring</a:t>
            </a:r>
          </a:p>
          <a:p>
            <a:pPr>
              <a:spcBef>
                <a:spcPts val="0"/>
              </a:spcBef>
            </a:pPr>
            <a:endParaRPr lang="en-US" sz="2800" dirty="0"/>
          </a:p>
        </p:txBody>
      </p:sp>
      <p:pic>
        <p:nvPicPr>
          <p:cNvPr id="12" name="Picture 11" descr="20151218_083726.jpg">
            <a:extLst>
              <a:ext uri="{FF2B5EF4-FFF2-40B4-BE49-F238E27FC236}">
                <a16:creationId xmlns:a16="http://schemas.microsoft.com/office/drawing/2014/main" id="{8671C46E-96DA-45C5-8950-BBA749463A7A}"/>
              </a:ext>
            </a:extLst>
          </p:cNvPr>
          <p:cNvPicPr>
            <a:picLocks noChangeAspect="1"/>
          </p:cNvPicPr>
          <p:nvPr/>
        </p:nvPicPr>
        <p:blipFill rotWithShape="1">
          <a:blip r:embed="rId4" cstate="print"/>
          <a:srcRect l="21666" r="25195" b="4783"/>
          <a:stretch/>
        </p:blipFill>
        <p:spPr>
          <a:xfrm flipH="1" flipV="1">
            <a:off x="1288702" y="4510790"/>
            <a:ext cx="2350477" cy="2339454"/>
          </a:xfrm>
          <a:prstGeom prst="rect">
            <a:avLst/>
          </a:prstGeom>
        </p:spPr>
      </p:pic>
      <p:sp>
        <p:nvSpPr>
          <p:cNvPr id="13" name="Text Box 6">
            <a:extLst>
              <a:ext uri="{FF2B5EF4-FFF2-40B4-BE49-F238E27FC236}">
                <a16:creationId xmlns:a16="http://schemas.microsoft.com/office/drawing/2014/main" id="{5A0ABD9E-196A-4086-82C5-3E40AC1F933E}"/>
              </a:ext>
            </a:extLst>
          </p:cNvPr>
          <p:cNvSpPr txBox="1">
            <a:spLocks noChangeArrowheads="1"/>
          </p:cNvSpPr>
          <p:nvPr/>
        </p:nvSpPr>
        <p:spPr bwMode="auto">
          <a:xfrm>
            <a:off x="3307897" y="5105400"/>
            <a:ext cx="1721303" cy="1200329"/>
          </a:xfrm>
          <a:prstGeom prst="rect">
            <a:avLst/>
          </a:prstGeom>
          <a:solidFill>
            <a:srgbClr val="0070C0"/>
          </a:solidFill>
          <a:ln w="9525">
            <a:noFill/>
            <a:miter lim="800000"/>
            <a:headEnd/>
            <a:tailEnd/>
          </a:ln>
        </p:spPr>
        <p:txBody>
          <a:bodyPr wrap="square">
            <a:spAutoFit/>
          </a:bodyPr>
          <a:lstStyle/>
          <a:p>
            <a:pPr algn="ctr">
              <a:spcBef>
                <a:spcPct val="50000"/>
              </a:spcBef>
            </a:pPr>
            <a:r>
              <a:rPr lang="en-US" sz="3600" b="1" i="1" dirty="0">
                <a:solidFill>
                  <a:schemeClr val="bg1"/>
                </a:solidFill>
              </a:rPr>
              <a:t>PVA = </a:t>
            </a:r>
            <a:br>
              <a:rPr lang="en-US" sz="3600" b="1" i="1" dirty="0">
                <a:solidFill>
                  <a:schemeClr val="bg1"/>
                </a:solidFill>
              </a:rPr>
            </a:br>
            <a:r>
              <a:rPr lang="en-US" sz="3600" b="1" i="1" dirty="0">
                <a:solidFill>
                  <a:schemeClr val="bg1"/>
                </a:solidFill>
              </a:rPr>
              <a:t>BLUE</a:t>
            </a:r>
          </a:p>
        </p:txBody>
      </p:sp>
      <p:pic>
        <p:nvPicPr>
          <p:cNvPr id="2" name="Picture 1">
            <a:extLst>
              <a:ext uri="{FF2B5EF4-FFF2-40B4-BE49-F238E27FC236}">
                <a16:creationId xmlns:a16="http://schemas.microsoft.com/office/drawing/2014/main" id="{1089C780-8FAE-69CA-710A-ADC0452A4F62}"/>
              </a:ext>
            </a:extLst>
          </p:cNvPr>
          <p:cNvPicPr>
            <a:picLocks noChangeAspect="1"/>
          </p:cNvPicPr>
          <p:nvPr/>
        </p:nvPicPr>
        <p:blipFill>
          <a:blip r:embed="rId5" cstate="print"/>
          <a:stretch>
            <a:fillRect/>
          </a:stretch>
        </p:blipFill>
        <p:spPr>
          <a:xfrm>
            <a:off x="286382" y="4510790"/>
            <a:ext cx="1024890" cy="2329296"/>
          </a:xfrm>
          <a:prstGeom prst="rect">
            <a:avLst/>
          </a:prstGeom>
        </p:spPr>
      </p:pic>
      <p:sp>
        <p:nvSpPr>
          <p:cNvPr id="3" name="Star: 5 Points 10">
            <a:extLst>
              <a:ext uri="{FF2B5EF4-FFF2-40B4-BE49-F238E27FC236}">
                <a16:creationId xmlns:a16="http://schemas.microsoft.com/office/drawing/2014/main" id="{1F51B3A4-E092-1BE2-B688-64F62CC1401D}"/>
              </a:ext>
            </a:extLst>
          </p:cNvPr>
          <p:cNvSpPr/>
          <p:nvPr/>
        </p:nvSpPr>
        <p:spPr>
          <a:xfrm>
            <a:off x="45998" y="5068884"/>
            <a:ext cx="828382" cy="685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85231" y="120025"/>
            <a:ext cx="8335788" cy="3816429"/>
          </a:xfrm>
          <a:prstGeom prst="rect">
            <a:avLst/>
          </a:prstGeom>
          <a:noFill/>
          <a:ln w="9525">
            <a:noFill/>
            <a:miter lim="800000"/>
            <a:headEnd/>
            <a:tailEnd/>
          </a:ln>
        </p:spPr>
        <p:txBody>
          <a:bodyPr wrap="square">
            <a:spAutoFit/>
          </a:bodyPr>
          <a:lstStyle/>
          <a:p>
            <a:pPr algn="just"/>
            <a:r>
              <a:rPr lang="en-US" sz="2800" dirty="0"/>
              <a:t>1 – Label your </a:t>
            </a:r>
            <a:r>
              <a:rPr lang="en-US" sz="2800" b="1" dirty="0"/>
              <a:t>small plastic </a:t>
            </a:r>
            <a:r>
              <a:rPr lang="en-US" sz="2800" dirty="0"/>
              <a:t>bag like we’ve done before.</a:t>
            </a:r>
          </a:p>
          <a:p>
            <a:pPr algn="just"/>
            <a:endParaRPr lang="en-US" sz="1800" dirty="0"/>
          </a:p>
          <a:p>
            <a:r>
              <a:rPr lang="en-US" sz="2800" dirty="0"/>
              <a:t>2 – Use a </a:t>
            </a:r>
            <a:r>
              <a:rPr lang="en-US" sz="2800" b="1" dirty="0">
                <a:solidFill>
                  <a:srgbClr val="002060"/>
                </a:solidFill>
              </a:rPr>
              <a:t>BLUE</a:t>
            </a:r>
            <a:r>
              <a:rPr lang="en-US" sz="2800" dirty="0"/>
              <a:t> </a:t>
            </a:r>
            <a:r>
              <a:rPr lang="en-US" sz="2800" b="1" dirty="0">
                <a:solidFill>
                  <a:srgbClr val="002060"/>
                </a:solidFill>
              </a:rPr>
              <a:t>DOT</a:t>
            </a:r>
            <a:r>
              <a:rPr lang="en-US" sz="2800" dirty="0"/>
              <a:t> cylinder to measure out </a:t>
            </a:r>
            <a:br>
              <a:rPr lang="en-US" sz="2800" dirty="0"/>
            </a:br>
            <a:r>
              <a:rPr lang="en-US" sz="2800" b="1" u="sng" dirty="0"/>
              <a:t>15 ml </a:t>
            </a:r>
            <a:r>
              <a:rPr lang="en-US" sz="2800" u="sng" dirty="0"/>
              <a:t>of the PVA </a:t>
            </a:r>
            <a:r>
              <a:rPr lang="en-US" sz="2800" dirty="0"/>
              <a:t>and pour into a </a:t>
            </a:r>
            <a:r>
              <a:rPr lang="en-US" sz="2800" u="sng" dirty="0"/>
              <a:t>clean plastic cup</a:t>
            </a:r>
            <a:r>
              <a:rPr lang="en-US" sz="2800" dirty="0"/>
              <a:t>. </a:t>
            </a:r>
          </a:p>
          <a:p>
            <a:pPr algn="just"/>
            <a:endParaRPr lang="en-US" sz="2800" dirty="0"/>
          </a:p>
          <a:p>
            <a:r>
              <a:rPr lang="en-US" sz="2800" dirty="0"/>
              <a:t>3 - Add </a:t>
            </a:r>
            <a:r>
              <a:rPr lang="en-US" sz="2800" b="1" u="sng" dirty="0"/>
              <a:t>1 drop </a:t>
            </a:r>
            <a:r>
              <a:rPr lang="en-US" sz="2800" u="sng" dirty="0"/>
              <a:t>of food coloring </a:t>
            </a:r>
            <a:r>
              <a:rPr lang="en-US" sz="2800" dirty="0"/>
              <a:t>(or leave it clear) and stir well. </a:t>
            </a:r>
          </a:p>
          <a:p>
            <a:pPr algn="just"/>
            <a:endParaRPr lang="en-US" sz="2800" dirty="0"/>
          </a:p>
          <a:p>
            <a:pPr algn="just"/>
            <a:endParaRPr lang="en-US" sz="2800" b="1" i="1" u="sng" dirty="0">
              <a:solidFill>
                <a:srgbClr val="FF0000"/>
              </a:solidFill>
            </a:endParaRPr>
          </a:p>
        </p:txBody>
      </p:sp>
      <p:grpSp>
        <p:nvGrpSpPr>
          <p:cNvPr id="3" name="Group 4"/>
          <p:cNvGrpSpPr/>
          <p:nvPr/>
        </p:nvGrpSpPr>
        <p:grpSpPr>
          <a:xfrm>
            <a:off x="8583044" y="244086"/>
            <a:ext cx="1290125" cy="2256540"/>
            <a:chOff x="8001000" y="2590800"/>
            <a:chExt cx="1219200" cy="1600200"/>
          </a:xfrm>
        </p:grpSpPr>
        <p:sp>
          <p:nvSpPr>
            <p:cNvPr id="4" name="Rounded Rectangle 3"/>
            <p:cNvSpPr/>
            <p:nvPr/>
          </p:nvSpPr>
          <p:spPr>
            <a:xfrm>
              <a:off x="8001000" y="3352800"/>
              <a:ext cx="1219200" cy="838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sp>
          <p:nvSpPr>
            <p:cNvPr id="5" name="Rounded Rectangle 4"/>
            <p:cNvSpPr/>
            <p:nvPr/>
          </p:nvSpPr>
          <p:spPr>
            <a:xfrm>
              <a:off x="8001000" y="2590800"/>
              <a:ext cx="1219200" cy="1600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sp>
          <p:nvSpPr>
            <p:cNvPr id="6" name="TextBox 5"/>
            <p:cNvSpPr txBox="1"/>
            <p:nvPr/>
          </p:nvSpPr>
          <p:spPr>
            <a:xfrm>
              <a:off x="8094785" y="2731994"/>
              <a:ext cx="1066800" cy="1331363"/>
            </a:xfrm>
            <a:prstGeom prst="rect">
              <a:avLst/>
            </a:prstGeom>
            <a:noFill/>
          </p:spPr>
          <p:txBody>
            <a:bodyPr wrap="square" rtlCol="0">
              <a:spAutoFit/>
            </a:bodyPr>
            <a:lstStyle/>
            <a:p>
              <a:pPr algn="ctr"/>
              <a:r>
                <a:rPr lang="en-US" sz="1800" b="1" dirty="0"/>
                <a:t>T. Tomm</a:t>
              </a:r>
            </a:p>
            <a:p>
              <a:pPr algn="ctr"/>
              <a:endParaRPr lang="en-US" sz="1050" b="1" dirty="0"/>
            </a:p>
            <a:p>
              <a:pPr algn="ctr"/>
              <a:endParaRPr lang="en-US" sz="1050" b="1" dirty="0"/>
            </a:p>
            <a:p>
              <a:pPr algn="ctr"/>
              <a:endParaRPr lang="en-US" sz="1050" b="1" dirty="0"/>
            </a:p>
            <a:p>
              <a:pPr algn="ctr"/>
              <a:endParaRPr lang="en-US" sz="1050" b="1" dirty="0"/>
            </a:p>
            <a:p>
              <a:pPr algn="ctr"/>
              <a:r>
                <a:rPr lang="en-US" sz="2800" b="1" dirty="0"/>
                <a:t>Super Slime</a:t>
              </a:r>
            </a:p>
          </p:txBody>
        </p:sp>
      </p:grpSp>
      <p:sp>
        <p:nvSpPr>
          <p:cNvPr id="2" name="Text Box 2">
            <a:extLst>
              <a:ext uri="{FF2B5EF4-FFF2-40B4-BE49-F238E27FC236}">
                <a16:creationId xmlns:a16="http://schemas.microsoft.com/office/drawing/2014/main" id="{D5CC5010-1667-342C-71DD-22DB1197C8B5}"/>
              </a:ext>
            </a:extLst>
          </p:cNvPr>
          <p:cNvSpPr txBox="1">
            <a:spLocks noChangeArrowheads="1"/>
          </p:cNvSpPr>
          <p:nvPr/>
        </p:nvSpPr>
        <p:spPr bwMode="auto">
          <a:xfrm>
            <a:off x="185231" y="3338768"/>
            <a:ext cx="9642475" cy="3524042"/>
          </a:xfrm>
          <a:prstGeom prst="rect">
            <a:avLst/>
          </a:prstGeom>
          <a:noFill/>
          <a:ln w="9525">
            <a:noFill/>
            <a:miter lim="800000"/>
            <a:headEnd/>
            <a:tailEnd/>
          </a:ln>
        </p:spPr>
        <p:txBody>
          <a:bodyPr>
            <a:spAutoFit/>
          </a:bodyPr>
          <a:lstStyle/>
          <a:p>
            <a:pPr algn="just"/>
            <a:r>
              <a:rPr lang="en-US" sz="2800" dirty="0"/>
              <a:t>4 - Use a </a:t>
            </a:r>
            <a:r>
              <a:rPr lang="en-US" sz="2800" b="1" dirty="0">
                <a:solidFill>
                  <a:srgbClr val="FF0000"/>
                </a:solidFill>
              </a:rPr>
              <a:t>RED</a:t>
            </a:r>
            <a:r>
              <a:rPr lang="en-US" sz="2800" dirty="0"/>
              <a:t> </a:t>
            </a:r>
            <a:r>
              <a:rPr lang="en-US" sz="2800" b="1" dirty="0">
                <a:solidFill>
                  <a:srgbClr val="FF0000"/>
                </a:solidFill>
              </a:rPr>
              <a:t>DOT </a:t>
            </a:r>
            <a:r>
              <a:rPr lang="en-US" sz="2800" dirty="0"/>
              <a:t>cylinder to measure out </a:t>
            </a:r>
            <a:r>
              <a:rPr lang="en-US" sz="2800" b="1" u="sng" dirty="0"/>
              <a:t>4 ml </a:t>
            </a:r>
            <a:r>
              <a:rPr lang="en-US" sz="2800" u="sng" dirty="0"/>
              <a:t>of </a:t>
            </a:r>
            <a:r>
              <a:rPr lang="en-US" sz="2800" b="1" u="sng" dirty="0"/>
              <a:t>Borax</a:t>
            </a:r>
            <a:r>
              <a:rPr lang="en-US" sz="2800" u="sng" dirty="0"/>
              <a:t> </a:t>
            </a:r>
            <a:r>
              <a:rPr lang="en-US" sz="2800" b="1" u="sng" dirty="0"/>
              <a:t>solution</a:t>
            </a:r>
            <a:r>
              <a:rPr lang="en-US" sz="2800" dirty="0"/>
              <a:t> and pour it into the cup.  Stir with a stick.  Take it out of the cup after it is set up and let it sit on the table to “gel”.</a:t>
            </a:r>
          </a:p>
          <a:p>
            <a:pPr algn="just"/>
            <a:endParaRPr lang="en-US" sz="1100" b="1" dirty="0"/>
          </a:p>
          <a:p>
            <a:r>
              <a:rPr lang="en-US" sz="2800" b="1" i="1" dirty="0">
                <a:solidFill>
                  <a:srgbClr val="FF0000"/>
                </a:solidFill>
              </a:rPr>
              <a:t>     Too sticky or runny?</a:t>
            </a:r>
            <a:r>
              <a:rPr lang="en-US" sz="2800" i="1" dirty="0">
                <a:solidFill>
                  <a:srgbClr val="FF0000"/>
                </a:solidFill>
              </a:rPr>
              <a:t>  Add borax (one drop at a time)</a:t>
            </a:r>
            <a:br>
              <a:rPr lang="en-US" sz="2800" i="1" dirty="0">
                <a:solidFill>
                  <a:srgbClr val="FF0000"/>
                </a:solidFill>
              </a:rPr>
            </a:br>
            <a:r>
              <a:rPr lang="en-US" sz="2800" i="1" dirty="0">
                <a:solidFill>
                  <a:srgbClr val="FF0000"/>
                </a:solidFill>
              </a:rPr>
              <a:t>     </a:t>
            </a:r>
            <a:r>
              <a:rPr lang="en-US" sz="2800" b="1" i="1" dirty="0">
                <a:solidFill>
                  <a:srgbClr val="FF0000"/>
                </a:solidFill>
              </a:rPr>
              <a:t>Too crumbly?</a:t>
            </a:r>
            <a:r>
              <a:rPr lang="en-US" sz="2800" i="1" dirty="0">
                <a:solidFill>
                  <a:srgbClr val="FF0000"/>
                </a:solidFill>
              </a:rPr>
              <a:t>  Add PVA (one drop at a time)</a:t>
            </a:r>
            <a:endParaRPr lang="en-US" sz="2800" dirty="0"/>
          </a:p>
          <a:p>
            <a:pPr algn="just"/>
            <a:endParaRPr lang="en-US" sz="1600" dirty="0"/>
          </a:p>
          <a:p>
            <a:pPr algn="ctr"/>
            <a:r>
              <a:rPr lang="en-US" sz="2800" b="1" i="1" dirty="0"/>
              <a:t>DO NOT PLAY WITH THE SLIME TOO MUCH …</a:t>
            </a:r>
            <a:br>
              <a:rPr lang="en-US" sz="2800" b="1" i="1" dirty="0"/>
            </a:br>
            <a:r>
              <a:rPr lang="en-US" sz="2800" b="1" i="1" dirty="0"/>
              <a:t>Give it time to set up!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10058400" cy="762000"/>
          </a:xfrm>
          <a:solidFill>
            <a:srgbClr val="FFFF00"/>
          </a:solidFill>
        </p:spPr>
        <p:txBody>
          <a:bodyPr/>
          <a:lstStyle/>
          <a:p>
            <a:pPr algn="l" eaLnBrk="1" hangingPunct="1"/>
            <a:r>
              <a:rPr lang="en-US" sz="3600" b="1" dirty="0">
                <a:latin typeface="Cooper Black" pitchFamily="18" charset="0"/>
              </a:rPr>
              <a:t>Clean Up Time</a:t>
            </a:r>
          </a:p>
        </p:txBody>
      </p:sp>
      <p:sp>
        <p:nvSpPr>
          <p:cNvPr id="4" name="Text Box 3"/>
          <p:cNvSpPr txBox="1">
            <a:spLocks noChangeArrowheads="1"/>
          </p:cNvSpPr>
          <p:nvPr/>
        </p:nvSpPr>
        <p:spPr bwMode="auto">
          <a:xfrm>
            <a:off x="152400" y="984171"/>
            <a:ext cx="9829800" cy="4401205"/>
          </a:xfrm>
          <a:prstGeom prst="rect">
            <a:avLst/>
          </a:prstGeom>
          <a:noFill/>
          <a:ln w="9525">
            <a:noFill/>
            <a:miter lim="800000"/>
            <a:headEnd/>
            <a:tailEnd/>
          </a:ln>
        </p:spPr>
        <p:txBody>
          <a:bodyPr wrap="square">
            <a:spAutoFit/>
          </a:bodyPr>
          <a:lstStyle/>
          <a:p>
            <a:pPr algn="just">
              <a:spcBef>
                <a:spcPct val="50000"/>
              </a:spcBef>
            </a:pPr>
            <a:r>
              <a:rPr lang="en-US" sz="2800" b="1" i="1" dirty="0"/>
              <a:t>Throw away your cup and stir stick. </a:t>
            </a:r>
          </a:p>
          <a:p>
            <a:pPr>
              <a:spcBef>
                <a:spcPct val="50000"/>
              </a:spcBef>
            </a:pPr>
            <a:r>
              <a:rPr lang="en-US" sz="2800" b="1" i="1" dirty="0"/>
              <a:t>Return all other materials to the correct spot.</a:t>
            </a:r>
          </a:p>
          <a:p>
            <a:pPr>
              <a:spcBef>
                <a:spcPct val="50000"/>
              </a:spcBef>
            </a:pPr>
            <a:r>
              <a:rPr lang="en-US" sz="2800" i="1" dirty="0">
                <a:solidFill>
                  <a:srgbClr val="FF0000"/>
                </a:solidFill>
              </a:rPr>
              <a:t>  NOTE:  You’ll need to use a brush to clean the </a:t>
            </a:r>
            <a:br>
              <a:rPr lang="en-US" sz="2800" i="1" dirty="0">
                <a:solidFill>
                  <a:srgbClr val="FF0000"/>
                </a:solidFill>
              </a:rPr>
            </a:br>
            <a:r>
              <a:rPr lang="en-US" sz="2800" i="1" dirty="0">
                <a:solidFill>
                  <a:srgbClr val="FF0000"/>
                </a:solidFill>
              </a:rPr>
              <a:t>  PVA cylinder and beaker. Rinse well!</a:t>
            </a:r>
          </a:p>
          <a:p>
            <a:pPr>
              <a:spcBef>
                <a:spcPct val="50000"/>
              </a:spcBef>
            </a:pPr>
            <a:r>
              <a:rPr lang="en-US" sz="2800" b="1" i="1" dirty="0"/>
              <a:t>Clean up your table &amp; wash your hands </a:t>
            </a:r>
            <a:r>
              <a:rPr lang="en-US" sz="2800" b="1" i="1" u="sng" dirty="0"/>
              <a:t>after</a:t>
            </a:r>
            <a:r>
              <a:rPr lang="en-US" sz="2800" b="1" i="1" dirty="0"/>
              <a:t> you </a:t>
            </a:r>
            <a:br>
              <a:rPr lang="en-US" sz="2800" b="1" i="1" dirty="0"/>
            </a:br>
            <a:r>
              <a:rPr lang="en-US" sz="2800" b="1" i="1" dirty="0"/>
              <a:t>use a dry paper towel to clean your hands. </a:t>
            </a:r>
          </a:p>
          <a:p>
            <a:pPr>
              <a:spcBef>
                <a:spcPct val="50000"/>
              </a:spcBef>
            </a:pPr>
            <a:r>
              <a:rPr lang="en-US" sz="2800" b="1" i="1" dirty="0"/>
              <a:t>Do the slime tests with your Super Slime and Goobers </a:t>
            </a:r>
            <a:r>
              <a:rPr lang="en-US" sz="2800" b="1" i="1" dirty="0">
                <a:sym typeface="Wingdings" panose="05000000000000000000" pitchFamily="2" charset="2"/>
              </a:rPr>
              <a:t> plus any other slimes you have not tested</a:t>
            </a:r>
            <a:r>
              <a:rPr lang="en-US" sz="2800" b="1" i="1" dirty="0"/>
              <a:t>.</a:t>
            </a:r>
          </a:p>
        </p:txBody>
      </p:sp>
      <p:sp>
        <p:nvSpPr>
          <p:cNvPr id="9" name="Text Box 3"/>
          <p:cNvSpPr txBox="1">
            <a:spLocks noChangeArrowheads="1"/>
          </p:cNvSpPr>
          <p:nvPr/>
        </p:nvSpPr>
        <p:spPr bwMode="auto">
          <a:xfrm>
            <a:off x="6019800" y="-21460"/>
            <a:ext cx="4038600" cy="954107"/>
          </a:xfrm>
          <a:prstGeom prst="rect">
            <a:avLst/>
          </a:prstGeom>
          <a:solidFill>
            <a:srgbClr val="FF0000"/>
          </a:solidFill>
          <a:ln w="9525">
            <a:noFill/>
            <a:miter lim="800000"/>
            <a:headEnd/>
            <a:tailEnd/>
          </a:ln>
        </p:spPr>
        <p:txBody>
          <a:bodyPr wrap="square">
            <a:spAutoFit/>
          </a:bodyPr>
          <a:lstStyle/>
          <a:p>
            <a:pPr algn="ctr">
              <a:spcBef>
                <a:spcPct val="50000"/>
              </a:spcBef>
            </a:pPr>
            <a:r>
              <a:rPr lang="en-US" sz="2800" b="1" i="1" dirty="0">
                <a:solidFill>
                  <a:srgbClr val="FFFF00"/>
                </a:solidFill>
              </a:rPr>
              <a:t>Remember … no slime stuff in the sink!</a:t>
            </a:r>
            <a:endParaRPr lang="en-US" b="1" i="1" dirty="0">
              <a:solidFill>
                <a:srgbClr val="FFFF00"/>
              </a:solidFill>
            </a:endParaRPr>
          </a:p>
        </p:txBody>
      </p:sp>
      <p:pic>
        <p:nvPicPr>
          <p:cNvPr id="5" name="Picture 4">
            <a:extLst>
              <a:ext uri="{FF2B5EF4-FFF2-40B4-BE49-F238E27FC236}">
                <a16:creationId xmlns:a16="http://schemas.microsoft.com/office/drawing/2014/main" id="{455FBF99-3B27-4E4B-83F0-41BBB4F06EFB}"/>
              </a:ext>
            </a:extLst>
          </p:cNvPr>
          <p:cNvPicPr>
            <a:picLocks noChangeAspect="1"/>
          </p:cNvPicPr>
          <p:nvPr/>
        </p:nvPicPr>
        <p:blipFill>
          <a:blip r:embed="rId3" cstate="print"/>
          <a:stretch>
            <a:fillRect/>
          </a:stretch>
        </p:blipFill>
        <p:spPr>
          <a:xfrm>
            <a:off x="8458200" y="1371600"/>
            <a:ext cx="923845" cy="2329296"/>
          </a:xfrm>
          <a:prstGeom prst="rect">
            <a:avLst/>
          </a:prstGeom>
        </p:spPr>
      </p:pic>
      <p:sp>
        <p:nvSpPr>
          <p:cNvPr id="10" name="Star: 5 Points 9">
            <a:extLst>
              <a:ext uri="{FF2B5EF4-FFF2-40B4-BE49-F238E27FC236}">
                <a16:creationId xmlns:a16="http://schemas.microsoft.com/office/drawing/2014/main" id="{632AD502-DD47-435F-A669-8BFFE3CF5B10}"/>
              </a:ext>
            </a:extLst>
          </p:cNvPr>
          <p:cNvSpPr/>
          <p:nvPr/>
        </p:nvSpPr>
        <p:spPr>
          <a:xfrm>
            <a:off x="8111490" y="1447800"/>
            <a:ext cx="609600" cy="6858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2C1D91A-3113-DBBE-70A6-1F9EC7085B58}"/>
              </a:ext>
            </a:extLst>
          </p:cNvPr>
          <p:cNvSpPr txBox="1"/>
          <p:nvPr/>
        </p:nvSpPr>
        <p:spPr>
          <a:xfrm>
            <a:off x="1497280" y="5691970"/>
            <a:ext cx="7918156" cy="954107"/>
          </a:xfrm>
          <a:prstGeom prst="rect">
            <a:avLst/>
          </a:prstGeom>
          <a:noFill/>
        </p:spPr>
        <p:txBody>
          <a:bodyPr wrap="square">
            <a:spAutoFit/>
          </a:bodyPr>
          <a:lstStyle/>
          <a:p>
            <a:pPr algn="ctr"/>
            <a:r>
              <a:rPr lang="en-US" sz="2800" b="1" i="1" dirty="0"/>
              <a:t>NOTE:  If a test doesn’t work, write what happened in the box in the chart.  Don’t leave it blank! </a:t>
            </a:r>
          </a:p>
        </p:txBody>
      </p:sp>
      <p:sp>
        <p:nvSpPr>
          <p:cNvPr id="6" name="Arrow: Down 5">
            <a:extLst>
              <a:ext uri="{FF2B5EF4-FFF2-40B4-BE49-F238E27FC236}">
                <a16:creationId xmlns:a16="http://schemas.microsoft.com/office/drawing/2014/main" id="{E467F589-3568-8037-6EFA-B5381E31EABE}"/>
              </a:ext>
            </a:extLst>
          </p:cNvPr>
          <p:cNvSpPr/>
          <p:nvPr/>
        </p:nvSpPr>
        <p:spPr>
          <a:xfrm rot="5400000" flipV="1">
            <a:off x="811480" y="5615770"/>
            <a:ext cx="609600" cy="7620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8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6"/>
          <p:cNvSpPr txBox="1">
            <a:spLocks noChangeArrowheads="1"/>
          </p:cNvSpPr>
          <p:nvPr/>
        </p:nvSpPr>
        <p:spPr bwMode="auto">
          <a:xfrm>
            <a:off x="152400" y="139726"/>
            <a:ext cx="5181600" cy="3785652"/>
          </a:xfrm>
          <a:prstGeom prst="rect">
            <a:avLst/>
          </a:prstGeom>
          <a:noFill/>
          <a:ln w="38100">
            <a:noFill/>
            <a:miter lim="800000"/>
            <a:headEnd/>
            <a:tailEnd/>
          </a:ln>
        </p:spPr>
        <p:txBody>
          <a:bodyPr wrap="square">
            <a:spAutoFit/>
          </a:bodyPr>
          <a:lstStyle/>
          <a:p>
            <a:r>
              <a:rPr lang="en-US" sz="2800" b="1" dirty="0"/>
              <a:t>1</a:t>
            </a:r>
            <a:r>
              <a:rPr lang="en-US" sz="2800" b="1" baseline="30000" dirty="0"/>
              <a:t>st</a:t>
            </a:r>
            <a:r>
              <a:rPr lang="en-US" sz="2800" b="1" dirty="0"/>
              <a:t> - </a:t>
            </a:r>
            <a:r>
              <a:rPr lang="en-US" sz="2800" dirty="0"/>
              <a:t>Do your </a:t>
            </a:r>
            <a:r>
              <a:rPr lang="en-US" sz="2800" b="1" dirty="0"/>
              <a:t>SLIME TESTS </a:t>
            </a:r>
            <a:r>
              <a:rPr lang="en-US" sz="2800" dirty="0"/>
              <a:t>with the </a:t>
            </a:r>
            <a:r>
              <a:rPr lang="en-US" sz="2800" b="1" dirty="0"/>
              <a:t>SUPER SLIME </a:t>
            </a:r>
            <a:r>
              <a:rPr lang="en-US" sz="2800" dirty="0"/>
              <a:t>following the directions on Slide 3.</a:t>
            </a:r>
            <a:br>
              <a:rPr lang="en-US" sz="2800" b="1" dirty="0"/>
            </a:br>
            <a:br>
              <a:rPr lang="en-US" sz="1400" b="1" dirty="0"/>
            </a:br>
            <a:endParaRPr lang="en-US" sz="1400" dirty="0"/>
          </a:p>
          <a:p>
            <a:r>
              <a:rPr lang="en-US" sz="2800" b="1" dirty="0"/>
              <a:t>2</a:t>
            </a:r>
            <a:r>
              <a:rPr lang="en-US" sz="2800" b="1" baseline="30000" dirty="0"/>
              <a:t>nd</a:t>
            </a:r>
            <a:r>
              <a:rPr lang="en-US" sz="2800" b="1" dirty="0"/>
              <a:t> - </a:t>
            </a:r>
            <a:r>
              <a:rPr lang="en-US" sz="2800" dirty="0"/>
              <a:t>Put your </a:t>
            </a:r>
            <a:r>
              <a:rPr lang="en-US" sz="2800" b="1" dirty="0"/>
              <a:t>Super Slime </a:t>
            </a:r>
            <a:r>
              <a:rPr lang="en-US" sz="2800" dirty="0"/>
              <a:t>into the small plastic bag.  </a:t>
            </a:r>
          </a:p>
          <a:p>
            <a:pPr algn="just"/>
            <a:endParaRPr lang="en-US" sz="1600" dirty="0"/>
          </a:p>
          <a:p>
            <a:pPr algn="just"/>
            <a:r>
              <a:rPr lang="en-US" sz="2800" b="1" dirty="0"/>
              <a:t>3</a:t>
            </a:r>
            <a:r>
              <a:rPr lang="en-US" sz="2800" b="1" baseline="30000" dirty="0"/>
              <a:t>rd</a:t>
            </a:r>
            <a:r>
              <a:rPr lang="en-US" sz="2800" b="1" dirty="0"/>
              <a:t> - Finish any tests </a:t>
            </a:r>
            <a:r>
              <a:rPr lang="en-US" sz="2800" dirty="0"/>
              <a:t>for other slimes that you need to do.</a:t>
            </a:r>
          </a:p>
        </p:txBody>
      </p:sp>
      <p:pic>
        <p:nvPicPr>
          <p:cNvPr id="3" name="Picture 2">
            <a:extLst>
              <a:ext uri="{FF2B5EF4-FFF2-40B4-BE49-F238E27FC236}">
                <a16:creationId xmlns:a16="http://schemas.microsoft.com/office/drawing/2014/main" id="{C4B5453F-CC74-FA5C-ABF7-B0AFBF8AD7E3}"/>
              </a:ext>
            </a:extLst>
          </p:cNvPr>
          <p:cNvPicPr>
            <a:picLocks noChangeAspect="1"/>
          </p:cNvPicPr>
          <p:nvPr/>
        </p:nvPicPr>
        <p:blipFill>
          <a:blip r:embed="rId3"/>
          <a:stretch>
            <a:fillRect/>
          </a:stretch>
        </p:blipFill>
        <p:spPr>
          <a:xfrm>
            <a:off x="5416844" y="210337"/>
            <a:ext cx="4489156" cy="359245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51E5613E-E98C-FDC4-2FEA-C1AFD2013A3E}"/>
              </a:ext>
            </a:extLst>
          </p:cNvPr>
          <p:cNvSpPr txBox="1"/>
          <p:nvPr/>
        </p:nvSpPr>
        <p:spPr>
          <a:xfrm>
            <a:off x="1752600" y="4196728"/>
            <a:ext cx="7918156" cy="954107"/>
          </a:xfrm>
          <a:prstGeom prst="rect">
            <a:avLst/>
          </a:prstGeom>
          <a:noFill/>
        </p:spPr>
        <p:txBody>
          <a:bodyPr wrap="square">
            <a:spAutoFit/>
          </a:bodyPr>
          <a:lstStyle/>
          <a:p>
            <a:pPr algn="ctr"/>
            <a:r>
              <a:rPr lang="en-US" sz="2800" b="1" i="1" dirty="0"/>
              <a:t>NOTE:  If a test doesn’t work, write what happened in the box in the chart.  Don’t leave it blank! </a:t>
            </a:r>
          </a:p>
        </p:txBody>
      </p:sp>
      <p:sp>
        <p:nvSpPr>
          <p:cNvPr id="5" name="Arrow: Down 4">
            <a:extLst>
              <a:ext uri="{FF2B5EF4-FFF2-40B4-BE49-F238E27FC236}">
                <a16:creationId xmlns:a16="http://schemas.microsoft.com/office/drawing/2014/main" id="{DFFA9AE5-DED1-DFC2-A2FD-2BDE409D6817}"/>
              </a:ext>
            </a:extLst>
          </p:cNvPr>
          <p:cNvSpPr/>
          <p:nvPr/>
        </p:nvSpPr>
        <p:spPr>
          <a:xfrm rot="5400000" flipV="1">
            <a:off x="1066800" y="4120528"/>
            <a:ext cx="609600" cy="7620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96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9896616"/>
              </p:ext>
            </p:extLst>
          </p:nvPr>
        </p:nvGraphicFramePr>
        <p:xfrm>
          <a:off x="990600" y="120961"/>
          <a:ext cx="8867335" cy="5897880"/>
        </p:xfrm>
        <a:graphic>
          <a:graphicData uri="http://schemas.openxmlformats.org/drawingml/2006/table">
            <a:tbl>
              <a:tblPr/>
              <a:tblGrid>
                <a:gridCol w="8867335">
                  <a:extLst>
                    <a:ext uri="{9D8B030D-6E8A-4147-A177-3AD203B41FA5}">
                      <a16:colId xmlns:a16="http://schemas.microsoft.com/office/drawing/2014/main" val="20000"/>
                    </a:ext>
                  </a:extLst>
                </a:gridCol>
              </a:tblGrid>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Physical Characteristics - </a:t>
                      </a:r>
                      <a:r>
                        <a:rPr lang="en-US" sz="2400" dirty="0">
                          <a:latin typeface="Arial Narrow" panose="020B0606020202030204" pitchFamily="34" charset="0"/>
                          <a:ea typeface="Times New Roman"/>
                          <a:cs typeface="Times New Roman"/>
                        </a:rPr>
                        <a:t>Describe  its color, texture, odor, and other observations you notice.</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Slime Rating - </a:t>
                      </a:r>
                      <a:r>
                        <a:rPr lang="en-US" sz="2400" dirty="0">
                          <a:latin typeface="Arial Narrow" panose="020B0606020202030204" pitchFamily="34" charset="0"/>
                          <a:ea typeface="Times New Roman"/>
                          <a:cs typeface="Times New Roman"/>
                        </a:rPr>
                        <a:t>Rate your slime from 1 = not very slimy to 5 = very slimy</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Slow Poke - </a:t>
                      </a:r>
                      <a:r>
                        <a:rPr lang="en-US" sz="2400" dirty="0">
                          <a:latin typeface="Arial Narrow" panose="020B0606020202030204" pitchFamily="34" charset="0"/>
                          <a:ea typeface="Times New Roman"/>
                          <a:cs typeface="Times New Roman"/>
                        </a:rPr>
                        <a:t>Slowly poke your finger into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Quick Poke - </a:t>
                      </a:r>
                      <a:r>
                        <a:rPr lang="en-US" sz="2400" dirty="0">
                          <a:latin typeface="Arial Narrow" panose="020B0606020202030204" pitchFamily="34" charset="0"/>
                          <a:ea typeface="Times New Roman"/>
                          <a:cs typeface="Times New Roman"/>
                        </a:rPr>
                        <a:t>Quickly poke your finger into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Slow Pull - </a:t>
                      </a:r>
                      <a:r>
                        <a:rPr lang="en-US" sz="2400" dirty="0">
                          <a:latin typeface="Arial Narrow" panose="020B0606020202030204" pitchFamily="34" charset="0"/>
                          <a:ea typeface="Times New Roman"/>
                          <a:cs typeface="Times New Roman"/>
                        </a:rPr>
                        <a:t>Slowly pull on the ends of a piece of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Quick Pull - </a:t>
                      </a:r>
                      <a:r>
                        <a:rPr lang="en-US" sz="2400" dirty="0">
                          <a:latin typeface="Arial Narrow" panose="020B0606020202030204" pitchFamily="34" charset="0"/>
                          <a:ea typeface="Times New Roman"/>
                          <a:cs typeface="Times New Roman"/>
                        </a:rPr>
                        <a:t>Quickly pull on the ends of a piece of the slime. What happens?</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Blob Factor - </a:t>
                      </a:r>
                      <a:r>
                        <a:rPr lang="en-US" sz="2400" dirty="0">
                          <a:latin typeface="Arial Narrow" panose="020B0606020202030204" pitchFamily="34" charset="0"/>
                          <a:ea typeface="Times New Roman"/>
                          <a:cs typeface="Times New Roman"/>
                        </a:rPr>
                        <a:t>Roll your slime into a ball and let it sit for a minute.  What happens?  How fast does it flatten out?</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94360">
                <a:tc>
                  <a:txBody>
                    <a:bodyPr/>
                    <a:lstStyle/>
                    <a:p>
                      <a:pPr marL="0" marR="0">
                        <a:spcBef>
                          <a:spcPts val="0"/>
                        </a:spcBef>
                        <a:spcAft>
                          <a:spcPts val="0"/>
                        </a:spcAft>
                      </a:pPr>
                      <a:r>
                        <a:rPr lang="en-US" sz="2400" b="1" dirty="0">
                          <a:latin typeface="Arial Narrow" panose="020B0606020202030204" pitchFamily="34" charset="0"/>
                          <a:ea typeface="Times New Roman"/>
                          <a:cs typeface="Times New Roman"/>
                        </a:rPr>
                        <a:t>Hang Time - </a:t>
                      </a:r>
                      <a:r>
                        <a:rPr lang="en-US" sz="2400" dirty="0">
                          <a:latin typeface="Arial Narrow" panose="020B0606020202030204" pitchFamily="34" charset="0"/>
                          <a:ea typeface="Times New Roman"/>
                          <a:cs typeface="Times New Roman"/>
                        </a:rPr>
                        <a:t>How long does it take for the slime to reach the table from the top of a 30 cm ruler?</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94360">
                <a:tc>
                  <a:txBody>
                    <a:bodyPr/>
                    <a:lstStyle/>
                    <a:p>
                      <a:pPr marL="0" marR="0">
                        <a:spcBef>
                          <a:spcPts val="0"/>
                        </a:spcBef>
                        <a:spcAft>
                          <a:spcPts val="0"/>
                        </a:spcAft>
                      </a:pPr>
                      <a:r>
                        <a:rPr lang="en-US" sz="2400" b="1" dirty="0" err="1">
                          <a:latin typeface="Arial Narrow" panose="020B0606020202030204" pitchFamily="34" charset="0"/>
                          <a:ea typeface="Times New Roman"/>
                          <a:cs typeface="Times New Roman"/>
                        </a:rPr>
                        <a:t>Bounceability</a:t>
                      </a:r>
                      <a:r>
                        <a:rPr lang="en-US" sz="2400" b="1" dirty="0">
                          <a:latin typeface="Arial Narrow" panose="020B0606020202030204" pitchFamily="34" charset="0"/>
                          <a:ea typeface="Times New Roman"/>
                          <a:cs typeface="Times New Roman"/>
                        </a:rPr>
                        <a:t> - </a:t>
                      </a:r>
                      <a:r>
                        <a:rPr lang="en-US" sz="2400" dirty="0">
                          <a:latin typeface="Arial Narrow" panose="020B0606020202030204" pitchFamily="34" charset="0"/>
                          <a:ea typeface="Times New Roman"/>
                          <a:cs typeface="Times New Roman"/>
                        </a:rPr>
                        <a:t>Roll into a ball and drop it on the table from the top of a 30 cm ruler.  Rate the bounce – 1 – poor to 5 -great!</a:t>
                      </a:r>
                    </a:p>
                  </a:txBody>
                  <a:tcPr marL="59517" marR="59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Rectangle 1">
            <a:extLst>
              <a:ext uri="{FF2B5EF4-FFF2-40B4-BE49-F238E27FC236}">
                <a16:creationId xmlns:a16="http://schemas.microsoft.com/office/drawing/2014/main" id="{ADAB4A98-DE48-453F-B43C-B4F3D8D1ACEA}"/>
              </a:ext>
            </a:extLst>
          </p:cNvPr>
          <p:cNvSpPr/>
          <p:nvPr/>
        </p:nvSpPr>
        <p:spPr>
          <a:xfrm>
            <a:off x="180773" y="6017129"/>
            <a:ext cx="6934200" cy="830997"/>
          </a:xfrm>
          <a:prstGeom prst="rect">
            <a:avLst/>
          </a:prstGeom>
        </p:spPr>
        <p:txBody>
          <a:bodyPr wrap="square">
            <a:spAutoFit/>
          </a:bodyPr>
          <a:lstStyle/>
          <a:p>
            <a:r>
              <a:rPr lang="en-US" b="1" i="1" dirty="0">
                <a:solidFill>
                  <a:srgbClr val="FF0000"/>
                </a:solidFill>
                <a:highlight>
                  <a:srgbClr val="FFFF00"/>
                </a:highlight>
              </a:rPr>
              <a:t>NOTE:  If a test doesn’t work, write what happened in the box in the chart.  Don’t leave it blank! </a:t>
            </a:r>
          </a:p>
        </p:txBody>
      </p:sp>
      <p:sp>
        <p:nvSpPr>
          <p:cNvPr id="3" name="Rectangle 2">
            <a:extLst>
              <a:ext uri="{FF2B5EF4-FFF2-40B4-BE49-F238E27FC236}">
                <a16:creationId xmlns:a16="http://schemas.microsoft.com/office/drawing/2014/main" id="{2B18B801-4430-401A-B7A4-71EB41C318F1}"/>
              </a:ext>
            </a:extLst>
          </p:cNvPr>
          <p:cNvSpPr/>
          <p:nvPr/>
        </p:nvSpPr>
        <p:spPr>
          <a:xfrm rot="16200000">
            <a:off x="-2507353" y="2510135"/>
            <a:ext cx="5943603"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Snap ITC" panose="04040A07060A02020202" pitchFamily="82" charset="0"/>
              </a:rPr>
              <a:t>SLIME TESTS</a:t>
            </a:r>
          </a:p>
        </p:txBody>
      </p:sp>
      <p:sp>
        <p:nvSpPr>
          <p:cNvPr id="6" name="WordArt 8">
            <a:hlinkClick r:id="rId3" action="ppaction://hlinksldjump"/>
            <a:extLst>
              <a:ext uri="{FF2B5EF4-FFF2-40B4-BE49-F238E27FC236}">
                <a16:creationId xmlns:a16="http://schemas.microsoft.com/office/drawing/2014/main" id="{766022E8-7003-3DD5-CA49-773E3C9AFCC4}"/>
              </a:ext>
            </a:extLst>
          </p:cNvPr>
          <p:cNvSpPr>
            <a:spLocks noChangeArrowheads="1" noChangeShapeType="1" noTextEdit="1"/>
          </p:cNvSpPr>
          <p:nvPr/>
        </p:nvSpPr>
        <p:spPr bwMode="auto">
          <a:xfrm>
            <a:off x="7190935" y="6096000"/>
            <a:ext cx="2667000" cy="577945"/>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99FF33"/>
                </a:solidFill>
                <a:latin typeface="Cooper Black"/>
              </a:rPr>
              <a:t>Table of Contents</a:t>
            </a:r>
          </a:p>
        </p:txBody>
      </p:sp>
    </p:spTree>
    <p:extLst>
      <p:ext uri="{BB962C8B-B14F-4D97-AF65-F5344CB8AC3E}">
        <p14:creationId xmlns:p14="http://schemas.microsoft.com/office/powerpoint/2010/main" val="2849867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22086F-BF6D-F0B2-A81D-74215CC0A8A3}"/>
              </a:ext>
            </a:extLst>
          </p:cNvPr>
          <p:cNvSpPr txBox="1"/>
          <p:nvPr/>
        </p:nvSpPr>
        <p:spPr>
          <a:xfrm>
            <a:off x="76200" y="228600"/>
            <a:ext cx="9746956" cy="4524315"/>
          </a:xfrm>
          <a:prstGeom prst="rect">
            <a:avLst/>
          </a:prstGeom>
          <a:noFill/>
        </p:spPr>
        <p:txBody>
          <a:bodyPr wrap="square">
            <a:spAutoFit/>
          </a:bodyPr>
          <a:lstStyle/>
          <a:p>
            <a:pPr algn="just"/>
            <a:r>
              <a:rPr lang="en-US" sz="3200" b="1"/>
              <a:t>Last Day </a:t>
            </a:r>
            <a:r>
              <a:rPr lang="en-US" sz="3200" b="1">
                <a:sym typeface="Wingdings" panose="05000000000000000000" pitchFamily="2" charset="2"/>
              </a:rPr>
              <a:t> </a:t>
            </a:r>
            <a:r>
              <a:rPr lang="en-US" sz="3200" b="1"/>
              <a:t>End </a:t>
            </a:r>
            <a:r>
              <a:rPr lang="en-US" sz="3200" b="1" dirty="0"/>
              <a:t>of Class </a:t>
            </a:r>
            <a:r>
              <a:rPr lang="en-US" sz="3200" b="1" dirty="0">
                <a:sym typeface="Wingdings" panose="05000000000000000000" pitchFamily="2" charset="2"/>
              </a:rPr>
              <a:t></a:t>
            </a:r>
            <a:r>
              <a:rPr lang="en-US" sz="3200" b="1" dirty="0"/>
              <a:t>Put your slime bag in the correct tub for your class. </a:t>
            </a:r>
          </a:p>
          <a:p>
            <a:pPr algn="just"/>
            <a:endParaRPr lang="en-US" sz="3200" b="1" dirty="0"/>
          </a:p>
          <a:p>
            <a:pPr algn="just"/>
            <a:r>
              <a:rPr lang="en-US" sz="3200" b="1" dirty="0"/>
              <a:t>Listen for the announcement </a:t>
            </a:r>
            <a:r>
              <a:rPr lang="en-US" sz="3200" b="1" u="sng" dirty="0"/>
              <a:t>at the end of the day </a:t>
            </a:r>
            <a:r>
              <a:rPr lang="en-US" sz="3200" b="1" dirty="0"/>
              <a:t>to know when you should come to my room to pick it up &amp; take it home.  </a:t>
            </a:r>
          </a:p>
          <a:p>
            <a:pPr algn="just"/>
            <a:endParaRPr lang="en-US" sz="3200" b="1" dirty="0"/>
          </a:p>
          <a:p>
            <a:pPr algn="just"/>
            <a:r>
              <a:rPr lang="en-US" sz="3200" b="1" dirty="0"/>
              <a:t>All slime needs to stay in your bag until you get home – do not take it out in other classrooms or on the bus!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18933"/>
            <a:ext cx="10058399" cy="646331"/>
          </a:xfrm>
          <a:prstGeom prst="rect">
            <a:avLst/>
          </a:prstGeom>
          <a:noFill/>
          <a:ln>
            <a:noFill/>
          </a:ln>
        </p:spPr>
        <p:txBody>
          <a:bodyPr wrap="square" rtlCol="0">
            <a:spAutoFit/>
          </a:bodyPr>
          <a:lstStyle/>
          <a:p>
            <a:pPr lvl="0" algn="ctr"/>
            <a:r>
              <a:rPr lang="en-US" sz="3600" b="1" dirty="0"/>
              <a:t>Natural Polymers</a:t>
            </a:r>
          </a:p>
        </p:txBody>
      </p:sp>
      <p:pic>
        <p:nvPicPr>
          <p:cNvPr id="3" name="Picture 2">
            <a:extLst>
              <a:ext uri="{FF2B5EF4-FFF2-40B4-BE49-F238E27FC236}">
                <a16:creationId xmlns:a16="http://schemas.microsoft.com/office/drawing/2014/main" id="{E4AED15E-8493-4FCC-BBB9-D3C834AEB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91" y="714623"/>
            <a:ext cx="7692160" cy="5874603"/>
          </a:xfrm>
          <a:prstGeom prst="rect">
            <a:avLst/>
          </a:prstGeom>
        </p:spPr>
      </p:pic>
      <p:sp>
        <p:nvSpPr>
          <p:cNvPr id="2" name="Rectangle 1">
            <a:extLst>
              <a:ext uri="{FF2B5EF4-FFF2-40B4-BE49-F238E27FC236}">
                <a16:creationId xmlns:a16="http://schemas.microsoft.com/office/drawing/2014/main" id="{0A74515B-CD88-49BD-B7C4-05E383842903}"/>
              </a:ext>
            </a:extLst>
          </p:cNvPr>
          <p:cNvSpPr/>
          <p:nvPr/>
        </p:nvSpPr>
        <p:spPr>
          <a:xfrm>
            <a:off x="171741" y="6513884"/>
            <a:ext cx="5029200" cy="307777"/>
          </a:xfrm>
          <a:prstGeom prst="rect">
            <a:avLst/>
          </a:prstGeom>
        </p:spPr>
        <p:txBody>
          <a:bodyPr>
            <a:spAutoFit/>
          </a:bodyPr>
          <a:lstStyle/>
          <a:p>
            <a:r>
              <a:rPr lang="en-US" sz="1400" dirty="0">
                <a:hlinkClick r:id="rId4"/>
              </a:rPr>
              <a:t>https://www.barnwell.co.uk/what-is-a-polymer/</a:t>
            </a:r>
            <a:endParaRPr lang="en-US" sz="1400" dirty="0"/>
          </a:p>
        </p:txBody>
      </p:sp>
    </p:spTree>
    <p:extLst>
      <p:ext uri="{BB962C8B-B14F-4D97-AF65-F5344CB8AC3E}">
        <p14:creationId xmlns:p14="http://schemas.microsoft.com/office/powerpoint/2010/main" val="376097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21404"/>
            <a:ext cx="10058400" cy="3831818"/>
          </a:xfrm>
          <a:prstGeom prst="rect">
            <a:avLst/>
          </a:prstGeom>
          <a:noFill/>
          <a:ln>
            <a:noFill/>
          </a:ln>
        </p:spPr>
        <p:txBody>
          <a:bodyPr wrap="square" rtlCol="0">
            <a:spAutoFit/>
          </a:bodyPr>
          <a:lstStyle/>
          <a:p>
            <a:pPr lvl="0"/>
            <a:r>
              <a:rPr lang="en-US" sz="2800" dirty="0">
                <a:latin typeface="Arial Narrow" panose="020B0606020202030204" pitchFamily="34" charset="0"/>
              </a:rPr>
              <a:t>4. Man-made or ______________polymers are made from                                        _____________________, which are chemicals formed from petroleum products.  Examples are:</a:t>
            </a:r>
          </a:p>
          <a:p>
            <a:pPr marL="569913" lvl="0" indent="-287338">
              <a:lnSpc>
                <a:spcPct val="150000"/>
              </a:lnSpc>
              <a:buFont typeface="Arial" panose="020B0604020202020204" pitchFamily="34" charset="0"/>
              <a:buChar char="•"/>
            </a:pPr>
            <a:r>
              <a:rPr lang="en-US" sz="2800" dirty="0">
                <a:latin typeface="Arial Narrow" panose="020B0606020202030204" pitchFamily="34" charset="0"/>
              </a:rPr>
              <a:t> ____________ was the first synthetic polymer.   </a:t>
            </a:r>
          </a:p>
          <a:p>
            <a:pPr marL="569913" lvl="0" indent="-287338">
              <a:spcAft>
                <a:spcPts val="0"/>
              </a:spcAft>
              <a:buFont typeface="Arial" panose="020B0604020202020204" pitchFamily="34" charset="0"/>
              <a:buChar char="•"/>
            </a:pPr>
            <a:r>
              <a:rPr lang="en-US" sz="2800" dirty="0">
                <a:latin typeface="Arial Narrow" panose="020B0606020202030204" pitchFamily="34" charset="0"/>
              </a:rPr>
              <a:t> _______________ is made of styrene and break down slowly leaving behind toxins. </a:t>
            </a:r>
          </a:p>
          <a:p>
            <a:pPr marL="569913" lvl="0" indent="-287338">
              <a:spcAft>
                <a:spcPts val="0"/>
              </a:spcAft>
              <a:buFont typeface="Arial" panose="020B0604020202020204" pitchFamily="34" charset="0"/>
              <a:buChar char="•"/>
            </a:pPr>
            <a:r>
              <a:rPr lang="en-US" sz="2800" dirty="0">
                <a:latin typeface="Arial Narrow" panose="020B0606020202030204" pitchFamily="34" charset="0"/>
              </a:rPr>
              <a:t>  ____________  come in many varieties and do not completely break down and can cause problems for marine life.</a:t>
            </a:r>
          </a:p>
        </p:txBody>
      </p:sp>
      <p:sp>
        <p:nvSpPr>
          <p:cNvPr id="3" name="Text Box 8">
            <a:extLst>
              <a:ext uri="{FF2B5EF4-FFF2-40B4-BE49-F238E27FC236}">
                <a16:creationId xmlns:a16="http://schemas.microsoft.com/office/drawing/2014/main" id="{B5F81EA2-0D66-48F6-9300-F7592ED0BF80}"/>
              </a:ext>
            </a:extLst>
          </p:cNvPr>
          <p:cNvSpPr txBox="1">
            <a:spLocks noChangeArrowheads="1"/>
          </p:cNvSpPr>
          <p:nvPr/>
        </p:nvSpPr>
        <p:spPr bwMode="auto">
          <a:xfrm>
            <a:off x="2209800" y="0"/>
            <a:ext cx="2378611"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SYNTHETIC</a:t>
            </a:r>
          </a:p>
        </p:txBody>
      </p:sp>
      <p:sp>
        <p:nvSpPr>
          <p:cNvPr id="4" name="Text Box 8">
            <a:extLst>
              <a:ext uri="{FF2B5EF4-FFF2-40B4-BE49-F238E27FC236}">
                <a16:creationId xmlns:a16="http://schemas.microsoft.com/office/drawing/2014/main" id="{2A2BD4C1-549A-4F46-98E5-4F1C712C231C}"/>
              </a:ext>
            </a:extLst>
          </p:cNvPr>
          <p:cNvSpPr txBox="1">
            <a:spLocks noChangeArrowheads="1"/>
          </p:cNvSpPr>
          <p:nvPr/>
        </p:nvSpPr>
        <p:spPr bwMode="auto">
          <a:xfrm>
            <a:off x="-57607" y="410721"/>
            <a:ext cx="36576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PETROCHEMICALS</a:t>
            </a:r>
          </a:p>
        </p:txBody>
      </p:sp>
      <p:sp>
        <p:nvSpPr>
          <p:cNvPr id="7" name="Text Box 8">
            <a:extLst>
              <a:ext uri="{FF2B5EF4-FFF2-40B4-BE49-F238E27FC236}">
                <a16:creationId xmlns:a16="http://schemas.microsoft.com/office/drawing/2014/main" id="{62E64EF6-821E-4BAD-877E-B6AFADB59313}"/>
              </a:ext>
            </a:extLst>
          </p:cNvPr>
          <p:cNvSpPr txBox="1">
            <a:spLocks noChangeArrowheads="1"/>
          </p:cNvSpPr>
          <p:nvPr/>
        </p:nvSpPr>
        <p:spPr bwMode="auto">
          <a:xfrm>
            <a:off x="457200" y="1438271"/>
            <a:ext cx="2284243"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BAKELITE</a:t>
            </a:r>
          </a:p>
        </p:txBody>
      </p:sp>
      <p:sp>
        <p:nvSpPr>
          <p:cNvPr id="8" name="Text Box 8">
            <a:extLst>
              <a:ext uri="{FF2B5EF4-FFF2-40B4-BE49-F238E27FC236}">
                <a16:creationId xmlns:a16="http://schemas.microsoft.com/office/drawing/2014/main" id="{A12B4B7D-33BE-4C02-B019-4898C94A8EF5}"/>
              </a:ext>
            </a:extLst>
          </p:cNvPr>
          <p:cNvSpPr txBox="1">
            <a:spLocks noChangeArrowheads="1"/>
          </p:cNvSpPr>
          <p:nvPr/>
        </p:nvSpPr>
        <p:spPr bwMode="auto">
          <a:xfrm>
            <a:off x="533400" y="1926611"/>
            <a:ext cx="2627003"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STYROFOAM</a:t>
            </a:r>
          </a:p>
        </p:txBody>
      </p:sp>
      <p:sp>
        <p:nvSpPr>
          <p:cNvPr id="9" name="Text Box 8">
            <a:extLst>
              <a:ext uri="{FF2B5EF4-FFF2-40B4-BE49-F238E27FC236}">
                <a16:creationId xmlns:a16="http://schemas.microsoft.com/office/drawing/2014/main" id="{7A9285C6-3A55-4CFA-BCCB-C5778C9C5AEB}"/>
              </a:ext>
            </a:extLst>
          </p:cNvPr>
          <p:cNvSpPr txBox="1">
            <a:spLocks noChangeArrowheads="1"/>
          </p:cNvSpPr>
          <p:nvPr/>
        </p:nvSpPr>
        <p:spPr bwMode="auto">
          <a:xfrm>
            <a:off x="533400" y="2777119"/>
            <a:ext cx="2284243"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PLASTICS</a:t>
            </a:r>
          </a:p>
        </p:txBody>
      </p:sp>
      <p:pic>
        <p:nvPicPr>
          <p:cNvPr id="1028" name="Picture 4">
            <a:extLst>
              <a:ext uri="{FF2B5EF4-FFF2-40B4-BE49-F238E27FC236}">
                <a16:creationId xmlns:a16="http://schemas.microsoft.com/office/drawing/2014/main" id="{B7235835-7B1C-282E-A23B-57F12D813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2400"/>
            <a:ext cx="6364597" cy="27606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5C7564D-F783-FA63-83D4-35D3F6210D03}"/>
              </a:ext>
            </a:extLst>
          </p:cNvPr>
          <p:cNvSpPr txBox="1"/>
          <p:nvPr/>
        </p:nvSpPr>
        <p:spPr>
          <a:xfrm>
            <a:off x="3299617" y="6670881"/>
            <a:ext cx="5630238" cy="261610"/>
          </a:xfrm>
          <a:prstGeom prst="rect">
            <a:avLst/>
          </a:prstGeom>
          <a:noFill/>
        </p:spPr>
        <p:txBody>
          <a:bodyPr wrap="square">
            <a:spAutoFit/>
          </a:bodyPr>
          <a:lstStyle/>
          <a:p>
            <a:r>
              <a:rPr lang="en-US" sz="1050" dirty="0"/>
              <a:t>https://exchangeorcas.org/the-realities-of-plastic-recycling/</a:t>
            </a:r>
          </a:p>
        </p:txBody>
      </p:sp>
    </p:spTree>
    <p:extLst>
      <p:ext uri="{BB962C8B-B14F-4D97-AF65-F5344CB8AC3E}">
        <p14:creationId xmlns:p14="http://schemas.microsoft.com/office/powerpoint/2010/main" val="144024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60116" y="39856"/>
            <a:ext cx="8209671" cy="830997"/>
          </a:xfrm>
          <a:prstGeom prst="rect">
            <a:avLst/>
          </a:prstGeom>
          <a:noFill/>
          <a:ln>
            <a:noFill/>
          </a:ln>
        </p:spPr>
        <p:txBody>
          <a:bodyPr wrap="square" rtlCol="0">
            <a:spAutoFit/>
          </a:bodyPr>
          <a:lstStyle/>
          <a:p>
            <a:pPr lvl="0" algn="ctr"/>
            <a:r>
              <a:rPr lang="en-US" sz="4800" b="1" dirty="0"/>
              <a:t>Synthetic Polymers</a:t>
            </a:r>
          </a:p>
        </p:txBody>
      </p:sp>
      <p:sp>
        <p:nvSpPr>
          <p:cNvPr id="2" name="Rectangle 1">
            <a:extLst>
              <a:ext uri="{FF2B5EF4-FFF2-40B4-BE49-F238E27FC236}">
                <a16:creationId xmlns:a16="http://schemas.microsoft.com/office/drawing/2014/main" id="{AAAFB35E-9D27-4951-9A1F-162D7DAA07D6}"/>
              </a:ext>
            </a:extLst>
          </p:cNvPr>
          <p:cNvSpPr/>
          <p:nvPr/>
        </p:nvSpPr>
        <p:spPr>
          <a:xfrm>
            <a:off x="0" y="6475773"/>
            <a:ext cx="8879650" cy="276999"/>
          </a:xfrm>
          <a:prstGeom prst="rect">
            <a:avLst/>
          </a:prstGeom>
        </p:spPr>
        <p:txBody>
          <a:bodyPr wrap="square">
            <a:spAutoFit/>
          </a:bodyPr>
          <a:lstStyle/>
          <a:p>
            <a:r>
              <a:rPr lang="en-US" sz="1200" dirty="0">
                <a:hlinkClick r:id="rId3"/>
              </a:rPr>
              <a:t>https://www.barnwell.co.uk/content/uploads/2017/10/Man-Made-Synthetic-Polymers.jpg</a:t>
            </a:r>
            <a:endParaRPr lang="en-US" sz="1200" dirty="0"/>
          </a:p>
        </p:txBody>
      </p:sp>
      <p:pic>
        <p:nvPicPr>
          <p:cNvPr id="5" name="Picture 4">
            <a:extLst>
              <a:ext uri="{FF2B5EF4-FFF2-40B4-BE49-F238E27FC236}">
                <a16:creationId xmlns:a16="http://schemas.microsoft.com/office/drawing/2014/main" id="{048D882F-5200-46ED-9766-8C01A174CC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16" y="870853"/>
            <a:ext cx="8254717" cy="5604920"/>
          </a:xfrm>
          <a:prstGeom prst="rect">
            <a:avLst/>
          </a:prstGeom>
        </p:spPr>
      </p:pic>
    </p:spTree>
    <p:extLst>
      <p:ext uri="{BB962C8B-B14F-4D97-AF65-F5344CB8AC3E}">
        <p14:creationId xmlns:p14="http://schemas.microsoft.com/office/powerpoint/2010/main" val="206886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79355"/>
            <a:ext cx="10058400" cy="3108543"/>
          </a:xfrm>
          <a:prstGeom prst="rect">
            <a:avLst/>
          </a:prstGeom>
          <a:noFill/>
          <a:ln>
            <a:noFill/>
          </a:ln>
        </p:spPr>
        <p:txBody>
          <a:bodyPr wrap="square" rtlCol="0">
            <a:spAutoFit/>
          </a:bodyPr>
          <a:lstStyle/>
          <a:p>
            <a:pPr lvl="0"/>
            <a:r>
              <a:rPr lang="en-US" sz="2800" dirty="0">
                <a:latin typeface="Arial Narrow" panose="020B0606020202030204" pitchFamily="34" charset="0"/>
              </a:rPr>
              <a:t>5. Polymers form by two types of chemical reactions –</a:t>
            </a:r>
            <a:r>
              <a:rPr lang="en-US" sz="2800" b="1" dirty="0">
                <a:latin typeface="Arial Narrow" panose="020B0606020202030204" pitchFamily="34" charset="0"/>
              </a:rPr>
              <a:t> _______________                                   </a:t>
            </a:r>
            <a:r>
              <a:rPr lang="en-US" sz="2800" dirty="0">
                <a:latin typeface="Arial Narrow" panose="020B0606020202030204" pitchFamily="34" charset="0"/>
              </a:rPr>
              <a:t>and </a:t>
            </a:r>
            <a:r>
              <a:rPr lang="en-US" sz="2800" b="1" dirty="0">
                <a:latin typeface="Arial Narrow" panose="020B0606020202030204" pitchFamily="34" charset="0"/>
              </a:rPr>
              <a:t> __________________</a:t>
            </a:r>
            <a:r>
              <a:rPr lang="en-US" sz="2800" dirty="0">
                <a:latin typeface="Arial Narrow" panose="020B0606020202030204" pitchFamily="34" charset="0"/>
              </a:rPr>
              <a:t>.</a:t>
            </a:r>
            <a:br>
              <a:rPr lang="en-US" sz="2800" dirty="0">
                <a:latin typeface="Arial Narrow" panose="020B0606020202030204" pitchFamily="34" charset="0"/>
              </a:rPr>
            </a:br>
            <a:endParaRPr lang="en-US" sz="2800" dirty="0">
              <a:latin typeface="Arial Narrow" panose="020B0606020202030204" pitchFamily="34" charset="0"/>
            </a:endParaRPr>
          </a:p>
          <a:p>
            <a:pPr lvl="0"/>
            <a:r>
              <a:rPr lang="en-US" sz="2800" dirty="0">
                <a:latin typeface="Arial Narrow" panose="020B0606020202030204" pitchFamily="34" charset="0"/>
              </a:rPr>
              <a:t>6. The ______________ of polymers depend on the types of  </a:t>
            </a:r>
            <a:br>
              <a:rPr lang="en-US" sz="2800" dirty="0">
                <a:latin typeface="Arial Narrow" panose="020B0606020202030204" pitchFamily="34" charset="0"/>
              </a:rPr>
            </a:br>
            <a:r>
              <a:rPr lang="en-US" sz="2800" dirty="0">
                <a:latin typeface="Arial Narrow" panose="020B0606020202030204" pitchFamily="34" charset="0"/>
              </a:rPr>
              <a:t>_______________ they contain and how they are _______________.</a:t>
            </a:r>
          </a:p>
          <a:p>
            <a:pPr lvl="0"/>
            <a:r>
              <a:rPr lang="en-US" sz="2800" dirty="0">
                <a:latin typeface="Arial Narrow" panose="020B0606020202030204" pitchFamily="34" charset="0"/>
              </a:rPr>
              <a:t>                 </a:t>
            </a:r>
          </a:p>
          <a:p>
            <a:pPr lvl="0"/>
            <a:endParaRPr lang="en-US" sz="2800" dirty="0"/>
          </a:p>
        </p:txBody>
      </p:sp>
      <p:sp>
        <p:nvSpPr>
          <p:cNvPr id="5" name="Text Box 8">
            <a:extLst>
              <a:ext uri="{FF2B5EF4-FFF2-40B4-BE49-F238E27FC236}">
                <a16:creationId xmlns:a16="http://schemas.microsoft.com/office/drawing/2014/main" id="{A7EC52E0-5347-4A2B-9D65-44FCB6B91DB5}"/>
              </a:ext>
            </a:extLst>
          </p:cNvPr>
          <p:cNvSpPr txBox="1">
            <a:spLocks noChangeArrowheads="1"/>
          </p:cNvSpPr>
          <p:nvPr/>
        </p:nvSpPr>
        <p:spPr bwMode="auto">
          <a:xfrm>
            <a:off x="7239000" y="79355"/>
            <a:ext cx="2085114"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ADDITION</a:t>
            </a:r>
          </a:p>
        </p:txBody>
      </p:sp>
      <p:sp>
        <p:nvSpPr>
          <p:cNvPr id="6" name="Text Box 8">
            <a:extLst>
              <a:ext uri="{FF2B5EF4-FFF2-40B4-BE49-F238E27FC236}">
                <a16:creationId xmlns:a16="http://schemas.microsoft.com/office/drawing/2014/main" id="{981EF46F-7481-4FC4-907D-ACA6CB6B931A}"/>
              </a:ext>
            </a:extLst>
          </p:cNvPr>
          <p:cNvSpPr txBox="1">
            <a:spLocks noChangeArrowheads="1"/>
          </p:cNvSpPr>
          <p:nvPr/>
        </p:nvSpPr>
        <p:spPr bwMode="auto">
          <a:xfrm>
            <a:off x="536022" y="457200"/>
            <a:ext cx="3197778"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CONDENSATION</a:t>
            </a:r>
          </a:p>
        </p:txBody>
      </p:sp>
      <p:sp>
        <p:nvSpPr>
          <p:cNvPr id="10" name="Text Box 8">
            <a:extLst>
              <a:ext uri="{FF2B5EF4-FFF2-40B4-BE49-F238E27FC236}">
                <a16:creationId xmlns:a16="http://schemas.microsoft.com/office/drawing/2014/main" id="{5A5F3887-760C-4442-B4BE-BE7A9D90E13D}"/>
              </a:ext>
            </a:extLst>
          </p:cNvPr>
          <p:cNvSpPr txBox="1">
            <a:spLocks noChangeArrowheads="1"/>
          </p:cNvSpPr>
          <p:nvPr/>
        </p:nvSpPr>
        <p:spPr bwMode="auto">
          <a:xfrm>
            <a:off x="839511" y="1323008"/>
            <a:ext cx="2590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PROPERTIES</a:t>
            </a:r>
          </a:p>
        </p:txBody>
      </p:sp>
      <p:sp>
        <p:nvSpPr>
          <p:cNvPr id="11" name="Text Box 8">
            <a:extLst>
              <a:ext uri="{FF2B5EF4-FFF2-40B4-BE49-F238E27FC236}">
                <a16:creationId xmlns:a16="http://schemas.microsoft.com/office/drawing/2014/main" id="{728E693F-DCDF-4DE3-A393-B47F2DD3910C}"/>
              </a:ext>
            </a:extLst>
          </p:cNvPr>
          <p:cNvSpPr txBox="1">
            <a:spLocks noChangeArrowheads="1"/>
          </p:cNvSpPr>
          <p:nvPr/>
        </p:nvSpPr>
        <p:spPr bwMode="auto">
          <a:xfrm>
            <a:off x="-76200" y="1755545"/>
            <a:ext cx="2590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MOLECULES</a:t>
            </a:r>
          </a:p>
        </p:txBody>
      </p:sp>
      <p:sp>
        <p:nvSpPr>
          <p:cNvPr id="12" name="Text Box 8">
            <a:extLst>
              <a:ext uri="{FF2B5EF4-FFF2-40B4-BE49-F238E27FC236}">
                <a16:creationId xmlns:a16="http://schemas.microsoft.com/office/drawing/2014/main" id="{996A1AB7-80E5-4D33-8196-3587DC935C0A}"/>
              </a:ext>
            </a:extLst>
          </p:cNvPr>
          <p:cNvSpPr txBox="1">
            <a:spLocks noChangeArrowheads="1"/>
          </p:cNvSpPr>
          <p:nvPr/>
        </p:nvSpPr>
        <p:spPr bwMode="auto">
          <a:xfrm>
            <a:off x="6477000" y="1755545"/>
            <a:ext cx="25908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FF0000"/>
                </a:solidFill>
                <a:latin typeface="Times New Roman" pitchFamily="18" charset="0"/>
              </a:rPr>
              <a:t>CONNECTED</a:t>
            </a:r>
          </a:p>
        </p:txBody>
      </p:sp>
      <p:pic>
        <p:nvPicPr>
          <p:cNvPr id="14" name="Picture 13">
            <a:extLst>
              <a:ext uri="{FF2B5EF4-FFF2-40B4-BE49-F238E27FC236}">
                <a16:creationId xmlns:a16="http://schemas.microsoft.com/office/drawing/2014/main" id="{61B716BD-5AE5-2524-738C-8DDE67689BC3}"/>
              </a:ext>
            </a:extLst>
          </p:cNvPr>
          <p:cNvPicPr>
            <a:picLocks noChangeAspect="1"/>
          </p:cNvPicPr>
          <p:nvPr/>
        </p:nvPicPr>
        <p:blipFill>
          <a:blip r:embed="rId3"/>
          <a:stretch>
            <a:fillRect/>
          </a:stretch>
        </p:blipFill>
        <p:spPr>
          <a:xfrm>
            <a:off x="280263" y="2697517"/>
            <a:ext cx="2802718" cy="4012933"/>
          </a:xfrm>
          <a:prstGeom prst="rect">
            <a:avLst/>
          </a:prstGeom>
        </p:spPr>
      </p:pic>
      <p:pic>
        <p:nvPicPr>
          <p:cNvPr id="18" name="Picture 17">
            <a:extLst>
              <a:ext uri="{FF2B5EF4-FFF2-40B4-BE49-F238E27FC236}">
                <a16:creationId xmlns:a16="http://schemas.microsoft.com/office/drawing/2014/main" id="{E75563FB-844F-344E-F60E-E264CEE05B39}"/>
              </a:ext>
            </a:extLst>
          </p:cNvPr>
          <p:cNvPicPr>
            <a:picLocks noChangeAspect="1"/>
          </p:cNvPicPr>
          <p:nvPr/>
        </p:nvPicPr>
        <p:blipFill>
          <a:blip r:embed="rId4"/>
          <a:stretch>
            <a:fillRect/>
          </a:stretch>
        </p:blipFill>
        <p:spPr>
          <a:xfrm>
            <a:off x="2877301" y="2702772"/>
            <a:ext cx="1587724" cy="2607576"/>
          </a:xfrm>
          <a:prstGeom prst="rect">
            <a:avLst/>
          </a:prstGeom>
        </p:spPr>
      </p:pic>
      <p:pic>
        <p:nvPicPr>
          <p:cNvPr id="16" name="Picture 15">
            <a:extLst>
              <a:ext uri="{FF2B5EF4-FFF2-40B4-BE49-F238E27FC236}">
                <a16:creationId xmlns:a16="http://schemas.microsoft.com/office/drawing/2014/main" id="{4876CAEC-7D56-DDAC-E875-6993386AF17D}"/>
              </a:ext>
            </a:extLst>
          </p:cNvPr>
          <p:cNvPicPr>
            <a:picLocks noChangeAspect="1"/>
          </p:cNvPicPr>
          <p:nvPr/>
        </p:nvPicPr>
        <p:blipFill>
          <a:blip r:embed="rId5"/>
          <a:stretch>
            <a:fillRect/>
          </a:stretch>
        </p:blipFill>
        <p:spPr>
          <a:xfrm>
            <a:off x="2877301" y="5008009"/>
            <a:ext cx="1600862" cy="1702441"/>
          </a:xfrm>
          <a:prstGeom prst="rect">
            <a:avLst/>
          </a:prstGeom>
        </p:spPr>
      </p:pic>
      <p:sp>
        <p:nvSpPr>
          <p:cNvPr id="2" name="Text Box 8">
            <a:extLst>
              <a:ext uri="{FF2B5EF4-FFF2-40B4-BE49-F238E27FC236}">
                <a16:creationId xmlns:a16="http://schemas.microsoft.com/office/drawing/2014/main" id="{CCBAC699-00D4-2044-9FE9-0AA5E20E5820}"/>
              </a:ext>
            </a:extLst>
          </p:cNvPr>
          <p:cNvSpPr txBox="1">
            <a:spLocks noChangeArrowheads="1"/>
          </p:cNvSpPr>
          <p:nvPr/>
        </p:nvSpPr>
        <p:spPr bwMode="auto">
          <a:xfrm>
            <a:off x="4541224" y="2832467"/>
            <a:ext cx="5364775" cy="954107"/>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70C0"/>
                </a:solidFill>
                <a:latin typeface="Times New Roman" pitchFamily="18" charset="0"/>
              </a:rPr>
              <a:t>What words would you use to describe slime?</a:t>
            </a:r>
          </a:p>
        </p:txBody>
      </p:sp>
      <p:sp>
        <p:nvSpPr>
          <p:cNvPr id="3" name="Text Box 8">
            <a:extLst>
              <a:ext uri="{FF2B5EF4-FFF2-40B4-BE49-F238E27FC236}">
                <a16:creationId xmlns:a16="http://schemas.microsoft.com/office/drawing/2014/main" id="{3025184A-DA58-F7E8-0130-C17C9FC8673D}"/>
              </a:ext>
            </a:extLst>
          </p:cNvPr>
          <p:cNvSpPr txBox="1">
            <a:spLocks noChangeArrowheads="1"/>
          </p:cNvSpPr>
          <p:nvPr/>
        </p:nvSpPr>
        <p:spPr bwMode="auto">
          <a:xfrm>
            <a:off x="5485738" y="3888365"/>
            <a:ext cx="1600862" cy="2462213"/>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70C0"/>
                </a:solidFill>
                <a:latin typeface="Times New Roman" pitchFamily="18" charset="0"/>
              </a:rPr>
              <a:t>Slimy</a:t>
            </a:r>
          </a:p>
          <a:p>
            <a:pPr algn="ctr">
              <a:spcBef>
                <a:spcPct val="50000"/>
              </a:spcBef>
            </a:pPr>
            <a:r>
              <a:rPr lang="en-US" sz="2800" b="1" dirty="0">
                <a:solidFill>
                  <a:srgbClr val="0070C0"/>
                </a:solidFill>
              </a:rPr>
              <a:t>Gross</a:t>
            </a:r>
          </a:p>
          <a:p>
            <a:pPr algn="ctr">
              <a:spcBef>
                <a:spcPct val="50000"/>
              </a:spcBef>
            </a:pPr>
            <a:r>
              <a:rPr lang="en-US" sz="2800" b="1" dirty="0">
                <a:solidFill>
                  <a:srgbClr val="0070C0"/>
                </a:solidFill>
                <a:latin typeface="Times New Roman" pitchFamily="18" charset="0"/>
              </a:rPr>
              <a:t>Cool</a:t>
            </a:r>
          </a:p>
          <a:p>
            <a:pPr algn="ctr">
              <a:spcBef>
                <a:spcPct val="50000"/>
              </a:spcBef>
            </a:pPr>
            <a:r>
              <a:rPr lang="en-US" sz="2800" b="1" dirty="0">
                <a:solidFill>
                  <a:srgbClr val="0070C0"/>
                </a:solidFill>
              </a:rPr>
              <a:t>Slick</a:t>
            </a:r>
          </a:p>
        </p:txBody>
      </p:sp>
      <p:sp>
        <p:nvSpPr>
          <p:cNvPr id="4" name="Text Box 8">
            <a:extLst>
              <a:ext uri="{FF2B5EF4-FFF2-40B4-BE49-F238E27FC236}">
                <a16:creationId xmlns:a16="http://schemas.microsoft.com/office/drawing/2014/main" id="{37E53D24-CAEF-B904-7058-02152D04E82A}"/>
              </a:ext>
            </a:extLst>
          </p:cNvPr>
          <p:cNvSpPr txBox="1">
            <a:spLocks noChangeArrowheads="1"/>
          </p:cNvSpPr>
          <p:nvPr/>
        </p:nvSpPr>
        <p:spPr bwMode="auto">
          <a:xfrm>
            <a:off x="7086600" y="3886200"/>
            <a:ext cx="1600862" cy="2462213"/>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70C0"/>
                </a:solidFill>
                <a:latin typeface="Times New Roman" pitchFamily="18" charset="0"/>
              </a:rPr>
              <a:t>Sticky </a:t>
            </a:r>
          </a:p>
          <a:p>
            <a:pPr algn="ctr">
              <a:spcBef>
                <a:spcPct val="50000"/>
              </a:spcBef>
            </a:pPr>
            <a:r>
              <a:rPr lang="en-US" sz="2800" b="1" dirty="0">
                <a:solidFill>
                  <a:srgbClr val="0070C0"/>
                </a:solidFill>
              </a:rPr>
              <a:t>Messy</a:t>
            </a:r>
          </a:p>
          <a:p>
            <a:pPr algn="ctr">
              <a:spcBef>
                <a:spcPct val="50000"/>
              </a:spcBef>
            </a:pPr>
            <a:r>
              <a:rPr lang="en-US" sz="2800" b="1" dirty="0">
                <a:solidFill>
                  <a:srgbClr val="0070C0"/>
                </a:solidFill>
              </a:rPr>
              <a:t>Fun</a:t>
            </a:r>
          </a:p>
          <a:p>
            <a:pPr algn="ctr">
              <a:spcBef>
                <a:spcPct val="50000"/>
              </a:spcBef>
            </a:pPr>
            <a:r>
              <a:rPr lang="en-US" sz="2800" b="1" dirty="0">
                <a:solidFill>
                  <a:srgbClr val="0070C0"/>
                </a:solidFill>
              </a:rPr>
              <a:t>Colorful</a:t>
            </a:r>
          </a:p>
        </p:txBody>
      </p:sp>
    </p:spTree>
    <p:extLst>
      <p:ext uri="{BB962C8B-B14F-4D97-AF65-F5344CB8AC3E}">
        <p14:creationId xmlns:p14="http://schemas.microsoft.com/office/powerpoint/2010/main" val="3426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6200" y="762000"/>
            <a:ext cx="9601200" cy="5232202"/>
          </a:xfrm>
          <a:prstGeom prst="rect">
            <a:avLst/>
          </a:prstGeom>
          <a:noFill/>
          <a:ln w="9525">
            <a:noFill/>
            <a:miter lim="800000"/>
            <a:headEnd/>
            <a:tailEnd/>
          </a:ln>
        </p:spPr>
        <p:txBody>
          <a:bodyPr wrap="square">
            <a:spAutoFit/>
          </a:bodyPr>
          <a:lstStyle/>
          <a:p>
            <a:pPr marL="311730" indent="-311730" algn="just">
              <a:buFontTx/>
              <a:buAutoNum type="arabicParenBoth"/>
            </a:pPr>
            <a:r>
              <a:rPr lang="en-US" sz="2800" dirty="0"/>
              <a:t> Read </a:t>
            </a:r>
            <a:r>
              <a:rPr lang="en-US" sz="2800" b="1" dirty="0"/>
              <a:t>directions</a:t>
            </a:r>
            <a:r>
              <a:rPr lang="en-US" sz="2800" dirty="0"/>
              <a:t> carefully!  Ask for help if needed and do not make up your own </a:t>
            </a:r>
            <a:r>
              <a:rPr lang="en-US" sz="2800" b="1" dirty="0"/>
              <a:t>recipes</a:t>
            </a:r>
            <a:r>
              <a:rPr lang="en-US" sz="2800" dirty="0"/>
              <a:t>!</a:t>
            </a:r>
          </a:p>
          <a:p>
            <a:pPr marL="311730" indent="-311730" algn="just">
              <a:buFontTx/>
              <a:buAutoNum type="arabicParenBoth"/>
            </a:pPr>
            <a:endParaRPr lang="en-US" sz="1800" dirty="0"/>
          </a:p>
          <a:p>
            <a:pPr marL="311730" indent="-311730" algn="just"/>
            <a:r>
              <a:rPr lang="en-US" sz="2800" dirty="0"/>
              <a:t>(2) </a:t>
            </a:r>
            <a:r>
              <a:rPr lang="en-US" sz="2800" b="1" dirty="0"/>
              <a:t>Goggles</a:t>
            </a:r>
            <a:r>
              <a:rPr lang="en-US" sz="2800" dirty="0"/>
              <a:t> and </a:t>
            </a:r>
            <a:r>
              <a:rPr lang="en-US" sz="2800" b="1" dirty="0"/>
              <a:t>aprons</a:t>
            </a:r>
            <a:r>
              <a:rPr lang="en-US" sz="2800" dirty="0"/>
              <a:t> should always be worn when experimenting with chemicals.</a:t>
            </a:r>
          </a:p>
          <a:p>
            <a:pPr marL="311730" indent="-311730" algn="just"/>
            <a:endParaRPr lang="en-US" sz="1800" dirty="0"/>
          </a:p>
          <a:p>
            <a:pPr marL="311730" indent="-311730" algn="just"/>
            <a:r>
              <a:rPr lang="en-US" sz="2800" dirty="0"/>
              <a:t>(3) </a:t>
            </a:r>
            <a:r>
              <a:rPr lang="en-US" sz="2800" b="1" dirty="0"/>
              <a:t>WAFT</a:t>
            </a:r>
            <a:r>
              <a:rPr lang="en-US" sz="2800" dirty="0"/>
              <a:t>! Do not </a:t>
            </a:r>
            <a:r>
              <a:rPr lang="en-US" sz="2800" b="1" dirty="0"/>
              <a:t>sniff</a:t>
            </a:r>
            <a:r>
              <a:rPr lang="en-US" sz="2800" dirty="0"/>
              <a:t> directly from the container! </a:t>
            </a:r>
          </a:p>
          <a:p>
            <a:pPr marL="311730" indent="-311730" algn="just"/>
            <a:r>
              <a:rPr lang="en-US" sz="2800" dirty="0"/>
              <a:t>	</a:t>
            </a:r>
            <a:r>
              <a:rPr lang="en-US" sz="2800" i="1" dirty="0"/>
              <a:t>WAFT – Hold it several inches away from your face and use your hand to wave fumes towards your nose.</a:t>
            </a:r>
          </a:p>
          <a:p>
            <a:pPr marL="311730" indent="-311730" algn="just"/>
            <a:endParaRPr lang="en-US" sz="1800" dirty="0"/>
          </a:p>
          <a:p>
            <a:pPr marL="311730" indent="-311730" algn="just"/>
            <a:r>
              <a:rPr lang="en-US" sz="2800" dirty="0"/>
              <a:t>(4) No </a:t>
            </a:r>
            <a:r>
              <a:rPr lang="en-US" sz="2800" b="1" dirty="0"/>
              <a:t>eating</a:t>
            </a:r>
            <a:r>
              <a:rPr lang="en-US" sz="2800" dirty="0"/>
              <a:t> or </a:t>
            </a:r>
            <a:r>
              <a:rPr lang="en-US" sz="2800" b="1" dirty="0"/>
              <a:t>drinking</a:t>
            </a:r>
            <a:r>
              <a:rPr lang="en-US" sz="2800" dirty="0"/>
              <a:t> during the lab. This also means that you should NOT eat the slime or </a:t>
            </a:r>
            <a:r>
              <a:rPr lang="en-US" sz="2800" b="1" dirty="0"/>
              <a:t>taste</a:t>
            </a:r>
            <a:r>
              <a:rPr lang="en-US" sz="2800" dirty="0"/>
              <a:t> any substances used to make slime!  </a:t>
            </a:r>
          </a:p>
        </p:txBody>
      </p:sp>
      <p:sp>
        <p:nvSpPr>
          <p:cNvPr id="8195" name="Rectangle 5"/>
          <p:cNvSpPr>
            <a:spLocks noChangeArrowheads="1"/>
          </p:cNvSpPr>
          <p:nvPr/>
        </p:nvSpPr>
        <p:spPr bwMode="auto">
          <a:xfrm>
            <a:off x="0" y="0"/>
            <a:ext cx="10058400" cy="540020"/>
          </a:xfrm>
          <a:prstGeom prst="rect">
            <a:avLst/>
          </a:prstGeom>
          <a:solidFill>
            <a:srgbClr val="FFFF00"/>
          </a:solidFill>
          <a:ln w="9525">
            <a:noFill/>
            <a:miter lim="800000"/>
            <a:headEnd/>
            <a:tailEnd/>
          </a:ln>
        </p:spPr>
        <p:txBody>
          <a:bodyPr wrap="square">
            <a:spAutoFit/>
          </a:bodyPr>
          <a:lstStyle/>
          <a:p>
            <a:r>
              <a:rPr lang="en-US" sz="2909" dirty="0">
                <a:latin typeface="Cooper Black" pitchFamily="18" charset="0"/>
              </a:rPr>
              <a:t>Slide #2 - Safety Rules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11018</TotalTime>
  <Words>4537</Words>
  <Application>Microsoft Office PowerPoint</Application>
  <PresentationFormat>Custom</PresentationFormat>
  <Paragraphs>516</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Narrow</vt:lpstr>
      <vt:lpstr>Arial Nova</vt:lpstr>
      <vt:lpstr>Cooper Black</vt:lpstr>
      <vt:lpstr>Snap ITC</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Gloop</vt:lpstr>
      <vt:lpstr>PowerPoint Presentation</vt:lpstr>
      <vt:lpstr>PowerPoint Presentation</vt:lpstr>
      <vt:lpstr>Use the correct equipment – color coded.</vt:lpstr>
      <vt:lpstr>PowerPoint Presentation</vt:lpstr>
      <vt:lpstr>PowerPoint Presentation</vt:lpstr>
      <vt:lpstr>PowerPoint Presentation</vt:lpstr>
      <vt:lpstr>Time’s Up …</vt:lpstr>
      <vt:lpstr>Clean Up Time</vt:lpstr>
      <vt:lpstr>Day 2 - Let’s Review …</vt:lpstr>
      <vt:lpstr>Boogers</vt:lpstr>
      <vt:lpstr>PowerPoint Presentation</vt:lpstr>
      <vt:lpstr>PowerPoint Presentation</vt:lpstr>
      <vt:lpstr>PowerPoint Presentation</vt:lpstr>
      <vt:lpstr>Clean Up Time</vt:lpstr>
      <vt:lpstr>PowerPoint Presentation</vt:lpstr>
      <vt:lpstr>PowerPoint Presentation</vt:lpstr>
      <vt:lpstr>END OF CLASS</vt:lpstr>
      <vt:lpstr>PowerPoint Presentation</vt:lpstr>
      <vt:lpstr>Goobers</vt:lpstr>
      <vt:lpstr>PowerPoint Presentation</vt:lpstr>
      <vt:lpstr>PowerPoint Presentation</vt:lpstr>
      <vt:lpstr>PowerPoint Presentation</vt:lpstr>
      <vt:lpstr>PowerPoint Presentation</vt:lpstr>
      <vt:lpstr>Clean Up Time</vt:lpstr>
      <vt:lpstr>PowerPoint Presentation</vt:lpstr>
      <vt:lpstr>Day 4 - Let’s Review …</vt:lpstr>
      <vt:lpstr>Super  Slime</vt:lpstr>
      <vt:lpstr>PowerPoint Presentation</vt:lpstr>
      <vt:lpstr>PowerPoint Presentation</vt:lpstr>
      <vt:lpstr>Clean Up Time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461</cp:revision>
  <cp:lastPrinted>2023-12-14T17:40:57Z</cp:lastPrinted>
  <dcterms:created xsi:type="dcterms:W3CDTF">2006-12-16T02:28:57Z</dcterms:created>
  <dcterms:modified xsi:type="dcterms:W3CDTF">2023-12-21T01:08:57Z</dcterms:modified>
</cp:coreProperties>
</file>