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0" r:id="rId2"/>
    <p:sldId id="636" r:id="rId3"/>
    <p:sldId id="268" r:id="rId4"/>
    <p:sldId id="637" r:id="rId5"/>
    <p:sldId id="271" r:id="rId6"/>
    <p:sldId id="277" r:id="rId7"/>
    <p:sldId id="27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508CE5D-565D-4342-BC2D-23ABA8656936}">
          <p14:sldIdLst>
            <p14:sldId id="270"/>
            <p14:sldId id="636"/>
            <p14:sldId id="268"/>
            <p14:sldId id="637"/>
            <p14:sldId id="271"/>
            <p14:sldId id="277"/>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272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627FF-4D32-4A81-811D-C464B25CA3FF}" type="datetimeFigureOut">
              <a:rPr lang="en-US" smtClean="0"/>
              <a:t>10/15/2023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C808A-1F9A-4670-97BE-07BC34F4983A}" type="slidenum">
              <a:rPr lang="en-US" smtClean="0"/>
              <a:t>‹#›</a:t>
            </a:fld>
            <a:endParaRPr lang="en-US"/>
          </a:p>
        </p:txBody>
      </p:sp>
    </p:spTree>
    <p:extLst>
      <p:ext uri="{BB962C8B-B14F-4D97-AF65-F5344CB8AC3E}">
        <p14:creationId xmlns:p14="http://schemas.microsoft.com/office/powerpoint/2010/main" val="272520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C808A-1F9A-4670-97BE-07BC34F4983A}" type="slidenum">
              <a:rPr lang="en-US" smtClean="0"/>
              <a:t>4</a:t>
            </a:fld>
            <a:endParaRPr lang="en-US"/>
          </a:p>
        </p:txBody>
      </p:sp>
    </p:spTree>
    <p:extLst>
      <p:ext uri="{BB962C8B-B14F-4D97-AF65-F5344CB8AC3E}">
        <p14:creationId xmlns:p14="http://schemas.microsoft.com/office/powerpoint/2010/main" val="94426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DA279E-8976-41BD-896B-706E99CD04F1}"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A279E-8976-41BD-896B-706E99CD04F1}"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A279E-8976-41BD-896B-706E99CD04F1}"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DA279E-8976-41BD-896B-706E99CD04F1}"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A279E-8976-41BD-896B-706E99CD04F1}"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DA279E-8976-41BD-896B-706E99CD04F1}"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DA279E-8976-41BD-896B-706E99CD04F1}"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DA279E-8976-41BD-896B-706E99CD04F1}"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A279E-8976-41BD-896B-706E99CD04F1}"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A279E-8976-41BD-896B-706E99CD04F1}"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DA279E-8976-41BD-896B-706E99CD04F1}"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A656-41B5-47A2-BD91-C025BBD76F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279E-8976-41BD-896B-706E99CD04F1}"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2A656-41B5-47A2-BD91-C025BBD76F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docs.google.com/document/d/1QmsoaC14qyn3ULikzz3cG2XG1gbIFDMvgDQ3eBQZYeI/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547" y="493691"/>
            <a:ext cx="8960969" cy="1200329"/>
          </a:xfrm>
          <a:prstGeom prst="rect">
            <a:avLst/>
          </a:prstGeom>
          <a:noFill/>
        </p:spPr>
        <p:txBody>
          <a:bodyPr wrap="square" rtlCol="0">
            <a:spAutoFit/>
          </a:bodyPr>
          <a:lstStyle/>
          <a:p>
            <a:r>
              <a:rPr lang="en-US" sz="2400" b="1" dirty="0">
                <a:latin typeface="Arial Rounded MT Bold" pitchFamily="34" charset="0"/>
              </a:rPr>
              <a:t>Use your </a:t>
            </a:r>
            <a:r>
              <a:rPr lang="en-US" sz="2400" dirty="0">
                <a:latin typeface="Arial Rounded MT Bold" pitchFamily="34" charset="0"/>
              </a:rPr>
              <a:t>1</a:t>
            </a:r>
            <a:r>
              <a:rPr lang="en-US" sz="2400" baseline="30000" dirty="0">
                <a:latin typeface="Arial Rounded MT Bold" pitchFamily="34" charset="0"/>
              </a:rPr>
              <a:t>st</a:t>
            </a:r>
            <a:r>
              <a:rPr lang="en-US" sz="2400" dirty="0">
                <a:latin typeface="Arial Rounded MT Bold" pitchFamily="34" charset="0"/>
              </a:rPr>
              <a:t> QUARTER grade report (on the back) to help you complete PART A by filling in your %, grade count, and category averages. </a:t>
            </a:r>
            <a:endParaRPr lang="en-US" sz="2400" b="1" dirty="0">
              <a:solidFill>
                <a:srgbClr val="FF0000"/>
              </a:solidFill>
              <a:latin typeface="Arial Rounded MT Bold" pitchFamily="34" charset="0"/>
            </a:endParaRPr>
          </a:p>
        </p:txBody>
      </p:sp>
      <p:sp>
        <p:nvSpPr>
          <p:cNvPr id="5" name="Rectangle 4">
            <a:extLst>
              <a:ext uri="{FF2B5EF4-FFF2-40B4-BE49-F238E27FC236}">
                <a16:creationId xmlns:a16="http://schemas.microsoft.com/office/drawing/2014/main" id="{8744F183-5AB4-45F5-AB5A-3D3911119A41}"/>
              </a:ext>
            </a:extLst>
          </p:cNvPr>
          <p:cNvSpPr/>
          <p:nvPr/>
        </p:nvSpPr>
        <p:spPr>
          <a:xfrm>
            <a:off x="0" y="0"/>
            <a:ext cx="9144000" cy="461665"/>
          </a:xfrm>
          <a:prstGeom prst="rect">
            <a:avLst/>
          </a:prstGeom>
          <a:solidFill>
            <a:srgbClr val="FFFF00"/>
          </a:solidFill>
        </p:spPr>
        <p:txBody>
          <a:bodyPr wrap="square">
            <a:spAutoFit/>
          </a:bodyPr>
          <a:lstStyle/>
          <a:p>
            <a:pPr algn="ctr"/>
            <a:r>
              <a:rPr lang="en-US" sz="2400" b="1" dirty="0">
                <a:latin typeface="Arial Rounded MT Bold" pitchFamily="34" charset="0"/>
              </a:rPr>
              <a:t>1</a:t>
            </a:r>
            <a:r>
              <a:rPr lang="en-US" sz="2400" b="1" baseline="30000" dirty="0">
                <a:latin typeface="Arial Rounded MT Bold" pitchFamily="34" charset="0"/>
              </a:rPr>
              <a:t>st</a:t>
            </a:r>
            <a:r>
              <a:rPr lang="en-US" sz="2400" b="1" dirty="0">
                <a:latin typeface="Arial Rounded MT Bold" pitchFamily="34" charset="0"/>
              </a:rPr>
              <a:t> Quarter Evaluation – How did  you do?</a:t>
            </a:r>
          </a:p>
        </p:txBody>
      </p:sp>
      <p:sp>
        <p:nvSpPr>
          <p:cNvPr id="8" name="Rectangle 7">
            <a:extLst>
              <a:ext uri="{FF2B5EF4-FFF2-40B4-BE49-F238E27FC236}">
                <a16:creationId xmlns:a16="http://schemas.microsoft.com/office/drawing/2014/main" id="{1238F46F-CE7D-44F0-A718-ED3D02CEF5FD}"/>
              </a:ext>
            </a:extLst>
          </p:cNvPr>
          <p:cNvSpPr/>
          <p:nvPr/>
        </p:nvSpPr>
        <p:spPr>
          <a:xfrm>
            <a:off x="0" y="6417387"/>
            <a:ext cx="9144000" cy="461665"/>
          </a:xfrm>
          <a:prstGeom prst="rect">
            <a:avLst/>
          </a:prstGeom>
          <a:solidFill>
            <a:srgbClr val="FFFF00"/>
          </a:solidFill>
        </p:spPr>
        <p:txBody>
          <a:bodyPr wrap="square">
            <a:spAutoFit/>
          </a:bodyPr>
          <a:lstStyle/>
          <a:p>
            <a:pPr algn="ctr"/>
            <a:r>
              <a:rPr lang="en-US" sz="2400" b="1" dirty="0">
                <a:solidFill>
                  <a:srgbClr val="FF0000"/>
                </a:solidFill>
                <a:latin typeface="Arial Rounded MT Bold" pitchFamily="34" charset="0"/>
              </a:rPr>
              <a:t>Find an error?  Send me an email to check it!</a:t>
            </a:r>
          </a:p>
        </p:txBody>
      </p:sp>
      <p:pic>
        <p:nvPicPr>
          <p:cNvPr id="3" name="Picture 2">
            <a:extLst>
              <a:ext uri="{FF2B5EF4-FFF2-40B4-BE49-F238E27FC236}">
                <a16:creationId xmlns:a16="http://schemas.microsoft.com/office/drawing/2014/main" id="{E98DD73D-847B-7041-3E03-2F41D2C5F732}"/>
              </a:ext>
            </a:extLst>
          </p:cNvPr>
          <p:cNvPicPr>
            <a:picLocks noChangeAspect="1"/>
          </p:cNvPicPr>
          <p:nvPr/>
        </p:nvPicPr>
        <p:blipFill>
          <a:blip r:embed="rId2"/>
          <a:stretch>
            <a:fillRect/>
          </a:stretch>
        </p:blipFill>
        <p:spPr>
          <a:xfrm>
            <a:off x="1143000" y="1713125"/>
            <a:ext cx="6705600" cy="155491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AE68A32-44AC-57B1-9269-56E8165A7517}"/>
              </a:ext>
            </a:extLst>
          </p:cNvPr>
          <p:cNvPicPr>
            <a:picLocks noChangeAspect="1"/>
          </p:cNvPicPr>
          <p:nvPr/>
        </p:nvPicPr>
        <p:blipFill>
          <a:blip r:embed="rId3"/>
          <a:stretch>
            <a:fillRect/>
          </a:stretch>
        </p:blipFill>
        <p:spPr>
          <a:xfrm>
            <a:off x="354901" y="3613282"/>
            <a:ext cx="5741099" cy="1492117"/>
          </a:xfrm>
          <a:prstGeom prst="rect">
            <a:avLst/>
          </a:prstGeom>
        </p:spPr>
      </p:pic>
      <p:pic>
        <p:nvPicPr>
          <p:cNvPr id="31" name="Picture 30">
            <a:extLst>
              <a:ext uri="{FF2B5EF4-FFF2-40B4-BE49-F238E27FC236}">
                <a16:creationId xmlns:a16="http://schemas.microsoft.com/office/drawing/2014/main" id="{3EEE76ED-C39B-A38B-1BC0-FD247BE41E2E}"/>
              </a:ext>
            </a:extLst>
          </p:cNvPr>
          <p:cNvPicPr>
            <a:picLocks noChangeAspect="1"/>
          </p:cNvPicPr>
          <p:nvPr/>
        </p:nvPicPr>
        <p:blipFill rotWithShape="1">
          <a:blip r:embed="rId3"/>
          <a:srcRect l="78309" t="68959" r="12400" b="10214"/>
          <a:stretch/>
        </p:blipFill>
        <p:spPr>
          <a:xfrm>
            <a:off x="4727760" y="4620489"/>
            <a:ext cx="698068" cy="406713"/>
          </a:xfrm>
          <a:prstGeom prst="rect">
            <a:avLst/>
          </a:prstGeom>
        </p:spPr>
      </p:pic>
      <p:sp>
        <p:nvSpPr>
          <p:cNvPr id="68" name="Rectangle 67">
            <a:extLst>
              <a:ext uri="{FF2B5EF4-FFF2-40B4-BE49-F238E27FC236}">
                <a16:creationId xmlns:a16="http://schemas.microsoft.com/office/drawing/2014/main" id="{E6853EDF-396F-E3B9-5326-DF18D79F0D1E}"/>
              </a:ext>
            </a:extLst>
          </p:cNvPr>
          <p:cNvSpPr/>
          <p:nvPr/>
        </p:nvSpPr>
        <p:spPr>
          <a:xfrm>
            <a:off x="-79423" y="5884761"/>
            <a:ext cx="9144000" cy="461665"/>
          </a:xfrm>
          <a:prstGeom prst="rect">
            <a:avLst/>
          </a:prstGeom>
          <a:noFill/>
        </p:spPr>
        <p:txBody>
          <a:bodyPr wrap="square">
            <a:spAutoFit/>
          </a:bodyPr>
          <a:lstStyle/>
          <a:p>
            <a:pPr algn="ctr"/>
            <a:r>
              <a:rPr lang="en-US" sz="2400" b="1" i="1" dirty="0">
                <a:solidFill>
                  <a:srgbClr val="002060"/>
                </a:solidFill>
                <a:latin typeface="Arial Rounded MT Bold" pitchFamily="34" charset="0"/>
              </a:rPr>
              <a:t>Note:  You can also use ALMA to check your grades!</a:t>
            </a:r>
          </a:p>
        </p:txBody>
      </p:sp>
      <p:grpSp>
        <p:nvGrpSpPr>
          <p:cNvPr id="34" name="Group 33">
            <a:extLst>
              <a:ext uri="{FF2B5EF4-FFF2-40B4-BE49-F238E27FC236}">
                <a16:creationId xmlns:a16="http://schemas.microsoft.com/office/drawing/2014/main" id="{AA94264C-80F7-B1C4-BF7C-8849C5FEFECE}"/>
              </a:ext>
            </a:extLst>
          </p:cNvPr>
          <p:cNvGrpSpPr/>
          <p:nvPr/>
        </p:nvGrpSpPr>
        <p:grpSpPr>
          <a:xfrm>
            <a:off x="4767075" y="2484127"/>
            <a:ext cx="2736552" cy="2509210"/>
            <a:chOff x="4767075" y="2484127"/>
            <a:chExt cx="2736552" cy="2509210"/>
          </a:xfrm>
        </p:grpSpPr>
        <p:grpSp>
          <p:nvGrpSpPr>
            <p:cNvPr id="59" name="Group 58">
              <a:extLst>
                <a:ext uri="{FF2B5EF4-FFF2-40B4-BE49-F238E27FC236}">
                  <a16:creationId xmlns:a16="http://schemas.microsoft.com/office/drawing/2014/main" id="{7B2C22A9-8D29-C2DA-6085-D70E2CAB7BDA}"/>
                </a:ext>
              </a:extLst>
            </p:cNvPr>
            <p:cNvGrpSpPr/>
            <p:nvPr/>
          </p:nvGrpSpPr>
          <p:grpSpPr>
            <a:xfrm>
              <a:off x="4767075" y="2484127"/>
              <a:ext cx="2736552" cy="2509210"/>
              <a:chOff x="3816648" y="3212068"/>
              <a:chExt cx="2736552" cy="2509210"/>
            </a:xfrm>
          </p:grpSpPr>
          <p:sp>
            <p:nvSpPr>
              <p:cNvPr id="47" name="TextBox 46">
                <a:extLst>
                  <a:ext uri="{FF2B5EF4-FFF2-40B4-BE49-F238E27FC236}">
                    <a16:creationId xmlns:a16="http://schemas.microsoft.com/office/drawing/2014/main" id="{A02762E1-0966-0706-B3D0-90BBFCF7C76C}"/>
                  </a:ext>
                </a:extLst>
              </p:cNvPr>
              <p:cNvSpPr txBox="1"/>
              <p:nvPr/>
            </p:nvSpPr>
            <p:spPr>
              <a:xfrm>
                <a:off x="5693208" y="3212068"/>
                <a:ext cx="859992" cy="369332"/>
              </a:xfrm>
              <a:prstGeom prst="rect">
                <a:avLst/>
              </a:prstGeom>
              <a:noFill/>
              <a:ln>
                <a:noFill/>
              </a:ln>
            </p:spPr>
            <p:txBody>
              <a:bodyPr wrap="square" rtlCol="0">
                <a:spAutoFit/>
              </a:bodyPr>
              <a:lstStyle/>
              <a:p>
                <a:pPr algn="ctr"/>
                <a:r>
                  <a:rPr lang="en-US" b="1" dirty="0">
                    <a:solidFill>
                      <a:srgbClr val="002060"/>
                    </a:solidFill>
                  </a:rPr>
                  <a:t>95% A</a:t>
                </a:r>
              </a:p>
            </p:txBody>
          </p:sp>
          <p:sp>
            <p:nvSpPr>
              <p:cNvPr id="58" name="Rectangle: Rounded Corners 57">
                <a:extLst>
                  <a:ext uri="{FF2B5EF4-FFF2-40B4-BE49-F238E27FC236}">
                    <a16:creationId xmlns:a16="http://schemas.microsoft.com/office/drawing/2014/main" id="{530500A8-AF36-C8F3-6DFA-C1E49FDD6737}"/>
                  </a:ext>
                </a:extLst>
              </p:cNvPr>
              <p:cNvSpPr/>
              <p:nvPr/>
            </p:nvSpPr>
            <p:spPr>
              <a:xfrm>
                <a:off x="3816648" y="5340277"/>
                <a:ext cx="704321" cy="3810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Connector: Elbow 11">
              <a:extLst>
                <a:ext uri="{FF2B5EF4-FFF2-40B4-BE49-F238E27FC236}">
                  <a16:creationId xmlns:a16="http://schemas.microsoft.com/office/drawing/2014/main" id="{CE75C33C-AB1D-03F7-92E1-50F104B7476D}"/>
                </a:ext>
              </a:extLst>
            </p:cNvPr>
            <p:cNvCxnSpPr>
              <a:cxnSpLocks/>
              <a:stCxn id="58" idx="3"/>
            </p:cNvCxnSpPr>
            <p:nvPr/>
          </p:nvCxnSpPr>
          <p:spPr>
            <a:xfrm flipV="1">
              <a:off x="5471396" y="2796770"/>
              <a:ext cx="1462804" cy="2006067"/>
            </a:xfrm>
            <a:prstGeom prst="bentConnector2">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B3664374-988A-3FF9-6FC3-33AE9A60D902}"/>
              </a:ext>
            </a:extLst>
          </p:cNvPr>
          <p:cNvPicPr>
            <a:picLocks noChangeAspect="1"/>
          </p:cNvPicPr>
          <p:nvPr/>
        </p:nvPicPr>
        <p:blipFill rotWithShape="1">
          <a:blip r:embed="rId3"/>
          <a:srcRect l="91796" t="6975" r="2821" b="81894"/>
          <a:stretch/>
        </p:blipFill>
        <p:spPr>
          <a:xfrm>
            <a:off x="5601459" y="4009785"/>
            <a:ext cx="337227" cy="181215"/>
          </a:xfrm>
          <a:prstGeom prst="rect">
            <a:avLst/>
          </a:prstGeom>
        </p:spPr>
      </p:pic>
      <p:grpSp>
        <p:nvGrpSpPr>
          <p:cNvPr id="30" name="Group 29">
            <a:extLst>
              <a:ext uri="{FF2B5EF4-FFF2-40B4-BE49-F238E27FC236}">
                <a16:creationId xmlns:a16="http://schemas.microsoft.com/office/drawing/2014/main" id="{8ABBCC44-89F8-C585-F4E6-81C53A1CCCBB}"/>
              </a:ext>
            </a:extLst>
          </p:cNvPr>
          <p:cNvGrpSpPr/>
          <p:nvPr/>
        </p:nvGrpSpPr>
        <p:grpSpPr>
          <a:xfrm>
            <a:off x="5932001" y="2446860"/>
            <a:ext cx="821848" cy="1667940"/>
            <a:chOff x="5881007" y="2461959"/>
            <a:chExt cx="859992" cy="1642349"/>
          </a:xfrm>
        </p:grpSpPr>
        <p:sp>
          <p:nvSpPr>
            <p:cNvPr id="46" name="TextBox 45">
              <a:extLst>
                <a:ext uri="{FF2B5EF4-FFF2-40B4-BE49-F238E27FC236}">
                  <a16:creationId xmlns:a16="http://schemas.microsoft.com/office/drawing/2014/main" id="{EF221135-0B8E-1252-E098-3321EE59C4B7}"/>
                </a:ext>
              </a:extLst>
            </p:cNvPr>
            <p:cNvSpPr txBox="1"/>
            <p:nvPr/>
          </p:nvSpPr>
          <p:spPr>
            <a:xfrm>
              <a:off x="5881007" y="2461959"/>
              <a:ext cx="859992" cy="369332"/>
            </a:xfrm>
            <a:prstGeom prst="rect">
              <a:avLst/>
            </a:prstGeom>
            <a:noFill/>
          </p:spPr>
          <p:txBody>
            <a:bodyPr wrap="square" rtlCol="0">
              <a:spAutoFit/>
            </a:bodyPr>
            <a:lstStyle/>
            <a:p>
              <a:pPr algn="ctr"/>
              <a:r>
                <a:rPr lang="en-US" b="1" dirty="0"/>
                <a:t>98%</a:t>
              </a:r>
            </a:p>
          </p:txBody>
        </p:sp>
        <p:cxnSp>
          <p:nvCxnSpPr>
            <p:cNvPr id="16" name="Connector: Elbow 15">
              <a:extLst>
                <a:ext uri="{FF2B5EF4-FFF2-40B4-BE49-F238E27FC236}">
                  <a16:creationId xmlns:a16="http://schemas.microsoft.com/office/drawing/2014/main" id="{E7BA1AA2-58C6-A827-5C18-11D364140D1F}"/>
                </a:ext>
              </a:extLst>
            </p:cNvPr>
            <p:cNvCxnSpPr>
              <a:cxnSpLocks/>
            </p:cNvCxnSpPr>
            <p:nvPr/>
          </p:nvCxnSpPr>
          <p:spPr>
            <a:xfrm rot="5400000" flipH="1" flipV="1">
              <a:off x="5460364" y="3328284"/>
              <a:ext cx="1280161" cy="271887"/>
            </a:xfrm>
            <a:prstGeom prst="bentConnector3">
              <a:avLst>
                <a:gd name="adj1" fmla="val -115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2D4BCE2-4D62-2ADB-11FF-6BE23CE8A7F4}"/>
              </a:ext>
            </a:extLst>
          </p:cNvPr>
          <p:cNvGrpSpPr/>
          <p:nvPr/>
        </p:nvGrpSpPr>
        <p:grpSpPr>
          <a:xfrm>
            <a:off x="5123921" y="2461959"/>
            <a:ext cx="859992" cy="1200880"/>
            <a:chOff x="5123921" y="2461959"/>
            <a:chExt cx="859992" cy="1200880"/>
          </a:xfrm>
        </p:grpSpPr>
        <p:sp>
          <p:nvSpPr>
            <p:cNvPr id="45" name="TextBox 44">
              <a:extLst>
                <a:ext uri="{FF2B5EF4-FFF2-40B4-BE49-F238E27FC236}">
                  <a16:creationId xmlns:a16="http://schemas.microsoft.com/office/drawing/2014/main" id="{3ED9DD72-4519-EB57-29EE-7BC3929D5519}"/>
                </a:ext>
              </a:extLst>
            </p:cNvPr>
            <p:cNvSpPr txBox="1"/>
            <p:nvPr/>
          </p:nvSpPr>
          <p:spPr>
            <a:xfrm>
              <a:off x="5123921" y="2461959"/>
              <a:ext cx="859992" cy="369332"/>
            </a:xfrm>
            <a:prstGeom prst="rect">
              <a:avLst/>
            </a:prstGeom>
            <a:noFill/>
          </p:spPr>
          <p:txBody>
            <a:bodyPr wrap="square" rtlCol="0">
              <a:spAutoFit/>
            </a:bodyPr>
            <a:lstStyle/>
            <a:p>
              <a:pPr algn="ctr"/>
              <a:r>
                <a:rPr lang="en-US" b="1" dirty="0"/>
                <a:t>91%</a:t>
              </a:r>
            </a:p>
          </p:txBody>
        </p:sp>
        <p:cxnSp>
          <p:nvCxnSpPr>
            <p:cNvPr id="24" name="Connector: Elbow 23">
              <a:extLst>
                <a:ext uri="{FF2B5EF4-FFF2-40B4-BE49-F238E27FC236}">
                  <a16:creationId xmlns:a16="http://schemas.microsoft.com/office/drawing/2014/main" id="{BE467FCD-4E6D-E2DD-B685-18E7D23EBC55}"/>
                </a:ext>
              </a:extLst>
            </p:cNvPr>
            <p:cNvCxnSpPr>
              <a:cxnSpLocks/>
            </p:cNvCxnSpPr>
            <p:nvPr/>
          </p:nvCxnSpPr>
          <p:spPr>
            <a:xfrm rot="16200000" flipV="1">
              <a:off x="5136451" y="3105632"/>
              <a:ext cx="859258" cy="255156"/>
            </a:xfrm>
            <a:prstGeom prst="bentConnector3">
              <a:avLst>
                <a:gd name="adj1" fmla="val 5000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95B85DC3-89FE-2EC6-475C-3024C52F5BDB}"/>
              </a:ext>
            </a:extLst>
          </p:cNvPr>
          <p:cNvPicPr>
            <a:picLocks noChangeAspect="1"/>
          </p:cNvPicPr>
          <p:nvPr/>
        </p:nvPicPr>
        <p:blipFill rotWithShape="1">
          <a:blip r:embed="rId3"/>
          <a:srcRect l="91618" t="28592" r="2821" b="60205"/>
          <a:stretch/>
        </p:blipFill>
        <p:spPr>
          <a:xfrm>
            <a:off x="5597471" y="3733800"/>
            <a:ext cx="346129" cy="181215"/>
          </a:xfrm>
          <a:prstGeom prst="rect">
            <a:avLst/>
          </a:prstGeom>
        </p:spPr>
      </p:pic>
      <p:sp>
        <p:nvSpPr>
          <p:cNvPr id="39" name="TextBox 38">
            <a:extLst>
              <a:ext uri="{FF2B5EF4-FFF2-40B4-BE49-F238E27FC236}">
                <a16:creationId xmlns:a16="http://schemas.microsoft.com/office/drawing/2014/main" id="{17EA75AC-EDF3-67B0-0821-4C04678357E3}"/>
              </a:ext>
            </a:extLst>
          </p:cNvPr>
          <p:cNvSpPr txBox="1"/>
          <p:nvPr/>
        </p:nvSpPr>
        <p:spPr>
          <a:xfrm>
            <a:off x="-4906451" y="-24938"/>
            <a:ext cx="4857312" cy="6724918"/>
          </a:xfrm>
          <a:prstGeom prst="rect">
            <a:avLst/>
          </a:prstGeom>
          <a:noFill/>
        </p:spPr>
        <p:txBody>
          <a:bodyPr wrap="square" rtlCol="0">
            <a:spAutoFit/>
          </a:bodyPr>
          <a:lstStyle/>
          <a:p>
            <a:pPr algn="just"/>
            <a:r>
              <a:rPr lang="en-US" b="1" dirty="0"/>
              <a:t>Teacher Notes:</a:t>
            </a:r>
          </a:p>
          <a:p>
            <a:pPr algn="just"/>
            <a:endParaRPr lang="en-US" sz="1050" dirty="0"/>
          </a:p>
          <a:p>
            <a:pPr algn="just"/>
            <a:r>
              <a:rPr lang="en-US" dirty="0"/>
              <a:t>I use this activity for our Parent/Teacher conferences.  The students fill them out in class and take them home to review with a parent/guardian.  They return them to me with a signature.  I use the pages as I meet with their parent/guardian for a conference.  </a:t>
            </a:r>
          </a:p>
          <a:p>
            <a:pPr algn="just"/>
            <a:endParaRPr lang="en-US" sz="1050" dirty="0"/>
          </a:p>
          <a:p>
            <a:pPr algn="just"/>
            <a:r>
              <a:rPr lang="en-US" dirty="0"/>
              <a:t>It is great way to involve the student in the process and “see” their grades and performance from their point of view.  For the most part they are very honest and sometimes tougher on themselves than I would be.  For a few I may comment that a rating should  be higher or lower based on my notes/observations.   </a:t>
            </a:r>
          </a:p>
          <a:p>
            <a:pPr algn="just"/>
            <a:endParaRPr lang="en-US" sz="1100" dirty="0"/>
          </a:p>
          <a:p>
            <a:pPr algn="just"/>
            <a:r>
              <a:rPr lang="en-US" dirty="0"/>
              <a:t>I provide a worksheet for each student – with the report on one side and the evaluation on the other.  A </a:t>
            </a:r>
            <a:r>
              <a:rPr lang="en-US" dirty="0">
                <a:hlinkClick r:id="rId4"/>
              </a:rPr>
              <a:t>digital version </a:t>
            </a:r>
            <a:r>
              <a:rPr lang="en-US" dirty="0"/>
              <a:t>of the worksheet I use is available for you to edit for use with your students.   You will have to go to </a:t>
            </a:r>
            <a:r>
              <a:rPr lang="en-US" u="sng" dirty="0"/>
              <a:t>File </a:t>
            </a:r>
            <a:r>
              <a:rPr lang="en-US" u="sng" dirty="0">
                <a:sym typeface="Wingdings" panose="05000000000000000000" pitchFamily="2" charset="2"/>
              </a:rPr>
              <a:t> Make a copy</a:t>
            </a:r>
            <a:r>
              <a:rPr lang="en-US" dirty="0">
                <a:sym typeface="Wingdings" panose="05000000000000000000" pitchFamily="2" charset="2"/>
              </a:rPr>
              <a:t> to make edits to the document.  You will also have edit these slides to better fit with your grade program and student reports.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04486D0-D70F-4EAA-21F7-390A0D719C2B}"/>
              </a:ext>
            </a:extLst>
          </p:cNvPr>
          <p:cNvGrpSpPr/>
          <p:nvPr/>
        </p:nvGrpSpPr>
        <p:grpSpPr>
          <a:xfrm>
            <a:off x="172296" y="1657688"/>
            <a:ext cx="4783831" cy="2023156"/>
            <a:chOff x="0" y="152400"/>
            <a:chExt cx="4783831" cy="2023156"/>
          </a:xfrm>
        </p:grpSpPr>
        <p:pic>
          <p:nvPicPr>
            <p:cNvPr id="3" name="Picture 2">
              <a:extLst>
                <a:ext uri="{FF2B5EF4-FFF2-40B4-BE49-F238E27FC236}">
                  <a16:creationId xmlns:a16="http://schemas.microsoft.com/office/drawing/2014/main" id="{E98DD73D-847B-7041-3E03-2F41D2C5F732}"/>
                </a:ext>
              </a:extLst>
            </p:cNvPr>
            <p:cNvPicPr>
              <a:picLocks noChangeAspect="1"/>
            </p:cNvPicPr>
            <p:nvPr/>
          </p:nvPicPr>
          <p:blipFill rotWithShape="1">
            <a:blip r:embed="rId2"/>
            <a:srcRect l="1049" t="5637" r="44944"/>
            <a:stretch/>
          </p:blipFill>
          <p:spPr>
            <a:xfrm>
              <a:off x="0" y="152400"/>
              <a:ext cx="4783831" cy="2023156"/>
            </a:xfrm>
            <a:prstGeom prst="rect">
              <a:avLst/>
            </a:prstGeom>
          </p:spPr>
        </p:pic>
        <p:sp>
          <p:nvSpPr>
            <p:cNvPr id="30" name="TextBox 29">
              <a:extLst>
                <a:ext uri="{FF2B5EF4-FFF2-40B4-BE49-F238E27FC236}">
                  <a16:creationId xmlns:a16="http://schemas.microsoft.com/office/drawing/2014/main" id="{88B45512-9756-02FA-EEB3-4FC1D4236495}"/>
                </a:ext>
              </a:extLst>
            </p:cNvPr>
            <p:cNvSpPr txBox="1"/>
            <p:nvPr/>
          </p:nvSpPr>
          <p:spPr>
            <a:xfrm>
              <a:off x="411483" y="1067833"/>
              <a:ext cx="859992" cy="584775"/>
            </a:xfrm>
            <a:prstGeom prst="rect">
              <a:avLst/>
            </a:prstGeom>
            <a:noFill/>
          </p:spPr>
          <p:txBody>
            <a:bodyPr wrap="square" rtlCol="0">
              <a:spAutoFit/>
            </a:bodyPr>
            <a:lstStyle/>
            <a:p>
              <a:pPr algn="ctr"/>
              <a:r>
                <a:rPr lang="en-US" sz="3200" b="1" dirty="0">
                  <a:solidFill>
                    <a:srgbClr val="FF0000"/>
                  </a:solidFill>
                </a:rPr>
                <a:t>?</a:t>
              </a:r>
            </a:p>
          </p:txBody>
        </p:sp>
        <p:sp>
          <p:nvSpPr>
            <p:cNvPr id="31" name="TextBox 30">
              <a:extLst>
                <a:ext uri="{FF2B5EF4-FFF2-40B4-BE49-F238E27FC236}">
                  <a16:creationId xmlns:a16="http://schemas.microsoft.com/office/drawing/2014/main" id="{7E441B15-0E5D-54F9-E377-2875F863D5E7}"/>
                </a:ext>
              </a:extLst>
            </p:cNvPr>
            <p:cNvSpPr txBox="1"/>
            <p:nvPr/>
          </p:nvSpPr>
          <p:spPr>
            <a:xfrm>
              <a:off x="1244627" y="1067833"/>
              <a:ext cx="859992" cy="584775"/>
            </a:xfrm>
            <a:prstGeom prst="rect">
              <a:avLst/>
            </a:prstGeom>
            <a:noFill/>
          </p:spPr>
          <p:txBody>
            <a:bodyPr wrap="square" rtlCol="0">
              <a:spAutoFit/>
            </a:bodyPr>
            <a:lstStyle/>
            <a:p>
              <a:pPr algn="ctr"/>
              <a:r>
                <a:rPr lang="en-US" sz="3200" b="1" dirty="0">
                  <a:solidFill>
                    <a:srgbClr val="FF0000"/>
                  </a:solidFill>
                </a:rPr>
                <a:t>?</a:t>
              </a:r>
            </a:p>
          </p:txBody>
        </p:sp>
        <p:sp>
          <p:nvSpPr>
            <p:cNvPr id="32" name="TextBox 31">
              <a:extLst>
                <a:ext uri="{FF2B5EF4-FFF2-40B4-BE49-F238E27FC236}">
                  <a16:creationId xmlns:a16="http://schemas.microsoft.com/office/drawing/2014/main" id="{5CDA414E-CC52-5EB7-2A7D-1025E4EC6AF1}"/>
                </a:ext>
              </a:extLst>
            </p:cNvPr>
            <p:cNvSpPr txBox="1"/>
            <p:nvPr/>
          </p:nvSpPr>
          <p:spPr>
            <a:xfrm>
              <a:off x="2077771" y="1067833"/>
              <a:ext cx="859992" cy="584775"/>
            </a:xfrm>
            <a:prstGeom prst="rect">
              <a:avLst/>
            </a:prstGeom>
            <a:noFill/>
          </p:spPr>
          <p:txBody>
            <a:bodyPr wrap="square" rtlCol="0">
              <a:spAutoFit/>
            </a:bodyPr>
            <a:lstStyle/>
            <a:p>
              <a:pPr algn="ctr"/>
              <a:r>
                <a:rPr lang="en-US" sz="3200" b="1" dirty="0">
                  <a:solidFill>
                    <a:srgbClr val="FF0000"/>
                  </a:solidFill>
                </a:rPr>
                <a:t>?</a:t>
              </a:r>
            </a:p>
          </p:txBody>
        </p:sp>
        <p:sp>
          <p:nvSpPr>
            <p:cNvPr id="33" name="TextBox 32">
              <a:extLst>
                <a:ext uri="{FF2B5EF4-FFF2-40B4-BE49-F238E27FC236}">
                  <a16:creationId xmlns:a16="http://schemas.microsoft.com/office/drawing/2014/main" id="{75E7E301-FA53-3136-10C0-A9B448884CE2}"/>
                </a:ext>
              </a:extLst>
            </p:cNvPr>
            <p:cNvSpPr txBox="1"/>
            <p:nvPr/>
          </p:nvSpPr>
          <p:spPr>
            <a:xfrm>
              <a:off x="2910915" y="1067833"/>
              <a:ext cx="859992" cy="584775"/>
            </a:xfrm>
            <a:prstGeom prst="rect">
              <a:avLst/>
            </a:prstGeom>
            <a:noFill/>
          </p:spPr>
          <p:txBody>
            <a:bodyPr wrap="square" rtlCol="0">
              <a:spAutoFit/>
            </a:bodyPr>
            <a:lstStyle/>
            <a:p>
              <a:pPr algn="ctr"/>
              <a:r>
                <a:rPr lang="en-US" sz="3200" b="1" dirty="0">
                  <a:solidFill>
                    <a:srgbClr val="FF0000"/>
                  </a:solidFill>
                </a:rPr>
                <a:t>?</a:t>
              </a:r>
            </a:p>
          </p:txBody>
        </p:sp>
        <p:sp>
          <p:nvSpPr>
            <p:cNvPr id="34" name="TextBox 33">
              <a:extLst>
                <a:ext uri="{FF2B5EF4-FFF2-40B4-BE49-F238E27FC236}">
                  <a16:creationId xmlns:a16="http://schemas.microsoft.com/office/drawing/2014/main" id="{B05D20B0-FF96-BD9D-1249-2A2F67EF6279}"/>
                </a:ext>
              </a:extLst>
            </p:cNvPr>
            <p:cNvSpPr txBox="1"/>
            <p:nvPr/>
          </p:nvSpPr>
          <p:spPr>
            <a:xfrm>
              <a:off x="3744061" y="1067833"/>
              <a:ext cx="859992" cy="584775"/>
            </a:xfrm>
            <a:prstGeom prst="rect">
              <a:avLst/>
            </a:prstGeom>
            <a:noFill/>
          </p:spPr>
          <p:txBody>
            <a:bodyPr wrap="square" rtlCol="0">
              <a:spAutoFit/>
            </a:bodyPr>
            <a:lstStyle/>
            <a:p>
              <a:pPr algn="ctr"/>
              <a:r>
                <a:rPr lang="en-US" sz="3200" b="1" dirty="0">
                  <a:solidFill>
                    <a:srgbClr val="FF0000"/>
                  </a:solidFill>
                </a:rPr>
                <a:t>?</a:t>
              </a:r>
            </a:p>
          </p:txBody>
        </p:sp>
      </p:grpSp>
      <p:grpSp>
        <p:nvGrpSpPr>
          <p:cNvPr id="40" name="Group 39">
            <a:extLst>
              <a:ext uri="{FF2B5EF4-FFF2-40B4-BE49-F238E27FC236}">
                <a16:creationId xmlns:a16="http://schemas.microsoft.com/office/drawing/2014/main" id="{7CD35ECA-B373-9446-3E2E-50429DAF454F}"/>
              </a:ext>
            </a:extLst>
          </p:cNvPr>
          <p:cNvGrpSpPr/>
          <p:nvPr/>
        </p:nvGrpSpPr>
        <p:grpSpPr>
          <a:xfrm>
            <a:off x="914400" y="3584376"/>
            <a:ext cx="3972098" cy="933271"/>
            <a:chOff x="1126912" y="1128659"/>
            <a:chExt cx="3972098" cy="933271"/>
          </a:xfrm>
        </p:grpSpPr>
        <p:sp>
          <p:nvSpPr>
            <p:cNvPr id="39" name="TextBox 38">
              <a:extLst>
                <a:ext uri="{FF2B5EF4-FFF2-40B4-BE49-F238E27FC236}">
                  <a16:creationId xmlns:a16="http://schemas.microsoft.com/office/drawing/2014/main" id="{A4FF21EC-706A-6538-A890-F4D417C589AA}"/>
                </a:ext>
              </a:extLst>
            </p:cNvPr>
            <p:cNvSpPr txBox="1"/>
            <p:nvPr/>
          </p:nvSpPr>
          <p:spPr>
            <a:xfrm>
              <a:off x="1126912" y="1230933"/>
              <a:ext cx="3972098" cy="830997"/>
            </a:xfrm>
            <a:prstGeom prst="rect">
              <a:avLst/>
            </a:prstGeom>
            <a:solidFill>
              <a:schemeClr val="bg1"/>
            </a:solidFill>
          </p:spPr>
          <p:txBody>
            <a:bodyPr wrap="square">
              <a:spAutoFit/>
            </a:bodyPr>
            <a:lstStyle/>
            <a:p>
              <a:r>
                <a:rPr lang="en-US" sz="2400" b="1" dirty="0">
                  <a:solidFill>
                    <a:srgbClr val="FF0000"/>
                  </a:solidFill>
                  <a:latin typeface="Arial Rounded MT Bold" pitchFamily="34" charset="0"/>
                </a:rPr>
                <a:t>Any F’s?  </a:t>
              </a:r>
              <a:br>
                <a:rPr lang="en-US" sz="2400" b="1" dirty="0">
                  <a:solidFill>
                    <a:srgbClr val="FF0000"/>
                  </a:solidFill>
                  <a:latin typeface="Arial Rounded MT Bold" pitchFamily="34" charset="0"/>
                </a:rPr>
              </a:br>
              <a:r>
                <a:rPr lang="en-US" sz="2400" b="1" dirty="0">
                  <a:solidFill>
                    <a:srgbClr val="FF0000"/>
                  </a:solidFill>
                  <a:latin typeface="Arial Rounded MT Bold" pitchFamily="34" charset="0"/>
                </a:rPr>
                <a:t>How many were zeros?</a:t>
              </a:r>
              <a:endParaRPr lang="en-US" sz="2000" b="1" dirty="0">
                <a:solidFill>
                  <a:srgbClr val="FF0000"/>
                </a:solidFill>
                <a:latin typeface="Arial Rounded MT Bold" pitchFamily="34" charset="0"/>
              </a:endParaRPr>
            </a:p>
          </p:txBody>
        </p:sp>
        <p:sp>
          <p:nvSpPr>
            <p:cNvPr id="35" name="Arrow: Down 34">
              <a:extLst>
                <a:ext uri="{FF2B5EF4-FFF2-40B4-BE49-F238E27FC236}">
                  <a16:creationId xmlns:a16="http://schemas.microsoft.com/office/drawing/2014/main" id="{F31D62D3-86DA-3744-3323-8A23E7C0E3D0}"/>
                </a:ext>
              </a:extLst>
            </p:cNvPr>
            <p:cNvSpPr/>
            <p:nvPr/>
          </p:nvSpPr>
          <p:spPr>
            <a:xfrm rot="10800000">
              <a:off x="4221622" y="1128659"/>
              <a:ext cx="458624" cy="52071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EC0B9F18-D030-4FA0-BF05-7456E4B3145B}"/>
              </a:ext>
            </a:extLst>
          </p:cNvPr>
          <p:cNvSpPr/>
          <p:nvPr/>
        </p:nvSpPr>
        <p:spPr>
          <a:xfrm>
            <a:off x="1282454" y="4711947"/>
            <a:ext cx="2524273" cy="1938992"/>
          </a:xfrm>
          <a:prstGeom prst="rect">
            <a:avLst/>
          </a:prstGeom>
          <a:solidFill>
            <a:srgbClr val="FFFF00"/>
          </a:solidFill>
        </p:spPr>
        <p:txBody>
          <a:bodyPr wrap="square">
            <a:spAutoFit/>
          </a:bodyPr>
          <a:lstStyle/>
          <a:p>
            <a:pPr algn="ctr"/>
            <a:r>
              <a:rPr lang="en-US" sz="2400" b="1" dirty="0">
                <a:latin typeface="Arial Rounded MT Bold" pitchFamily="34" charset="0"/>
              </a:rPr>
              <a:t>90-100 = A</a:t>
            </a:r>
          </a:p>
          <a:p>
            <a:pPr algn="ctr"/>
            <a:r>
              <a:rPr lang="en-US" sz="2400" b="1" dirty="0">
                <a:latin typeface="Arial Rounded MT Bold" pitchFamily="34" charset="0"/>
              </a:rPr>
              <a:t>80-89 = B</a:t>
            </a:r>
          </a:p>
          <a:p>
            <a:pPr algn="ctr"/>
            <a:r>
              <a:rPr lang="en-US" sz="2400" b="1" dirty="0">
                <a:latin typeface="Arial Rounded MT Bold" pitchFamily="34" charset="0"/>
              </a:rPr>
              <a:t>70-79 = C</a:t>
            </a:r>
          </a:p>
          <a:p>
            <a:pPr algn="ctr"/>
            <a:r>
              <a:rPr lang="en-US" sz="2400" b="1" dirty="0">
                <a:latin typeface="Arial Rounded MT Bold" pitchFamily="34" charset="0"/>
              </a:rPr>
              <a:t>60-69 = D</a:t>
            </a:r>
          </a:p>
          <a:p>
            <a:pPr algn="ctr"/>
            <a:r>
              <a:rPr lang="en-US" sz="2400" b="1" dirty="0">
                <a:latin typeface="Arial Rounded MT Bold" pitchFamily="34" charset="0"/>
              </a:rPr>
              <a:t>Below 59 = F</a:t>
            </a:r>
          </a:p>
        </p:txBody>
      </p:sp>
      <p:sp>
        <p:nvSpPr>
          <p:cNvPr id="2" name="TextBox 1">
            <a:extLst>
              <a:ext uri="{FF2B5EF4-FFF2-40B4-BE49-F238E27FC236}">
                <a16:creationId xmlns:a16="http://schemas.microsoft.com/office/drawing/2014/main" id="{3C63AED9-E30E-EEE8-B4CB-B028F4088355}"/>
              </a:ext>
            </a:extLst>
          </p:cNvPr>
          <p:cNvSpPr txBox="1"/>
          <p:nvPr/>
        </p:nvSpPr>
        <p:spPr>
          <a:xfrm>
            <a:off x="4886498" y="6092488"/>
            <a:ext cx="4038601" cy="584775"/>
          </a:xfrm>
          <a:prstGeom prst="rect">
            <a:avLst/>
          </a:prstGeom>
          <a:noFill/>
        </p:spPr>
        <p:txBody>
          <a:bodyPr wrap="square" rtlCol="0">
            <a:spAutoFit/>
          </a:bodyPr>
          <a:lstStyle/>
          <a:p>
            <a:pPr algn="ctr"/>
            <a:r>
              <a:rPr lang="en-US" sz="3200" b="1" i="1" dirty="0">
                <a:solidFill>
                  <a:srgbClr val="002060"/>
                </a:solidFill>
                <a:highlight>
                  <a:srgbClr val="00FF00"/>
                </a:highlight>
                <a:latin typeface="Arial Narrow" panose="020B0606020202030204" pitchFamily="34" charset="0"/>
              </a:rPr>
              <a:t>Finished? Start Part B.</a:t>
            </a:r>
          </a:p>
        </p:txBody>
      </p:sp>
      <p:sp>
        <p:nvSpPr>
          <p:cNvPr id="9" name="TextBox 8">
            <a:extLst>
              <a:ext uri="{FF2B5EF4-FFF2-40B4-BE49-F238E27FC236}">
                <a16:creationId xmlns:a16="http://schemas.microsoft.com/office/drawing/2014/main" id="{FFA305DF-B6D4-49C8-FB84-3C942364FC9F}"/>
              </a:ext>
            </a:extLst>
          </p:cNvPr>
          <p:cNvSpPr txBox="1"/>
          <p:nvPr/>
        </p:nvSpPr>
        <p:spPr>
          <a:xfrm>
            <a:off x="364231" y="278648"/>
            <a:ext cx="4374114" cy="830997"/>
          </a:xfrm>
          <a:prstGeom prst="rect">
            <a:avLst/>
          </a:prstGeom>
          <a:solidFill>
            <a:schemeClr val="bg1"/>
          </a:solidFill>
          <a:ln w="28575">
            <a:solidFill>
              <a:srgbClr val="FF0000"/>
            </a:solidFill>
          </a:ln>
        </p:spPr>
        <p:txBody>
          <a:bodyPr wrap="square" rtlCol="0">
            <a:spAutoFit/>
          </a:bodyPr>
          <a:lstStyle/>
          <a:p>
            <a:pPr algn="ctr"/>
            <a:r>
              <a:rPr lang="en-US" sz="2400" b="1" dirty="0">
                <a:latin typeface="Arial Rounded MT Bold" pitchFamily="34" charset="0"/>
              </a:rPr>
              <a:t>Count the number of each letter grade you earned.  </a:t>
            </a:r>
          </a:p>
        </p:txBody>
      </p:sp>
      <p:pic>
        <p:nvPicPr>
          <p:cNvPr id="18" name="Picture 17">
            <a:extLst>
              <a:ext uri="{FF2B5EF4-FFF2-40B4-BE49-F238E27FC236}">
                <a16:creationId xmlns:a16="http://schemas.microsoft.com/office/drawing/2014/main" id="{342DF14B-C3E7-AC3F-DAEF-967A58C9C87F}"/>
              </a:ext>
            </a:extLst>
          </p:cNvPr>
          <p:cNvPicPr>
            <a:picLocks noChangeAspect="1"/>
          </p:cNvPicPr>
          <p:nvPr/>
        </p:nvPicPr>
        <p:blipFill>
          <a:blip r:embed="rId3"/>
          <a:stretch>
            <a:fillRect/>
          </a:stretch>
        </p:blipFill>
        <p:spPr>
          <a:xfrm>
            <a:off x="5044421" y="25448"/>
            <a:ext cx="3897855" cy="5918152"/>
          </a:xfrm>
          <a:prstGeom prst="rect">
            <a:avLst/>
          </a:prstGeom>
        </p:spPr>
      </p:pic>
      <p:sp>
        <p:nvSpPr>
          <p:cNvPr id="19" name="Arrow: Down 18">
            <a:extLst>
              <a:ext uri="{FF2B5EF4-FFF2-40B4-BE49-F238E27FC236}">
                <a16:creationId xmlns:a16="http://schemas.microsoft.com/office/drawing/2014/main" id="{5612263C-9DBB-74FD-A78B-2667478A54D1}"/>
              </a:ext>
            </a:extLst>
          </p:cNvPr>
          <p:cNvSpPr/>
          <p:nvPr/>
        </p:nvSpPr>
        <p:spPr>
          <a:xfrm rot="16200000">
            <a:off x="5838538" y="-672746"/>
            <a:ext cx="533400" cy="27337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1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FA0123-D8CE-D205-2394-DCF4A6062C8D}"/>
              </a:ext>
            </a:extLst>
          </p:cNvPr>
          <p:cNvPicPr>
            <a:picLocks noChangeAspect="1"/>
          </p:cNvPicPr>
          <p:nvPr/>
        </p:nvPicPr>
        <p:blipFill>
          <a:blip r:embed="rId2"/>
          <a:stretch>
            <a:fillRect/>
          </a:stretch>
        </p:blipFill>
        <p:spPr>
          <a:xfrm>
            <a:off x="1257300" y="1000107"/>
            <a:ext cx="6867575" cy="485778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18044"/>
            <a:ext cx="9144000" cy="830997"/>
          </a:xfrm>
          <a:prstGeom prst="rect">
            <a:avLst/>
          </a:prstGeom>
          <a:solidFill>
            <a:srgbClr val="FFFF00"/>
          </a:solidFill>
        </p:spPr>
        <p:txBody>
          <a:bodyPr wrap="square" rtlCol="0">
            <a:spAutoFit/>
          </a:bodyPr>
          <a:lstStyle/>
          <a:p>
            <a:r>
              <a:rPr lang="en-US" sz="2400" b="1" dirty="0">
                <a:latin typeface="Arial Rounded MT Bold" pitchFamily="34" charset="0"/>
              </a:rPr>
              <a:t>Part B:  Circle a number for each  area listed.  We will review each one and you can make changes.</a:t>
            </a:r>
            <a:endParaRPr lang="en-US" sz="2400" b="1" dirty="0">
              <a:solidFill>
                <a:srgbClr val="FF0000"/>
              </a:solidFill>
              <a:latin typeface="Arial Rounded MT Bold" pitchFamily="34" charset="0"/>
            </a:endParaRPr>
          </a:p>
        </p:txBody>
      </p:sp>
      <p:sp>
        <p:nvSpPr>
          <p:cNvPr id="18" name="TextBox 17">
            <a:extLst>
              <a:ext uri="{FF2B5EF4-FFF2-40B4-BE49-F238E27FC236}">
                <a16:creationId xmlns:a16="http://schemas.microsoft.com/office/drawing/2014/main" id="{68BE9228-95DB-40D9-BB8B-D2DB54B3CFC9}"/>
              </a:ext>
            </a:extLst>
          </p:cNvPr>
          <p:cNvSpPr txBox="1"/>
          <p:nvPr/>
        </p:nvSpPr>
        <p:spPr>
          <a:xfrm>
            <a:off x="1257300" y="6019800"/>
            <a:ext cx="7001656" cy="400110"/>
          </a:xfrm>
          <a:prstGeom prst="rect">
            <a:avLst/>
          </a:prstGeom>
          <a:noFill/>
        </p:spPr>
        <p:txBody>
          <a:bodyPr wrap="square" rtlCol="0">
            <a:spAutoFit/>
          </a:bodyPr>
          <a:lstStyle/>
          <a:p>
            <a:pPr algn="ctr"/>
            <a:r>
              <a:rPr lang="en-US" sz="2000" b="1" dirty="0">
                <a:latin typeface="Arial Rounded MT Bold" pitchFamily="34" charset="0"/>
              </a:rPr>
              <a:t>Base your ratings on </a:t>
            </a:r>
            <a:r>
              <a:rPr lang="en-US" sz="2000" b="1" u="sng" dirty="0">
                <a:latin typeface="Arial Rounded MT Bold" pitchFamily="34" charset="0"/>
              </a:rPr>
              <a:t>SCIENCE</a:t>
            </a:r>
            <a:r>
              <a:rPr lang="en-US" sz="2000" b="1" dirty="0">
                <a:latin typeface="Arial Rounded MT Bold" pitchFamily="34" charset="0"/>
              </a:rPr>
              <a:t> class only!</a:t>
            </a:r>
            <a:endParaRPr lang="en-US" sz="2000" b="1" dirty="0">
              <a:solidFill>
                <a:srgbClr val="FF0000"/>
              </a:solidFill>
              <a:latin typeface="Arial Rounded MT Bold" pitchFamily="34" charset="0"/>
            </a:endParaRPr>
          </a:p>
        </p:txBody>
      </p:sp>
      <p:pic>
        <p:nvPicPr>
          <p:cNvPr id="33" name="Picture 32">
            <a:extLst>
              <a:ext uri="{FF2B5EF4-FFF2-40B4-BE49-F238E27FC236}">
                <a16:creationId xmlns:a16="http://schemas.microsoft.com/office/drawing/2014/main" id="{8490DC7A-7E85-487F-9246-D8B605E2A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92" y="5345773"/>
            <a:ext cx="1434303" cy="14724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FBACE5-7E4E-1CF9-A67C-346B7A313284}"/>
              </a:ext>
            </a:extLst>
          </p:cNvPr>
          <p:cNvPicPr>
            <a:picLocks noChangeAspect="1"/>
          </p:cNvPicPr>
          <p:nvPr/>
        </p:nvPicPr>
        <p:blipFill>
          <a:blip r:embed="rId3"/>
          <a:stretch>
            <a:fillRect/>
          </a:stretch>
        </p:blipFill>
        <p:spPr>
          <a:xfrm>
            <a:off x="16328" y="66096"/>
            <a:ext cx="9099215" cy="6258504"/>
          </a:xfrm>
          <a:prstGeom prst="rect">
            <a:avLst/>
          </a:prstGeom>
        </p:spPr>
      </p:pic>
      <p:sp>
        <p:nvSpPr>
          <p:cNvPr id="9" name="Rectangle 8">
            <a:extLst>
              <a:ext uri="{FF2B5EF4-FFF2-40B4-BE49-F238E27FC236}">
                <a16:creationId xmlns:a16="http://schemas.microsoft.com/office/drawing/2014/main" id="{F5604364-C63C-4871-854A-86204CC58EF6}"/>
              </a:ext>
            </a:extLst>
          </p:cNvPr>
          <p:cNvSpPr/>
          <p:nvPr/>
        </p:nvSpPr>
        <p:spPr>
          <a:xfrm>
            <a:off x="2407920" y="664028"/>
            <a:ext cx="6597570" cy="496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484F3C-6F18-490F-83E1-976D3E242560}"/>
              </a:ext>
            </a:extLst>
          </p:cNvPr>
          <p:cNvSpPr/>
          <p:nvPr/>
        </p:nvSpPr>
        <p:spPr>
          <a:xfrm>
            <a:off x="2407920" y="1251856"/>
            <a:ext cx="6597570" cy="3659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52B018-4F0D-43E9-A560-DC0093AB85E6}"/>
              </a:ext>
            </a:extLst>
          </p:cNvPr>
          <p:cNvSpPr/>
          <p:nvPr/>
        </p:nvSpPr>
        <p:spPr>
          <a:xfrm>
            <a:off x="2407920" y="1760172"/>
            <a:ext cx="6597570" cy="369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20D898-175D-43CD-B280-52482208BF49}"/>
              </a:ext>
            </a:extLst>
          </p:cNvPr>
          <p:cNvSpPr/>
          <p:nvPr/>
        </p:nvSpPr>
        <p:spPr>
          <a:xfrm>
            <a:off x="2407920" y="2236307"/>
            <a:ext cx="6597570" cy="35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8F579D0-58DF-43E6-AD3C-D22C88C49EFB}"/>
              </a:ext>
            </a:extLst>
          </p:cNvPr>
          <p:cNvSpPr/>
          <p:nvPr/>
        </p:nvSpPr>
        <p:spPr>
          <a:xfrm>
            <a:off x="2407920" y="2732314"/>
            <a:ext cx="659757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6877D33-611E-4479-85B1-9EE928573F65}"/>
              </a:ext>
            </a:extLst>
          </p:cNvPr>
          <p:cNvSpPr/>
          <p:nvPr/>
        </p:nvSpPr>
        <p:spPr>
          <a:xfrm>
            <a:off x="2407920" y="3249383"/>
            <a:ext cx="659757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2DB3BF1-1262-4BB9-AE0F-C1BE0F2554A6}"/>
              </a:ext>
            </a:extLst>
          </p:cNvPr>
          <p:cNvSpPr/>
          <p:nvPr/>
        </p:nvSpPr>
        <p:spPr>
          <a:xfrm>
            <a:off x="2407920" y="3756856"/>
            <a:ext cx="6597570" cy="461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82F7F1D-A50E-4F60-AFB1-33188AC4CB7E}"/>
              </a:ext>
            </a:extLst>
          </p:cNvPr>
          <p:cNvSpPr/>
          <p:nvPr/>
        </p:nvSpPr>
        <p:spPr>
          <a:xfrm>
            <a:off x="2407920" y="4330100"/>
            <a:ext cx="6597570" cy="334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E2CFA0-F5E2-43CA-90FB-73881BA371AC}"/>
              </a:ext>
            </a:extLst>
          </p:cNvPr>
          <p:cNvSpPr/>
          <p:nvPr/>
        </p:nvSpPr>
        <p:spPr>
          <a:xfrm>
            <a:off x="2407920" y="4785122"/>
            <a:ext cx="6597570" cy="374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908014-5F2E-45A6-9BE9-16D52057998B}"/>
              </a:ext>
            </a:extLst>
          </p:cNvPr>
          <p:cNvSpPr/>
          <p:nvPr/>
        </p:nvSpPr>
        <p:spPr>
          <a:xfrm>
            <a:off x="2394030" y="5257800"/>
            <a:ext cx="6597570" cy="496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59319C-4ACE-2C4B-C1A4-3DBF58EEED51}"/>
              </a:ext>
            </a:extLst>
          </p:cNvPr>
          <p:cNvSpPr/>
          <p:nvPr/>
        </p:nvSpPr>
        <p:spPr>
          <a:xfrm>
            <a:off x="2378529" y="5751776"/>
            <a:ext cx="6597570" cy="496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30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1" grpId="0" animBg="1"/>
      <p:bldP spid="32" grpId="0" animBg="1"/>
      <p:bldP spid="34" grpId="0" animBg="1"/>
      <p:bldP spid="35" grpId="0" animBg="1"/>
      <p:bldP spid="36" grpId="0" animBg="1"/>
      <p:bldP spid="37" grpId="0" animBg="1"/>
      <p:bldP spid="38" grpId="0" animBg="1"/>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a:solidFill>
            <a:srgbClr val="FFFF00"/>
          </a:solidFill>
        </p:spPr>
        <p:txBody>
          <a:bodyPr wrap="square" rtlCol="0">
            <a:spAutoFit/>
          </a:bodyPr>
          <a:lstStyle/>
          <a:p>
            <a:pPr algn="ctr"/>
            <a:r>
              <a:rPr lang="en-US" sz="2800" b="1" dirty="0">
                <a:latin typeface="Arial Rounded MT Bold" pitchFamily="34" charset="0"/>
              </a:rPr>
              <a:t>Finish Part C  on your own.</a:t>
            </a:r>
            <a:endParaRPr lang="en-US" sz="2000" b="1" i="1" dirty="0">
              <a:solidFill>
                <a:srgbClr val="FF0000"/>
              </a:solidFill>
              <a:latin typeface="Arial Rounded MT Bold" pitchFamily="34" charset="0"/>
            </a:endParaRPr>
          </a:p>
        </p:txBody>
      </p:sp>
      <p:pic>
        <p:nvPicPr>
          <p:cNvPr id="3" name="Picture 2">
            <a:extLst>
              <a:ext uri="{FF2B5EF4-FFF2-40B4-BE49-F238E27FC236}">
                <a16:creationId xmlns:a16="http://schemas.microsoft.com/office/drawing/2014/main" id="{C2F7C7D9-5F75-B53A-AB6D-0198E981F238}"/>
              </a:ext>
            </a:extLst>
          </p:cNvPr>
          <p:cNvPicPr>
            <a:picLocks noChangeAspect="1"/>
          </p:cNvPicPr>
          <p:nvPr/>
        </p:nvPicPr>
        <p:blipFill rotWithShape="1">
          <a:blip r:embed="rId2"/>
          <a:srcRect b="38566"/>
          <a:stretch/>
        </p:blipFill>
        <p:spPr>
          <a:xfrm>
            <a:off x="230875" y="679652"/>
            <a:ext cx="8777629" cy="2063548"/>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yellow, small, black, drawing&#10;&#10;Description automatically generated">
            <a:extLst>
              <a:ext uri="{FF2B5EF4-FFF2-40B4-BE49-F238E27FC236}">
                <a16:creationId xmlns:a16="http://schemas.microsoft.com/office/drawing/2014/main" id="{0EBEDA4F-5CA7-41E8-BC66-3E67F4EB6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899632"/>
            <a:ext cx="1831163" cy="267783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7B8C9DBC-81C0-4AE8-A423-1D948FC64AF6}"/>
              </a:ext>
            </a:extLst>
          </p:cNvPr>
          <p:cNvSpPr txBox="1"/>
          <p:nvPr/>
        </p:nvSpPr>
        <p:spPr>
          <a:xfrm>
            <a:off x="533400" y="3091515"/>
            <a:ext cx="5867400" cy="1200329"/>
          </a:xfrm>
          <a:prstGeom prst="rect">
            <a:avLst/>
          </a:prstGeom>
          <a:solidFill>
            <a:srgbClr val="0070C0"/>
          </a:solidFill>
        </p:spPr>
        <p:txBody>
          <a:bodyPr wrap="square">
            <a:spAutoFit/>
          </a:bodyPr>
          <a:lstStyle/>
          <a:p>
            <a:pPr algn="ctr"/>
            <a:r>
              <a:rPr lang="en-US" sz="2400" b="1" i="1" dirty="0">
                <a:solidFill>
                  <a:srgbClr val="FFFF00"/>
                </a:solidFill>
                <a:latin typeface="Arial Rounded MT Bold" pitchFamily="34" charset="0"/>
              </a:rPr>
              <a:t>If you need help thinking of things, look at your grades for Part A or  the lowest ratings on Part B!</a:t>
            </a:r>
          </a:p>
        </p:txBody>
      </p:sp>
      <p:sp>
        <p:nvSpPr>
          <p:cNvPr id="10" name="TextBox 9">
            <a:extLst>
              <a:ext uri="{FF2B5EF4-FFF2-40B4-BE49-F238E27FC236}">
                <a16:creationId xmlns:a16="http://schemas.microsoft.com/office/drawing/2014/main" id="{66A83844-5C8B-956A-3D87-1C20482F3F8D}"/>
              </a:ext>
            </a:extLst>
          </p:cNvPr>
          <p:cNvSpPr txBox="1"/>
          <p:nvPr/>
        </p:nvSpPr>
        <p:spPr>
          <a:xfrm>
            <a:off x="533400" y="4360804"/>
            <a:ext cx="5867400" cy="1200329"/>
          </a:xfrm>
          <a:prstGeom prst="rect">
            <a:avLst/>
          </a:prstGeom>
          <a:solidFill>
            <a:srgbClr val="FFFF00"/>
          </a:solidFill>
        </p:spPr>
        <p:txBody>
          <a:bodyPr wrap="square" rtlCol="0">
            <a:spAutoFit/>
          </a:bodyPr>
          <a:lstStyle/>
          <a:p>
            <a:r>
              <a:rPr lang="en-US" sz="2400" i="1" dirty="0">
                <a:solidFill>
                  <a:srgbClr val="0070C0"/>
                </a:solidFill>
                <a:latin typeface="Arial Rounded MT Bold" pitchFamily="34" charset="0"/>
              </a:rPr>
              <a:t>If you earned a good grade 1</a:t>
            </a:r>
            <a:r>
              <a:rPr lang="en-US" sz="2400" i="1" baseline="30000" dirty="0">
                <a:solidFill>
                  <a:srgbClr val="0070C0"/>
                </a:solidFill>
                <a:latin typeface="Arial Rounded MT Bold" pitchFamily="34" charset="0"/>
              </a:rPr>
              <a:t>st</a:t>
            </a:r>
            <a:r>
              <a:rPr lang="en-US" sz="2400" i="1" dirty="0">
                <a:solidFill>
                  <a:srgbClr val="0070C0"/>
                </a:solidFill>
                <a:latin typeface="Arial Rounded MT Bold" pitchFamily="34" charset="0"/>
              </a:rPr>
              <a:t> quarter, list the  three things you </a:t>
            </a:r>
            <a:r>
              <a:rPr lang="en-US" sz="2400" i="1" u="sng" dirty="0">
                <a:solidFill>
                  <a:srgbClr val="0070C0"/>
                </a:solidFill>
                <a:latin typeface="Arial Rounded MT Bold" pitchFamily="34" charset="0"/>
              </a:rPr>
              <a:t>will continue to do </a:t>
            </a:r>
            <a:r>
              <a:rPr lang="en-US" sz="2400" i="1" dirty="0">
                <a:solidFill>
                  <a:srgbClr val="0070C0"/>
                </a:solidFill>
                <a:latin typeface="Arial Rounded MT Bold" pitchFamily="34" charset="0"/>
              </a:rPr>
              <a:t>to get good grades!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C8A11-0DD9-C308-9673-373A53881FEB}"/>
              </a:ext>
            </a:extLst>
          </p:cNvPr>
          <p:cNvPicPr>
            <a:picLocks noChangeAspect="1"/>
          </p:cNvPicPr>
          <p:nvPr/>
        </p:nvPicPr>
        <p:blipFill>
          <a:blip r:embed="rId2"/>
          <a:stretch>
            <a:fillRect/>
          </a:stretch>
        </p:blipFill>
        <p:spPr>
          <a:xfrm>
            <a:off x="228600" y="2782100"/>
            <a:ext cx="8807708" cy="11041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982144B-900C-40FA-BA64-CB0DF1D46984}"/>
              </a:ext>
            </a:extLst>
          </p:cNvPr>
          <p:cNvSpPr txBox="1"/>
          <p:nvPr/>
        </p:nvSpPr>
        <p:spPr>
          <a:xfrm>
            <a:off x="228600" y="4834007"/>
            <a:ext cx="6196218" cy="1569660"/>
          </a:xfrm>
          <a:prstGeom prst="rect">
            <a:avLst/>
          </a:prstGeom>
          <a:solidFill>
            <a:srgbClr val="FFFF00"/>
          </a:solidFill>
        </p:spPr>
        <p:txBody>
          <a:bodyPr wrap="square" rtlCol="0">
            <a:spAutoFit/>
          </a:bodyPr>
          <a:lstStyle/>
          <a:p>
            <a:pPr algn="ctr"/>
            <a:r>
              <a:rPr lang="en-US" sz="2400" i="1" dirty="0">
                <a:solidFill>
                  <a:srgbClr val="002060"/>
                </a:solidFill>
                <a:latin typeface="Arial Rounded MT Bold" pitchFamily="34" charset="0"/>
              </a:rPr>
              <a:t>Completed forms will be due by </a:t>
            </a:r>
            <a:br>
              <a:rPr lang="en-US" sz="2400" i="1" dirty="0">
                <a:solidFill>
                  <a:srgbClr val="002060"/>
                </a:solidFill>
                <a:latin typeface="Arial Rounded MT Bold" pitchFamily="34" charset="0"/>
              </a:rPr>
            </a:br>
            <a:r>
              <a:rPr lang="en-US" sz="2400" i="1" dirty="0">
                <a:solidFill>
                  <a:srgbClr val="002060"/>
                </a:solidFill>
                <a:latin typeface="Arial Rounded MT Bold" pitchFamily="34" charset="0"/>
              </a:rPr>
              <a:t>Wednesday, 10/18 by 2:00 PM </a:t>
            </a:r>
            <a:br>
              <a:rPr lang="en-US" sz="2400" i="1" dirty="0">
                <a:solidFill>
                  <a:srgbClr val="002060"/>
                </a:solidFill>
                <a:latin typeface="Arial Rounded MT Bold" pitchFamily="34" charset="0"/>
              </a:rPr>
            </a:br>
            <a:r>
              <a:rPr lang="en-US" sz="2400" i="1" dirty="0">
                <a:solidFill>
                  <a:srgbClr val="002060"/>
                </a:solidFill>
                <a:latin typeface="Arial Rounded MT Bold" pitchFamily="34" charset="0"/>
              </a:rPr>
              <a:t>to earn a STICKER &amp; a BONUS POINT for the Minion Challenge!</a:t>
            </a:r>
            <a:endParaRPr lang="en-US" b="1" i="1" dirty="0">
              <a:solidFill>
                <a:srgbClr val="002060"/>
              </a:solidFill>
              <a:latin typeface="Arial Rounded MT Bold" pitchFamily="34" charset="0"/>
            </a:endParaRPr>
          </a:p>
        </p:txBody>
      </p:sp>
      <p:sp>
        <p:nvSpPr>
          <p:cNvPr id="2" name="TextBox 1">
            <a:extLst>
              <a:ext uri="{FF2B5EF4-FFF2-40B4-BE49-F238E27FC236}">
                <a16:creationId xmlns:a16="http://schemas.microsoft.com/office/drawing/2014/main" id="{8CB677F5-E2F6-D22C-2259-1F72FA02D0F2}"/>
              </a:ext>
            </a:extLst>
          </p:cNvPr>
          <p:cNvSpPr txBox="1"/>
          <p:nvPr/>
        </p:nvSpPr>
        <p:spPr>
          <a:xfrm>
            <a:off x="202414" y="119439"/>
            <a:ext cx="8434371" cy="2237151"/>
          </a:xfrm>
          <a:prstGeom prst="rect">
            <a:avLst/>
          </a:prstGeom>
          <a:noFill/>
        </p:spPr>
        <p:txBody>
          <a:bodyPr wrap="square" rtlCol="0">
            <a:spAutoFit/>
          </a:bodyPr>
          <a:lstStyle/>
          <a:p>
            <a:pPr>
              <a:lnSpc>
                <a:spcPct val="150000"/>
              </a:lnSpc>
            </a:pPr>
            <a:r>
              <a:rPr lang="en-US" sz="2400" b="1" dirty="0">
                <a:latin typeface="Arial Rounded MT Bold" pitchFamily="34" charset="0"/>
              </a:rPr>
              <a:t>Your Assignment:</a:t>
            </a:r>
          </a:p>
          <a:p>
            <a:pPr>
              <a:lnSpc>
                <a:spcPct val="150000"/>
              </a:lnSpc>
            </a:pPr>
            <a:r>
              <a:rPr lang="en-US" sz="2400" dirty="0">
                <a:latin typeface="Arial Rounded MT Bold" pitchFamily="34" charset="0"/>
              </a:rPr>
              <a:t>Review your form and grades with parent/guardian. </a:t>
            </a:r>
          </a:p>
          <a:p>
            <a:pPr>
              <a:lnSpc>
                <a:spcPct val="150000"/>
              </a:lnSpc>
            </a:pPr>
            <a:r>
              <a:rPr lang="en-US" sz="2400" dirty="0">
                <a:latin typeface="Arial Rounded MT Bold" pitchFamily="34" charset="0"/>
              </a:rPr>
              <a:t>Have one of them sign the paper.</a:t>
            </a:r>
          </a:p>
          <a:p>
            <a:pPr>
              <a:lnSpc>
                <a:spcPct val="150000"/>
              </a:lnSpc>
            </a:pPr>
            <a:r>
              <a:rPr lang="en-US" sz="2400" dirty="0">
                <a:latin typeface="Arial Rounded MT Bold" pitchFamily="34" charset="0"/>
              </a:rPr>
              <a:t>Turn it in to the bin by Wednesday @ 2:00 PM </a:t>
            </a:r>
            <a:endParaRPr lang="en-US" i="1" dirty="0">
              <a:solidFill>
                <a:srgbClr val="FF0000"/>
              </a:solidFill>
              <a:latin typeface="Arial Rounded MT Bold" pitchFamily="34" charset="0"/>
            </a:endParaRPr>
          </a:p>
        </p:txBody>
      </p:sp>
      <p:sp>
        <p:nvSpPr>
          <p:cNvPr id="11" name="Rectangle: Rounded Corners 10">
            <a:extLst>
              <a:ext uri="{FF2B5EF4-FFF2-40B4-BE49-F238E27FC236}">
                <a16:creationId xmlns:a16="http://schemas.microsoft.com/office/drawing/2014/main" id="{A7CB3A50-4CF4-42B6-7C7A-EBA414D75FFD}"/>
              </a:ext>
            </a:extLst>
          </p:cNvPr>
          <p:cNvSpPr/>
          <p:nvPr/>
        </p:nvSpPr>
        <p:spPr>
          <a:xfrm>
            <a:off x="228600" y="2842353"/>
            <a:ext cx="86868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yellow and blue robot&#10;&#10;Description automatically generated with low confidence">
            <a:extLst>
              <a:ext uri="{FF2B5EF4-FFF2-40B4-BE49-F238E27FC236}">
                <a16:creationId xmlns:a16="http://schemas.microsoft.com/office/drawing/2014/main" id="{63319163-A880-7F12-2A06-A395A80E5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560482"/>
            <a:ext cx="1843185" cy="1843185"/>
          </a:xfrm>
          <a:prstGeom prst="rect">
            <a:avLst/>
          </a:prstGeom>
        </p:spPr>
      </p:pic>
    </p:spTree>
    <p:extLst>
      <p:ext uri="{BB962C8B-B14F-4D97-AF65-F5344CB8AC3E}">
        <p14:creationId xmlns:p14="http://schemas.microsoft.com/office/powerpoint/2010/main" val="320619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 y="1143000"/>
            <a:ext cx="8610600" cy="2677656"/>
          </a:xfrm>
          <a:prstGeom prst="rect">
            <a:avLst/>
          </a:prstGeom>
          <a:noFill/>
        </p:spPr>
        <p:txBody>
          <a:bodyPr wrap="square" rtlCol="0">
            <a:spAutoFit/>
          </a:bodyPr>
          <a:lstStyle/>
          <a:p>
            <a:pPr indent="7938"/>
            <a:r>
              <a:rPr lang="en-US" sz="2400" dirty="0">
                <a:latin typeface="Arial Rounded MT Bold" pitchFamily="34" charset="0"/>
              </a:rPr>
              <a:t>REPORT CARDS will be available in the OFFICE for parents or guardians to pick up. </a:t>
            </a:r>
          </a:p>
          <a:p>
            <a:endParaRPr lang="en-US" dirty="0">
              <a:latin typeface="Arial Rounded MT Bold" pitchFamily="34" charset="0"/>
            </a:endParaRPr>
          </a:p>
          <a:p>
            <a:r>
              <a:rPr lang="en-US" sz="2400" dirty="0">
                <a:latin typeface="Arial Rounded MT Bold" pitchFamily="34" charset="0"/>
              </a:rPr>
              <a:t>The 7</a:t>
            </a:r>
            <a:r>
              <a:rPr lang="en-US" sz="2400" baseline="30000" dirty="0">
                <a:latin typeface="Arial Rounded MT Bold" pitchFamily="34" charset="0"/>
              </a:rPr>
              <a:t>th</a:t>
            </a:r>
            <a:r>
              <a:rPr lang="en-US" sz="2400" dirty="0">
                <a:latin typeface="Arial Rounded MT Bold" pitchFamily="34" charset="0"/>
              </a:rPr>
              <a:t> &amp; 8</a:t>
            </a:r>
            <a:r>
              <a:rPr lang="en-US" sz="2400" baseline="30000" dirty="0">
                <a:latin typeface="Arial Rounded MT Bold" pitchFamily="34" charset="0"/>
              </a:rPr>
              <a:t>th</a:t>
            </a:r>
            <a:r>
              <a:rPr lang="en-US" sz="2400" dirty="0">
                <a:latin typeface="Arial Rounded MT Bold" pitchFamily="34" charset="0"/>
              </a:rPr>
              <a:t> grade TEACHERS will be in their classrooms and available for conferences.</a:t>
            </a:r>
          </a:p>
          <a:p>
            <a:endParaRPr lang="en-US" sz="2400" dirty="0">
              <a:latin typeface="Arial Rounded MT Bold" pitchFamily="34" charset="0"/>
            </a:endParaRPr>
          </a:p>
          <a:p>
            <a:endParaRPr lang="en-US" sz="2400" dirty="0">
              <a:latin typeface="Arial Rounded MT Bold" pitchFamily="34" charset="0"/>
            </a:endParaRPr>
          </a:p>
        </p:txBody>
      </p:sp>
      <p:sp>
        <p:nvSpPr>
          <p:cNvPr id="7" name="TextBox 6"/>
          <p:cNvSpPr txBox="1"/>
          <p:nvPr/>
        </p:nvSpPr>
        <p:spPr>
          <a:xfrm>
            <a:off x="-21236" y="0"/>
            <a:ext cx="9165236" cy="892552"/>
          </a:xfrm>
          <a:prstGeom prst="rect">
            <a:avLst/>
          </a:prstGeom>
          <a:solidFill>
            <a:srgbClr val="0070C0"/>
          </a:solidFill>
        </p:spPr>
        <p:txBody>
          <a:bodyPr wrap="square" rtlCol="0">
            <a:spAutoFit/>
          </a:bodyPr>
          <a:lstStyle/>
          <a:p>
            <a:pPr algn="ctr"/>
            <a:r>
              <a:rPr lang="en-US" sz="2800" b="1" dirty="0">
                <a:solidFill>
                  <a:srgbClr val="FFFF00"/>
                </a:solidFill>
                <a:latin typeface="Arial Rounded MT Bold" pitchFamily="34" charset="0"/>
              </a:rPr>
              <a:t>Parent/Teacher Conferences</a:t>
            </a:r>
          </a:p>
          <a:p>
            <a:pPr algn="ctr"/>
            <a:r>
              <a:rPr lang="en-US" sz="2400" b="1" dirty="0">
                <a:solidFill>
                  <a:srgbClr val="FFFF00"/>
                </a:solidFill>
                <a:latin typeface="Arial Rounded MT Bold" pitchFamily="34" charset="0"/>
              </a:rPr>
              <a:t>Thursday – 4:00 - 7:00 PM OR Friday – 8:00 AM - Noon</a:t>
            </a:r>
            <a:endParaRPr lang="en-US" sz="2000" b="1" dirty="0">
              <a:solidFill>
                <a:srgbClr val="FFFF00"/>
              </a:solidFill>
              <a:latin typeface="Arial Rounded MT Bold" pitchFamily="34" charset="0"/>
            </a:endParaRPr>
          </a:p>
        </p:txBody>
      </p:sp>
      <p:pic>
        <p:nvPicPr>
          <p:cNvPr id="10" name="Picture 9" descr="A picture containing yellow, drawing&#10;&#10;Description automatically generated">
            <a:extLst>
              <a:ext uri="{FF2B5EF4-FFF2-40B4-BE49-F238E27FC236}">
                <a16:creationId xmlns:a16="http://schemas.microsoft.com/office/drawing/2014/main" id="{585063BF-AA7E-4425-B82A-45B209DA1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29201"/>
            <a:ext cx="2438400" cy="1828800"/>
          </a:xfrm>
          <a:prstGeom prst="rect">
            <a:avLst/>
          </a:prstGeom>
        </p:spPr>
      </p:pic>
      <p:sp>
        <p:nvSpPr>
          <p:cNvPr id="3" name="TextBox 2">
            <a:extLst>
              <a:ext uri="{FF2B5EF4-FFF2-40B4-BE49-F238E27FC236}">
                <a16:creationId xmlns:a16="http://schemas.microsoft.com/office/drawing/2014/main" id="{0E682FEC-090B-C1F3-8229-CF97C69959E9}"/>
              </a:ext>
            </a:extLst>
          </p:cNvPr>
          <p:cNvSpPr txBox="1"/>
          <p:nvPr/>
        </p:nvSpPr>
        <p:spPr>
          <a:xfrm>
            <a:off x="200247" y="3048000"/>
            <a:ext cx="8677053" cy="1846659"/>
          </a:xfrm>
          <a:prstGeom prst="rect">
            <a:avLst/>
          </a:prstGeom>
          <a:noFill/>
        </p:spPr>
        <p:txBody>
          <a:bodyPr wrap="square">
            <a:spAutoFit/>
          </a:bodyPr>
          <a:lstStyle/>
          <a:p>
            <a:r>
              <a:rPr lang="en-US" sz="2400" dirty="0">
                <a:latin typeface="Arial Rounded MT Bold" pitchFamily="34" charset="0"/>
              </a:rPr>
              <a:t>Your parent/guardian may send me an email or give me a call instead of coming in for a conference.  </a:t>
            </a:r>
          </a:p>
          <a:p>
            <a:r>
              <a:rPr lang="en-US" sz="1400" dirty="0">
                <a:latin typeface="Arial Rounded MT Bold" pitchFamily="34" charset="0"/>
              </a:rPr>
              <a:t> </a:t>
            </a:r>
            <a:endParaRPr lang="en-US" sz="900" dirty="0">
              <a:latin typeface="Arial Rounded MT Bold" pitchFamily="34" charset="0"/>
            </a:endParaRPr>
          </a:p>
          <a:p>
            <a:r>
              <a:rPr lang="en-US" sz="2400" dirty="0">
                <a:latin typeface="Arial Rounded MT Bold" pitchFamily="34" charset="0"/>
              </a:rPr>
              <a:t>My contact info is listed at the bottom of the evaluation form as well as on the district website.</a:t>
            </a:r>
          </a:p>
        </p:txBody>
      </p:sp>
      <p:sp>
        <p:nvSpPr>
          <p:cNvPr id="4" name="TextBox 3">
            <a:extLst>
              <a:ext uri="{FF2B5EF4-FFF2-40B4-BE49-F238E27FC236}">
                <a16:creationId xmlns:a16="http://schemas.microsoft.com/office/drawing/2014/main" id="{56805DED-F102-56BA-5CF7-3477761E1B36}"/>
              </a:ext>
            </a:extLst>
          </p:cNvPr>
          <p:cNvSpPr txBox="1"/>
          <p:nvPr/>
        </p:nvSpPr>
        <p:spPr>
          <a:xfrm>
            <a:off x="2667000" y="5343436"/>
            <a:ext cx="6324600" cy="1200329"/>
          </a:xfrm>
          <a:prstGeom prst="rect">
            <a:avLst/>
          </a:prstGeom>
          <a:solidFill>
            <a:srgbClr val="FFFF00"/>
          </a:solidFill>
        </p:spPr>
        <p:txBody>
          <a:bodyPr wrap="square" rtlCol="0">
            <a:spAutoFit/>
          </a:bodyPr>
          <a:lstStyle/>
          <a:p>
            <a:pPr algn="ctr"/>
            <a:r>
              <a:rPr lang="en-US" sz="2400" i="1" dirty="0">
                <a:solidFill>
                  <a:srgbClr val="0070C0"/>
                </a:solidFill>
                <a:latin typeface="Arial Rounded MT Bold" pitchFamily="34" charset="0"/>
              </a:rPr>
              <a:t>Completed forms are due back by  Weds by 2:00 PM to earn a sticker  &amp; a bonus point for your class rewards!</a:t>
            </a:r>
            <a:endParaRPr lang="en-US" b="1" i="1" dirty="0">
              <a:solidFill>
                <a:srgbClr val="0070C0"/>
              </a:solidFill>
              <a:latin typeface="Arial Rounded MT Bold" pitchFamily="34" charset="0"/>
            </a:endParaRPr>
          </a:p>
        </p:txBody>
      </p:sp>
    </p:spTree>
    <p:extLst>
      <p:ext uri="{BB962C8B-B14F-4D97-AF65-F5344CB8AC3E}">
        <p14:creationId xmlns:p14="http://schemas.microsoft.com/office/powerpoint/2010/main" val="144185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572</Words>
  <Application>Microsoft Office PowerPoint</Application>
  <PresentationFormat>On-screen Show (4:3)</PresentationFormat>
  <Paragraphs>47</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Narrow</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Tomm PC</dc:creator>
  <cp:lastModifiedBy>Tracy Tomm</cp:lastModifiedBy>
  <cp:revision>39</cp:revision>
  <dcterms:created xsi:type="dcterms:W3CDTF">2018-10-20T22:26:39Z</dcterms:created>
  <dcterms:modified xsi:type="dcterms:W3CDTF">2023-10-15T23:29:20Z</dcterms:modified>
</cp:coreProperties>
</file>