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70" r:id="rId3"/>
    <p:sldId id="272" r:id="rId4"/>
    <p:sldId id="273" r:id="rId5"/>
    <p:sldId id="274" r:id="rId6"/>
    <p:sldId id="275" r:id="rId7"/>
    <p:sldId id="276" r:id="rId8"/>
    <p:sldId id="279" r:id="rId9"/>
    <p:sldId id="281" r:id="rId10"/>
    <p:sldId id="280" r:id="rId11"/>
    <p:sldId id="283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00CC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84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4ED91E6-B251-40AC-87ED-AA1055CC4C3A}" type="datetimeFigureOut">
              <a:rPr lang="en-US" smtClean="0"/>
              <a:pPr/>
              <a:t>4/20/2016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E60C1BD-ABDF-4BE5-912F-CD8C369BAD3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19992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60C1BD-ABDF-4BE5-912F-CD8C369BAD3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060572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A2CEF-2409-492A-B41E-075D6B57D50C}" type="datetimeFigureOut">
              <a:rPr lang="en-US" smtClean="0"/>
              <a:pPr/>
              <a:t>4/20/2016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3A8A0-7CE3-4DD2-801F-51A0AF27A8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A2CEF-2409-492A-B41E-075D6B57D50C}" type="datetimeFigureOut">
              <a:rPr lang="en-US" smtClean="0"/>
              <a:pPr/>
              <a:t>4/20/2016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3A8A0-7CE3-4DD2-801F-51A0AF27A8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A2CEF-2409-492A-B41E-075D6B57D50C}" type="datetimeFigureOut">
              <a:rPr lang="en-US" smtClean="0"/>
              <a:pPr/>
              <a:t>4/20/2016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3A8A0-7CE3-4DD2-801F-51A0AF27A8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A2CEF-2409-492A-B41E-075D6B57D50C}" type="datetimeFigureOut">
              <a:rPr lang="en-US" smtClean="0"/>
              <a:pPr/>
              <a:t>4/20/2016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3A8A0-7CE3-4DD2-801F-51A0AF27A8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A2CEF-2409-492A-B41E-075D6B57D50C}" type="datetimeFigureOut">
              <a:rPr lang="en-US" smtClean="0"/>
              <a:pPr/>
              <a:t>4/20/2016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3A8A0-7CE3-4DD2-801F-51A0AF27A8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A2CEF-2409-492A-B41E-075D6B57D50C}" type="datetimeFigureOut">
              <a:rPr lang="en-US" smtClean="0"/>
              <a:pPr/>
              <a:t>4/20/2016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3A8A0-7CE3-4DD2-801F-51A0AF27A8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A2CEF-2409-492A-B41E-075D6B57D50C}" type="datetimeFigureOut">
              <a:rPr lang="en-US" smtClean="0"/>
              <a:pPr/>
              <a:t>4/20/2016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3A8A0-7CE3-4DD2-801F-51A0AF27A8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A2CEF-2409-492A-B41E-075D6B57D50C}" type="datetimeFigureOut">
              <a:rPr lang="en-US" smtClean="0"/>
              <a:pPr/>
              <a:t>4/20/2016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3A8A0-7CE3-4DD2-801F-51A0AF27A8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A2CEF-2409-492A-B41E-075D6B57D50C}" type="datetimeFigureOut">
              <a:rPr lang="en-US" smtClean="0"/>
              <a:pPr/>
              <a:t>4/20/2016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3A8A0-7CE3-4DD2-801F-51A0AF27A8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A2CEF-2409-492A-B41E-075D6B57D50C}" type="datetimeFigureOut">
              <a:rPr lang="en-US" smtClean="0"/>
              <a:pPr/>
              <a:t>4/20/2016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3A8A0-7CE3-4DD2-801F-51A0AF27A8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A2CEF-2409-492A-B41E-075D6B57D50C}" type="datetimeFigureOut">
              <a:rPr lang="en-US" smtClean="0"/>
              <a:pPr/>
              <a:t>4/20/2016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3A8A0-7CE3-4DD2-801F-51A0AF27A8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EA2CEF-2409-492A-B41E-075D6B57D50C}" type="datetimeFigureOut">
              <a:rPr lang="en-US" smtClean="0"/>
              <a:pPr/>
              <a:t>4/20/2016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53A8A0-7CE3-4DD2-801F-51A0AF27A8A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eachminerals.org/wp-content/uploads/2015/05/gem2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gem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200" y="1066800"/>
            <a:ext cx="7239000" cy="4826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943600"/>
            <a:ext cx="9144000" cy="5334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7</a:t>
            </a:r>
            <a:r>
              <a:rPr lang="en-US" baseline="30000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th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Grade Science</a:t>
            </a:r>
            <a:endParaRPr lang="en-U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6627168"/>
            <a:ext cx="91440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dirty="0" smtClean="0">
                <a:solidFill>
                  <a:schemeClr val="accent6">
                    <a:lumMod val="75000"/>
                  </a:schemeClr>
                </a:solidFill>
                <a:hlinkClick r:id="rId3"/>
              </a:rPr>
              <a:t>http://</a:t>
            </a:r>
            <a:r>
              <a:rPr lang="en-US" sz="900" dirty="0" smtClean="0">
                <a:solidFill>
                  <a:schemeClr val="accent6">
                    <a:lumMod val="75000"/>
                  </a:schemeClr>
                </a:solidFill>
                <a:hlinkClick r:id="rId3"/>
              </a:rPr>
              <a:t>www.beachminerals.org/wp-content/uploads/2015/05/gem2.jpg</a:t>
            </a:r>
            <a:r>
              <a:rPr lang="en-US" sz="900" dirty="0" smtClean="0">
                <a:solidFill>
                  <a:schemeClr val="accent6">
                    <a:lumMod val="75000"/>
                  </a:schemeClr>
                </a:solidFill>
              </a:rPr>
              <a:t>			T. Tomm 2015  http://sciencespot.net/</a:t>
            </a:r>
            <a:endParaRPr lang="en-US" sz="9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07362" y="152400"/>
            <a:ext cx="75380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 smtClean="0">
                <a:solidFill>
                  <a:schemeClr val="accent6">
                    <a:lumMod val="75000"/>
                  </a:schemeClr>
                </a:solidFill>
                <a:latin typeface="Cooper Black" pitchFamily="18" charset="0"/>
              </a:rPr>
              <a:t>Mineral ID Challenge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accent6">
                  <a:lumMod val="75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" y="94595"/>
            <a:ext cx="899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u="sng" dirty="0" smtClean="0">
                <a:latin typeface="Times New Roman" pitchFamily="18" charset="0"/>
                <a:cs typeface="Times New Roman" pitchFamily="18" charset="0"/>
              </a:rPr>
              <a:t>Station 6 – Special Properties</a:t>
            </a:r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304800" y="762000"/>
            <a:ext cx="8458200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Magnetite is magnetic, but may have a rough texture.  Which sample is magnetite?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6A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endParaRPr lang="en-US" sz="24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Calcite will cause a double image due to refraction.  Did you find any calcite in the group?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No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endParaRPr lang="en-US" sz="24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457200" lvl="0" indent="-457200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Some minerals glow in UV light.  Which samples had this property?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6F, 6K, 6E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 startAt="4"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Pyrite (Fool's Gold) has a metallic luster.  Which sample is pyrite?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6H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4"/>
              <a:tabLst/>
            </a:pPr>
            <a:endParaRPr lang="en-US" sz="24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 startAt="4"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Quartz has a glassy luster.  Which sample is quartz?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6I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 startAt="6"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Mica has a pearly luster and a glassy texture.  Which sample is mica?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6J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228600" y="304800"/>
            <a:ext cx="84582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7. Opaque means light cannot pass through it, while others are transparent allowing light to travel through.    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Which samples were transparent?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6D, 6I,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6J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 dirty="0" smtClean="0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8.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Did any minerals react with vinegar?  If so, how would they be classified?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Answers will vary</a:t>
            </a:r>
            <a:endParaRPr lang="en-US" sz="2400" b="1" dirty="0" smtClean="0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 dirty="0" smtClean="0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53700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" y="128855"/>
            <a:ext cx="8915400" cy="66941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Mineral Identification Challenge</a:t>
            </a:r>
            <a:endParaRPr lang="en-US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Directions:</a:t>
            </a:r>
          </a:p>
          <a:p>
            <a:endParaRPr lang="en-US" sz="11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arenBoth"/>
            </a:pP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Your team will need to identify various minerals by </a:t>
            </a:r>
            <a:b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visiting each of the stations and following the directions </a:t>
            </a:r>
            <a:b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on the station cards.  </a:t>
            </a:r>
          </a:p>
          <a:p>
            <a:pPr marL="457200" indent="-457200">
              <a:buAutoNum type="arabicParenBoth"/>
            </a:pPr>
            <a:endParaRPr lang="en-US" sz="12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arenBoth"/>
            </a:pP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Work with your teammates to complete each task/test and write the answers on your worksheet.   </a:t>
            </a:r>
            <a:b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</a:br>
            <a:endParaRPr lang="en-US" sz="11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arenBoth"/>
            </a:pP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You will only have a set amount of time at each station and then will rotate to the next highest number (or back to #1 if you are at #6).</a:t>
            </a:r>
          </a:p>
          <a:p>
            <a:pPr marL="457200" indent="-457200">
              <a:buAutoNum type="arabicParenBoth"/>
            </a:pPr>
            <a:endParaRPr lang="en-US" sz="11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arenBoth"/>
            </a:pPr>
            <a:endParaRPr lang="en-US" sz="12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233363"/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Remember … If you do not know the identity of a mineral (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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), you will have time at the end for another look at them or you might get clues to help you at other stations.  However, you should complete all the tests/tasks!</a:t>
            </a:r>
          </a:p>
          <a:p>
            <a:pPr marL="457200" indent="-457200"/>
            <a:endParaRPr lang="en-US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arenBoth"/>
            </a:pPr>
            <a:endParaRPr lang="en-US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/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Let’s review the mineral identification characteristics 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pPr marL="457200" indent="-457200" algn="ctr"/>
            <a:endParaRPr lang="en-US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/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Put a star next to any test that has this icon – an online video is available! </a:t>
            </a:r>
            <a:endParaRPr lang="en-US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4" name="AutoShape 2" descr="Image result for mineral identification"/>
          <p:cNvSpPr>
            <a:spLocks noChangeAspect="1" noChangeArrowheads="1"/>
          </p:cNvSpPr>
          <p:nvPr/>
        </p:nvSpPr>
        <p:spPr bwMode="auto">
          <a:xfrm>
            <a:off x="155575" y="-731838"/>
            <a:ext cx="1828800" cy="15240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6" name="AutoShape 4" descr="Image result for mineral identification"/>
          <p:cNvSpPr>
            <a:spLocks noChangeAspect="1" noChangeArrowheads="1"/>
          </p:cNvSpPr>
          <p:nvPr/>
        </p:nvSpPr>
        <p:spPr bwMode="auto">
          <a:xfrm>
            <a:off x="155575" y="-731838"/>
            <a:ext cx="1828800" cy="15240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Picture 5" descr="sbsminid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29400" y="152400"/>
            <a:ext cx="2255520" cy="18784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Picture 2" descr="C:\Users\ttomm\AppData\Local\Microsoft\Windows\INetCache\IE\AAJHBWJ3\movie-making-software-children-200X200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6175" y="6217050"/>
            <a:ext cx="571500" cy="571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85800" y="113524"/>
            <a:ext cx="8412480" cy="646331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COLOR  - The color a mineral appears to be; may vary from sample to sample</a:t>
            </a:r>
          </a:p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STREAK – The color of a mineral in a powder form; tested using a white plate</a:t>
            </a:r>
          </a:p>
        </p:txBody>
      </p:sp>
      <p:sp>
        <p:nvSpPr>
          <p:cNvPr id="4" name="TextBox 3"/>
          <p:cNvSpPr txBox="1"/>
          <p:nvPr/>
        </p:nvSpPr>
        <p:spPr>
          <a:xfrm rot="16200000">
            <a:off x="-3136612" y="3136614"/>
            <a:ext cx="68580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Mineral Identification Tests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5800" y="5976538"/>
            <a:ext cx="8412480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SPECIAL PROPERTIES – Does it create a double image from refraction?  Glow in UV light? Fizz with acid? Is it magnetic?</a:t>
            </a:r>
            <a:endParaRPr lang="en-US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" y="5232759"/>
            <a:ext cx="8412480" cy="646331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HARDNESS – Use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Mohs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scale and common objects to figure out a mineral’s </a:t>
            </a:r>
            <a:br>
              <a:rPr lang="en-US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hardness by the process of deduction. (Video available)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85800" y="3001422"/>
            <a:ext cx="8412480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DENSITY – Mass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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volume; use a scale and overflow can/graduated cylinder to measure mass &amp; volume  (Video available)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5800" y="857303"/>
            <a:ext cx="8412480" cy="3693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LUSTER – How a mineral reflects light, such as metallic, glassy, dull, pearly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85800" y="1324083"/>
            <a:ext cx="8412480" cy="646331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TRANSPARENCY/OPACITY – Whether or not a mineral allows light to pass through it, may be transparent, semi-transparent, or opaque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85800" y="2534642"/>
            <a:ext cx="8412480" cy="369332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CHEMICAL COMPOSITION – Classified based on the elements in they contain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85800" y="3745201"/>
            <a:ext cx="8412480" cy="646331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CRYSTAL SHAPE – Minerals have specific crystal shapes that can be used for identification.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85800" y="4488980"/>
            <a:ext cx="8412480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CLEAVAGE/FRACTURE – Determined by how the mineral breaks apart; </a:t>
            </a:r>
            <a:br>
              <a:rPr lang="en-US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cleavage = smooth and evenly , fracture = rough and jagged (Video available)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85800" y="2067862"/>
            <a:ext cx="8412480" cy="3693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TEXTURE – Description of what a mineral feels like, such as smooth, rough, grainy</a:t>
            </a:r>
          </a:p>
        </p:txBody>
      </p:sp>
      <p:pic>
        <p:nvPicPr>
          <p:cNvPr id="1026" name="Picture 2" descr="C:\Users\ttomm\AppData\Local\Microsoft\Windows\INetCache\IE\AAJHBWJ3\movie-making-software-children-200X2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15350" y="152400"/>
            <a:ext cx="571500" cy="571500"/>
          </a:xfrm>
          <a:prstGeom prst="rect">
            <a:avLst/>
          </a:prstGeom>
          <a:noFill/>
        </p:spPr>
      </p:pic>
      <p:pic>
        <p:nvPicPr>
          <p:cNvPr id="14" name="Picture 2" descr="C:\Users\ttomm\AppData\Local\Microsoft\Windows\INetCache\IE\AAJHBWJ3\movie-making-software-children-200X2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15350" y="3048000"/>
            <a:ext cx="571500" cy="571500"/>
          </a:xfrm>
          <a:prstGeom prst="rect">
            <a:avLst/>
          </a:prstGeom>
          <a:noFill/>
        </p:spPr>
      </p:pic>
      <p:pic>
        <p:nvPicPr>
          <p:cNvPr id="15" name="Picture 2" descr="C:\Users\ttomm\AppData\Local\Microsoft\Windows\INetCache\IE\AAJHBWJ3\movie-making-software-children-200X2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15350" y="4495800"/>
            <a:ext cx="571500" cy="571500"/>
          </a:xfrm>
          <a:prstGeom prst="rect">
            <a:avLst/>
          </a:prstGeom>
          <a:noFill/>
        </p:spPr>
      </p:pic>
      <p:pic>
        <p:nvPicPr>
          <p:cNvPr id="16" name="Picture 2" descr="C:\Users\ttomm\AppData\Local\Microsoft\Windows\INetCache\IE\AAJHBWJ3\movie-making-software-children-200X2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15350" y="5257800"/>
            <a:ext cx="571500" cy="571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" y="94595"/>
            <a:ext cx="8991600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u="sng" dirty="0" smtClean="0">
                <a:latin typeface="Times New Roman" pitchFamily="18" charset="0"/>
                <a:cs typeface="Times New Roman" pitchFamily="18" charset="0"/>
              </a:rPr>
              <a:t>Mineral Identification Challenge </a:t>
            </a:r>
          </a:p>
          <a:p>
            <a:endParaRPr lang="en-US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Glue the activity worksheet on page 59 (FAF </a:t>
            </a:r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Right side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Use your time at each station wisely so you can complete all the tasks/test.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Do not damage the samples – try to be as “nice” as you can so everyone will be able to use them. 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Clean/straighten up your area before you rotate.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Use the resource books available at each station to help you.  If you have extra time, you may check out the links in the </a:t>
            </a:r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Geology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section of the </a:t>
            </a:r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Science Spot’s Kid Zone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 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Remember … If you do not know the identity of a mineral (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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), you will have time at the end for another look at them or you might get clues to help you at other stations.  However, you should complete all the tests/tasks!</a:t>
            </a:r>
          </a:p>
          <a:p>
            <a:endParaRPr lang="en-US" sz="20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	If you see this icon, a video is available at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sciencespot.net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  <a:sym typeface="Wingdings"/>
              </a:rPr>
              <a:t>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Kid Zone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  <a:sym typeface="Wingdings"/>
              </a:rPr>
              <a:t>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Rocks &amp;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Minerals</a:t>
            </a:r>
            <a:endParaRPr lang="en-US" sz="20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C:\Users\ttomm\AppData\Local\Microsoft\Windows\INetCache\IE\AAJHBWJ3\movie-making-software-children-200X2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5867400"/>
            <a:ext cx="762000" cy="76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" y="94595"/>
            <a:ext cx="899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u="sng" dirty="0" smtClean="0">
                <a:latin typeface="Times New Roman" pitchFamily="18" charset="0"/>
                <a:cs typeface="Times New Roman" pitchFamily="18" charset="0"/>
              </a:rPr>
              <a:t>Station 1 – Color vs. Streak</a:t>
            </a:r>
          </a:p>
          <a:p>
            <a:endParaRPr lang="en-US" sz="20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11128900"/>
              </p:ext>
            </p:extLst>
          </p:nvPr>
        </p:nvGraphicFramePr>
        <p:xfrm>
          <a:off x="304800" y="914400"/>
          <a:ext cx="8534400" cy="5714997"/>
        </p:xfrm>
        <a:graphic>
          <a:graphicData uri="http://schemas.openxmlformats.org/drawingml/2006/table">
            <a:tbl>
              <a:tblPr/>
              <a:tblGrid>
                <a:gridCol w="1004047"/>
                <a:gridCol w="2259106"/>
                <a:gridCol w="2259106"/>
                <a:gridCol w="3012141"/>
              </a:tblGrid>
              <a:tr h="49380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Sample</a:t>
                      </a:r>
                      <a:endParaRPr lang="en-US" sz="18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91515" algn="ctr"/>
                        </a:tabLs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Color</a:t>
                      </a:r>
                      <a:endParaRPr lang="en-US" sz="18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54380" algn="ctr"/>
                        </a:tabLst>
                      </a:pPr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Streak</a:t>
                      </a:r>
                      <a:endParaRPr lang="en-US" sz="18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  <a:sym typeface="Wingdings"/>
                        </a:rPr>
                        <a:t></a:t>
                      </a: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What do you think it is?</a:t>
                      </a:r>
                      <a:endParaRPr lang="en-US" sz="18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</a:tr>
              <a:tr h="6364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Calibri"/>
                          <a:cs typeface="Times New Roman"/>
                        </a:rPr>
                        <a:t>Tan, white</a:t>
                      </a:r>
                      <a:endParaRPr lang="en-US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235" marR="67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Calibri"/>
                          <a:cs typeface="Times New Roman"/>
                        </a:rPr>
                        <a:t>White</a:t>
                      </a:r>
                      <a:endParaRPr lang="en-US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235" marR="67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Calibri"/>
                          <a:cs typeface="Times New Roman"/>
                        </a:rPr>
                        <a:t>Barite</a:t>
                      </a:r>
                      <a:endParaRPr lang="en-US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235" marR="67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64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Calibri"/>
                          <a:cs typeface="Times New Roman"/>
                        </a:rPr>
                        <a:t>B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Calibri"/>
                          <a:cs typeface="Times New Roman"/>
                        </a:rPr>
                        <a:t>Whitish-clear</a:t>
                      </a:r>
                      <a:endParaRPr lang="en-US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235" marR="67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Calibri"/>
                          <a:cs typeface="Times New Roman"/>
                        </a:rPr>
                        <a:t>White</a:t>
                      </a:r>
                      <a:endParaRPr lang="en-US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235" marR="67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Calibri"/>
                          <a:cs typeface="Times New Roman"/>
                        </a:rPr>
                        <a:t>Gypsum</a:t>
                      </a:r>
                      <a:endParaRPr lang="en-US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235" marR="67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64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Calibri"/>
                          <a:cs typeface="Times New Roman"/>
                        </a:rPr>
                        <a:t>C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Calibri"/>
                          <a:cs typeface="Times New Roman"/>
                        </a:rPr>
                        <a:t>Yellow, brown</a:t>
                      </a:r>
                      <a:endParaRPr lang="en-US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235" marR="67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Calibri"/>
                          <a:cs typeface="Times New Roman"/>
                        </a:rPr>
                        <a:t>Yellow, gold</a:t>
                      </a:r>
                      <a:endParaRPr lang="en-US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235" marR="67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Calibri"/>
                          <a:cs typeface="Times New Roman"/>
                        </a:rPr>
                        <a:t>Sulfur</a:t>
                      </a:r>
                      <a:endParaRPr lang="en-US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235" marR="67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64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Calibri"/>
                          <a:cs typeface="Times New Roman"/>
                        </a:rPr>
                        <a:t>D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Calibri"/>
                          <a:cs typeface="Times New Roman"/>
                        </a:rPr>
                        <a:t>Reddish brown</a:t>
                      </a:r>
                      <a:endParaRPr lang="en-US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235" marR="67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Calibri"/>
                          <a:cs typeface="Times New Roman"/>
                        </a:rPr>
                        <a:t>Red brown</a:t>
                      </a:r>
                      <a:endParaRPr lang="en-US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235" marR="67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Calibri"/>
                          <a:cs typeface="Times New Roman"/>
                        </a:rPr>
                        <a:t>Hematite</a:t>
                      </a:r>
                      <a:endParaRPr lang="en-US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235" marR="67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64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Calibri"/>
                          <a:cs typeface="Times New Roman"/>
                        </a:rPr>
                        <a:t>White, light</a:t>
                      </a:r>
                      <a:r>
                        <a:rPr lang="en-US" sz="24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tan</a:t>
                      </a:r>
                      <a:endParaRPr lang="en-US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235" marR="67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Calibri"/>
                          <a:cs typeface="Times New Roman"/>
                        </a:rPr>
                        <a:t>No color</a:t>
                      </a:r>
                      <a:endParaRPr lang="en-US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235" marR="67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Calibri"/>
                          <a:cs typeface="Times New Roman"/>
                        </a:rPr>
                        <a:t>Quartz</a:t>
                      </a:r>
                      <a:endParaRPr lang="en-US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235" marR="67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64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Calibri"/>
                          <a:cs typeface="Times New Roman"/>
                        </a:rPr>
                        <a:t>F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Calibri"/>
                          <a:cs typeface="Times New Roman"/>
                        </a:rPr>
                        <a:t>Gray, white</a:t>
                      </a:r>
                      <a:endParaRPr lang="en-US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235" marR="67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Calibri"/>
                          <a:cs typeface="Times New Roman"/>
                        </a:rPr>
                        <a:t>White</a:t>
                      </a:r>
                      <a:endParaRPr lang="en-US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235" marR="67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Calibri"/>
                          <a:cs typeface="Times New Roman"/>
                        </a:rPr>
                        <a:t>Calcite</a:t>
                      </a:r>
                      <a:endParaRPr lang="en-US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235" marR="67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64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Calibri"/>
                          <a:cs typeface="Times New Roman"/>
                        </a:rPr>
                        <a:t>G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Calibri"/>
                          <a:cs typeface="Times New Roman"/>
                        </a:rPr>
                        <a:t>Gray</a:t>
                      </a:r>
                      <a:endParaRPr lang="en-US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235" marR="67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Calibri"/>
                          <a:cs typeface="Times New Roman"/>
                        </a:rPr>
                        <a:t>White</a:t>
                      </a:r>
                      <a:endParaRPr lang="en-US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235" marR="67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Calibri"/>
                          <a:cs typeface="Times New Roman"/>
                        </a:rPr>
                        <a:t>Talc</a:t>
                      </a:r>
                      <a:endParaRPr lang="en-US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235" marR="67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600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Calibri"/>
                          <a:cs typeface="Times New Roman"/>
                        </a:rPr>
                        <a:t>H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Calibri"/>
                          <a:cs typeface="Times New Roman"/>
                        </a:rPr>
                        <a:t>Greenish-gold gray</a:t>
                      </a:r>
                      <a:endParaRPr lang="en-US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235" marR="67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Calibri"/>
                          <a:cs typeface="Times New Roman"/>
                        </a:rPr>
                        <a:t>Black/green</a:t>
                      </a:r>
                      <a:endParaRPr lang="en-US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235" marR="67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Calibri"/>
                          <a:cs typeface="Times New Roman"/>
                        </a:rPr>
                        <a:t>Pyrite</a:t>
                      </a:r>
                      <a:endParaRPr lang="en-US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235" marR="67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" y="94595"/>
            <a:ext cx="899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u="sng" dirty="0" smtClean="0">
                <a:latin typeface="Times New Roman" pitchFamily="18" charset="0"/>
                <a:cs typeface="Times New Roman" pitchFamily="18" charset="0"/>
              </a:rPr>
              <a:t>Station 2 – Hardness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23775727"/>
              </p:ext>
            </p:extLst>
          </p:nvPr>
        </p:nvGraphicFramePr>
        <p:xfrm>
          <a:off x="304800" y="914400"/>
          <a:ext cx="8534400" cy="5278761"/>
        </p:xfrm>
        <a:graphic>
          <a:graphicData uri="http://schemas.openxmlformats.org/drawingml/2006/table">
            <a:tbl>
              <a:tblPr/>
              <a:tblGrid>
                <a:gridCol w="1004047"/>
                <a:gridCol w="3415553"/>
                <a:gridCol w="1371600"/>
                <a:gridCol w="2743200"/>
              </a:tblGrid>
              <a:tr h="4648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Sample</a:t>
                      </a:r>
                      <a:endParaRPr lang="en-US" sz="18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91515" algn="ctr"/>
                        </a:tabLst>
                      </a:pPr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Observations</a:t>
                      </a:r>
                      <a:endParaRPr lang="en-US" sz="18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54380" algn="ctr"/>
                        </a:tabLst>
                      </a:pPr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Hardness</a:t>
                      </a:r>
                      <a:endParaRPr lang="en-US" sz="18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  <a:sym typeface="Wingdings"/>
                        </a:rPr>
                        <a:t></a:t>
                      </a: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What do you think it is?</a:t>
                      </a:r>
                      <a:endParaRPr lang="en-US" sz="18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</a:tr>
              <a:tr h="59912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Times New Roman"/>
                          <a:ea typeface="Calibri"/>
                          <a:cs typeface="Times New Roman"/>
                        </a:rPr>
                        <a:t>Not scratched by fingernail, scratched by penny</a:t>
                      </a:r>
                      <a:endParaRPr lang="en-US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235" marR="67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en-US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235" marR="67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Calibri"/>
                          <a:cs typeface="Times New Roman"/>
                        </a:rPr>
                        <a:t>Calcite</a:t>
                      </a:r>
                      <a:endParaRPr lang="en-US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235" marR="67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912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Calibri"/>
                          <a:cs typeface="Times New Roman"/>
                        </a:rPr>
                        <a:t>B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Times New Roman"/>
                          <a:ea typeface="Calibri"/>
                          <a:cs typeface="Times New Roman"/>
                        </a:rPr>
                        <a:t>Scratched by glass,</a:t>
                      </a:r>
                      <a:r>
                        <a:rPr lang="en-US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br>
                        <a:rPr lang="en-US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en-US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but not the nail</a:t>
                      </a:r>
                      <a:endParaRPr lang="en-US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235" marR="67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Calibri"/>
                          <a:cs typeface="Times New Roman"/>
                        </a:rPr>
                        <a:t>5.5-6</a:t>
                      </a:r>
                      <a:endParaRPr lang="en-US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235" marR="67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 smtClean="0">
                          <a:latin typeface="Times New Roman"/>
                          <a:ea typeface="Calibri"/>
                          <a:cs typeface="Times New Roman"/>
                        </a:rPr>
                        <a:t>Sodalite</a:t>
                      </a:r>
                      <a:endParaRPr lang="en-US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235" marR="67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912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Calibri"/>
                          <a:cs typeface="Times New Roman"/>
                        </a:rPr>
                        <a:t>C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Times New Roman"/>
                          <a:ea typeface="Calibri"/>
                          <a:cs typeface="Times New Roman"/>
                        </a:rPr>
                        <a:t>Scratches nail</a:t>
                      </a:r>
                      <a:endParaRPr lang="en-US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235" marR="67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Calibri"/>
                          <a:cs typeface="Times New Roman"/>
                        </a:rPr>
                        <a:t>7+</a:t>
                      </a:r>
                      <a:endParaRPr lang="en-US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235" marR="67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Calibri"/>
                          <a:cs typeface="Times New Roman"/>
                        </a:rPr>
                        <a:t>Hematite</a:t>
                      </a:r>
                      <a:endParaRPr lang="en-US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235" marR="67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912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Calibri"/>
                          <a:cs typeface="Times New Roman"/>
                        </a:rPr>
                        <a:t>D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Times New Roman"/>
                          <a:ea typeface="Calibri"/>
                          <a:cs typeface="Times New Roman"/>
                        </a:rPr>
                        <a:t>Scratched</a:t>
                      </a:r>
                      <a:r>
                        <a:rPr lang="en-US" sz="20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by fingernail</a:t>
                      </a:r>
                      <a:endParaRPr lang="en-US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235" marR="67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Calibri"/>
                          <a:cs typeface="Times New Roman"/>
                        </a:rPr>
                        <a:t>1 or 2</a:t>
                      </a:r>
                      <a:endParaRPr lang="en-US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235" marR="67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Calibri"/>
                          <a:cs typeface="Times New Roman"/>
                        </a:rPr>
                        <a:t>Sulfur</a:t>
                      </a:r>
                      <a:endParaRPr lang="en-US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235" marR="67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912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Times New Roman"/>
                          <a:ea typeface="Calibri"/>
                          <a:cs typeface="Times New Roman"/>
                        </a:rPr>
                        <a:t>Scratched by fingernail</a:t>
                      </a:r>
                      <a:endParaRPr lang="en-US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235" marR="67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Calibri"/>
                          <a:cs typeface="Times New Roman"/>
                        </a:rPr>
                        <a:t>1 or 2</a:t>
                      </a:r>
                      <a:endParaRPr lang="en-US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235" marR="67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Calibri"/>
                          <a:cs typeface="Times New Roman"/>
                        </a:rPr>
                        <a:t>Graphite</a:t>
                      </a:r>
                      <a:endParaRPr lang="en-US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235" marR="67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912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Calibri"/>
                          <a:cs typeface="Times New Roman"/>
                        </a:rPr>
                        <a:t>F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Times New Roman"/>
                          <a:ea typeface="Calibri"/>
                          <a:cs typeface="Times New Roman"/>
                        </a:rPr>
                        <a:t>Scratches nail</a:t>
                      </a:r>
                      <a:endParaRPr lang="en-US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235" marR="67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Calibri"/>
                          <a:cs typeface="Times New Roman"/>
                        </a:rPr>
                        <a:t>7+</a:t>
                      </a:r>
                      <a:endParaRPr lang="en-US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235" marR="67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 smtClean="0">
                          <a:latin typeface="Times New Roman"/>
                          <a:ea typeface="Calibri"/>
                          <a:cs typeface="Times New Roman"/>
                        </a:rPr>
                        <a:t>Chert</a:t>
                      </a:r>
                      <a:endParaRPr lang="en-US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235" marR="67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912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Calibri"/>
                          <a:cs typeface="Times New Roman"/>
                        </a:rPr>
                        <a:t>G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Times New Roman"/>
                          <a:ea typeface="Calibri"/>
                          <a:cs typeface="Times New Roman"/>
                        </a:rPr>
                        <a:t>Scratched by fingernail</a:t>
                      </a:r>
                    </a:p>
                  </a:txBody>
                  <a:tcPr marL="67235" marR="67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Calibri"/>
                          <a:cs typeface="Times New Roman"/>
                        </a:rPr>
                        <a:t>1 or 2</a:t>
                      </a:r>
                      <a:endParaRPr lang="en-US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235" marR="67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Calibri"/>
                          <a:cs typeface="Times New Roman"/>
                        </a:rPr>
                        <a:t>Talc</a:t>
                      </a:r>
                      <a:endParaRPr lang="en-US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235" marR="67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912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Calibri"/>
                          <a:cs typeface="Times New Roman"/>
                        </a:rPr>
                        <a:t>H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Times New Roman"/>
                          <a:ea typeface="Calibri"/>
                          <a:cs typeface="Times New Roman"/>
                        </a:rPr>
                        <a:t>Scratched by fingernail</a:t>
                      </a:r>
                    </a:p>
                  </a:txBody>
                  <a:tcPr marL="67235" marR="67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Calibri"/>
                          <a:cs typeface="Times New Roman"/>
                        </a:rPr>
                        <a:t>1 or</a:t>
                      </a:r>
                      <a:r>
                        <a:rPr lang="en-US" sz="24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2</a:t>
                      </a:r>
                      <a:endParaRPr lang="en-US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235" marR="67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Calibri"/>
                          <a:cs typeface="Times New Roman"/>
                        </a:rPr>
                        <a:t>Gypsum</a:t>
                      </a:r>
                      <a:endParaRPr lang="en-US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235" marR="67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001000" y="1981200"/>
            <a:ext cx="39786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0" cap="none" spc="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?</a:t>
            </a:r>
            <a:endParaRPr lang="en-US" sz="36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" y="94595"/>
            <a:ext cx="899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u="sng" dirty="0" smtClean="0">
                <a:latin typeface="Times New Roman" pitchFamily="18" charset="0"/>
                <a:cs typeface="Times New Roman" pitchFamily="18" charset="0"/>
              </a:rPr>
              <a:t>Station 3 – Density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45954100"/>
              </p:ext>
            </p:extLst>
          </p:nvPr>
        </p:nvGraphicFramePr>
        <p:xfrm>
          <a:off x="304800" y="914400"/>
          <a:ext cx="8534400" cy="2861319"/>
        </p:xfrm>
        <a:graphic>
          <a:graphicData uri="http://schemas.openxmlformats.org/drawingml/2006/table">
            <a:tbl>
              <a:tblPr/>
              <a:tblGrid>
                <a:gridCol w="1004047"/>
                <a:gridCol w="2348753"/>
                <a:gridCol w="2514600"/>
                <a:gridCol w="2667000"/>
              </a:tblGrid>
              <a:tr h="4648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Sample</a:t>
                      </a:r>
                      <a:endParaRPr lang="en-US" sz="18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91515" algn="ctr"/>
                        </a:tabLst>
                      </a:pPr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Mass</a:t>
                      </a:r>
                      <a:endParaRPr lang="en-US" sz="18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54380" algn="ctr"/>
                        </a:tabLst>
                      </a:pPr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Volume</a:t>
                      </a:r>
                      <a:endParaRPr lang="en-US" sz="18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  <a:sym typeface="Wingdings"/>
                        </a:rPr>
                        <a:t>Density</a:t>
                      </a:r>
                      <a:endParaRPr lang="en-US" sz="18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</a:tr>
              <a:tr h="59912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endParaRPr lang="en-US" sz="2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235" marR="67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en-US" sz="2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235" marR="67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Times New Roman"/>
                          <a:ea typeface="Calibri"/>
                          <a:cs typeface="Times New Roman"/>
                        </a:rPr>
                        <a:t>3.14</a:t>
                      </a:r>
                      <a:endParaRPr lang="en-US" sz="2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235" marR="67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912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Calibri"/>
                          <a:cs typeface="Times New Roman"/>
                        </a:rPr>
                        <a:t>B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  <a:endParaRPr lang="en-US" sz="2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235" marR="67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en-US" sz="2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235" marR="67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Times New Roman"/>
                          <a:ea typeface="Calibri"/>
                          <a:cs typeface="Times New Roman"/>
                        </a:rPr>
                        <a:t>4.17</a:t>
                      </a:r>
                      <a:endParaRPr lang="en-US" sz="2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235" marR="67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912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Calibri"/>
                          <a:cs typeface="Times New Roman"/>
                        </a:rPr>
                        <a:t>C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en-US" sz="2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235" marR="67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en-US" sz="2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235" marR="67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Times New Roman"/>
                          <a:ea typeface="Calibri"/>
                          <a:cs typeface="Times New Roman"/>
                        </a:rPr>
                        <a:t>1.89</a:t>
                      </a:r>
                      <a:endParaRPr lang="en-US" sz="2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235" marR="67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912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Calibri"/>
                          <a:cs typeface="Times New Roman"/>
                        </a:rPr>
                        <a:t>D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Times New Roman"/>
                          <a:ea typeface="Calibri"/>
                          <a:cs typeface="Times New Roman"/>
                        </a:rPr>
                        <a:t>38</a:t>
                      </a:r>
                      <a:endParaRPr lang="en-US" sz="2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235" marR="67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en-US" sz="2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235" marR="67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Times New Roman"/>
                          <a:ea typeface="Calibri"/>
                          <a:cs typeface="Times New Roman"/>
                        </a:rPr>
                        <a:t>2.24</a:t>
                      </a:r>
                      <a:endParaRPr lang="en-US" sz="2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235" marR="67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152400" y="4343400"/>
            <a:ext cx="8305800" cy="1431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1. Galena has a high density.  Which sample is most likely galena?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2B  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2. Graphite has a low density.  Which sample is most likely graphite?</a:t>
            </a:r>
            <a:r>
              <a:rPr kumimoji="0" lang="en-US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2C </a:t>
            </a:r>
            <a:endParaRPr kumimoji="0" lang="en-US" sz="11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" y="94595"/>
            <a:ext cx="899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u="sng" dirty="0" smtClean="0">
                <a:latin typeface="Times New Roman" pitchFamily="18" charset="0"/>
                <a:cs typeface="Times New Roman" pitchFamily="18" charset="0"/>
              </a:rPr>
              <a:t>Station 4 – Chemical Composition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0259686"/>
              </p:ext>
            </p:extLst>
          </p:nvPr>
        </p:nvGraphicFramePr>
        <p:xfrm>
          <a:off x="304800" y="762000"/>
          <a:ext cx="8534400" cy="3482355"/>
        </p:xfrm>
        <a:graphic>
          <a:graphicData uri="http://schemas.openxmlformats.org/drawingml/2006/table">
            <a:tbl>
              <a:tblPr/>
              <a:tblGrid>
                <a:gridCol w="2216727"/>
                <a:gridCol w="3325091"/>
                <a:gridCol w="2992582"/>
              </a:tblGrid>
              <a:tr h="4648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Family/Group</a:t>
                      </a:r>
                      <a:endParaRPr lang="en-US" sz="18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Chemical Description</a:t>
                      </a:r>
                      <a:endParaRPr lang="en-US" sz="18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Examples</a:t>
                      </a:r>
                      <a:endParaRPr lang="en-US" sz="18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Calibri"/>
                          <a:cs typeface="Times New Roman"/>
                        </a:rPr>
                        <a:t>Silicates</a:t>
                      </a:r>
                      <a:endParaRPr lang="en-US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Calibri"/>
                          <a:cs typeface="Times New Roman"/>
                        </a:rPr>
                        <a:t>Must contain silicon and oxygen</a:t>
                      </a:r>
                      <a:endParaRPr lang="en-US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Quartz,</a:t>
                      </a:r>
                      <a:r>
                        <a:rPr lang="en-US" sz="1800" b="1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Talc, Muscovite (also called mica)</a:t>
                      </a:r>
                      <a:endParaRPr lang="en-US" sz="18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Calibri"/>
                          <a:cs typeface="Times New Roman"/>
                        </a:rPr>
                        <a:t>Carbonates</a:t>
                      </a:r>
                      <a:endParaRPr lang="en-US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Calibri"/>
                          <a:cs typeface="Times New Roman"/>
                        </a:rPr>
                        <a:t>Must contain carbon and oxygen</a:t>
                      </a:r>
                      <a:endParaRPr lang="en-US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Azurite, Calcite</a:t>
                      </a:r>
                      <a:endParaRPr lang="en-US" sz="18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Calibri"/>
                          <a:cs typeface="Times New Roman"/>
                        </a:rPr>
                        <a:t>Halides</a:t>
                      </a:r>
                      <a:endParaRPr lang="en-US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Calibri"/>
                          <a:cs typeface="Times New Roman"/>
                        </a:rPr>
                        <a:t>Must contain fluorine, chlorine, iodine, or bromine</a:t>
                      </a:r>
                      <a:endParaRPr lang="en-US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Halite</a:t>
                      </a:r>
                      <a:endParaRPr lang="en-US" sz="18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Calibri"/>
                          <a:cs typeface="Times New Roman"/>
                        </a:rPr>
                        <a:t>Sulfates</a:t>
                      </a:r>
                      <a:endParaRPr lang="en-US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Calibri"/>
                          <a:cs typeface="Times New Roman"/>
                        </a:rPr>
                        <a:t>Must contain sulfur and oxygen</a:t>
                      </a:r>
                      <a:endParaRPr lang="en-US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Barite</a:t>
                      </a:r>
                      <a:endParaRPr lang="en-US" sz="18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Calibri"/>
                          <a:cs typeface="Times New Roman"/>
                        </a:rPr>
                        <a:t>Oxides</a:t>
                      </a:r>
                      <a:endParaRPr lang="en-US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Calibri"/>
                          <a:cs typeface="Times New Roman"/>
                        </a:rPr>
                        <a:t>Contain a metal and oxygen</a:t>
                      </a:r>
                      <a:endParaRPr lang="en-US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Magnetite</a:t>
                      </a:r>
                      <a:endParaRPr lang="en-US" sz="18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Calibri"/>
                          <a:cs typeface="Times New Roman"/>
                        </a:rPr>
                        <a:t>Native Elements</a:t>
                      </a:r>
                      <a:endParaRPr lang="en-US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Calibri"/>
                          <a:cs typeface="Times New Roman"/>
                        </a:rPr>
                        <a:t>Made up of a single element</a:t>
                      </a:r>
                      <a:endParaRPr lang="en-US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Graphite, Copper</a:t>
                      </a:r>
                      <a:endParaRPr lang="en-US" sz="18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 cstate="print"/>
          <a:srcRect l="58232"/>
          <a:stretch>
            <a:fillRect/>
          </a:stretch>
        </p:blipFill>
        <p:spPr bwMode="auto">
          <a:xfrm>
            <a:off x="4486275" y="4333875"/>
            <a:ext cx="2295525" cy="237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 r="41768"/>
          <a:stretch>
            <a:fillRect/>
          </a:stretch>
        </p:blipFill>
        <p:spPr bwMode="auto">
          <a:xfrm>
            <a:off x="381000" y="4333875"/>
            <a:ext cx="3200400" cy="237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182067" y="4873406"/>
            <a:ext cx="39786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0" cap="none" spc="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?</a:t>
            </a:r>
            <a:endParaRPr lang="en-US" sz="36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" y="94595"/>
            <a:ext cx="899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u="sng" dirty="0" smtClean="0">
                <a:latin typeface="Times New Roman" pitchFamily="18" charset="0"/>
                <a:cs typeface="Times New Roman" pitchFamily="18" charset="0"/>
              </a:rPr>
              <a:t>Station 5 – Crystals, Cleavage, &amp; Fracture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13456787"/>
              </p:ext>
            </p:extLst>
          </p:nvPr>
        </p:nvGraphicFramePr>
        <p:xfrm>
          <a:off x="304800" y="914400"/>
          <a:ext cx="8534400" cy="4658682"/>
        </p:xfrm>
        <a:graphic>
          <a:graphicData uri="http://schemas.openxmlformats.org/drawingml/2006/table">
            <a:tbl>
              <a:tblPr/>
              <a:tblGrid>
                <a:gridCol w="1004047"/>
                <a:gridCol w="2259106"/>
                <a:gridCol w="2259106"/>
                <a:gridCol w="3012141"/>
              </a:tblGrid>
              <a:tr h="4648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Sample</a:t>
                      </a:r>
                      <a:endParaRPr lang="en-US" sz="18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91515" algn="ctr"/>
                        </a:tabLst>
                      </a:pPr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Cleavage/Fracture?</a:t>
                      </a:r>
                      <a:endParaRPr lang="en-US" sz="18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54380" algn="ctr"/>
                        </a:tabLst>
                      </a:pPr>
                      <a:r>
                        <a:rPr lang="en-US" sz="1800" b="1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Crystal Shape</a:t>
                      </a:r>
                      <a:endParaRPr lang="en-US" sz="18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  <a:sym typeface="Wingdings"/>
                        </a:rPr>
                        <a:t></a:t>
                      </a: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What do you think it is?</a:t>
                      </a:r>
                      <a:endParaRPr lang="en-US" sz="18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</a:tr>
              <a:tr h="59912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Webdings"/>
                        </a:rPr>
                        <a:t>X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Cleavage     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Webdings"/>
                        </a:rPr>
                        <a:t>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Fracture</a:t>
                      </a:r>
                      <a:endParaRPr lang="en-US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235" marR="67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Times New Roman"/>
                          <a:ea typeface="Calibri"/>
                          <a:cs typeface="Times New Roman"/>
                        </a:rPr>
                        <a:t>Cubic</a:t>
                      </a:r>
                      <a:r>
                        <a:rPr lang="en-US" sz="18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or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latin typeface="Times New Roman"/>
                          <a:ea typeface="Calibri"/>
                          <a:cs typeface="Times New Roman"/>
                        </a:rPr>
                        <a:t>Rhombohedric</a:t>
                      </a:r>
                      <a:endParaRPr lang="en-US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235" marR="67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Calibri"/>
                          <a:cs typeface="Times New Roman"/>
                        </a:rPr>
                        <a:t>Calcite</a:t>
                      </a:r>
                      <a:endParaRPr lang="en-US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235" marR="67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912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Calibri"/>
                          <a:cs typeface="Times New Roman"/>
                        </a:rPr>
                        <a:t>B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Webdings"/>
                        </a:rPr>
                        <a:t>X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Cleavage     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Webdings"/>
                        </a:rPr>
                        <a:t>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Fracture</a:t>
                      </a:r>
                      <a:endParaRPr lang="en-US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235" marR="67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Times New Roman"/>
                          <a:ea typeface="Calibri"/>
                          <a:cs typeface="Times New Roman"/>
                        </a:rPr>
                        <a:t>Cubic</a:t>
                      </a:r>
                      <a:endParaRPr lang="en-US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235" marR="67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 smtClean="0">
                          <a:latin typeface="Times New Roman"/>
                          <a:ea typeface="Calibri"/>
                          <a:cs typeface="Times New Roman"/>
                        </a:rPr>
                        <a:t>Galana</a:t>
                      </a:r>
                      <a:endParaRPr lang="en-US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235" marR="67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912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Calibri"/>
                          <a:cs typeface="Times New Roman"/>
                        </a:rPr>
                        <a:t>C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Webdings"/>
                        </a:rPr>
                        <a:t>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Cleavage     </a:t>
                      </a:r>
                      <a:r>
                        <a:rPr lang="en-US" sz="14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Webdings"/>
                        </a:rPr>
                        <a:t>X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Fracture</a:t>
                      </a:r>
                      <a:endParaRPr lang="en-US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235" marR="67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Times New Roman"/>
                          <a:ea typeface="Calibri"/>
                          <a:cs typeface="Times New Roman"/>
                        </a:rPr>
                        <a:t>Cubes &amp; other forms (too small to see)</a:t>
                      </a:r>
                      <a:endParaRPr lang="en-US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235" marR="67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Calibri"/>
                          <a:cs typeface="Times New Roman"/>
                        </a:rPr>
                        <a:t>Pyrite</a:t>
                      </a:r>
                      <a:endParaRPr lang="en-US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235" marR="67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912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Calibri"/>
                          <a:cs typeface="Times New Roman"/>
                        </a:rPr>
                        <a:t>D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Webdings"/>
                        </a:rPr>
                        <a:t>X 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Cleavage     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Webdings"/>
                        </a:rPr>
                        <a:t> 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Fracture</a:t>
                      </a:r>
                      <a:endParaRPr lang="en-US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235" marR="67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Times New Roman"/>
                          <a:ea typeface="Calibri"/>
                          <a:cs typeface="Times New Roman"/>
                        </a:rPr>
                        <a:t>Cubic</a:t>
                      </a:r>
                      <a:r>
                        <a:rPr lang="en-US" sz="18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or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latin typeface="Times New Roman"/>
                          <a:ea typeface="Calibri"/>
                          <a:cs typeface="Times New Roman"/>
                        </a:rPr>
                        <a:t>Rhombohedric</a:t>
                      </a:r>
                      <a:endParaRPr lang="en-US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235" marR="67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Calibri"/>
                          <a:cs typeface="Times New Roman"/>
                        </a:rPr>
                        <a:t>Gypsum</a:t>
                      </a:r>
                      <a:endParaRPr lang="en-US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235" marR="67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912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Webdings"/>
                        </a:rPr>
                        <a:t>X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Cleavage     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Webdings"/>
                        </a:rPr>
                        <a:t>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Fracture</a:t>
                      </a:r>
                      <a:endParaRPr lang="en-US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235" marR="67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Times New Roman"/>
                          <a:ea typeface="Calibri"/>
                          <a:cs typeface="Times New Roman"/>
                        </a:rPr>
                        <a:t>Hexagonal Prism</a:t>
                      </a:r>
                      <a:endParaRPr lang="en-US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235" marR="67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Calibri"/>
                          <a:cs typeface="Times New Roman"/>
                        </a:rPr>
                        <a:t>Quartz</a:t>
                      </a:r>
                      <a:endParaRPr lang="en-US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235" marR="67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912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Calibri"/>
                          <a:cs typeface="Times New Roman"/>
                        </a:rPr>
                        <a:t>F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Webdings"/>
                        </a:rPr>
                        <a:t>X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Cleavage     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Webdings"/>
                        </a:rPr>
                        <a:t>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Fracture</a:t>
                      </a:r>
                      <a:endParaRPr lang="en-US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235" marR="67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Times New Roman"/>
                          <a:ea typeface="Calibri"/>
                          <a:cs typeface="Times New Roman"/>
                        </a:rPr>
                        <a:t>Cubic</a:t>
                      </a:r>
                      <a:endParaRPr lang="en-US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235" marR="67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Calibri"/>
                          <a:cs typeface="Times New Roman"/>
                        </a:rPr>
                        <a:t>Halite (Salt)</a:t>
                      </a:r>
                      <a:endParaRPr lang="en-US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235" marR="67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912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Calibri"/>
                          <a:cs typeface="Times New Roman"/>
                        </a:rPr>
                        <a:t>G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235" marR="67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Webdings"/>
                        </a:rPr>
                        <a:t>X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Cleavage     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Webdings"/>
                        </a:rPr>
                        <a:t>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Fracture</a:t>
                      </a:r>
                      <a:endParaRPr lang="en-US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235" marR="67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Times New Roman"/>
                          <a:ea typeface="Calibri"/>
                          <a:cs typeface="Times New Roman"/>
                        </a:rPr>
                        <a:t>Monoclinic (sheets)</a:t>
                      </a:r>
                    </a:p>
                  </a:txBody>
                  <a:tcPr marL="67235" marR="67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Calibri"/>
                          <a:cs typeface="Times New Roman"/>
                        </a:rPr>
                        <a:t>Mica (Muscovite)</a:t>
                      </a:r>
                      <a:endParaRPr lang="en-US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235" marR="672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2666</TotalTime>
  <Words>881</Words>
  <Application>Microsoft Office PowerPoint</Application>
  <PresentationFormat>On-screen Show (4:3)</PresentationFormat>
  <Paragraphs>222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126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Earth Science</dc:title>
  <dc:creator>Tomm PC</dc:creator>
  <cp:lastModifiedBy>Tomm PC</cp:lastModifiedBy>
  <cp:revision>128</cp:revision>
  <cp:lastPrinted>2016-03-10T18:25:49Z</cp:lastPrinted>
  <dcterms:created xsi:type="dcterms:W3CDTF">2016-01-31T16:43:52Z</dcterms:created>
  <dcterms:modified xsi:type="dcterms:W3CDTF">2016-04-21T01:01:43Z</dcterms:modified>
</cp:coreProperties>
</file>