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72" r:id="rId4"/>
    <p:sldId id="273" r:id="rId5"/>
    <p:sldId id="274" r:id="rId6"/>
    <p:sldId id="275" r:id="rId7"/>
    <p:sldId id="276" r:id="rId8"/>
    <p:sldId id="279" r:id="rId9"/>
    <p:sldId id="281" r:id="rId10"/>
    <p:sldId id="280" r:id="rId11"/>
    <p:sldId id="28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ED91E6-B251-40AC-87ED-AA1055CC4C3A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60C1BD-ABDF-4BE5-912F-CD8C369BAD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999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0C1BD-ABDF-4BE5-912F-CD8C369BAD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6057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2CEF-2409-492A-B41E-075D6B57D50C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8A0-7CE3-4DD2-801F-51A0AF27A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2CEF-2409-492A-B41E-075D6B57D50C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8A0-7CE3-4DD2-801F-51A0AF27A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2CEF-2409-492A-B41E-075D6B57D50C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8A0-7CE3-4DD2-801F-51A0AF27A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2CEF-2409-492A-B41E-075D6B57D50C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8A0-7CE3-4DD2-801F-51A0AF27A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2CEF-2409-492A-B41E-075D6B57D50C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8A0-7CE3-4DD2-801F-51A0AF27A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2CEF-2409-492A-B41E-075D6B57D50C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8A0-7CE3-4DD2-801F-51A0AF27A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2CEF-2409-492A-B41E-075D6B57D50C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8A0-7CE3-4DD2-801F-51A0AF27A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2CEF-2409-492A-B41E-075D6B57D50C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8A0-7CE3-4DD2-801F-51A0AF27A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2CEF-2409-492A-B41E-075D6B57D50C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8A0-7CE3-4DD2-801F-51A0AF27A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2CEF-2409-492A-B41E-075D6B57D50C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8A0-7CE3-4DD2-801F-51A0AF27A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2CEF-2409-492A-B41E-075D6B57D50C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8A0-7CE3-4DD2-801F-51A0AF27A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A2CEF-2409-492A-B41E-075D6B57D50C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3A8A0-7CE3-4DD2-801F-51A0AF27A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achminerals.org/wp-content/uploads/2015/05/gem2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em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066800"/>
            <a:ext cx="7239000" cy="482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91440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7</a:t>
            </a:r>
            <a:r>
              <a:rPr lang="en-US" baseline="30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th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Grade Science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7168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http://</a:t>
            </a:r>
            <a:r>
              <a:rPr lang="en-US" sz="900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www.beachminerals.org/wp-content/uploads/2015/05/gem2.jpg</a:t>
            </a:r>
            <a:r>
              <a:rPr lang="en-US" sz="900" dirty="0" smtClean="0">
                <a:solidFill>
                  <a:schemeClr val="accent6">
                    <a:lumMod val="75000"/>
                  </a:schemeClr>
                </a:solidFill>
              </a:rPr>
              <a:t>			T. Tomm 2015  http://sciencespot.net/</a:t>
            </a:r>
            <a:endParaRPr lang="en-US" sz="9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7362" y="152400"/>
            <a:ext cx="75380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Mineral ID Challenge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4595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Station 6 – Special Properties</a:t>
            </a: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04800" y="762000"/>
            <a:ext cx="84582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Magnetite is magnetic, but may have a rough texture.  Which sample is magnetite?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en-US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Calcite will cause a double image due to refraction.  Did you find any calcite in the group?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en-US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Some minerals glow in UV light.  Which samples had this property?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6F, 6K, 6E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Pyrite (Fool's Gold) has a metallic luster.  Which sample is pyrite?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endParaRPr lang="en-US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Quartz has a glassy luster.  Which sample is quartz?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6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Mica has a pearly luster and a glassy texture.  Which sample is mica?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28600" y="304800"/>
            <a:ext cx="8458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Opaque means light cannot pass through it, while others are transparent allowing light to travel through.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Which samples were transparent?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6D, 6I,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6J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Did any minerals react with vinegar?  If so, how would they be classified?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Answers will vary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370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28855"/>
            <a:ext cx="8915400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Mineral Identification Challenge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Directions:</a:t>
            </a:r>
          </a:p>
          <a:p>
            <a:endParaRPr lang="en-US" sz="11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Both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Your team will need to identify various minerals by </a:t>
            </a:r>
            <a:b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visiting each of the stations and following the directions </a:t>
            </a:r>
            <a:b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on the station cards.  </a:t>
            </a:r>
          </a:p>
          <a:p>
            <a:pPr marL="457200" indent="-457200">
              <a:buAutoNum type="arabicParenBoth"/>
            </a:pPr>
            <a:endParaRPr lang="en-US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Both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Work with your teammates to complete each task/test and write the answers on your worksheet.   </a:t>
            </a:r>
            <a:b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11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Both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You will only have a set amount of time at each station and then will rotate to the next highest number (or back to #1 if you are at #6).</a:t>
            </a:r>
          </a:p>
          <a:p>
            <a:pPr marL="457200" indent="-457200">
              <a:buAutoNum type="arabicParenBoth"/>
            </a:pPr>
            <a:endParaRPr lang="en-US" sz="11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Both"/>
            </a:pPr>
            <a:endParaRPr lang="en-US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33363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Remember … If you do not know the identity of a mineral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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), you will have time at the end for another look at them or you might get clues to help you at other stations.  However, you should complete all the tests/tasks!</a:t>
            </a:r>
          </a:p>
          <a:p>
            <a:pPr marL="457200" indent="-457200"/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Both"/>
            </a:pP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Let’s review the mineral identification characteristics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457200" indent="-457200" algn="ctr"/>
            <a:endParaRPr lang="en-US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Put a star next to any test that has this icon – an online video is available! </a:t>
            </a:r>
            <a:endParaRPr lang="en-US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Image result for mineral identification"/>
          <p:cNvSpPr>
            <a:spLocks noChangeAspect="1" noChangeArrowheads="1"/>
          </p:cNvSpPr>
          <p:nvPr/>
        </p:nvSpPr>
        <p:spPr bwMode="auto">
          <a:xfrm>
            <a:off x="155575" y="-731838"/>
            <a:ext cx="18288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Image result for mineral identification"/>
          <p:cNvSpPr>
            <a:spLocks noChangeAspect="1" noChangeArrowheads="1"/>
          </p:cNvSpPr>
          <p:nvPr/>
        </p:nvSpPr>
        <p:spPr bwMode="auto">
          <a:xfrm>
            <a:off x="155575" y="-731838"/>
            <a:ext cx="18288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sbsminid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152400"/>
            <a:ext cx="2255520" cy="1878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C:\Users\ttomm\AppData\Local\Microsoft\Windows\INetCache\IE\AAJHBWJ3\movie-making-software-children-200X2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175" y="6217050"/>
            <a:ext cx="57150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3524"/>
            <a:ext cx="8412480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COLOR  - The color a mineral appears to be; may vary from sample to sample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STREAK – The color of a mineral in a powder form; tested using a white plate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3136612" y="3136614"/>
            <a:ext cx="6858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Mineral Identification Tests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976538"/>
            <a:ext cx="841248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SPECIAL PROPERTIES – Does it create a double image from refraction?  Glow in UV light? Fizz with acid? Is it magnetic?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5232759"/>
            <a:ext cx="8412480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HARDNESS – Use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Mohs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scale and common objects to figure out a mineral’s </a:t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hardness by the process of deduction. (Video available)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3001422"/>
            <a:ext cx="841248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DENSITY – Mass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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volume; use a scale and overflow can/graduated cylinder to measure mass &amp; volume  (Video available)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857303"/>
            <a:ext cx="841248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LUSTER – How a mineral reflects light, such as metallic, glassy, dull, pearly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1324083"/>
            <a:ext cx="8412480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TRANSPARENCY/OPACITY – Whether or not a mineral allows light to pass through it, may be transparent, semi-transparent, or opaque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2534642"/>
            <a:ext cx="841248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CHEMICAL COMPOSITION – Classified based on the elements in they contain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3745201"/>
            <a:ext cx="8412480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CRYSTAL SHAPE – Minerals have specific crystal shapes that can be used for identification.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4488980"/>
            <a:ext cx="841248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CLEAVAGE/FRACTURE – Determined by how the mineral breaks apart; </a:t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cleavage = smooth and evenly , fracture = rough and jagged (Video available)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2067862"/>
            <a:ext cx="841248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TEXTURE – Description of what a mineral feels like, such as smooth, rough, grainy</a:t>
            </a:r>
          </a:p>
        </p:txBody>
      </p:sp>
      <p:pic>
        <p:nvPicPr>
          <p:cNvPr id="1026" name="Picture 2" descr="C:\Users\ttomm\AppData\Local\Microsoft\Windows\INetCache\IE\AAJHBWJ3\movie-making-software-children-200X2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5350" y="152400"/>
            <a:ext cx="571500" cy="571500"/>
          </a:xfrm>
          <a:prstGeom prst="rect">
            <a:avLst/>
          </a:prstGeom>
          <a:noFill/>
        </p:spPr>
      </p:pic>
      <p:pic>
        <p:nvPicPr>
          <p:cNvPr id="14" name="Picture 2" descr="C:\Users\ttomm\AppData\Local\Microsoft\Windows\INetCache\IE\AAJHBWJ3\movie-making-software-children-200X2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5350" y="3048000"/>
            <a:ext cx="571500" cy="571500"/>
          </a:xfrm>
          <a:prstGeom prst="rect">
            <a:avLst/>
          </a:prstGeom>
          <a:noFill/>
        </p:spPr>
      </p:pic>
      <p:pic>
        <p:nvPicPr>
          <p:cNvPr id="15" name="Picture 2" descr="C:\Users\ttomm\AppData\Local\Microsoft\Windows\INetCache\IE\AAJHBWJ3\movie-making-software-children-200X2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5350" y="4495800"/>
            <a:ext cx="571500" cy="571500"/>
          </a:xfrm>
          <a:prstGeom prst="rect">
            <a:avLst/>
          </a:prstGeom>
          <a:noFill/>
        </p:spPr>
      </p:pic>
      <p:pic>
        <p:nvPicPr>
          <p:cNvPr id="16" name="Picture 2" descr="C:\Users\ttomm\AppData\Local\Microsoft\Windows\INetCache\IE\AAJHBWJ3\movie-making-software-children-200X2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5350" y="5257800"/>
            <a:ext cx="57150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4595"/>
            <a:ext cx="89916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Mineral Identification Challenge </a:t>
            </a:r>
          </a:p>
          <a:p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Glue the activity worksheet on page 59 (FAF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Right side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Use your time at each station wisely so you can complete all the tasks/test.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 not damage the samples – try to be as “nice” as you can so everyone will be able to use them.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Clean/straighten up your area before you rotate.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Use the resource books available at each station to help you.  If you have extra time, you may check out the links in the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Geology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section of the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Science Spot’s Kid Zone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Remember … If you do not know the identity of a mineral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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), you will have time at the end for another look at them or you might get clues to help you at other stations.  However, you should complete all the tests/tasks!</a:t>
            </a:r>
          </a:p>
          <a:p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	If you see this icon, a video is available at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sciencespot.net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Kid Zone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Rocks &amp;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Minerals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ttomm\AppData\Local\Microsoft\Windows\INetCache\IE\AAJHBWJ3\movie-making-software-children-200X2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867400"/>
            <a:ext cx="762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4595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Station 1 – Color vs. Streak</a:t>
            </a:r>
          </a:p>
          <a:p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1128900"/>
              </p:ext>
            </p:extLst>
          </p:nvPr>
        </p:nvGraphicFramePr>
        <p:xfrm>
          <a:off x="304800" y="914400"/>
          <a:ext cx="8534400" cy="5714997"/>
        </p:xfrm>
        <a:graphic>
          <a:graphicData uri="http://schemas.openxmlformats.org/drawingml/2006/table">
            <a:tbl>
              <a:tblPr/>
              <a:tblGrid>
                <a:gridCol w="1004047"/>
                <a:gridCol w="2259106"/>
                <a:gridCol w="2259106"/>
                <a:gridCol w="3012141"/>
              </a:tblGrid>
              <a:tr h="4938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Sample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1515" algn="ctr"/>
                        </a:tabLs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Color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54380" algn="ctr"/>
                        </a:tabLs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Streak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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What do you think it is?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636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Tan, white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White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Barite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Whitish-clear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White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Gypsum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Yellow, brown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Yellow, gold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Sulfur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Reddish brown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Red brown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Hematite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White, light</a:t>
                      </a:r>
                      <a:r>
                        <a:rPr lang="en-US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tan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No color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Quartz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Gray, white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White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Calcite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Gray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White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Talc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0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Greenish-gold gray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Black/green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Pyrite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4595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Station 2 – Hardness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3775727"/>
              </p:ext>
            </p:extLst>
          </p:nvPr>
        </p:nvGraphicFramePr>
        <p:xfrm>
          <a:off x="304800" y="914400"/>
          <a:ext cx="8534400" cy="5278761"/>
        </p:xfrm>
        <a:graphic>
          <a:graphicData uri="http://schemas.openxmlformats.org/drawingml/2006/table">
            <a:tbl>
              <a:tblPr/>
              <a:tblGrid>
                <a:gridCol w="1004047"/>
                <a:gridCol w="3415553"/>
                <a:gridCol w="1371600"/>
                <a:gridCol w="2743200"/>
              </a:tblGrid>
              <a:tr h="4648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Sample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1515" algn="ctr"/>
                        </a:tabLs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Observations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54380" algn="ctr"/>
                        </a:tabLs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Hardness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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What do you think it is?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59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Not scratched by fingernail, scratched by penny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Calcite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Scratched by glass,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b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but not the nail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5.5-6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Sodalite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Scratches nail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7+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Hematite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Scratched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by fingernail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 or 2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Sulfur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Scratched by fingernail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 or 2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Graphite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Scratches nail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7+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Chert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Scratched by fingernail</a:t>
                      </a: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 or 2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Talc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Scratched by fingernail</a:t>
                      </a: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 or</a:t>
                      </a:r>
                      <a:r>
                        <a:rPr lang="en-US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2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Gypsum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001000" y="1981200"/>
            <a:ext cx="3978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4595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Station 3 – Density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5954100"/>
              </p:ext>
            </p:extLst>
          </p:nvPr>
        </p:nvGraphicFramePr>
        <p:xfrm>
          <a:off x="304800" y="914400"/>
          <a:ext cx="8534400" cy="2861319"/>
        </p:xfrm>
        <a:graphic>
          <a:graphicData uri="http://schemas.openxmlformats.org/drawingml/2006/table">
            <a:tbl>
              <a:tblPr/>
              <a:tblGrid>
                <a:gridCol w="1004047"/>
                <a:gridCol w="2348753"/>
                <a:gridCol w="2514600"/>
                <a:gridCol w="2667000"/>
              </a:tblGrid>
              <a:tr h="4648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Sample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1515" algn="ctr"/>
                        </a:tabLs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Mass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54380" algn="ctr"/>
                        </a:tabLs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Volume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Density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59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3.14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4.17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1.89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2.24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52400" y="4343400"/>
            <a:ext cx="830580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1. Galena has a high density.  Which sample is most likely galena?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2B 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2. Graphite has a low density.  Which sample is most likely graphite?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2C </a:t>
            </a:r>
            <a:endParaRPr kumimoji="0" lang="en-US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4595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Station 4 – Chemical Composition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259686"/>
              </p:ext>
            </p:extLst>
          </p:nvPr>
        </p:nvGraphicFramePr>
        <p:xfrm>
          <a:off x="304800" y="762000"/>
          <a:ext cx="8534400" cy="3482355"/>
        </p:xfrm>
        <a:graphic>
          <a:graphicData uri="http://schemas.openxmlformats.org/drawingml/2006/table">
            <a:tbl>
              <a:tblPr/>
              <a:tblGrid>
                <a:gridCol w="2216727"/>
                <a:gridCol w="3325091"/>
                <a:gridCol w="2992582"/>
              </a:tblGrid>
              <a:tr h="4648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Family/Group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Chemical Description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Examples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Silicates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Must contain silicon and oxygen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Quartz,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Talc, Muscovite (also called mica)</a:t>
                      </a:r>
                      <a:endParaRPr lang="en-US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Carbonates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Must contain carbon and oxygen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Azurite, Calcite</a:t>
                      </a:r>
                      <a:endParaRPr lang="en-US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Halides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Must contain fluorine, chlorine, iodine, or bromine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Halite</a:t>
                      </a:r>
                      <a:endParaRPr lang="en-US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Sulfates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Must contain sulfur and oxygen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Barite</a:t>
                      </a:r>
                      <a:endParaRPr lang="en-US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Oxides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Contain a metal and oxygen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Magnetite</a:t>
                      </a:r>
                      <a:endParaRPr lang="en-US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Native Elements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Made up of a single element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Graphite, Copper</a:t>
                      </a:r>
                      <a:endParaRPr lang="en-US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 l="58232"/>
          <a:stretch>
            <a:fillRect/>
          </a:stretch>
        </p:blipFill>
        <p:spPr bwMode="auto">
          <a:xfrm>
            <a:off x="4486275" y="4333875"/>
            <a:ext cx="22955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r="41768"/>
          <a:stretch>
            <a:fillRect/>
          </a:stretch>
        </p:blipFill>
        <p:spPr bwMode="auto">
          <a:xfrm>
            <a:off x="381000" y="4333875"/>
            <a:ext cx="32004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82067" y="4873406"/>
            <a:ext cx="3978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4595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Station 5 – Crystals, Cleavage, &amp; Fracture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3456787"/>
              </p:ext>
            </p:extLst>
          </p:nvPr>
        </p:nvGraphicFramePr>
        <p:xfrm>
          <a:off x="304800" y="914400"/>
          <a:ext cx="8534400" cy="4658682"/>
        </p:xfrm>
        <a:graphic>
          <a:graphicData uri="http://schemas.openxmlformats.org/drawingml/2006/table">
            <a:tbl>
              <a:tblPr/>
              <a:tblGrid>
                <a:gridCol w="1004047"/>
                <a:gridCol w="2259106"/>
                <a:gridCol w="2259106"/>
                <a:gridCol w="3012141"/>
              </a:tblGrid>
              <a:tr h="4648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Sample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1515" algn="ctr"/>
                        </a:tabLs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Cleavage/Fracture?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54380" algn="ctr"/>
                        </a:tabLs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Crystal Shape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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What do you think it is?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59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ebdings"/>
                        </a:rPr>
                        <a:t>X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Cleavage    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ebdings"/>
                        </a:rPr>
                        <a:t>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Fracture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Cubic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or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Rhombohedric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Calcite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ebdings"/>
                        </a:rPr>
                        <a:t>X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Cleavage    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ebdings"/>
                        </a:rPr>
                        <a:t>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Fracture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Cubic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Galana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ebdings"/>
                        </a:rPr>
                        <a:t>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Cleavage    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ebdings"/>
                        </a:rPr>
                        <a:t>X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Fracture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Cubes &amp; other forms (too small to see)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Pyrite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ebdings"/>
                        </a:rPr>
                        <a:t>X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Cleavage    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ebdings"/>
                        </a:rPr>
                        <a:t>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Fracture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Cubic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or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Rhombohedric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Gypsum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ebdings"/>
                        </a:rPr>
                        <a:t>X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Cleavage    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ebdings"/>
                        </a:rPr>
                        <a:t>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Fracture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Hexagonal Prism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Quartz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ebdings"/>
                        </a:rPr>
                        <a:t>X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Cleavage    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ebdings"/>
                        </a:rPr>
                        <a:t>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Fracture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Cubic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Halite (Salt)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ebdings"/>
                        </a:rPr>
                        <a:t>X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Cleavage    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ebdings"/>
                        </a:rPr>
                        <a:t>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Fracture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Monoclinic (sheets)</a:t>
                      </a: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Mica (Muscovite)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2666</TotalTime>
  <Words>881</Words>
  <Application>Microsoft Office PowerPoint</Application>
  <PresentationFormat>On-screen Show (4:3)</PresentationFormat>
  <Paragraphs>222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126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Science</dc:title>
  <dc:creator>Tomm PC</dc:creator>
  <cp:lastModifiedBy>Tomm PC</cp:lastModifiedBy>
  <cp:revision>128</cp:revision>
  <cp:lastPrinted>2016-03-10T18:25:49Z</cp:lastPrinted>
  <dcterms:created xsi:type="dcterms:W3CDTF">2016-01-31T16:43:52Z</dcterms:created>
  <dcterms:modified xsi:type="dcterms:W3CDTF">2016-04-21T01:01:43Z</dcterms:modified>
</cp:coreProperties>
</file>